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358" r:id="rId2"/>
    <p:sldId id="357" r:id="rId3"/>
    <p:sldId id="391" r:id="rId4"/>
    <p:sldId id="370" r:id="rId5"/>
    <p:sldId id="372" r:id="rId6"/>
    <p:sldId id="371" r:id="rId7"/>
    <p:sldId id="373" r:id="rId8"/>
    <p:sldId id="369" r:id="rId9"/>
    <p:sldId id="397" r:id="rId10"/>
    <p:sldId id="394" r:id="rId11"/>
    <p:sldId id="400" r:id="rId12"/>
    <p:sldId id="307" r:id="rId13"/>
    <p:sldId id="392" r:id="rId14"/>
    <p:sldId id="379" r:id="rId15"/>
    <p:sldId id="384" r:id="rId16"/>
    <p:sldId id="396" r:id="rId17"/>
    <p:sldId id="398" r:id="rId18"/>
    <p:sldId id="312" r:id="rId19"/>
    <p:sldId id="399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09" autoAdjust="0"/>
  </p:normalViewPr>
  <p:slideViewPr>
    <p:cSldViewPr snapToObjects="1">
      <p:cViewPr>
        <p:scale>
          <a:sx n="110" d="100"/>
          <a:sy n="110" d="100"/>
        </p:scale>
        <p:origin x="-996" y="-52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7586-2DC6-41BA-BE1D-7CAE0B04B675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40784-CE13-46E8-8DFD-586265D60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79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E006E7-9FC5-41E6-9D38-0A1ABE06DF0C}" type="slidenum">
              <a:rPr lang="en-GB" altLang="en-US" smtClean="0">
                <a:solidFill>
                  <a:prstClr val="black"/>
                </a:solidFill>
              </a:rPr>
              <a:pPr eaLnBrk="1" hangingPunct="1"/>
              <a:t>4</a:t>
            </a:fld>
            <a:endParaRPr lang="en-GB" altLang="en-US" smtClean="0">
              <a:solidFill>
                <a:prstClr val="black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9175" cy="3430588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896" y="4344681"/>
            <a:ext cx="5026211" cy="4113703"/>
          </a:xfrm>
          <a:noFill/>
        </p:spPr>
        <p:txBody>
          <a:bodyPr/>
          <a:lstStyle/>
          <a:p>
            <a:pPr eaLnBrk="1" hangingPunct="1"/>
            <a:r>
              <a:rPr lang="en-US" altLang="en-US" sz="1400" dirty="0" smtClean="0">
                <a:latin typeface="Arial" charset="0"/>
                <a:cs typeface="Times New Roman" pitchFamily="18" charset="0"/>
              </a:rPr>
              <a:t>Our region is vulnerable</a:t>
            </a:r>
            <a:r>
              <a:rPr lang="en-US" altLang="en-US" sz="1400" baseline="0" dirty="0" smtClean="0">
                <a:latin typeface="Arial" charset="0"/>
                <a:cs typeface="Times New Roman" pitchFamily="18" charset="0"/>
              </a:rPr>
              <a:t> and subject to some serious challenges.</a:t>
            </a:r>
          </a:p>
          <a:p>
            <a:pPr eaLnBrk="1" hangingPunct="1"/>
            <a:endParaRPr lang="en-US" altLang="en-US" sz="1400" dirty="0" smtClean="0"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altLang="en-US" sz="1400" b="1" u="sng" dirty="0" smtClean="0">
                <a:latin typeface="Arial" charset="0"/>
                <a:cs typeface="Times New Roman" pitchFamily="18" charset="0"/>
              </a:rPr>
              <a:t>Use</a:t>
            </a:r>
            <a:r>
              <a:rPr lang="en-US" altLang="en-US" sz="1400" b="1" u="sng" baseline="0" dirty="0" smtClean="0">
                <a:latin typeface="Arial" charset="0"/>
                <a:cs typeface="Times New Roman" pitchFamily="18" charset="0"/>
              </a:rPr>
              <a:t> the information on the slides </a:t>
            </a:r>
            <a:endParaRPr lang="en-US" altLang="en-US" sz="1400" b="1" u="sng" dirty="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was through</a:t>
            </a:r>
            <a:r>
              <a:rPr lang="en-GB" sz="14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customer consultation as part of AMP6 business planning, that our customers told us what mattered to them. </a:t>
            </a:r>
          </a:p>
          <a:p>
            <a:endParaRPr lang="en-GB" sz="14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4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You’ll understand by reading those 10 outcomes, that SMART Water networks have a huge part to play in achieving them for our customers.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98DC4-5634-4CA6-93AE-0B57A849A1A0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230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Its</a:t>
            </a:r>
            <a:r>
              <a:rPr lang="en-GB" sz="14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because we have such a vulnerable region that we needed to:-</a:t>
            </a:r>
          </a:p>
          <a:p>
            <a:endParaRPr lang="en-GB" sz="14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14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400" b="1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Put Water at the Heart of a Whole New Way of Living </a:t>
            </a:r>
            <a:endParaRPr lang="en-GB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By</a:t>
            </a:r>
            <a:r>
              <a:rPr lang="en-GB" sz="1400" baseline="0" dirty="0" smtClean="0"/>
              <a:t> understanding what good outcomes for our customers would be, setting stretching goals to deliver those outcomes and finally</a:t>
            </a:r>
          </a:p>
          <a:p>
            <a:endParaRPr lang="en-GB" sz="1400" baseline="0" dirty="0" smtClean="0"/>
          </a:p>
          <a:p>
            <a:endParaRPr lang="en-GB" sz="1400" baseline="0" dirty="0" smtClean="0"/>
          </a:p>
          <a:p>
            <a:r>
              <a:rPr lang="en-GB" sz="1400" baseline="0" dirty="0" smtClean="0"/>
              <a:t>Ensure that our strategies, behaviour and delivery demonstrate that we </a:t>
            </a:r>
            <a:r>
              <a:rPr lang="en-GB" sz="1400" b="1" baseline="0" dirty="0" smtClean="0"/>
              <a:t>Love Every Drop </a:t>
            </a:r>
            <a:endParaRPr lang="en-GB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98DC4-5634-4CA6-93AE-0B57A849A1A0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568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 the scene</a:t>
            </a:r>
            <a:r>
              <a:rPr lang="en-GB" sz="14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set for us to think differently,</a:t>
            </a:r>
            <a:r>
              <a:rPr lang="en-GB" sz="14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take a new approach to the way Anglian Water uses its network. </a:t>
            </a:r>
          </a:p>
          <a:p>
            <a:endParaRPr lang="en-GB" sz="14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98DC4-5634-4CA6-93AE-0B57A849A1A0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141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Reminder of four delivery routes. Then intro video.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3FBD7-8A0E-46D6-9C74-D83474F7A12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220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98DC4-5634-4CA6-93AE-0B57A849A1A0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842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Penguins – </a:t>
            </a:r>
            <a:r>
              <a:rPr lang="en-GB" smtClean="0"/>
              <a:t>1min</a:t>
            </a:r>
            <a:r>
              <a:rPr lang="en-GB" baseline="0" smtClean="0"/>
              <a:t> 22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0784-CE13-46E8-8DFD-586265D6040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90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" y="0"/>
            <a:ext cx="9138285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000" y="1059582"/>
            <a:ext cx="2267784" cy="877163"/>
          </a:xfrm>
        </p:spPr>
        <p:txBody>
          <a:bodyPr wrap="square" anchor="t" anchorCtr="0">
            <a:sp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1960" y="3177799"/>
            <a:ext cx="2592000" cy="526298"/>
          </a:xfrm>
        </p:spPr>
        <p:txBody>
          <a:bodyPr anchor="b" anchorCtr="0">
            <a:spAutoFit/>
          </a:bodyPr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F4AD-EE88-4392-A132-CC1F61D1A450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37E3-B72B-D240-881D-59DD514E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6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" y="0"/>
            <a:ext cx="9138285" cy="1363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647930"/>
            <a:ext cx="8424000" cy="3135569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3DFE-A182-4EAF-BC70-7EFDC7D44FA4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37E3-B72B-D240-881D-59DD514E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2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" y="4089678"/>
            <a:ext cx="9138285" cy="1053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8172" y="0"/>
            <a:ext cx="1455828" cy="1425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3DFE-A182-4EAF-BC70-7EFDC7D44FA4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37E3-B72B-D240-881D-59DD514E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" y="0"/>
            <a:ext cx="9138285" cy="1363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C788-ECBB-47A2-9BC1-6CDC794E525F}" type="datetime1">
              <a:rPr lang="en-US" smtClean="0"/>
              <a:t>11/7/2017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37E3-B72B-D240-881D-59DD514E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5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" y="0"/>
            <a:ext cx="9138285" cy="136320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42EC-237D-4267-9F30-C82870237785}" type="datetime1">
              <a:rPr lang="en-US" smtClean="0"/>
              <a:t>11/7/2017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37E3-B72B-D240-881D-59DD514E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9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737"/>
            <a:ext cx="9143046" cy="51425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903144"/>
            <a:ext cx="2057400" cy="13849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1412698"/>
            <a:ext cx="6858000" cy="4314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1956391"/>
            <a:ext cx="6858000" cy="17425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55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4403AD-96CD-4AA0-952E-C3C1E7A1F6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3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737"/>
            <a:ext cx="9143046" cy="514256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903144"/>
            <a:ext cx="2057400" cy="13849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73470" y="916686"/>
            <a:ext cx="8373582" cy="31927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73470" y="223902"/>
            <a:ext cx="8373582" cy="6107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965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2A6D08-A26C-476D-8401-605C6C5162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5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40710" y="4902609"/>
            <a:ext cx="2131290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DB660D4-498D-46E5-8DA4-71CBF4CE0F2C}" type="datetime1">
              <a:rPr lang="en-US" smtClean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2000" y="4902609"/>
            <a:ext cx="5428710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000" y="4902609"/>
            <a:ext cx="360000" cy="138499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EA237E3-B72B-D240-881D-59DD514E13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1070816"/>
            <a:ext cx="7055684" cy="29238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47930"/>
            <a:ext cx="8424000" cy="24417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28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4" r:id="rId4"/>
    <p:sldLayoutId id="2147483655" r:id="rId5"/>
    <p:sldLayoutId id="2147483657" r:id="rId6"/>
    <p:sldLayoutId id="2147483659" r:id="rId7"/>
    <p:sldLayoutId id="2147483665" r:id="rId8"/>
    <p:sldLayoutId id="2147483666" r:id="rId9"/>
  </p:sldLayoutIdLs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0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457200" rtl="0" eaLnBrk="1" latinLnBrk="0" hangingPunct="1">
        <a:lnSpc>
          <a:spcPct val="95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ct val="95000"/>
        </a:lnSpc>
        <a:spcBef>
          <a:spcPts val="5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ct val="95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457200" rtl="0" eaLnBrk="1" latinLnBrk="0" hangingPunct="1">
        <a:lnSpc>
          <a:spcPct val="95000"/>
        </a:lnSpc>
        <a:spcBef>
          <a:spcPts val="5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457200" rtl="0" eaLnBrk="1" latinLnBrk="0" hangingPunct="1">
        <a:lnSpc>
          <a:spcPct val="95000"/>
        </a:lnSpc>
        <a:spcBef>
          <a:spcPts val="5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070816"/>
            <a:ext cx="7668384" cy="2725070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+mn-cs"/>
              </a:rPr>
              <a:t>Anglian Water and the Role of the Alliances </a:t>
            </a:r>
            <a:br>
              <a:rPr lang="en-GB" sz="36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+mn-cs"/>
              </a:rPr>
            </a:br>
            <a:r>
              <a:rPr lang="en-GB" sz="2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+mn-cs"/>
              </a:rPr>
              <a:t/>
            </a:r>
            <a:br>
              <a:rPr lang="en-GB" sz="2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+mn-cs"/>
              </a:rPr>
            </a:br>
            <a:r>
              <a:rPr lang="en-GB" sz="2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+mn-cs"/>
              </a:rPr>
              <a:t>09th November 2017</a:t>
            </a:r>
            <a:br>
              <a:rPr lang="en-GB" sz="2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+mn-cs"/>
              </a:rPr>
            </a:br>
            <a:r>
              <a:rPr lang="en-GB" sz="2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+mn-cs"/>
              </a:rPr>
              <a:t/>
            </a:r>
            <a:br>
              <a:rPr lang="en-GB" sz="2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+mn-cs"/>
              </a:rPr>
            </a:br>
            <a:r>
              <a:rPr lang="en-GB" sz="2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+mn-cs"/>
              </a:rPr>
              <a:t>David Ward, </a:t>
            </a:r>
            <a:br>
              <a:rPr lang="en-GB" sz="2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+mn-cs"/>
              </a:rPr>
            </a:br>
            <a:r>
              <a:rPr lang="en-GB" sz="2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+mn-cs"/>
              </a:rPr>
              <a:t>Director of the Integrated Maintenance and Repair Alliance </a:t>
            </a:r>
          </a:p>
        </p:txBody>
      </p:sp>
    </p:spTree>
    <p:extLst>
      <p:ext uri="{BB962C8B-B14F-4D97-AF65-F5344CB8AC3E}">
        <p14:creationId xmlns:p14="http://schemas.microsoft.com/office/powerpoint/2010/main" val="107657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83918"/>
            <a:ext cx="9144000" cy="1059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9801"/>
            <a:ext cx="6424761" cy="404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23528" y="339502"/>
            <a:ext cx="7055684" cy="46782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0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GB" sz="3200" dirty="0" smtClean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Alliance characteristics</a:t>
            </a:r>
            <a:endParaRPr lang="en-GB" sz="3200" dirty="0">
              <a:solidFill>
                <a:srgbClr val="922E8B"/>
              </a:solidFill>
              <a:latin typeface="Arial Rounded MT Bold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1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9870" y="411510"/>
            <a:ext cx="7055684" cy="5465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3200" dirty="0">
                <a:latin typeface="Arial Rounded MT Bold" panose="020F0704030504030204" pitchFamily="34" charset="0"/>
              </a:rPr>
              <a:t>AMP 6 </a:t>
            </a:r>
            <a:r>
              <a:rPr lang="en-GB" sz="3200" dirty="0" smtClean="0">
                <a:latin typeface="Arial Rounded MT Bold" panose="020F0704030504030204" pitchFamily="34" charset="0"/>
              </a:rPr>
              <a:t>Alliancing Principles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32093" y="1131590"/>
            <a:ext cx="7721939" cy="3513484"/>
            <a:chOff x="341244" y="977105"/>
            <a:chExt cx="9535491" cy="5695366"/>
          </a:xfrm>
        </p:grpSpPr>
        <p:sp>
          <p:nvSpPr>
            <p:cNvPr id="3" name="Oval 2"/>
            <p:cNvSpPr/>
            <p:nvPr/>
          </p:nvSpPr>
          <p:spPr bwMode="auto">
            <a:xfrm>
              <a:off x="341244" y="977105"/>
              <a:ext cx="5645426" cy="1842397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7DC5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en-GB" sz="1200" dirty="0">
                  <a:solidFill>
                    <a:srgbClr val="990099"/>
                  </a:solidFill>
                </a:rPr>
                <a:t>Collaboration</a:t>
              </a:r>
            </a:p>
            <a:p>
              <a:pPr marL="633142" lvl="1" indent="-243516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990099"/>
                  </a:solidFill>
                </a:rPr>
                <a:t>Shared Risk and Rewards</a:t>
              </a:r>
            </a:p>
            <a:p>
              <a:pPr marL="633142" lvl="1" indent="-243516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990099"/>
                  </a:solidFill>
                </a:rPr>
                <a:t>Joint Target Cost including AWS costs</a:t>
              </a:r>
            </a:p>
            <a:p>
              <a:pPr marL="633142" lvl="1" indent="-243516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990099"/>
                  </a:solidFill>
                </a:rPr>
                <a:t>Best for task or outcome</a:t>
              </a:r>
            </a:p>
            <a:p>
              <a:pPr marL="633142" lvl="1" indent="-243516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990099"/>
                  </a:solidFill>
                </a:rPr>
                <a:t>No blame/no dispute culture</a:t>
              </a:r>
            </a:p>
            <a:p>
              <a:pPr marL="633142" lvl="1" indent="-243516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990099"/>
                  </a:solidFill>
                </a:rPr>
                <a:t>Innovation fundamental</a:t>
              </a:r>
            </a:p>
          </p:txBody>
        </p:sp>
        <p:sp>
          <p:nvSpPr>
            <p:cNvPr id="4" name="Oval 3"/>
            <p:cNvSpPr/>
            <p:nvPr/>
          </p:nvSpPr>
          <p:spPr bwMode="auto">
            <a:xfrm>
              <a:off x="3737114" y="2591319"/>
              <a:ext cx="4611756" cy="1099931"/>
            </a:xfrm>
            <a:prstGeom prst="ellipse">
              <a:avLst/>
            </a:prstGeom>
            <a:solidFill>
              <a:srgbClr val="92D050"/>
            </a:solidFill>
            <a:ln w="38100" cap="flat" cmpd="sng" algn="ctr">
              <a:solidFill>
                <a:srgbClr val="007DC5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en-GB" sz="1200" dirty="0">
                  <a:solidFill>
                    <a:srgbClr val="990099"/>
                  </a:solidFill>
                </a:rPr>
                <a:t>Integration</a:t>
              </a:r>
            </a:p>
            <a:p>
              <a:pPr marL="633142" lvl="1" indent="-243516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990099"/>
                  </a:solidFill>
                </a:rPr>
                <a:t>Joint Delivery Team</a:t>
              </a:r>
            </a:p>
            <a:p>
              <a:pPr marL="633142" lvl="1" indent="-243516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990099"/>
                  </a:solidFill>
                </a:rPr>
                <a:t>Best for Task</a:t>
              </a:r>
            </a:p>
            <a:p>
              <a:pPr marL="633142" lvl="1" indent="-243516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990099"/>
                  </a:solidFill>
                </a:rPr>
                <a:t>Co-Location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758687" y="3406295"/>
              <a:ext cx="4399722" cy="1205948"/>
            </a:xfrm>
            <a:prstGeom prst="ellipse">
              <a:avLst/>
            </a:prstGeom>
            <a:solidFill>
              <a:srgbClr val="E98300"/>
            </a:solidFill>
            <a:ln w="38100" cap="flat" cmpd="sng" algn="ctr">
              <a:solidFill>
                <a:srgbClr val="007DC5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lnSpc>
                  <a:spcPct val="80000"/>
                </a:lnSpc>
                <a:spcBef>
                  <a:spcPct val="20000"/>
                </a:spcBef>
                <a:buClrTx/>
                <a:defRPr/>
              </a:pPr>
              <a:r>
                <a:rPr lang="en-GB" sz="1200" kern="0" dirty="0">
                  <a:solidFill>
                    <a:srgbClr val="990099"/>
                  </a:solidFill>
                  <a:latin typeface="Arial"/>
                </a:rPr>
                <a:t>Relational Contracting</a:t>
              </a:r>
            </a:p>
            <a:p>
              <a:pPr marL="633142" lvl="1" indent="-243516">
                <a:lnSpc>
                  <a:spcPct val="8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solidFill>
                    <a:srgbClr val="990099"/>
                  </a:solidFill>
                </a:rPr>
                <a:t>Flexibility</a:t>
              </a:r>
            </a:p>
            <a:p>
              <a:pPr marL="633142" lvl="1" indent="-243516">
                <a:lnSpc>
                  <a:spcPct val="8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solidFill>
                    <a:srgbClr val="990099"/>
                  </a:solidFill>
                </a:rPr>
                <a:t>15 years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5986670" y="3552965"/>
              <a:ext cx="3890065" cy="2410513"/>
            </a:xfrm>
            <a:prstGeom prst="ellipse">
              <a:avLst/>
            </a:prstGeom>
            <a:solidFill>
              <a:srgbClr val="3399FF"/>
            </a:solidFill>
            <a:ln w="38100" cap="flat" cmpd="sng" algn="ctr">
              <a:solidFill>
                <a:srgbClr val="007DC5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92219" indent="-292219">
                <a:lnSpc>
                  <a:spcPct val="80000"/>
                </a:lnSpc>
                <a:spcBef>
                  <a:spcPct val="20000"/>
                </a:spcBef>
                <a:buFontTx/>
                <a:buChar char="•"/>
                <a:defRPr/>
              </a:pPr>
              <a:endParaRPr lang="en-GB" sz="1200" kern="0" dirty="0">
                <a:solidFill>
                  <a:srgbClr val="990099"/>
                </a:solidFill>
                <a:latin typeface="Arial"/>
              </a:endParaRPr>
            </a:p>
            <a:p>
              <a:pPr algn="l" eaLnBrk="1" hangingPunct="1">
                <a:lnSpc>
                  <a:spcPct val="80000"/>
                </a:lnSpc>
                <a:spcBef>
                  <a:spcPct val="20000"/>
                </a:spcBef>
                <a:buClrTx/>
                <a:defRPr/>
              </a:pPr>
              <a:r>
                <a:rPr lang="en-GB" sz="1200" kern="0" dirty="0">
                  <a:solidFill>
                    <a:srgbClr val="990099"/>
                  </a:solidFill>
                  <a:latin typeface="Arial"/>
                </a:rPr>
                <a:t>Commercial</a:t>
              </a:r>
            </a:p>
            <a:p>
              <a:pPr marL="633142" lvl="1" indent="-243516">
                <a:lnSpc>
                  <a:spcPct val="8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solidFill>
                    <a:srgbClr val="990099"/>
                  </a:solidFill>
                </a:rPr>
                <a:t>Reward through out-performance</a:t>
              </a:r>
            </a:p>
            <a:p>
              <a:pPr marL="633142" lvl="1" indent="-243516">
                <a:lnSpc>
                  <a:spcPct val="8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solidFill>
                    <a:srgbClr val="990099"/>
                  </a:solidFill>
                </a:rPr>
                <a:t>Performance Pool </a:t>
              </a:r>
            </a:p>
            <a:p>
              <a:pPr marL="633142" lvl="1" indent="-243516">
                <a:lnSpc>
                  <a:spcPct val="8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solidFill>
                    <a:srgbClr val="990099"/>
                  </a:solidFill>
                </a:rPr>
                <a:t>Good Faith</a:t>
              </a:r>
            </a:p>
            <a:p>
              <a:pPr marL="633142" lvl="1" indent="-243516">
                <a:lnSpc>
                  <a:spcPct val="8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solidFill>
                    <a:srgbClr val="990099"/>
                  </a:solidFill>
                </a:rPr>
                <a:t>Value for money</a:t>
              </a:r>
            </a:p>
            <a:p>
              <a:pPr marL="633142" lvl="1" indent="-243516">
                <a:lnSpc>
                  <a:spcPct val="8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solidFill>
                    <a:srgbClr val="990099"/>
                  </a:solidFill>
                </a:rPr>
                <a:t>Open Book 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720011" y="5231172"/>
              <a:ext cx="4038600" cy="1441299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rgbClr val="007DC5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92219" indent="-292219">
                <a:lnSpc>
                  <a:spcPct val="8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en-GB" sz="1200" kern="0" dirty="0">
                  <a:solidFill>
                    <a:srgbClr val="990099"/>
                  </a:solidFill>
                  <a:latin typeface="Arial"/>
                </a:rPr>
                <a:t>Alignment</a:t>
              </a:r>
            </a:p>
            <a:p>
              <a:pPr marL="633142" lvl="1" indent="-243516">
                <a:lnSpc>
                  <a:spcPct val="8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solidFill>
                    <a:srgbClr val="990099"/>
                  </a:solidFill>
                </a:rPr>
                <a:t>Aspire over time to submit joint business plans for Regulator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47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8"/>
          <p:cNvSpPr>
            <a:spLocks noGrp="1"/>
          </p:cNvSpPr>
          <p:nvPr>
            <p:ph sz="half" idx="1"/>
          </p:nvPr>
        </p:nvSpPr>
        <p:spPr>
          <a:xfrm>
            <a:off x="323528" y="123478"/>
            <a:ext cx="8602016" cy="3937880"/>
          </a:xfrm>
        </p:spPr>
        <p:txBody>
          <a:bodyPr/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3200" b="1" dirty="0">
                <a:solidFill>
                  <a:srgbClr val="922E8B"/>
                </a:solidFill>
                <a:latin typeface="Arial Rounded MT Bold" pitchFamily="34" charset="0"/>
                <a:cs typeface="Arial" charset="0"/>
              </a:rPr>
              <a:t>Six New Alliances, Nineteen Partners - a new way of working together</a:t>
            </a:r>
          </a:p>
          <a:p>
            <a:pPr marL="0" indent="0">
              <a:buNone/>
            </a:pPr>
            <a:endParaRPr lang="en-GB" sz="2000" dirty="0" smtClean="0">
              <a:latin typeface="Gotham Rounded Book" pitchFamily="50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306055" y="987574"/>
            <a:ext cx="8671095" cy="3973078"/>
            <a:chOff x="306055" y="821223"/>
            <a:chExt cx="8671095" cy="3973078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55" y="1084381"/>
              <a:ext cx="2592288" cy="259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898343" y="1089635"/>
              <a:ext cx="3024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Large civil and electrical engineering projects</a:t>
              </a:r>
              <a:endParaRPr lang="en-GB" sz="1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30128" y="1724203"/>
              <a:ext cx="3024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New and replacement </a:t>
              </a:r>
              <a:r>
                <a:rPr lang="en-GB" sz="1200" dirty="0"/>
                <a:t>M</a:t>
              </a:r>
              <a:r>
                <a:rPr lang="en-GB" sz="1200" dirty="0" smtClean="0"/>
                <a:t>eters &amp; </a:t>
              </a:r>
            </a:p>
            <a:p>
              <a:r>
                <a:rPr lang="en-GB" sz="1200" dirty="0"/>
                <a:t>n</a:t>
              </a:r>
              <a:r>
                <a:rPr lang="en-GB" sz="1200" dirty="0" smtClean="0"/>
                <a:t>ew </a:t>
              </a:r>
              <a:r>
                <a:rPr lang="en-GB" sz="1200" dirty="0"/>
                <a:t>d</a:t>
              </a:r>
              <a:r>
                <a:rPr lang="en-GB" sz="1200" dirty="0" smtClean="0"/>
                <a:t>evelopments</a:t>
              </a:r>
              <a:endParaRPr lang="en-GB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30128" y="2400567"/>
              <a:ext cx="3024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Maintenance and repair of the water and sewerage Network </a:t>
              </a:r>
              <a:endParaRPr lang="en-GB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30128" y="3051821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Smaller civil </a:t>
              </a:r>
              <a:r>
                <a:rPr lang="en-GB" sz="1200" dirty="0"/>
                <a:t>e</a:t>
              </a:r>
              <a:r>
                <a:rPr lang="en-GB" sz="1200" dirty="0" smtClean="0"/>
                <a:t>ngineering &amp; maintenance projects on above ground assets</a:t>
              </a:r>
              <a:endParaRPr lang="en-GB" sz="1200" dirty="0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4464" y="2649961"/>
              <a:ext cx="596276" cy="238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45024" y="2380525"/>
              <a:ext cx="597780" cy="16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04965" y="1934378"/>
              <a:ext cx="597780" cy="16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22679" y="3125461"/>
              <a:ext cx="597780" cy="16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679" y="1922084"/>
              <a:ext cx="596276" cy="238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 descr="G:\AW_WHOLESALE_SERVICES\Secure\Wholesale Services Leadership Team\PA to Director\Comms Role\Images\LED_landscape_colou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645" y="1893650"/>
              <a:ext cx="681756" cy="207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G:\AW_WHOLESALE_SERVICES\Secure\Wholesale Services Leadership Team\PA to Director\Comms Role\Images\LED_landscape_colou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523" y="2494605"/>
              <a:ext cx="681756" cy="207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G:\AW_WHOLESALE_SERVICES\Secure\Wholesale Services Leadership Team\PA to Director\Comms Role\Images\LED_landscape_colou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724" y="3282520"/>
              <a:ext cx="681756" cy="207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420" y="2310846"/>
              <a:ext cx="1505636" cy="74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4256" y="3162787"/>
              <a:ext cx="742195" cy="162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3988" y="3489598"/>
              <a:ext cx="823746" cy="148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" descr="G:\AW_WHOLESALE_SERVICES\Secure\Wholesale Services Leadership Team\PA to Director\Comms Role\Images\LED_landscape_colour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646" y="1265173"/>
              <a:ext cx="838276" cy="268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646" y="821223"/>
              <a:ext cx="984858" cy="197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712" y="821223"/>
              <a:ext cx="1021775" cy="19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7715" y="1320467"/>
              <a:ext cx="732564" cy="293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724" y="1101174"/>
              <a:ext cx="799202" cy="22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1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4901" y="913594"/>
              <a:ext cx="913434" cy="152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487" y="985038"/>
              <a:ext cx="1036736" cy="280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2" descr="C:\Users\kHousley\AppData\Local\Microsoft\Windows\Temporary Internet Files\Content.Outlook\XGCDO5LH\AW Asset Delivery-L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78" b="11684"/>
            <a:stretch>
              <a:fillRect/>
            </a:stretch>
          </p:blipFill>
          <p:spPr bwMode="auto">
            <a:xfrm>
              <a:off x="5798387" y="1072490"/>
              <a:ext cx="929328" cy="344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Connector 44"/>
            <p:cNvCxnSpPr/>
            <p:nvPr/>
          </p:nvCxnSpPr>
          <p:spPr>
            <a:xfrm>
              <a:off x="320207" y="1698329"/>
              <a:ext cx="8613297" cy="0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20019" y="3787356"/>
              <a:ext cx="8613297" cy="0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63853" y="2375130"/>
              <a:ext cx="8613297" cy="0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63853" y="3051821"/>
              <a:ext cx="8613297" cy="0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2" descr="G:\AW_WHOLESALE_SERVICES\Secure\Wholesale Services Leadership Team\PA to Director\Comms Role\Images\LED_landscape_colou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9596" y="4033218"/>
              <a:ext cx="741458" cy="22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4256" y="3869104"/>
              <a:ext cx="956803" cy="278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067" y="4387368"/>
              <a:ext cx="1544571" cy="284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13387" y="4330517"/>
              <a:ext cx="964948" cy="291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2" descr="G:\AW_Wateraid\Private\Fundraising\Fundraising 2016-17\Cycle Ride 2016\Sponsorship\aiimi logo 2 colour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355" y="3949276"/>
              <a:ext cx="790068" cy="196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320207" y="4008434"/>
              <a:ext cx="2578136" cy="2769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+mj-lt"/>
                </a:rPr>
                <a:t>IS Alliances (EWM &amp; EIM)  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930128" y="3915018"/>
              <a:ext cx="28682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Delivery of Operational Technology, IT Infrastructure, Enterprise Applications and Information programmes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2930443" y="1182800"/>
              <a:ext cx="0" cy="3611501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844420" y="1158357"/>
              <a:ext cx="0" cy="3611501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/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1075" y="4188178"/>
              <a:ext cx="536075" cy="505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28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5926"/>
            <a:ext cx="914400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EB3AE2-18D0-4406-B0D9-CB096EE7F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5"/>
          <a:stretch/>
        </p:blipFill>
        <p:spPr bwMode="auto">
          <a:xfrm>
            <a:off x="3234407" y="1436284"/>
            <a:ext cx="5662574" cy="315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1035B3-FEF4-4952-867C-4D74DE709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7" y="2486275"/>
            <a:ext cx="3385800" cy="2605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661BFF-1968-4B10-ABF2-0E9F304D2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11" y="1419622"/>
            <a:ext cx="2128565" cy="73681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9438"/>
            <a:ext cx="7055684" cy="467820"/>
          </a:xfrm>
        </p:spPr>
        <p:txBody>
          <a:bodyPr/>
          <a:lstStyle/>
          <a:p>
            <a:r>
              <a:rPr lang="en-GB" sz="3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Creating Alignment…</a:t>
            </a:r>
          </a:p>
        </p:txBody>
      </p:sp>
    </p:spTree>
    <p:extLst>
      <p:ext uri="{BB962C8B-B14F-4D97-AF65-F5344CB8AC3E}">
        <p14:creationId xmlns:p14="http://schemas.microsoft.com/office/powerpoint/2010/main" val="257205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39502"/>
            <a:ext cx="7055684" cy="467820"/>
          </a:xfrm>
        </p:spPr>
        <p:txBody>
          <a:bodyPr/>
          <a:lstStyle/>
          <a:p>
            <a:r>
              <a:rPr lang="en-GB" sz="3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A focus on the right behaviours…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5926"/>
            <a:ext cx="914400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379D2EF2-0461-4442-9BA7-E17EC610D0EC}"/>
              </a:ext>
            </a:extLst>
          </p:cNvPr>
          <p:cNvSpPr/>
          <p:nvPr/>
        </p:nvSpPr>
        <p:spPr>
          <a:xfrm>
            <a:off x="3982487" y="1765960"/>
            <a:ext cx="1617203" cy="423956"/>
          </a:xfrm>
          <a:prstGeom prst="roundRect">
            <a:avLst/>
          </a:prstGeom>
          <a:solidFill>
            <a:srgbClr val="811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91F3995C-1EAD-4B6B-8027-5A6CC6ADE65C}"/>
              </a:ext>
            </a:extLst>
          </p:cNvPr>
          <p:cNvSpPr/>
          <p:nvPr/>
        </p:nvSpPr>
        <p:spPr>
          <a:xfrm>
            <a:off x="3982486" y="2312650"/>
            <a:ext cx="1617203" cy="423956"/>
          </a:xfrm>
          <a:prstGeom prst="roundRect">
            <a:avLst/>
          </a:prstGeom>
          <a:solidFill>
            <a:srgbClr val="811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6050A922-BA63-4BB0-A4BA-5DA5A49DE642}"/>
              </a:ext>
            </a:extLst>
          </p:cNvPr>
          <p:cNvSpPr/>
          <p:nvPr/>
        </p:nvSpPr>
        <p:spPr>
          <a:xfrm>
            <a:off x="3982485" y="2859340"/>
            <a:ext cx="1617203" cy="423956"/>
          </a:xfrm>
          <a:prstGeom prst="roundRect">
            <a:avLst/>
          </a:prstGeom>
          <a:solidFill>
            <a:srgbClr val="811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1BB29C6-EF01-46FE-95A2-9D36D28766EA}"/>
              </a:ext>
            </a:extLst>
          </p:cNvPr>
          <p:cNvSpPr/>
          <p:nvPr/>
        </p:nvSpPr>
        <p:spPr>
          <a:xfrm>
            <a:off x="3982485" y="3406030"/>
            <a:ext cx="1617203" cy="423956"/>
          </a:xfrm>
          <a:prstGeom prst="roundRect">
            <a:avLst/>
          </a:prstGeom>
          <a:solidFill>
            <a:srgbClr val="811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F62DEA18-AD32-4642-8FA1-87552034F063}"/>
              </a:ext>
            </a:extLst>
          </p:cNvPr>
          <p:cNvSpPr/>
          <p:nvPr/>
        </p:nvSpPr>
        <p:spPr>
          <a:xfrm>
            <a:off x="3982485" y="3950890"/>
            <a:ext cx="1617203" cy="423956"/>
          </a:xfrm>
          <a:prstGeom prst="roundRect">
            <a:avLst/>
          </a:prstGeom>
          <a:solidFill>
            <a:srgbClr val="811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xmlns="" id="{1CCC455D-29EB-4D67-A4F3-57A0729F47C4}"/>
              </a:ext>
            </a:extLst>
          </p:cNvPr>
          <p:cNvSpPr/>
          <p:nvPr/>
        </p:nvSpPr>
        <p:spPr>
          <a:xfrm>
            <a:off x="3316954" y="1972335"/>
            <a:ext cx="589448" cy="2308755"/>
          </a:xfrm>
          <a:prstGeom prst="rightBrace">
            <a:avLst>
              <a:gd name="adj1" fmla="val 42780"/>
              <a:gd name="adj2" fmla="val 4975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F9E4B05-EFF7-412F-B43C-10FBDBCC4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72" y="3625314"/>
            <a:ext cx="2044443" cy="8186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11811038-21A0-4EB1-884C-E0F249E4AF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26" y="2221434"/>
            <a:ext cx="1797663" cy="110260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37F124F-07EC-4AFC-83B9-D1BB6D2F2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61" y="2081721"/>
            <a:ext cx="3773751" cy="22587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1ED9362-9201-4315-9724-9A2C9AC3C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598" y="1836192"/>
            <a:ext cx="1450974" cy="2834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9159BBA-F429-4163-A07A-C162250A0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8986" y="2317835"/>
            <a:ext cx="1414395" cy="44352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7440834-2910-4184-83A9-FB4A9A72F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8364" y="2880517"/>
            <a:ext cx="1487553" cy="44352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415C54E5-44B4-4B91-987E-D7B8FC19D8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6792" y="3483570"/>
            <a:ext cx="1426588" cy="2834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B16555A8-3F42-415B-AD9F-915B16954F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9502" y="4032459"/>
            <a:ext cx="1463167" cy="28348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5C94889-6625-42C4-8948-0B3229502B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6939" y="1682142"/>
            <a:ext cx="3440507" cy="29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8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 bwMode="auto">
          <a:xfrm>
            <a:off x="457200" y="354527"/>
            <a:ext cx="8229600" cy="5601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GB" altLang="en-US" sz="3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A smarter way of thinking</a:t>
            </a:r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 bwMode="auto">
          <a:xfrm>
            <a:off x="503139" y="1347614"/>
            <a:ext cx="8147248" cy="273630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GB" altLang="en-US" dirty="0" smtClean="0">
                <a:latin typeface="+mj-lt"/>
              </a:rPr>
              <a:t>Strong Leadership and Belief</a:t>
            </a:r>
          </a:p>
          <a:p>
            <a:pPr>
              <a:defRPr/>
            </a:pPr>
            <a:r>
              <a:rPr lang="en-GB" altLang="en-US" dirty="0" smtClean="0">
                <a:latin typeface="+mj-lt"/>
              </a:rPr>
              <a:t>Letting go for the good of the Alliance </a:t>
            </a:r>
          </a:p>
          <a:p>
            <a:pPr>
              <a:defRPr/>
            </a:pPr>
            <a:r>
              <a:rPr lang="en-GB" altLang="en-US" dirty="0" smtClean="0">
                <a:latin typeface="+mj-lt"/>
              </a:rPr>
              <a:t>Develop a culture of continuous improvement</a:t>
            </a:r>
          </a:p>
          <a:p>
            <a:pPr>
              <a:defRPr/>
            </a:pPr>
            <a:r>
              <a:rPr lang="en-GB" altLang="en-US" dirty="0" smtClean="0">
                <a:latin typeface="+mj-lt"/>
              </a:rPr>
              <a:t>Building trust is fundamental to success</a:t>
            </a:r>
          </a:p>
          <a:p>
            <a:pPr>
              <a:defRPr/>
            </a:pPr>
            <a:r>
              <a:rPr lang="en-GB" altLang="en-US" dirty="0" smtClean="0">
                <a:latin typeface="+mj-lt"/>
              </a:rPr>
              <a:t>Collaborating with partners and suppliers to match problems with solutions</a:t>
            </a:r>
          </a:p>
          <a:p>
            <a:pPr marL="0" indent="0">
              <a:buNone/>
              <a:defRPr/>
            </a:pPr>
            <a:endParaRPr lang="en-GB" altLang="en-US" sz="2400" dirty="0" smtClean="0">
              <a:latin typeface="+mj-lt"/>
            </a:endParaRPr>
          </a:p>
        </p:txBody>
      </p:sp>
      <p:pic>
        <p:nvPicPr>
          <p:cNvPr id="121860" name="Picture 3"/>
          <p:cNvPicPr>
            <a:picLocks noChangeAspect="1" noChangeArrowheads="1"/>
          </p:cNvPicPr>
          <p:nvPr/>
        </p:nvPicPr>
        <p:blipFill>
          <a:blip r:embed="rId3">
            <a:lum bright="-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88648"/>
            <a:ext cx="9153525" cy="115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843" y="167922"/>
            <a:ext cx="2349629" cy="132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34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39502"/>
            <a:ext cx="7055684" cy="467820"/>
          </a:xfrm>
        </p:spPr>
        <p:txBody>
          <a:bodyPr/>
          <a:lstStyle/>
          <a:p>
            <a:r>
              <a:rPr lang="en-GB" sz="3200" dirty="0" smtClean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Key Challenges…</a:t>
            </a:r>
            <a:endParaRPr lang="en-GB" sz="3200" dirty="0">
              <a:solidFill>
                <a:srgbClr val="922E8B"/>
              </a:solidFill>
              <a:latin typeface="Arial Rounded MT Bold" pitchFamily="34" charset="0"/>
              <a:ea typeface="+mn-ea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5926"/>
            <a:ext cx="914400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 bwMode="auto">
          <a:xfrm>
            <a:off x="503139" y="1567285"/>
            <a:ext cx="8147248" cy="302068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GB" altLang="en-US" dirty="0" smtClean="0">
                <a:latin typeface="+mj-lt"/>
              </a:rPr>
              <a:t>Requires different approach to procurement</a:t>
            </a:r>
          </a:p>
          <a:p>
            <a:pPr>
              <a:defRPr/>
            </a:pPr>
            <a:r>
              <a:rPr lang="en-GB" altLang="en-US" dirty="0" smtClean="0">
                <a:latin typeface="+mj-lt"/>
              </a:rPr>
              <a:t>Collaboration:</a:t>
            </a:r>
          </a:p>
          <a:p>
            <a:pPr lvl="1">
              <a:defRPr/>
            </a:pPr>
            <a:r>
              <a:rPr lang="en-GB" altLang="en-US" sz="1600" dirty="0">
                <a:solidFill>
                  <a:srgbClr val="0060B7"/>
                </a:solidFill>
                <a:latin typeface="Arial Rounded MT Bold" pitchFamily="34" charset="0"/>
                <a:ea typeface="ＭＳ Ｐゴシック" pitchFamily="34" charset="-128"/>
              </a:rPr>
              <a:t>Not the easy option</a:t>
            </a:r>
          </a:p>
          <a:p>
            <a:pPr lvl="1">
              <a:defRPr/>
            </a:pPr>
            <a:r>
              <a:rPr lang="en-GB" altLang="en-US" sz="1600" dirty="0">
                <a:solidFill>
                  <a:srgbClr val="0060B7"/>
                </a:solidFill>
                <a:latin typeface="Arial Rounded MT Bold" pitchFamily="34" charset="0"/>
                <a:ea typeface="ＭＳ Ｐゴシック" pitchFamily="34" charset="-128"/>
              </a:rPr>
              <a:t>Requires mutual dependency</a:t>
            </a:r>
          </a:p>
          <a:p>
            <a:pPr>
              <a:defRPr/>
            </a:pPr>
            <a:r>
              <a:rPr lang="en-GB" altLang="en-US" dirty="0" smtClean="0">
                <a:latin typeface="+mj-lt"/>
              </a:rPr>
              <a:t>Requires organisations and leaders who can:</a:t>
            </a:r>
          </a:p>
          <a:p>
            <a:pPr lvl="1">
              <a:defRPr/>
            </a:pPr>
            <a:r>
              <a:rPr lang="en-GB" altLang="en-US" sz="1600" dirty="0">
                <a:solidFill>
                  <a:srgbClr val="0060B7"/>
                </a:solidFill>
                <a:latin typeface="Arial Rounded MT Bold" pitchFamily="34" charset="0"/>
                <a:ea typeface="ＭＳ Ｐゴシック" pitchFamily="34" charset="-128"/>
              </a:rPr>
              <a:t>Work differently</a:t>
            </a:r>
          </a:p>
          <a:p>
            <a:pPr lvl="1">
              <a:defRPr/>
            </a:pPr>
            <a:r>
              <a:rPr lang="en-GB" altLang="en-US" sz="1600" dirty="0">
                <a:solidFill>
                  <a:srgbClr val="0060B7"/>
                </a:solidFill>
                <a:latin typeface="Arial Rounded MT Bold" pitchFamily="34" charset="0"/>
                <a:ea typeface="ＭＳ Ｐゴシック" pitchFamily="34" charset="-128"/>
              </a:rPr>
              <a:t>Manage change</a:t>
            </a:r>
          </a:p>
          <a:p>
            <a:pPr lvl="1">
              <a:defRPr/>
            </a:pPr>
            <a:r>
              <a:rPr lang="en-GB" altLang="en-US" sz="1600" dirty="0">
                <a:solidFill>
                  <a:srgbClr val="0060B7"/>
                </a:solidFill>
                <a:latin typeface="Arial Rounded MT Bold" pitchFamily="34" charset="0"/>
                <a:ea typeface="ＭＳ Ｐゴシック" pitchFamily="34" charset="-128"/>
              </a:rPr>
              <a:t>Create teams</a:t>
            </a:r>
          </a:p>
          <a:p>
            <a:pPr>
              <a:defRPr/>
            </a:pPr>
            <a:r>
              <a:rPr lang="en-GB" altLang="en-US" dirty="0" smtClean="0">
                <a:latin typeface="+mj-lt"/>
              </a:rPr>
              <a:t>Combines strategic and project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6446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249" y="395802"/>
            <a:ext cx="7055684" cy="467820"/>
          </a:xfrm>
        </p:spPr>
        <p:txBody>
          <a:bodyPr/>
          <a:lstStyle/>
          <a:p>
            <a:r>
              <a:rPr lang="en-GB" sz="3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Key Benefits of Alliancing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5926"/>
            <a:ext cx="914400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131590"/>
            <a:ext cx="82087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collaborative </a:t>
            </a:r>
            <a:r>
              <a:rPr lang="en-GB" dirty="0"/>
              <a:t>teams; sharing best </a:t>
            </a:r>
            <a:r>
              <a:rPr lang="en-GB" dirty="0" smtClean="0"/>
              <a:t>practice</a:t>
            </a:r>
          </a:p>
          <a:p>
            <a:endParaRPr lang="en-GB" dirty="0"/>
          </a:p>
          <a:p>
            <a:r>
              <a:rPr lang="en-GB" dirty="0"/>
              <a:t>- enables earlier partner involvement </a:t>
            </a:r>
          </a:p>
          <a:p>
            <a:r>
              <a:rPr lang="en-GB" dirty="0"/>
              <a:t>- provides access to multiple partner capability</a:t>
            </a:r>
          </a:p>
          <a:p>
            <a:r>
              <a:rPr lang="en-GB" dirty="0"/>
              <a:t>- open relationships, providing transparency and visibility (360 degree)</a:t>
            </a:r>
          </a:p>
          <a:p>
            <a:r>
              <a:rPr lang="en-GB" dirty="0"/>
              <a:t>- significantly reduced interface and transaction costs</a:t>
            </a:r>
          </a:p>
          <a:p>
            <a:pPr lvl="1"/>
            <a:endParaRPr lang="en-GB" dirty="0"/>
          </a:p>
          <a:p>
            <a:r>
              <a:rPr lang="en-GB" dirty="0" smtClean="0"/>
              <a:t>15 year framework enables;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Long Term investment in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Flexible and evolving approach based on Client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Continued alignment of objectives and performance incentives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09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5926"/>
            <a:ext cx="914400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545435"/>
            <a:ext cx="7055684" cy="467820"/>
          </a:xfrm>
        </p:spPr>
        <p:txBody>
          <a:bodyPr/>
          <a:lstStyle/>
          <a:p>
            <a:r>
              <a:rPr lang="en-GB" sz="3200" dirty="0" smtClean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Collaborating for a better outcome</a:t>
            </a:r>
            <a:endParaRPr lang="en-GB" dirty="0">
              <a:solidFill>
                <a:srgbClr val="922E8B"/>
              </a:solidFill>
              <a:latin typeface="Arial Rounded MT Bold" pitchFamily="34" charset="0"/>
              <a:ea typeface="+mn-ea"/>
              <a:cs typeface="Arial" charset="0"/>
            </a:endParaRPr>
          </a:p>
        </p:txBody>
      </p:sp>
      <p:pic>
        <p:nvPicPr>
          <p:cNvPr id="6" name="Funny Motivational Video - TEAM = Together Everyone Achieves Mo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5656" y="1419622"/>
            <a:ext cx="5832648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6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775" y="1707654"/>
            <a:ext cx="7055684" cy="467820"/>
          </a:xfrm>
        </p:spPr>
        <p:txBody>
          <a:bodyPr/>
          <a:lstStyle/>
          <a:p>
            <a:pPr algn="ctr"/>
            <a:r>
              <a:rPr lang="en-GB" sz="3200" dirty="0" smtClean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Thank you for Listening</a:t>
            </a:r>
            <a:endParaRPr lang="en-GB" sz="3200" dirty="0">
              <a:solidFill>
                <a:srgbClr val="922E8B"/>
              </a:solidFill>
              <a:latin typeface="Arial Rounded MT Bold" pitchFamily="34" charset="0"/>
              <a:ea typeface="+mn-ea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5926"/>
            <a:ext cx="914400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B16555A8-3F42-415B-AD9F-915B16954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502" y="4032459"/>
            <a:ext cx="1463167" cy="28348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96" y="2355726"/>
            <a:ext cx="2452207" cy="229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-2908"/>
            <a:ext cx="1704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79512" y="195486"/>
            <a:ext cx="723617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en-US" sz="3200" b="1" dirty="0" smtClean="0">
                <a:solidFill>
                  <a:srgbClr val="922E8B"/>
                </a:solidFill>
                <a:latin typeface="Arial Rounded MT Bold" pitchFamily="34" charset="0"/>
              </a:rPr>
              <a:t>Today </a:t>
            </a:r>
            <a:r>
              <a:rPr lang="en-GB" altLang="en-US" sz="2000" b="1" dirty="0" smtClean="0">
                <a:solidFill>
                  <a:srgbClr val="922E8B"/>
                </a:solidFill>
                <a:latin typeface="Arial Rounded MT Bold" pitchFamily="34" charset="0"/>
              </a:rPr>
              <a:t>–</a:t>
            </a:r>
            <a:r>
              <a:rPr lang="en-GB" altLang="en-US" sz="3200" b="1" dirty="0" smtClean="0">
                <a:solidFill>
                  <a:srgbClr val="922E8B"/>
                </a:solidFill>
                <a:latin typeface="Arial Rounded MT Bold" pitchFamily="34" charset="0"/>
              </a:rPr>
              <a:t> </a:t>
            </a:r>
            <a:r>
              <a:rPr lang="en-GB" altLang="en-US" sz="2000" dirty="0" smtClean="0">
                <a:solidFill>
                  <a:srgbClr val="922E8B"/>
                </a:solidFill>
                <a:latin typeface="Arial Rounded MT Bold" pitchFamily="34" charset="0"/>
              </a:rPr>
              <a:t>Anglian Water’s approach to alliancing </a:t>
            </a:r>
            <a:r>
              <a:rPr lang="en-GB" altLang="en-US" sz="2000" dirty="0" smtClean="0">
                <a:solidFill>
                  <a:srgbClr val="1F497D"/>
                </a:solidFill>
                <a:latin typeface="Arial Rounded MT Bold" pitchFamily="34" charset="0"/>
              </a:rPr>
              <a:t>  </a:t>
            </a:r>
            <a:endParaRPr lang="en-GB" altLang="en-US" sz="2000" dirty="0">
              <a:solidFill>
                <a:srgbClr val="1F497D"/>
              </a:solidFill>
              <a:latin typeface="Arial Rounded MT Bol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067" y="1409744"/>
            <a:ext cx="83483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AWS Context - why consider alliancing?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What is Alliancing and their characteristics?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How are AWS Alliances Structured?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Behaviours and expectations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Benefits of Alliancing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Collaborating for a better outcome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294" y="1337736"/>
            <a:ext cx="498539" cy="46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33" y="1913800"/>
            <a:ext cx="792088" cy="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807" y="2489864"/>
            <a:ext cx="1057712" cy="47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6048"/>
            <a:ext cx="799182" cy="4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06" y="2966710"/>
            <a:ext cx="896566" cy="58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9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083918"/>
            <a:ext cx="9144000" cy="1059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" b="61822"/>
          <a:stretch/>
        </p:blipFill>
        <p:spPr bwMode="auto">
          <a:xfrm>
            <a:off x="4788025" y="1409820"/>
            <a:ext cx="4135843" cy="115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8"/>
          <a:stretch/>
        </p:blipFill>
        <p:spPr bwMode="auto">
          <a:xfrm>
            <a:off x="4788025" y="3928975"/>
            <a:ext cx="4135843" cy="109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6" b="31137"/>
          <a:stretch/>
        </p:blipFill>
        <p:spPr bwMode="auto">
          <a:xfrm>
            <a:off x="4788025" y="2705973"/>
            <a:ext cx="4135843" cy="11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" y="987574"/>
            <a:ext cx="486488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60000" y="395920"/>
            <a:ext cx="7055684" cy="447638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+mn-cs"/>
              </a:rPr>
              <a:t>AWS Context</a:t>
            </a:r>
          </a:p>
        </p:txBody>
      </p:sp>
    </p:spTree>
    <p:extLst>
      <p:ext uri="{BB962C8B-B14F-4D97-AF65-F5344CB8AC3E}">
        <p14:creationId xmlns:p14="http://schemas.microsoft.com/office/powerpoint/2010/main" val="166261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0"/>
            <a:ext cx="1704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4925" y="33338"/>
            <a:ext cx="8178800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4400">
              <a:solidFill>
                <a:srgbClr val="1F497D"/>
              </a:solidFill>
              <a:latin typeface="Verdana" pitchFamily="34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51520" y="250031"/>
            <a:ext cx="8178800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en-US" sz="3200" b="1" dirty="0" smtClean="0">
                <a:solidFill>
                  <a:srgbClr val="922E8B"/>
                </a:solidFill>
                <a:latin typeface="Arial Rounded MT Bold" pitchFamily="34" charset="0"/>
              </a:rPr>
              <a:t>Why? Our </a:t>
            </a:r>
            <a:r>
              <a:rPr lang="en-GB" altLang="en-US" sz="3200" b="1" dirty="0">
                <a:solidFill>
                  <a:srgbClr val="922E8B"/>
                </a:solidFill>
                <a:latin typeface="Arial Rounded MT Bold" pitchFamily="34" charset="0"/>
              </a:rPr>
              <a:t>vulnerable region</a:t>
            </a:r>
            <a:r>
              <a:rPr lang="en-GB" altLang="en-US" sz="3200" dirty="0">
                <a:solidFill>
                  <a:srgbClr val="1F497D"/>
                </a:solidFill>
                <a:latin typeface="Arial Rounded MT Bold" pitchFamily="34" charset="0"/>
              </a:rPr>
              <a:t>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9389" y="897732"/>
            <a:ext cx="8964611" cy="3965972"/>
            <a:chOff x="179389" y="897732"/>
            <a:chExt cx="8964611" cy="3965972"/>
          </a:xfrm>
        </p:grpSpPr>
        <p:pic>
          <p:nvPicPr>
            <p:cNvPr id="3074" name="Picture 4" descr="Anglian-Water-Area.gif                                         000801B3Trevor                         C86B43F6:"/>
            <p:cNvPicPr>
              <a:picLocks noChangeAspect="1" noChangeArrowheads="1"/>
            </p:cNvPicPr>
            <p:nvPr/>
          </p:nvPicPr>
          <p:blipFill>
            <a:blip r:embed="rId4">
              <a:lum bright="-8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876" y="897732"/>
              <a:ext cx="4117975" cy="3808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8"/>
            <p:cNvPicPr>
              <a:picLocks noChangeAspect="1" noChangeArrowheads="1"/>
            </p:cNvPicPr>
            <p:nvPr/>
          </p:nvPicPr>
          <p:blipFill>
            <a:blip r:embed="rId5" cstate="print">
              <a:lum bright="-8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90" t="36363" r="24667" b="15526"/>
            <a:stretch>
              <a:fillRect/>
            </a:stretch>
          </p:blipFill>
          <p:spPr bwMode="auto">
            <a:xfrm rot="1038381">
              <a:off x="5003800" y="1275160"/>
              <a:ext cx="571500" cy="74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" name="Rectangle 3"/>
            <p:cNvSpPr>
              <a:spLocks noChangeArrowheads="1"/>
            </p:cNvSpPr>
            <p:nvPr/>
          </p:nvSpPr>
          <p:spPr bwMode="auto">
            <a:xfrm>
              <a:off x="6858000" y="2944062"/>
              <a:ext cx="2286000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lnSpc>
                  <a:spcPct val="85000"/>
                </a:lnSpc>
                <a:spcBef>
                  <a:spcPct val="40000"/>
                </a:spcBef>
                <a:spcAft>
                  <a:spcPts val="0"/>
                </a:spcAft>
                <a:buClr>
                  <a:srgbClr val="C7001A"/>
                </a:buClr>
                <a:buSzPct val="80000"/>
                <a:buFont typeface="Wingdings" pitchFamily="2" charset="2"/>
                <a:buNone/>
              </a:pPr>
              <a:r>
                <a:rPr lang="en-US" altLang="en-US" dirty="0">
                  <a:solidFill>
                    <a:srgbClr val="0060B7"/>
                  </a:solidFill>
                  <a:latin typeface="Arial Rounded MT Bold" pitchFamily="34" charset="0"/>
                  <a:ea typeface="ＭＳ Ｐゴシック" pitchFamily="34" charset="-128"/>
                </a:rPr>
                <a:t>as a low-lying region</a:t>
              </a:r>
              <a:r>
                <a:rPr lang="en-US" altLang="en-US" dirty="0">
                  <a:solidFill>
                    <a:prstClr val="black"/>
                  </a:solidFill>
                  <a:latin typeface="Arial Rounded MT Bold" pitchFamily="34" charset="0"/>
                  <a:ea typeface="ＭＳ Ｐゴシック" pitchFamily="34" charset="-128"/>
                </a:rPr>
                <a:t> </a:t>
              </a:r>
              <a:r>
                <a:rPr lang="en-US" altLang="en-US" sz="1100" dirty="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there is a high use of energy to pump water around the region</a:t>
              </a:r>
            </a:p>
          </p:txBody>
        </p:sp>
        <p:sp>
          <p:nvSpPr>
            <p:cNvPr id="3078" name="Rectangle 3"/>
            <p:cNvSpPr>
              <a:spLocks noChangeArrowheads="1"/>
            </p:cNvSpPr>
            <p:nvPr/>
          </p:nvSpPr>
          <p:spPr bwMode="auto">
            <a:xfrm>
              <a:off x="755651" y="1168004"/>
              <a:ext cx="2162175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lnSpc>
                  <a:spcPct val="85000"/>
                </a:lnSpc>
                <a:spcBef>
                  <a:spcPct val="40000"/>
                </a:spcBef>
                <a:spcAft>
                  <a:spcPts val="0"/>
                </a:spcAft>
                <a:buClr>
                  <a:srgbClr val="C7001A"/>
                </a:buClr>
                <a:buSzPct val="80000"/>
                <a:buFont typeface="Wingdings" pitchFamily="2" charset="2"/>
                <a:buNone/>
              </a:pPr>
              <a:r>
                <a:rPr lang="en-US" altLang="en-US">
                  <a:solidFill>
                    <a:srgbClr val="0060B7"/>
                  </a:solidFill>
                  <a:latin typeface="Arial Rounded MT Bold" pitchFamily="34" charset="0"/>
                  <a:ea typeface="ＭＳ Ｐゴシック" pitchFamily="34" charset="-128"/>
                </a:rPr>
                <a:t>demand for water</a:t>
              </a:r>
              <a:r>
                <a:rPr lang="en-US" altLang="en-US">
                  <a:solidFill>
                    <a:prstClr val="black"/>
                  </a:solidFill>
                  <a:latin typeface="Arial Rounded MT Bold" pitchFamily="34" charset="0"/>
                  <a:ea typeface="ＭＳ Ｐゴシック" pitchFamily="34" charset="-128"/>
                </a:rPr>
                <a:t> </a:t>
              </a:r>
              <a:r>
                <a:rPr lang="en-US" altLang="en-US" sz="110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will rise but available water won’t</a:t>
              </a:r>
            </a:p>
          </p:txBody>
        </p:sp>
        <p:sp>
          <p:nvSpPr>
            <p:cNvPr id="3079" name="Rectangle 3"/>
            <p:cNvSpPr>
              <a:spLocks noChangeArrowheads="1"/>
            </p:cNvSpPr>
            <p:nvPr/>
          </p:nvSpPr>
          <p:spPr bwMode="auto">
            <a:xfrm>
              <a:off x="179389" y="2211710"/>
              <a:ext cx="2162175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lnSpc>
                  <a:spcPct val="85000"/>
                </a:lnSpc>
                <a:spcBef>
                  <a:spcPct val="40000"/>
                </a:spcBef>
                <a:spcAft>
                  <a:spcPts val="0"/>
                </a:spcAft>
                <a:buClr>
                  <a:srgbClr val="C7001A"/>
                </a:buClr>
                <a:buSzPct val="80000"/>
                <a:buFont typeface="Wingdings" pitchFamily="2" charset="2"/>
                <a:buNone/>
              </a:pPr>
              <a:r>
                <a:rPr lang="en-US" altLang="en-US" dirty="0">
                  <a:solidFill>
                    <a:srgbClr val="0060B7"/>
                  </a:solidFill>
                  <a:latin typeface="Arial Rounded MT Bold" pitchFamily="34" charset="0"/>
                  <a:ea typeface="ＭＳ Ｐゴシック" pitchFamily="34" charset="-128"/>
                </a:rPr>
                <a:t>population</a:t>
              </a:r>
              <a:r>
                <a:rPr lang="en-US" altLang="en-US" dirty="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 </a:t>
              </a:r>
              <a:r>
                <a:rPr lang="en-US" altLang="en-US" sz="1100" dirty="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is expected to rise – around 1m homes to be built in the next 25 years</a:t>
              </a:r>
            </a:p>
          </p:txBody>
        </p:sp>
        <p:sp>
          <p:nvSpPr>
            <p:cNvPr id="3080" name="Rectangle 3"/>
            <p:cNvSpPr>
              <a:spLocks noChangeArrowheads="1"/>
            </p:cNvSpPr>
            <p:nvPr/>
          </p:nvSpPr>
          <p:spPr bwMode="auto">
            <a:xfrm>
              <a:off x="6300788" y="4354117"/>
              <a:ext cx="2057400" cy="40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lnSpc>
                  <a:spcPct val="85000"/>
                </a:lnSpc>
                <a:spcBef>
                  <a:spcPct val="40000"/>
                </a:spcBef>
                <a:spcAft>
                  <a:spcPts val="0"/>
                </a:spcAft>
                <a:buClr>
                  <a:srgbClr val="C7001A"/>
                </a:buClr>
                <a:buSzPct val="80000"/>
                <a:buFont typeface="Wingdings" pitchFamily="2" charset="2"/>
                <a:buNone/>
              </a:pPr>
              <a:r>
                <a:rPr lang="en-US" altLang="en-US" sz="110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it is the</a:t>
              </a:r>
              <a:r>
                <a:rPr lang="en-US" altLang="en-US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 </a:t>
              </a:r>
              <a:r>
                <a:rPr lang="en-US" altLang="en-US">
                  <a:solidFill>
                    <a:srgbClr val="0060B7"/>
                  </a:solidFill>
                  <a:latin typeface="Arial Rounded MT Bold" pitchFamily="34" charset="0"/>
                  <a:ea typeface="ＭＳ Ｐゴシック" pitchFamily="34" charset="-128"/>
                </a:rPr>
                <a:t>driest</a:t>
              </a:r>
              <a:r>
                <a:rPr lang="en-US" altLang="en-US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 </a:t>
              </a:r>
              <a:br>
                <a:rPr lang="en-US" altLang="en-US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</a:br>
              <a:r>
                <a:rPr lang="en-US" altLang="en-US" sz="110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region in the UK</a:t>
              </a:r>
            </a:p>
          </p:txBody>
        </p:sp>
        <p:sp>
          <p:nvSpPr>
            <p:cNvPr id="3081" name="Rectangle 3"/>
            <p:cNvSpPr>
              <a:spLocks noChangeArrowheads="1"/>
            </p:cNvSpPr>
            <p:nvPr/>
          </p:nvSpPr>
          <p:spPr bwMode="auto">
            <a:xfrm>
              <a:off x="250825" y="4462463"/>
              <a:ext cx="2833688" cy="401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lnSpc>
                  <a:spcPct val="85000"/>
                </a:lnSpc>
                <a:spcBef>
                  <a:spcPct val="40000"/>
                </a:spcBef>
                <a:spcAft>
                  <a:spcPts val="0"/>
                </a:spcAft>
                <a:buClr>
                  <a:srgbClr val="C7001A"/>
                </a:buClr>
                <a:buSzPct val="80000"/>
                <a:buFont typeface="Wingdings" pitchFamily="2" charset="2"/>
                <a:buNone/>
              </a:pPr>
              <a:r>
                <a:rPr lang="en-US" altLang="en-US">
                  <a:solidFill>
                    <a:srgbClr val="0060B7"/>
                  </a:solidFill>
                  <a:latin typeface="Arial Rounded MT Bold" pitchFamily="34" charset="0"/>
                  <a:ea typeface="ＭＳ Ｐゴシック" pitchFamily="34" charset="-128"/>
                </a:rPr>
                <a:t>Climate change</a:t>
              </a:r>
              <a:r>
                <a:rPr lang="en-US" altLang="en-US">
                  <a:solidFill>
                    <a:prstClr val="black"/>
                  </a:solidFill>
                  <a:latin typeface="Arial Rounded MT Bold" pitchFamily="34" charset="0"/>
                  <a:ea typeface="ＭＳ Ｐゴシック" pitchFamily="34" charset="-128"/>
                </a:rPr>
                <a:t> </a:t>
              </a:r>
              <a:r>
                <a:rPr lang="en-US" altLang="en-US" sz="110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impacts and uncertainty</a:t>
              </a:r>
            </a:p>
          </p:txBody>
        </p:sp>
        <p:pic>
          <p:nvPicPr>
            <p:cNvPr id="3083" name="Picture 8"/>
            <p:cNvPicPr>
              <a:picLocks noChangeAspect="1" noChangeArrowheads="1"/>
            </p:cNvPicPr>
            <p:nvPr/>
          </p:nvPicPr>
          <p:blipFill>
            <a:blip r:embed="rId5" cstate="print">
              <a:lum bright="-8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90" t="36363" r="24667" b="15526"/>
            <a:stretch>
              <a:fillRect/>
            </a:stretch>
          </p:blipFill>
          <p:spPr bwMode="auto">
            <a:xfrm rot="-10616500">
              <a:off x="2124075" y="3813573"/>
              <a:ext cx="571500" cy="74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8"/>
            <p:cNvPicPr>
              <a:picLocks noChangeAspect="1" noChangeArrowheads="1"/>
            </p:cNvPicPr>
            <p:nvPr/>
          </p:nvPicPr>
          <p:blipFill>
            <a:blip r:embed="rId5" cstate="print">
              <a:lum bright="-8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90" t="36363" r="24667" b="15526"/>
            <a:stretch>
              <a:fillRect/>
            </a:stretch>
          </p:blipFill>
          <p:spPr bwMode="auto">
            <a:xfrm rot="6223076">
              <a:off x="6438107" y="3586559"/>
              <a:ext cx="428625" cy="99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8"/>
            <p:cNvPicPr>
              <a:picLocks noChangeAspect="1" noChangeArrowheads="1"/>
            </p:cNvPicPr>
            <p:nvPr/>
          </p:nvPicPr>
          <p:blipFill>
            <a:blip r:embed="rId6" cstate="print">
              <a:lum bright="-8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63" t="24667" r="15526" b="64790"/>
            <a:stretch>
              <a:fillRect/>
            </a:stretch>
          </p:blipFill>
          <p:spPr bwMode="auto">
            <a:xfrm>
              <a:off x="1763714" y="1762125"/>
              <a:ext cx="992187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8"/>
            <p:cNvPicPr>
              <a:picLocks noChangeAspect="1" noChangeArrowheads="1"/>
            </p:cNvPicPr>
            <p:nvPr/>
          </p:nvPicPr>
          <p:blipFill>
            <a:blip r:embed="rId5" cstate="print">
              <a:lum bright="-8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90" t="36363" r="24667" b="15526"/>
            <a:stretch>
              <a:fillRect/>
            </a:stretch>
          </p:blipFill>
          <p:spPr bwMode="auto">
            <a:xfrm rot="4688953">
              <a:off x="6837821" y="2275556"/>
              <a:ext cx="428625" cy="99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8"/>
            <p:cNvPicPr>
              <a:picLocks noChangeAspect="1" noChangeArrowheads="1"/>
            </p:cNvPicPr>
            <p:nvPr/>
          </p:nvPicPr>
          <p:blipFill>
            <a:blip r:embed="rId5" cstate="print">
              <a:lum bright="-8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90" t="43182" r="24756" b="15526"/>
            <a:stretch>
              <a:fillRect/>
            </a:stretch>
          </p:blipFill>
          <p:spPr bwMode="auto">
            <a:xfrm rot="-5790227">
              <a:off x="1839318" y="2567186"/>
              <a:ext cx="425053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7281334" y="1536207"/>
              <a:ext cx="1752600" cy="107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lnSpc>
                  <a:spcPct val="85000"/>
                </a:lnSpc>
                <a:spcBef>
                  <a:spcPct val="40000"/>
                </a:spcBef>
                <a:spcAft>
                  <a:spcPts val="0"/>
                </a:spcAft>
                <a:buClr>
                  <a:srgbClr val="C7001A"/>
                </a:buClr>
                <a:buSzPct val="80000"/>
                <a:buFont typeface="Wingdings" pitchFamily="2" charset="2"/>
                <a:buNone/>
              </a:pPr>
              <a:r>
                <a:rPr lang="en-US" altLang="en-US" dirty="0" smtClean="0">
                  <a:solidFill>
                    <a:srgbClr val="0060B7"/>
                  </a:solidFill>
                  <a:latin typeface="Arial Rounded MT Bold" pitchFamily="34" charset="0"/>
                  <a:ea typeface="ＭＳ Ｐゴシック" pitchFamily="34" charset="-128"/>
                </a:rPr>
                <a:t>25%</a:t>
              </a:r>
              <a:r>
                <a:rPr lang="en-US" altLang="en-US" dirty="0" smtClean="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 </a:t>
              </a:r>
              <a:r>
                <a:rPr lang="en-US" altLang="en-US" sz="1100" dirty="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of the </a:t>
              </a:r>
              <a:r>
                <a:rPr lang="en-US" altLang="en-US" sz="1100" dirty="0" smtClean="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nation’s cereal crop is grown here in East Anglia and </a:t>
              </a:r>
              <a:r>
                <a:rPr lang="en-US" altLang="en-US" dirty="0" smtClean="0">
                  <a:solidFill>
                    <a:srgbClr val="0060B7"/>
                  </a:solidFill>
                  <a:latin typeface="Arial Rounded MT Bold" pitchFamily="34" charset="0"/>
                  <a:ea typeface="ＭＳ Ｐゴシック" pitchFamily="34" charset="-128"/>
                </a:rPr>
                <a:t>75</a:t>
              </a:r>
              <a:r>
                <a:rPr lang="en-US" altLang="en-US" dirty="0">
                  <a:solidFill>
                    <a:srgbClr val="0060B7"/>
                  </a:solidFill>
                  <a:latin typeface="Arial Rounded MT Bold" pitchFamily="34" charset="0"/>
                  <a:ea typeface="ＭＳ Ｐゴシック" pitchFamily="34" charset="-128"/>
                </a:rPr>
                <a:t>% </a:t>
              </a:r>
              <a:r>
                <a:rPr lang="en-US" altLang="en-US" sz="1100" dirty="0" smtClean="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of the nation’s shellfish industry is located on the East Coast</a:t>
              </a:r>
              <a:endParaRPr lang="en-US" altLang="en-US" sz="1100" dirty="0">
                <a:solidFill>
                  <a:prstClr val="black"/>
                </a:solidFill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5436096" y="1059582"/>
              <a:ext cx="175260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lnSpc>
                  <a:spcPct val="85000"/>
                </a:lnSpc>
                <a:spcBef>
                  <a:spcPct val="40000"/>
                </a:spcBef>
                <a:spcAft>
                  <a:spcPts val="0"/>
                </a:spcAft>
                <a:buClr>
                  <a:srgbClr val="C7001A"/>
                </a:buClr>
                <a:buSzPct val="80000"/>
                <a:buFont typeface="Wingdings" pitchFamily="2" charset="2"/>
                <a:buNone/>
              </a:pPr>
              <a:r>
                <a:rPr lang="en-US" altLang="en-US" dirty="0">
                  <a:solidFill>
                    <a:srgbClr val="0060B7"/>
                  </a:solidFill>
                  <a:latin typeface="Arial Rounded MT Bold" pitchFamily="34" charset="0"/>
                  <a:ea typeface="ＭＳ Ｐゴシック" pitchFamily="34" charset="-128"/>
                </a:rPr>
                <a:t>28%</a:t>
              </a:r>
              <a:r>
                <a:rPr lang="en-US" altLang="en-US" dirty="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 </a:t>
              </a:r>
              <a:r>
                <a:rPr lang="en-US" altLang="en-US" sz="1100" dirty="0">
                  <a:solidFill>
                    <a:prstClr val="black"/>
                  </a:solidFill>
                  <a:latin typeface="Verdana" pitchFamily="34" charset="0"/>
                  <a:ea typeface="ＭＳ Ｐゴシック" pitchFamily="34" charset="-128"/>
                </a:rPr>
                <a:t>of the region is below sea level</a:t>
              </a:r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5" cstate="print">
              <a:lum bright="-8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90" t="36363" r="24667" b="15526"/>
            <a:stretch>
              <a:fillRect/>
            </a:stretch>
          </p:blipFill>
          <p:spPr bwMode="auto">
            <a:xfrm rot="1038381">
              <a:off x="6434834" y="1604368"/>
              <a:ext cx="571500" cy="74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86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69316" y="51470"/>
            <a:ext cx="71389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3200" b="1" dirty="0" smtClean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Our Customer outcomes</a:t>
            </a:r>
            <a:endParaRPr lang="en-GB" sz="3200" b="1" dirty="0">
              <a:solidFill>
                <a:srgbClr val="922E8B"/>
              </a:solidFill>
              <a:latin typeface="Arial Rounded MT Bold" pitchFamily="34" charset="0"/>
              <a:ea typeface="+mn-ea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45" y="951570"/>
            <a:ext cx="4468431" cy="417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0"/>
            <a:ext cx="1704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8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24328" y="87474"/>
            <a:ext cx="1440160" cy="1188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68"/>
            <a:ext cx="7138988" cy="857250"/>
          </a:xfrm>
        </p:spPr>
        <p:txBody>
          <a:bodyPr/>
          <a:lstStyle/>
          <a:p>
            <a:pPr algn="l"/>
            <a:r>
              <a:rPr lang="en-GB" sz="3200" b="1" dirty="0" smtClean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Our goals</a:t>
            </a:r>
            <a:endParaRPr lang="en-GB" sz="3200" b="1" dirty="0">
              <a:solidFill>
                <a:srgbClr val="922E8B"/>
              </a:solidFill>
              <a:latin typeface="Arial Rounded MT Bold" pitchFamily="34" charset="0"/>
              <a:ea typeface="+mn-ea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789552"/>
            <a:ext cx="7998357" cy="421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26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520" y="123478"/>
            <a:ext cx="8229600" cy="857250"/>
          </a:xfrm>
        </p:spPr>
        <p:txBody>
          <a:bodyPr>
            <a:normAutofit/>
          </a:bodyPr>
          <a:lstStyle/>
          <a:p>
            <a:pPr algn="l" eaLnBrk="0" fontAlgn="base" hangingPunct="0">
              <a:spcAft>
                <a:spcPct val="0"/>
              </a:spcAft>
            </a:pPr>
            <a:r>
              <a:rPr lang="en-GB" sz="3200" b="1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Time to think differently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8304" y="1329612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092280" y="1329612"/>
            <a:ext cx="1656184" cy="48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74" y="1694313"/>
            <a:ext cx="4784558" cy="269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18" y="-5642"/>
            <a:ext cx="1704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8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339502"/>
            <a:ext cx="7055684" cy="467820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en-GB" sz="3200" dirty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An Alliance </a:t>
            </a:r>
            <a:r>
              <a:rPr lang="en-GB" sz="3200" dirty="0" smtClean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is…</a:t>
            </a:r>
            <a:endParaRPr lang="en-GB" sz="3200" dirty="0">
              <a:solidFill>
                <a:srgbClr val="922E8B"/>
              </a:solidFill>
              <a:latin typeface="Arial Rounded MT Bold" pitchFamily="34" charset="0"/>
              <a:ea typeface="+mn-ea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0000" y="1419622"/>
            <a:ext cx="8424000" cy="2441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“Alliancing is a form </a:t>
            </a:r>
            <a:r>
              <a:rPr lang="en-GB" sz="1600" dirty="0">
                <a:solidFill>
                  <a:srgbClr val="0060B7"/>
                </a:solidFill>
                <a:latin typeface="Arial Rounded MT Bold" pitchFamily="34" charset="0"/>
                <a:ea typeface="ＭＳ Ｐゴシック" pitchFamily="34" charset="-128"/>
              </a:rPr>
              <a:t>of long term partnering </a:t>
            </a:r>
            <a:r>
              <a:rPr lang="en-GB" sz="1600" dirty="0" smtClean="0"/>
              <a:t>on a project [or programme] in which a financial </a:t>
            </a:r>
            <a:r>
              <a:rPr lang="en-GB" sz="1600" dirty="0">
                <a:solidFill>
                  <a:srgbClr val="0060B7"/>
                </a:solidFill>
                <a:latin typeface="Arial Rounded MT Bold" pitchFamily="34" charset="0"/>
                <a:ea typeface="ＭＳ Ｐゴシック" pitchFamily="34" charset="-128"/>
              </a:rPr>
              <a:t>incentive</a:t>
            </a:r>
            <a:r>
              <a:rPr lang="en-GB" sz="1600" dirty="0" smtClean="0"/>
              <a:t> scheme links the </a:t>
            </a:r>
            <a:r>
              <a:rPr lang="en-GB" sz="1600" dirty="0">
                <a:solidFill>
                  <a:srgbClr val="0060B7"/>
                </a:solidFill>
                <a:latin typeface="Arial Rounded MT Bold" pitchFamily="34" charset="0"/>
                <a:ea typeface="ＭＳ Ｐゴシック" pitchFamily="34" charset="-128"/>
              </a:rPr>
              <a:t>rewards</a:t>
            </a:r>
            <a:r>
              <a:rPr lang="en-GB" sz="1600" dirty="0" smtClean="0"/>
              <a:t> of each other alliance members to agreed </a:t>
            </a:r>
            <a:r>
              <a:rPr lang="en-GB" sz="1600" dirty="0">
                <a:solidFill>
                  <a:srgbClr val="0060B7"/>
                </a:solidFill>
                <a:latin typeface="Arial Rounded MT Bold" pitchFamily="34" charset="0"/>
                <a:ea typeface="ＭＳ Ｐゴシック" pitchFamily="34" charset="-128"/>
              </a:rPr>
              <a:t>overall outcomes</a:t>
            </a:r>
            <a:r>
              <a:rPr lang="en-GB" sz="1600" dirty="0" smtClean="0"/>
              <a:t>”  						</a:t>
            </a:r>
            <a:r>
              <a:rPr lang="en-GB" sz="1600" dirty="0">
                <a:latin typeface="Arial Rounded MT Bold" pitchFamily="34" charset="0"/>
                <a:ea typeface="ＭＳ Ｐゴシック" pitchFamily="34" charset="-128"/>
              </a:rPr>
              <a:t>European Construction Institute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083918"/>
            <a:ext cx="9144000" cy="1059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283718"/>
            <a:ext cx="82486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56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83918"/>
            <a:ext cx="9144000" cy="1059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23528" y="339502"/>
            <a:ext cx="7055684" cy="46782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0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GB" sz="3200" dirty="0" smtClean="0">
                <a:solidFill>
                  <a:srgbClr val="922E8B"/>
                </a:solidFill>
                <a:latin typeface="Arial Rounded MT Bold" pitchFamily="34" charset="0"/>
                <a:ea typeface="+mn-ea"/>
                <a:cs typeface="Arial" charset="0"/>
              </a:rPr>
              <a:t>Alliance characteristics</a:t>
            </a:r>
            <a:endParaRPr lang="en-GB" sz="3200" dirty="0">
              <a:solidFill>
                <a:srgbClr val="922E8B"/>
              </a:solidFill>
              <a:latin typeface="Arial Rounded MT Bold" pitchFamily="34" charset="0"/>
              <a:ea typeface="+mn-ea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737063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96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nglian Water (PPT)">
      <a:dk1>
        <a:sysClr val="windowText" lastClr="000000"/>
      </a:dk1>
      <a:lt1>
        <a:sysClr val="window" lastClr="FFFFFF"/>
      </a:lt1>
      <a:dk2>
        <a:srgbClr val="0079BF"/>
      </a:dk2>
      <a:lt2>
        <a:srgbClr val="C7E2F5"/>
      </a:lt2>
      <a:accent1>
        <a:srgbClr val="4565B0"/>
      </a:accent1>
      <a:accent2>
        <a:srgbClr val="A7C438"/>
      </a:accent2>
      <a:accent3>
        <a:srgbClr val="922A8D"/>
      </a:accent3>
      <a:accent4>
        <a:srgbClr val="EC1F45"/>
      </a:accent4>
      <a:accent5>
        <a:srgbClr val="FDAD1B"/>
      </a:accent5>
      <a:accent6>
        <a:srgbClr val="99CBEE"/>
      </a:accent6>
      <a:hlink>
        <a:srgbClr val="4565B0"/>
      </a:hlink>
      <a:folHlink>
        <a:srgbClr val="922A8D"/>
      </a:folHlink>
    </a:clrScheme>
    <a:fontScheme name="Anglian Wa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597</Words>
  <Application>Microsoft Office PowerPoint</Application>
  <PresentationFormat>On-screen Show (16:9)</PresentationFormat>
  <Paragraphs>121</Paragraphs>
  <Slides>19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Anglian Water and the Role of the Alliances   09th November 2017  David Ward,  Director of the Integrated Maintenance and Repair Alliance </vt:lpstr>
      <vt:lpstr>PowerPoint Presentation</vt:lpstr>
      <vt:lpstr>AWS Context</vt:lpstr>
      <vt:lpstr>PowerPoint Presentation</vt:lpstr>
      <vt:lpstr>PowerPoint Presentation</vt:lpstr>
      <vt:lpstr>Our goals</vt:lpstr>
      <vt:lpstr>Time to think differently</vt:lpstr>
      <vt:lpstr>An Alliance is…</vt:lpstr>
      <vt:lpstr>PowerPoint Presentation</vt:lpstr>
      <vt:lpstr>PowerPoint Presentation</vt:lpstr>
      <vt:lpstr>AMP 6 Alliancing Principles</vt:lpstr>
      <vt:lpstr>PowerPoint Presentation</vt:lpstr>
      <vt:lpstr>Creating Alignment…</vt:lpstr>
      <vt:lpstr>A focus on the right behaviours…</vt:lpstr>
      <vt:lpstr>A smarter way of thinking</vt:lpstr>
      <vt:lpstr>Key Challenges…</vt:lpstr>
      <vt:lpstr>Key Benefits of Alliancing </vt:lpstr>
      <vt:lpstr>Collaborating for a better outcome</vt:lpstr>
      <vt:lpstr>Thank you for Listening</vt:lpstr>
    </vt:vector>
  </TitlesOfParts>
  <Company>Network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Lesley Fettes</dc:creator>
  <cp:lastModifiedBy>AWS User</cp:lastModifiedBy>
  <cp:revision>145</cp:revision>
  <dcterms:created xsi:type="dcterms:W3CDTF">2015-03-11T15:27:27Z</dcterms:created>
  <dcterms:modified xsi:type="dcterms:W3CDTF">2017-11-07T15:29:33Z</dcterms:modified>
</cp:coreProperties>
</file>