
<file path=[Content_Types].xml><?xml version="1.0" encoding="utf-8"?>
<Types xmlns="http://schemas.openxmlformats.org/package/2006/content-types">
  <Default Extension="png" ContentType="image/png"/>
  <Default Extension="7149B2C0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0" r:id="rId2"/>
    <p:sldId id="285" r:id="rId3"/>
    <p:sldId id="273" r:id="rId4"/>
    <p:sldId id="301" r:id="rId5"/>
    <p:sldId id="284" r:id="rId6"/>
    <p:sldId id="288" r:id="rId7"/>
    <p:sldId id="297" r:id="rId8"/>
    <p:sldId id="289" r:id="rId9"/>
    <p:sldId id="282" r:id="rId10"/>
    <p:sldId id="298" r:id="rId11"/>
    <p:sldId id="287" r:id="rId12"/>
    <p:sldId id="304" r:id="rId13"/>
    <p:sldId id="293" r:id="rId14"/>
    <p:sldId id="294" r:id="rId15"/>
    <p:sldId id="292" r:id="rId16"/>
    <p:sldId id="305" r:id="rId17"/>
    <p:sldId id="291" r:id="rId18"/>
    <p:sldId id="300" r:id="rId19"/>
    <p:sldId id="306" r:id="rId20"/>
    <p:sldId id="296" r:id="rId21"/>
  </p:sldIdLst>
  <p:sldSz cx="9144000" cy="6858000" type="screen4x3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278F"/>
    <a:srgbClr val="75BEE9"/>
    <a:srgbClr val="0072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65" autoAdjust="0"/>
    <p:restoredTop sz="67593" autoAdjust="0"/>
  </p:normalViewPr>
  <p:slideViewPr>
    <p:cSldViewPr>
      <p:cViewPr varScale="1">
        <p:scale>
          <a:sx n="56" d="100"/>
          <a:sy n="56" d="100"/>
        </p:scale>
        <p:origin x="-165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14FC6-4837-4DEE-821E-B0F9D05BEEB3}" type="datetimeFigureOut">
              <a:rPr lang="en-GB" smtClean="0"/>
              <a:t>10/11/2017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EC022-52A3-4E8C-B22E-7DF3EBC814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416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EC022-52A3-4E8C-B22E-7DF3EBC814F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774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EC022-52A3-4E8C-B22E-7DF3EBC814F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66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EC022-52A3-4E8C-B22E-7DF3EBC814F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738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GB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EC022-52A3-4E8C-B22E-7DF3EBC814F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649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EC022-52A3-4E8C-B22E-7DF3EBC814F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53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EC022-52A3-4E8C-B22E-7DF3EBC814F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539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EC022-52A3-4E8C-B22E-7DF3EBC814F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088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EC022-52A3-4E8C-B22E-7DF3EBC814F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34930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EC022-52A3-4E8C-B22E-7DF3EBC814F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0190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EC022-52A3-4E8C-B22E-7DF3EBC814F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0020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EC022-52A3-4E8C-B22E-7DF3EBC814F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7222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EC022-52A3-4E8C-B22E-7DF3EBC814F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0775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EC022-52A3-4E8C-B22E-7DF3EBC814F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774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EC022-52A3-4E8C-B22E-7DF3EBC814F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968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EC022-52A3-4E8C-B22E-7DF3EBC814F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910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EC022-52A3-4E8C-B22E-7DF3EBC814F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63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EC022-52A3-4E8C-B22E-7DF3EBC814F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463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EC022-52A3-4E8C-B22E-7DF3EBC814F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6787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EC022-52A3-4E8C-B22E-7DF3EBC814F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029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EC022-52A3-4E8C-B22E-7DF3EBC814F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221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BE6DB-8AC7-4D39-9378-E9BA55B3AAC6}" type="datetimeFigureOut">
              <a:rPr lang="en-GB" smtClean="0"/>
              <a:t>10/11/2017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37FC-3A96-4A11-8659-233E8731C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814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BE6DB-8AC7-4D39-9378-E9BA55B3AAC6}" type="datetimeFigureOut">
              <a:rPr lang="en-GB" smtClean="0"/>
              <a:t>10/11/2017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37FC-3A96-4A11-8659-233E8731C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615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BE6DB-8AC7-4D39-9378-E9BA55B3AAC6}" type="datetimeFigureOut">
              <a:rPr lang="en-GB" smtClean="0"/>
              <a:t>10/11/2017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37FC-3A96-4A11-8659-233E8731C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420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 Content -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" y="0"/>
            <a:ext cx="9139941" cy="685799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54013" y="404825"/>
            <a:ext cx="8362950" cy="657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92278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54013" y="1312867"/>
            <a:ext cx="8362950" cy="4343143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6340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" y="4"/>
            <a:ext cx="9139941" cy="685799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54013" y="404825"/>
            <a:ext cx="8362950" cy="657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92278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54013" y="1312875"/>
            <a:ext cx="8362950" cy="3621087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1870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" y="4"/>
            <a:ext cx="9139943" cy="685799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342617" y="2183171"/>
            <a:ext cx="6230938" cy="20637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rgbClr val="92278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8621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BE6DB-8AC7-4D39-9378-E9BA55B3AAC6}" type="datetimeFigureOut">
              <a:rPr lang="en-GB" smtClean="0"/>
              <a:t>10/11/2017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37FC-3A96-4A11-8659-233E8731C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701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BE6DB-8AC7-4D39-9378-E9BA55B3AAC6}" type="datetimeFigureOut">
              <a:rPr lang="en-GB" smtClean="0"/>
              <a:t>10/11/2017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37FC-3A96-4A11-8659-233E8731C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899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BE6DB-8AC7-4D39-9378-E9BA55B3AAC6}" type="datetimeFigureOut">
              <a:rPr lang="en-GB" smtClean="0"/>
              <a:t>10/11/2017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37FC-3A96-4A11-8659-233E8731C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279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BE6DB-8AC7-4D39-9378-E9BA55B3AAC6}" type="datetimeFigureOut">
              <a:rPr lang="en-GB" smtClean="0"/>
              <a:t>10/11/2017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37FC-3A96-4A11-8659-233E8731C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635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BE6DB-8AC7-4D39-9378-E9BA55B3AAC6}" type="datetimeFigureOut">
              <a:rPr lang="en-GB" smtClean="0"/>
              <a:t>10/11/2017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37FC-3A96-4A11-8659-233E8731C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397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BE6DB-8AC7-4D39-9378-E9BA55B3AAC6}" type="datetimeFigureOut">
              <a:rPr lang="en-GB" smtClean="0"/>
              <a:t>10/11/2017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37FC-3A96-4A11-8659-233E8731C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712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BE6DB-8AC7-4D39-9378-E9BA55B3AAC6}" type="datetimeFigureOut">
              <a:rPr lang="en-GB" smtClean="0"/>
              <a:t>10/11/2017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37FC-3A96-4A11-8659-233E8731C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893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BE6DB-8AC7-4D39-9378-E9BA55B3AAC6}" type="datetimeFigureOut">
              <a:rPr lang="en-GB" smtClean="0"/>
              <a:t>10/11/2017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37FC-3A96-4A11-8659-233E8731C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533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BE6DB-8AC7-4D39-9378-E9BA55B3AAC6}" type="datetimeFigureOut">
              <a:rPr lang="en-GB" smtClean="0"/>
              <a:t>10/11/2017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A37FC-3A96-4A11-8659-233E8731C0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91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7149B2C0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331640" y="2420888"/>
            <a:ext cx="6230938" cy="2063750"/>
          </a:xfrm>
        </p:spPr>
        <p:txBody>
          <a:bodyPr/>
          <a:lstStyle/>
          <a:p>
            <a:r>
              <a:rPr lang="en-GB" dirty="0"/>
              <a:t>@one Alliance</a:t>
            </a:r>
          </a:p>
          <a:p>
            <a:r>
              <a:rPr lang="en-GB" sz="1400" dirty="0"/>
              <a:t>Elliott Harley</a:t>
            </a:r>
          </a:p>
          <a:p>
            <a:r>
              <a:rPr lang="en-GB" sz="1400" dirty="0"/>
              <a:t>Design Manager - Infrastructure</a:t>
            </a:r>
          </a:p>
          <a:p>
            <a:pPr algn="l"/>
            <a:endParaRPr lang="en-GB" sz="1400" dirty="0"/>
          </a:p>
          <a:p>
            <a:pPr algn="l"/>
            <a:endParaRPr lang="en-GB" sz="1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175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B173D6AA-2D7F-4427-94A0-4FDBA5403F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4013" y="188640"/>
            <a:ext cx="8362950" cy="657225"/>
          </a:xfrm>
        </p:spPr>
        <p:txBody>
          <a:bodyPr/>
          <a:lstStyle/>
          <a:p>
            <a:r>
              <a:rPr lang="en-GB" dirty="0"/>
              <a:t>Digital Visualisation &amp; Control of our 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BEE5D99-E2D6-48A7-82CD-DDF798FC46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3" y="1464916"/>
            <a:ext cx="6378227" cy="4245508"/>
          </a:xfrm>
          <a:prstGeom prst="rect">
            <a:avLst/>
          </a:prstGeom>
        </p:spPr>
      </p:pic>
      <p:pic>
        <p:nvPicPr>
          <p:cNvPr id="8" name="Picture 3" descr="C:\Users\eharley\AppData\Local\Google\kamera-english (1).jpg">
            <a:extLst>
              <a:ext uri="{FF2B5EF4-FFF2-40B4-BE49-F238E27FC236}">
                <a16:creationId xmlns="" xmlns:a16="http://schemas.microsoft.com/office/drawing/2014/main" id="{B3D33FD9-D4D8-436C-B95C-5555F3FE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702062"/>
            <a:ext cx="3805635" cy="256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81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54013" y="1312867"/>
            <a:ext cx="3425899" cy="2789233"/>
          </a:xfrm>
        </p:spPr>
        <p:txBody>
          <a:bodyPr>
            <a:normAutofit/>
          </a:bodyPr>
          <a:lstStyle/>
          <a:p>
            <a:pPr lvl="0"/>
            <a:r>
              <a:rPr lang="en-GB" sz="1800" dirty="0"/>
              <a:t>What future technologies can help us in the future?</a:t>
            </a:r>
          </a:p>
          <a:p>
            <a:pPr lvl="1"/>
            <a:r>
              <a:rPr lang="en-GB" sz="1400" dirty="0"/>
              <a:t>How do we minimise customer disruption</a:t>
            </a:r>
          </a:p>
          <a:p>
            <a:pPr lvl="1"/>
            <a:r>
              <a:rPr lang="en-GB" sz="1400" dirty="0"/>
              <a:t>What technologies will reduce our carbon footprint</a:t>
            </a:r>
          </a:p>
          <a:p>
            <a:endParaRPr lang="en-GB" dirty="0"/>
          </a:p>
        </p:txBody>
      </p:sp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54013" y="404825"/>
            <a:ext cx="8362950" cy="657225"/>
          </a:xfrm>
        </p:spPr>
        <p:txBody>
          <a:bodyPr/>
          <a:lstStyle/>
          <a:p>
            <a:r>
              <a:rPr lang="en-GB" dirty="0"/>
              <a:t>Future Technologies &amp; Carbon Reduction:</a:t>
            </a:r>
          </a:p>
        </p:txBody>
      </p:sp>
      <p:pic>
        <p:nvPicPr>
          <p:cNvPr id="1026" name="Picture 2" descr="C:\Users\eharley\AppData\Local\Google\skoda-superb-estate-2015-boot-space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6752"/>
            <a:ext cx="4145356" cy="233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harley\AppData\Local\Google\499096-flashforge-finder-3d-print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096295"/>
            <a:ext cx="3171826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harley\AppData\Local\Google\Pip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429000"/>
            <a:ext cx="3196344" cy="111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harley\AppData\Local\Google\No-Dig-Trenchless-Tech-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2" t="39710" b="-8702"/>
          <a:stretch/>
        </p:blipFill>
        <p:spPr bwMode="auto">
          <a:xfrm>
            <a:off x="827584" y="4409994"/>
            <a:ext cx="5575299" cy="170180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47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54013" y="404825"/>
            <a:ext cx="8362950" cy="657225"/>
          </a:xfrm>
        </p:spPr>
        <p:txBody>
          <a:bodyPr/>
          <a:lstStyle/>
          <a:p>
            <a:r>
              <a:rPr lang="en-GB" dirty="0"/>
              <a:t>Future Technologies &amp; Carbon Reduction: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32EDB2A-83FA-404D-A282-F58A5FEB0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72" y="1062050"/>
            <a:ext cx="3449879" cy="19770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8D9FCFC-8D01-4B6D-AD6B-E4A53C206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72" y="3059483"/>
            <a:ext cx="4999037" cy="28077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D221706-E5EA-412A-A061-0B475FCCC5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596" y="1076801"/>
            <a:ext cx="2754638" cy="20659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C952A8A-B2F3-4DD0-8F98-64087549F4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754" y="2348879"/>
            <a:ext cx="2773725" cy="316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9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79512" y="1124744"/>
            <a:ext cx="8362950" cy="4343143"/>
          </a:xfrm>
        </p:spPr>
        <p:txBody>
          <a:bodyPr>
            <a:normAutofit/>
          </a:bodyPr>
          <a:lstStyle/>
          <a:p>
            <a:pPr lvl="0"/>
            <a:r>
              <a:rPr lang="en-GB" sz="1800" dirty="0"/>
              <a:t>What is the next steps in service avoidance?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54013" y="404825"/>
            <a:ext cx="8362950" cy="657225"/>
          </a:xfrm>
        </p:spPr>
        <p:txBody>
          <a:bodyPr/>
          <a:lstStyle/>
          <a:p>
            <a:r>
              <a:rPr lang="en-GB" dirty="0"/>
              <a:t>Utility Avoidance: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8" t="17992" r="6934" b="34008"/>
          <a:stretch/>
        </p:blipFill>
        <p:spPr bwMode="auto">
          <a:xfrm>
            <a:off x="179512" y="1772816"/>
            <a:ext cx="8760246" cy="3956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2" t="25143" r="15238" b="28191"/>
          <a:stretch/>
        </p:blipFill>
        <p:spPr bwMode="auto">
          <a:xfrm>
            <a:off x="107504" y="1659012"/>
            <a:ext cx="8904262" cy="407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789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54013" y="1312867"/>
            <a:ext cx="3497907" cy="891997"/>
          </a:xfrm>
        </p:spPr>
        <p:txBody>
          <a:bodyPr>
            <a:normAutofit/>
          </a:bodyPr>
          <a:lstStyle/>
          <a:p>
            <a:pPr lvl="0"/>
            <a:r>
              <a:rPr lang="en-GB" sz="1800" dirty="0"/>
              <a:t>Digital 3D environments (GEO PLM):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54013" y="404825"/>
            <a:ext cx="8362950" cy="657225"/>
          </a:xfrm>
        </p:spPr>
        <p:txBody>
          <a:bodyPr/>
          <a:lstStyle/>
          <a:p>
            <a:r>
              <a:rPr lang="en-GB" dirty="0"/>
              <a:t>Utility Avoidance: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5911302" cy="3325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865" y="476672"/>
            <a:ext cx="473652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403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54013" y="1312867"/>
            <a:ext cx="3785939" cy="3124245"/>
          </a:xfrm>
        </p:spPr>
        <p:txBody>
          <a:bodyPr>
            <a:normAutofit/>
          </a:bodyPr>
          <a:lstStyle/>
          <a:p>
            <a:pPr lvl="0"/>
            <a:r>
              <a:rPr lang="en-GB" sz="1800" dirty="0"/>
              <a:t>Catchment wide problem</a:t>
            </a:r>
          </a:p>
          <a:p>
            <a:pPr lvl="0"/>
            <a:endParaRPr lang="en-GB" sz="1800" dirty="0"/>
          </a:p>
          <a:p>
            <a:pPr lvl="0"/>
            <a:r>
              <a:rPr lang="en-GB" sz="1800" dirty="0"/>
              <a:t>Pump &amp; Treatment ££££</a:t>
            </a:r>
          </a:p>
          <a:p>
            <a:pPr lvl="0"/>
            <a:endParaRPr lang="en-GB" sz="1800" dirty="0"/>
          </a:p>
          <a:p>
            <a:pPr lvl="0"/>
            <a:r>
              <a:rPr lang="en-GB" sz="1800" dirty="0"/>
              <a:t>How do we identify surface &amp; ground water inputs?</a:t>
            </a:r>
          </a:p>
          <a:p>
            <a:pPr lvl="0"/>
            <a:endParaRPr lang="en-GB" sz="1800" dirty="0"/>
          </a:p>
          <a:p>
            <a:pPr lvl="0"/>
            <a:r>
              <a:rPr lang="en-GB" sz="1800" dirty="0"/>
              <a:t>Existing technologies are less than accurate</a:t>
            </a:r>
          </a:p>
          <a:p>
            <a:endParaRPr lang="en-GB" dirty="0"/>
          </a:p>
        </p:txBody>
      </p:sp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54013" y="404825"/>
            <a:ext cx="8362950" cy="657225"/>
          </a:xfrm>
        </p:spPr>
        <p:txBody>
          <a:bodyPr/>
          <a:lstStyle/>
          <a:p>
            <a:r>
              <a:rPr lang="en-GB" dirty="0"/>
              <a:t>Surface &amp; Ground Water Control:</a:t>
            </a:r>
          </a:p>
        </p:txBody>
      </p:sp>
      <p:pic>
        <p:nvPicPr>
          <p:cNvPr id="3075" name="Picture 3" descr="C:\Users\eharley\AppData\Local\Google\romsey flood 1202_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24744"/>
            <a:ext cx="4362451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88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54013" y="1312867"/>
            <a:ext cx="3785939" cy="3556293"/>
          </a:xfrm>
        </p:spPr>
        <p:txBody>
          <a:bodyPr>
            <a:normAutofit/>
          </a:bodyPr>
          <a:lstStyle/>
          <a:p>
            <a:pPr lvl="0"/>
            <a:r>
              <a:rPr lang="en-GB" sz="1800" dirty="0"/>
              <a:t>Risk mapping, data sets</a:t>
            </a:r>
          </a:p>
          <a:p>
            <a:pPr marL="0" lvl="0" indent="0">
              <a:buNone/>
            </a:pPr>
            <a:endParaRPr lang="en-GB" sz="1800" dirty="0"/>
          </a:p>
          <a:p>
            <a:pPr lvl="0"/>
            <a:r>
              <a:rPr lang="en-GB" sz="1800" dirty="0"/>
              <a:t>Survey equipment?</a:t>
            </a:r>
          </a:p>
          <a:p>
            <a:pPr lvl="1"/>
            <a:r>
              <a:rPr lang="en-GB" sz="1400" dirty="0"/>
              <a:t>New technologies? </a:t>
            </a:r>
          </a:p>
          <a:p>
            <a:pPr lvl="1"/>
            <a:r>
              <a:rPr lang="en-GB" sz="1400" dirty="0"/>
              <a:t>How do we better quantify flows?</a:t>
            </a:r>
          </a:p>
          <a:p>
            <a:pPr marL="457200" lvl="1" indent="0">
              <a:buNone/>
            </a:pPr>
            <a:endParaRPr lang="en-GB" sz="1400" dirty="0"/>
          </a:p>
          <a:p>
            <a:pPr lvl="0"/>
            <a:r>
              <a:rPr lang="en-GB" sz="1800" dirty="0"/>
              <a:t>What part can you play?</a:t>
            </a:r>
          </a:p>
        </p:txBody>
      </p:sp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54013" y="404825"/>
            <a:ext cx="8362950" cy="657225"/>
          </a:xfrm>
        </p:spPr>
        <p:txBody>
          <a:bodyPr/>
          <a:lstStyle/>
          <a:p>
            <a:r>
              <a:rPr lang="en-GB" dirty="0"/>
              <a:t>Surface &amp; Ground Water Control: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674C067-20A3-43B6-914D-F4063771AC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0" t="10591" r="14974"/>
          <a:stretch/>
        </p:blipFill>
        <p:spPr>
          <a:xfrm>
            <a:off x="4045224" y="1088302"/>
            <a:ext cx="4671739" cy="311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4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lvl="0"/>
            <a:r>
              <a:rPr lang="en-GB" sz="1800" dirty="0"/>
              <a:t>How do we monitor and control our networks &amp; treatment to maximise efficiency?</a:t>
            </a:r>
          </a:p>
          <a:p>
            <a:pPr lvl="0"/>
            <a:r>
              <a:rPr lang="en-GB" sz="1800" dirty="0"/>
              <a:t>How do we identify surface &amp; ground water to reduce infiltration and treatment costs (previous slides)</a:t>
            </a:r>
          </a:p>
          <a:p>
            <a:endParaRPr lang="en-GB" dirty="0"/>
          </a:p>
        </p:txBody>
      </p:sp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54013" y="404825"/>
            <a:ext cx="8362950" cy="657225"/>
          </a:xfrm>
        </p:spPr>
        <p:txBody>
          <a:bodyPr/>
          <a:lstStyle/>
          <a:p>
            <a:r>
              <a:rPr lang="en-GB" dirty="0"/>
              <a:t>Network &amp; Treatment Management/Control:</a:t>
            </a:r>
          </a:p>
        </p:txBody>
      </p:sp>
      <p:pic>
        <p:nvPicPr>
          <p:cNvPr id="5" name="Picture 2" descr="C:\Users\eharley\AppData\Local\Google\63_ADESBA-real-time-control-concept-©-SEGN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60077"/>
            <a:ext cx="4348535" cy="258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40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64955D3-FEF8-43F3-9AF9-90B44AB05D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4" r="44877" b="24017"/>
          <a:stretch/>
        </p:blipFill>
        <p:spPr>
          <a:xfrm>
            <a:off x="5822463" y="1228297"/>
            <a:ext cx="2880320" cy="237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BC75AC0-C0E5-45D7-9426-1E28243088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6752"/>
            <a:ext cx="5093215" cy="3813597"/>
          </a:xfrm>
          <a:prstGeom prst="rect">
            <a:avLst/>
          </a:prstGeom>
        </p:spPr>
      </p:pic>
      <p:pic>
        <p:nvPicPr>
          <p:cNvPr id="4" name="Picture 3" descr="cid:image001.jpg@01D35246.7149B2C0">
            <a:extLst>
              <a:ext uri="{FF2B5EF4-FFF2-40B4-BE49-F238E27FC236}">
                <a16:creationId xmlns="" xmlns:a16="http://schemas.microsoft.com/office/drawing/2014/main" id="{CE728C27-9CDF-4C27-911D-DC77A5C7BD0A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3" t="31523" r="11497" b="23140"/>
          <a:stretch/>
        </p:blipFill>
        <p:spPr bwMode="auto">
          <a:xfrm>
            <a:off x="4139952" y="3126533"/>
            <a:ext cx="4896544" cy="282488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Placeholder 1">
            <a:extLst>
              <a:ext uri="{FF2B5EF4-FFF2-40B4-BE49-F238E27FC236}">
                <a16:creationId xmlns="" xmlns:a16="http://schemas.microsoft.com/office/drawing/2014/main" id="{1352DB33-795F-4B59-AF8E-70CA776997FD}"/>
              </a:ext>
            </a:extLst>
          </p:cNvPr>
          <p:cNvSpPr txBox="1">
            <a:spLocks/>
          </p:cNvSpPr>
          <p:nvPr/>
        </p:nvSpPr>
        <p:spPr>
          <a:xfrm>
            <a:off x="513268" y="404664"/>
            <a:ext cx="8362950" cy="65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rgbClr val="92278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Network &amp; Treatment Management/Control:</a:t>
            </a:r>
          </a:p>
        </p:txBody>
      </p:sp>
    </p:spTree>
    <p:extLst>
      <p:ext uri="{BB962C8B-B14F-4D97-AF65-F5344CB8AC3E}">
        <p14:creationId xmlns:p14="http://schemas.microsoft.com/office/powerpoint/2010/main" val="415487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54013" y="1312867"/>
            <a:ext cx="3497907" cy="89199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54013" y="404825"/>
            <a:ext cx="8362950" cy="657225"/>
          </a:xfrm>
        </p:spPr>
        <p:txBody>
          <a:bodyPr/>
          <a:lstStyle/>
          <a:p>
            <a:r>
              <a:rPr lang="en-GB" dirty="0"/>
              <a:t>Digital Delivery in Infrastructure: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62073D2-FAE5-456C-B735-3FE82762CA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26200" r="15350" b="22000"/>
          <a:stretch/>
        </p:blipFill>
        <p:spPr>
          <a:xfrm>
            <a:off x="1367136" y="1726964"/>
            <a:ext cx="6336704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What are our main priorities &amp; challenges?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536" y="980728"/>
            <a:ext cx="806489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Priorities: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Customer, customer, customer!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Digital Transformation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Supply Chain total integration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How can you help us achieve Anglian Water’s outcomes?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Challenges: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Utility avoidance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Digital delivery of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Ground &amp; surface water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Real time network &amp; asset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Although on the face of it these are straightforward, the detail often gets complex.</a:t>
            </a:r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What outcome from today?</a:t>
            </a:r>
          </a:p>
          <a:p>
            <a:r>
              <a:rPr lang="en-GB" b="1" dirty="0">
                <a:solidFill>
                  <a:srgbClr val="0072B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81315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331640" y="2420888"/>
            <a:ext cx="6230938" cy="2063750"/>
          </a:xfrm>
        </p:spPr>
        <p:txBody>
          <a:bodyPr/>
          <a:lstStyle/>
          <a:p>
            <a:r>
              <a:rPr lang="en-GB" dirty="0"/>
              <a:t>@one Alliance</a:t>
            </a:r>
          </a:p>
          <a:p>
            <a:r>
              <a:rPr lang="en-GB" sz="1400" dirty="0"/>
              <a:t>Elliott Harley</a:t>
            </a:r>
          </a:p>
          <a:p>
            <a:r>
              <a:rPr lang="en-GB" sz="1400" dirty="0"/>
              <a:t>Design Manager - Infrastructure</a:t>
            </a:r>
          </a:p>
          <a:p>
            <a:pPr algn="l"/>
            <a:endParaRPr lang="en-GB" sz="1400" dirty="0"/>
          </a:p>
          <a:p>
            <a:pPr algn="l"/>
            <a:endParaRPr lang="en-GB" sz="1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294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000" y="507133"/>
            <a:ext cx="4795175" cy="4528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52071"/>
            <a:ext cx="7848872" cy="443835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23528" y="2376591"/>
            <a:ext cx="1152128" cy="1656184"/>
          </a:xfrm>
          <a:prstGeom prst="ellipse">
            <a:avLst/>
          </a:prstGeom>
          <a:noFill/>
          <a:ln w="31750">
            <a:solidFill>
              <a:srgbClr val="922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7308304" y="2348880"/>
            <a:ext cx="1152128" cy="1656184"/>
          </a:xfrm>
          <a:prstGeom prst="ellipse">
            <a:avLst/>
          </a:prstGeom>
          <a:noFill/>
          <a:ln w="31750">
            <a:solidFill>
              <a:srgbClr val="922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1835696" y="1124744"/>
            <a:ext cx="1728192" cy="1224136"/>
          </a:xfrm>
          <a:prstGeom prst="ellipse">
            <a:avLst/>
          </a:prstGeom>
          <a:noFill/>
          <a:ln w="31750">
            <a:solidFill>
              <a:srgbClr val="9227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4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9A5EF9E-10B1-4A2C-B698-F0820E3EF8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D&amp;B Hierarchy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D0A5BDEA-AEEF-4ABD-8BFC-B8715472C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657"/>
            <a:ext cx="5514752" cy="532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="" xmlns:a16="http://schemas.microsoft.com/office/drawing/2014/main" id="{57AAE48F-86C9-43F5-9B29-02B75DD17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39" y="1395116"/>
            <a:ext cx="261712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" pitchFamily="-12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" pitchFamily="-12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" pitchFamily="-12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" pitchFamily="-12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" pitchFamily="-12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" pitchFamily="-12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" pitchFamily="-12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" pitchFamily="-12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" pitchFamily="-12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sz="1800" dirty="0">
                <a:solidFill>
                  <a:srgbClr val="61BD62"/>
                </a:solidFill>
                <a:latin typeface="Calibri" pitchFamily="34" charset="0"/>
                <a:cs typeface="Arial" charset="0"/>
              </a:rPr>
              <a:t>Four-stage process to remove embodied carbon at the project planning stage</a:t>
            </a:r>
          </a:p>
        </p:txBody>
      </p:sp>
      <p:sp>
        <p:nvSpPr>
          <p:cNvPr id="6" name="AutoShape 12">
            <a:extLst>
              <a:ext uri="{FF2B5EF4-FFF2-40B4-BE49-F238E27FC236}">
                <a16:creationId xmlns="" xmlns:a16="http://schemas.microsoft.com/office/drawing/2014/main" id="{0671ED21-2D24-4872-9A9F-8836A9C46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2912" y="1445276"/>
            <a:ext cx="2263464" cy="1080120"/>
          </a:xfrm>
          <a:prstGeom prst="irregularSeal2">
            <a:avLst/>
          </a:prstGeom>
          <a:solidFill>
            <a:srgbClr val="9FFFC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99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rgbClr val="000066"/>
                </a:solidFill>
                <a:latin typeface="Calibri" pitchFamily="34" charset="0"/>
                <a:cs typeface="Arial" charset="0"/>
              </a:rPr>
              <a:t>e.g. Innovation</a:t>
            </a:r>
          </a:p>
        </p:txBody>
      </p:sp>
      <p:sp>
        <p:nvSpPr>
          <p:cNvPr id="7" name="AutoShape 13">
            <a:extLst>
              <a:ext uri="{FF2B5EF4-FFF2-40B4-BE49-F238E27FC236}">
                <a16:creationId xmlns="" xmlns:a16="http://schemas.microsoft.com/office/drawing/2014/main" id="{8339579C-6F09-4626-805D-0D6A58493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056" y="404825"/>
            <a:ext cx="2448272" cy="1080120"/>
          </a:xfrm>
          <a:prstGeom prst="irregularSeal2">
            <a:avLst/>
          </a:prstGeom>
          <a:solidFill>
            <a:srgbClr val="E6FF9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99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rgbClr val="000066"/>
                </a:solidFill>
                <a:latin typeface="Calibri" pitchFamily="34" charset="0"/>
                <a:cs typeface="Arial" charset="0"/>
              </a:rPr>
              <a:t>e.g. challenging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rgbClr val="000066"/>
                </a:solidFill>
                <a:latin typeface="Calibri" pitchFamily="34" charset="0"/>
                <a:cs typeface="Arial" charset="0"/>
              </a:rPr>
              <a:t>the need for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rgbClr val="000066"/>
                </a:solidFill>
                <a:latin typeface="Calibri" pitchFamily="34" charset="0"/>
                <a:cs typeface="Arial" charset="0"/>
              </a:rPr>
              <a:t>the solution</a:t>
            </a:r>
          </a:p>
        </p:txBody>
      </p:sp>
      <p:sp>
        <p:nvSpPr>
          <p:cNvPr id="8" name="AutoShape 8">
            <a:extLst>
              <a:ext uri="{FF2B5EF4-FFF2-40B4-BE49-F238E27FC236}">
                <a16:creationId xmlns="" xmlns:a16="http://schemas.microsoft.com/office/drawing/2014/main" id="{6344EB90-4199-4F71-8B32-102B48779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466" y="3762398"/>
            <a:ext cx="2153989" cy="1080120"/>
          </a:xfrm>
          <a:prstGeom prst="irregularSeal2">
            <a:avLst/>
          </a:prstGeom>
          <a:solidFill>
            <a:srgbClr val="E393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99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rgbClr val="000066"/>
                </a:solidFill>
                <a:latin typeface="Calibri" pitchFamily="34" charset="0"/>
                <a:cs typeface="Arial" charset="0"/>
              </a:rPr>
              <a:t>e.g. Lean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rgbClr val="000066"/>
                </a:solidFill>
                <a:latin typeface="Calibri" pitchFamily="34" charset="0"/>
                <a:cs typeface="Arial" charset="0"/>
              </a:rPr>
              <a:t>manufacturing</a:t>
            </a:r>
          </a:p>
        </p:txBody>
      </p:sp>
      <p:sp>
        <p:nvSpPr>
          <p:cNvPr id="9" name="AutoShape 9">
            <a:extLst>
              <a:ext uri="{FF2B5EF4-FFF2-40B4-BE49-F238E27FC236}">
                <a16:creationId xmlns="" xmlns:a16="http://schemas.microsoft.com/office/drawing/2014/main" id="{50C3F5B5-C0FC-42A0-95CC-ADBAA295E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192" y="2632211"/>
            <a:ext cx="2592288" cy="1080120"/>
          </a:xfrm>
          <a:prstGeom prst="irregularSeal2">
            <a:avLst/>
          </a:prstGeom>
          <a:solidFill>
            <a:srgbClr val="F59DD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99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rgbClr val="000066"/>
                </a:solidFill>
                <a:latin typeface="Calibri" pitchFamily="34" charset="0"/>
                <a:cs typeface="Arial" charset="0"/>
              </a:rPr>
              <a:t>e.g. Ductile Iron to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rgbClr val="000066"/>
                </a:solidFill>
                <a:latin typeface="Calibri" pitchFamily="34" charset="0"/>
                <a:cs typeface="Arial" charset="0"/>
              </a:rPr>
              <a:t>recycled Plastic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="" xmlns:a16="http://schemas.microsoft.com/office/drawing/2014/main" id="{91E06FE8-9720-4988-93FE-CCB75DCE9F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4013" y="2873003"/>
            <a:ext cx="2129755" cy="1060053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GB" sz="1800" dirty="0"/>
              <a:t>Commercial agreement on ‘outcomes’ not what we build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982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:\Users\eharley\AppData\Local\Google\_97639042_roadwork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" t="2285" r="3066" b="5375"/>
          <a:stretch/>
        </p:blipFill>
        <p:spPr bwMode="auto">
          <a:xfrm>
            <a:off x="611560" y="1196752"/>
            <a:ext cx="5021943" cy="284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eharley\AppData\Local\Google\TM540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95382"/>
            <a:ext cx="4667656" cy="310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54013" y="404825"/>
            <a:ext cx="8362950" cy="657225"/>
          </a:xfrm>
        </p:spPr>
        <p:txBody>
          <a:bodyPr/>
          <a:lstStyle/>
          <a:p>
            <a:r>
              <a:rPr lang="en-GB" dirty="0"/>
              <a:t>Customer – The Wrong Experience</a:t>
            </a:r>
          </a:p>
        </p:txBody>
      </p:sp>
      <p:pic>
        <p:nvPicPr>
          <p:cNvPr id="1035" name="Picture 11" descr="C:\Users\eharley\AppData\Local\Google\4221396001_5575909788001_5575910638001-v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209" y="3040947"/>
            <a:ext cx="5653110" cy="376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2" t="20318" r="7593" b="21810"/>
          <a:stretch/>
        </p:blipFill>
        <p:spPr bwMode="auto">
          <a:xfrm>
            <a:off x="834880" y="1574408"/>
            <a:ext cx="6912767" cy="315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eharley\AppData\Local\Google\roadwork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12" y="980728"/>
            <a:ext cx="333375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06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54013" y="404825"/>
            <a:ext cx="3929955" cy="93594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Customer – The Wrong Experience</a:t>
            </a:r>
          </a:p>
        </p:txBody>
      </p:sp>
      <p:pic>
        <p:nvPicPr>
          <p:cNvPr id="10" name="Picture 9" descr="C:\Users\eharley\AppData\Local\Google\article-2289966-0A1767D5000005DC-683_634x3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6038850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eharley\AppData\Local\Google\traffic ja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80929"/>
            <a:ext cx="4156057" cy="322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eharley\AppData\Local\Google\1200px-Moscow_traffic_congesti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585" y="476672"/>
            <a:ext cx="4320481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05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B06C5E7D-B6A7-47BC-9F06-171B3A759F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In Your Area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A7C81D7-BF40-4564-B129-878661CB7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64" y="1062050"/>
            <a:ext cx="8604448" cy="484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1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eharley\AppData\Local\Google\downlo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41051"/>
            <a:ext cx="3797424" cy="213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harley\AppData\Local\Google\MTNLU55MPZATHMGQOZTYYKKJX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36" y="3794701"/>
            <a:ext cx="2743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51520" y="323503"/>
            <a:ext cx="8362950" cy="657225"/>
          </a:xfrm>
        </p:spPr>
        <p:txBody>
          <a:bodyPr/>
          <a:lstStyle/>
          <a:p>
            <a:r>
              <a:rPr lang="en-GB" dirty="0"/>
              <a:t>The Right Customer Experience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8" t="13859" r="13418" b="13084"/>
          <a:stretch/>
        </p:blipFill>
        <p:spPr bwMode="auto">
          <a:xfrm rot="10800000">
            <a:off x="4287291" y="3212976"/>
            <a:ext cx="4514181" cy="243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0" t="4340" r="14389" b="4074"/>
          <a:stretch/>
        </p:blipFill>
        <p:spPr bwMode="auto">
          <a:xfrm rot="10800000">
            <a:off x="517426" y="980728"/>
            <a:ext cx="3683000" cy="248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99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54013" y="404825"/>
            <a:ext cx="8362950" cy="657225"/>
          </a:xfrm>
        </p:spPr>
        <p:txBody>
          <a:bodyPr/>
          <a:lstStyle/>
          <a:p>
            <a:r>
              <a:rPr lang="en-GB" dirty="0"/>
              <a:t>Customer Innovation: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95537" y="1761976"/>
            <a:ext cx="4361877" cy="3772317"/>
          </a:xfrm>
        </p:spPr>
        <p:txBody>
          <a:bodyPr>
            <a:normAutofit/>
          </a:bodyPr>
          <a:lstStyle/>
          <a:p>
            <a:pPr lvl="0"/>
            <a:r>
              <a:rPr lang="en-GB" sz="1800" dirty="0"/>
              <a:t>How do we communicate with our customers now and in the future?</a:t>
            </a:r>
          </a:p>
          <a:p>
            <a:pPr lvl="1"/>
            <a:r>
              <a:rPr lang="en-GB" sz="1400" dirty="0"/>
              <a:t>Push information to mobile devices?</a:t>
            </a:r>
          </a:p>
          <a:p>
            <a:endParaRPr lang="en-GB" sz="1800" dirty="0"/>
          </a:p>
          <a:p>
            <a:r>
              <a:rPr lang="en-GB" sz="1800" dirty="0"/>
              <a:t>Mobile LED traffic display</a:t>
            </a:r>
          </a:p>
          <a:p>
            <a:endParaRPr lang="en-GB" sz="1800" dirty="0"/>
          </a:p>
          <a:p>
            <a:r>
              <a:rPr lang="en-GB" sz="1800" dirty="0"/>
              <a:t>Electronic signs on site fencing?</a:t>
            </a:r>
          </a:p>
          <a:p>
            <a:pPr marL="0" indent="0">
              <a:buNone/>
            </a:pPr>
            <a:endParaRPr lang="en-GB" sz="1800" dirty="0"/>
          </a:p>
          <a:p>
            <a:r>
              <a:rPr lang="en-GB" sz="1800" dirty="0"/>
              <a:t>Lights stuck on red – a real customer irritation!</a:t>
            </a:r>
          </a:p>
          <a:p>
            <a:endParaRPr lang="en-GB" sz="2900" dirty="0"/>
          </a:p>
          <a:p>
            <a:endParaRPr lang="en-GB" dirty="0"/>
          </a:p>
        </p:txBody>
      </p:sp>
      <p:pic>
        <p:nvPicPr>
          <p:cNvPr id="4098" name="Picture 2" descr="C:\Users\eharley\AppData\Local\Google\227a79d5cc6a3bd2d1f3b73944b990db--construction-signs-my-sis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372" y="1141805"/>
            <a:ext cx="363728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75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2875</TotalTime>
  <Words>384</Words>
  <Application>Microsoft Office PowerPoint</Application>
  <PresentationFormat>On-screen Show (4:3)</PresentationFormat>
  <Paragraphs>101</Paragraphs>
  <Slides>20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Anglian Water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AWS User</dc:creator>
  <cp:lastModifiedBy>AWS User</cp:lastModifiedBy>
  <cp:revision>145</cp:revision>
  <cp:lastPrinted>2017-09-07T10:01:47Z</cp:lastPrinted>
  <dcterms:created xsi:type="dcterms:W3CDTF">2017-08-15T11:00:58Z</dcterms:created>
  <dcterms:modified xsi:type="dcterms:W3CDTF">2017-11-10T11:50:00Z</dcterms:modified>
</cp:coreProperties>
</file>