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0" r:id="rId2"/>
  </p:sldMasterIdLst>
  <p:sldIdLst>
    <p:sldId id="256" r:id="rId3"/>
    <p:sldId id="277" r:id="rId4"/>
    <p:sldId id="285" r:id="rId5"/>
    <p:sldId id="281" r:id="rId6"/>
    <p:sldId id="279" r:id="rId7"/>
    <p:sldId id="283" r:id="rId8"/>
    <p:sldId id="278" r:id="rId9"/>
    <p:sldId id="282" r:id="rId10"/>
    <p:sldId id="284" r:id="rId1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3999" cy="68558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10070" y="4012017"/>
            <a:ext cx="5101856" cy="9569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2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0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9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982"/>
            <a:ext cx="9143046" cy="68567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883598"/>
            <a:ext cx="6858000" cy="575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2608521"/>
            <a:ext cx="6858000" cy="2323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1875"/>
            <a:ext cx="9142809" cy="685496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2374605"/>
            <a:ext cx="6858000" cy="575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1"/>
            <a:ext cx="6858000" cy="2323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3999" cy="685585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7644" y="1552354"/>
            <a:ext cx="8338141" cy="3799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5255" y="958135"/>
            <a:ext cx="5493487" cy="4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982"/>
            <a:ext cx="9143046" cy="685674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3470" y="1222248"/>
            <a:ext cx="8373582" cy="4257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814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73470" y="1222248"/>
            <a:ext cx="8373582" cy="4257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814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3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  <p:sldLayoutId id="214748367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CF8A-5B4E-49BC-B326-F1EEA96349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FDDD-64B0-4084-9653-9DAB9B4593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267" y="1862667"/>
            <a:ext cx="6858000" cy="220480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Integrated Maintenance and Repair Water (</a:t>
            </a:r>
            <a:r>
              <a:rPr lang="en-GB" sz="2800" dirty="0" smtClean="0"/>
              <a:t>IMR W)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09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November 2017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Presented: </a:t>
            </a:r>
            <a:r>
              <a:rPr lang="en-GB" sz="1800" b="0" dirty="0" smtClean="0"/>
              <a:t>Jamie Worthington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8802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 b="61822"/>
          <a:stretch/>
        </p:blipFill>
        <p:spPr bwMode="auto">
          <a:xfrm>
            <a:off x="4788024" y="479092"/>
            <a:ext cx="4135843" cy="1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8"/>
          <a:stretch/>
        </p:blipFill>
        <p:spPr bwMode="auto">
          <a:xfrm>
            <a:off x="4788024" y="3837965"/>
            <a:ext cx="4135843" cy="14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6" b="31137"/>
          <a:stretch/>
        </p:blipFill>
        <p:spPr bwMode="auto">
          <a:xfrm>
            <a:off x="4788024" y="2207295"/>
            <a:ext cx="4135843" cy="14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" y="492705"/>
            <a:ext cx="4680784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254932" y="256201"/>
            <a:ext cx="8373582" cy="438064"/>
          </a:xfrm>
        </p:spPr>
        <p:txBody>
          <a:bodyPr/>
          <a:lstStyle/>
          <a:p>
            <a:r>
              <a:rPr lang="en-GB" dirty="0" smtClean="0"/>
              <a:t>AWS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73102" y="1061118"/>
            <a:ext cx="8229600" cy="5052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14296">
              <a:lnSpc>
                <a:spcPct val="95000"/>
              </a:lnSpc>
            </a:pPr>
            <a:r>
              <a:rPr lang="en-GB" dirty="0" smtClean="0">
                <a:solidFill>
                  <a:srgbClr val="92278F"/>
                </a:solidFill>
              </a:rPr>
              <a:t>How are we approaching delivery</a:t>
            </a:r>
            <a:endParaRPr lang="en-GB" dirty="0">
              <a:solidFill>
                <a:srgbClr val="92278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6568" y="2449017"/>
            <a:ext cx="1832086" cy="1747937"/>
            <a:chOff x="219634" y="2139702"/>
            <a:chExt cx="1832086" cy="1747937"/>
          </a:xfrm>
        </p:grpSpPr>
        <p:pic>
          <p:nvPicPr>
            <p:cNvPr id="22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34" y="2139702"/>
              <a:ext cx="1688070" cy="116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19634" y="3579862"/>
              <a:ext cx="183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Think diffently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67744" y="2580371"/>
            <a:ext cx="2376264" cy="1610510"/>
            <a:chOff x="2267744" y="2473408"/>
            <a:chExt cx="2376264" cy="161051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473408"/>
              <a:ext cx="2376264" cy="5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591780" y="356069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Clear vision/strategy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2246" y="2070293"/>
            <a:ext cx="2012721" cy="1878230"/>
            <a:chOff x="6732240" y="2020441"/>
            <a:chExt cx="2012721" cy="1878230"/>
          </a:xfrm>
        </p:grpSpPr>
        <p:pic>
          <p:nvPicPr>
            <p:cNvPr id="28" name="Picture 6" descr="Image result for collabor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020441"/>
              <a:ext cx="2012721" cy="134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874504" y="359089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Collaborate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9223" y="2074863"/>
            <a:ext cx="1873023" cy="2809764"/>
            <a:chOff x="4859217" y="2067694"/>
            <a:chExt cx="1873023" cy="2809764"/>
          </a:xfrm>
        </p:grpSpPr>
        <p:pic>
          <p:nvPicPr>
            <p:cNvPr id="31" name="Picture 4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67694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04048" y="3923351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People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9217" y="3579861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Innovate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2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5663" y="527145"/>
            <a:ext cx="8373582" cy="438064"/>
          </a:xfrm>
        </p:spPr>
        <p:txBody>
          <a:bodyPr/>
          <a:lstStyle/>
          <a:p>
            <a:r>
              <a:rPr lang="en-GB" dirty="0" smtClean="0"/>
              <a:t>E.g. Proactive delivery targets and scope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40425"/>
            <a:ext cx="8822799" cy="363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8783" y="242072"/>
            <a:ext cx="8373582" cy="438064"/>
          </a:xfrm>
        </p:spPr>
        <p:txBody>
          <a:bodyPr/>
          <a:lstStyle/>
          <a:p>
            <a:r>
              <a:rPr lang="en-GB" dirty="0" smtClean="0"/>
              <a:t>Looking beyond our current plans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907" y="5320532"/>
            <a:ext cx="8047882" cy="36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23" rIns="91264" bIns="45623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defRPr sz="1600" b="1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defRPr sz="1600" b="1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defRPr sz="1600" b="1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defRPr sz="1600" b="1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defTabSz="7792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</a:pPr>
            <a:r>
              <a:rPr lang="en-GB" altLang="en-US" sz="2000" dirty="0">
                <a:solidFill>
                  <a:srgbClr val="922E8B"/>
                </a:solidFill>
                <a:latin typeface="Arial Rounded MT Bold" pitchFamily="34" charset="0"/>
                <a:cs typeface="Arial" charset="0"/>
              </a:rPr>
              <a:t>Move towards a Source to Source optimisation strategy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11666" y="687017"/>
            <a:ext cx="8754533" cy="4654153"/>
            <a:chOff x="35496" y="76994"/>
            <a:chExt cx="9058499" cy="46549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249492"/>
              <a:ext cx="9058498" cy="448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76994"/>
              <a:ext cx="9058499" cy="17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33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438064"/>
          </a:xfrm>
        </p:spPr>
        <p:txBody>
          <a:bodyPr/>
          <a:lstStyle/>
          <a:p>
            <a:r>
              <a:rPr lang="en-GB" dirty="0" smtClean="0"/>
              <a:t>What is coming next?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42448" y="1549398"/>
            <a:ext cx="0" cy="257386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82522" y="1549406"/>
            <a:ext cx="0" cy="25738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29448" y="1557866"/>
            <a:ext cx="0" cy="367453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triped Right Arrow 6"/>
          <p:cNvSpPr/>
          <p:nvPr/>
        </p:nvSpPr>
        <p:spPr>
          <a:xfrm>
            <a:off x="372517" y="2108207"/>
            <a:ext cx="2556933" cy="448734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b="1" dirty="0" smtClean="0"/>
              <a:t>AMP5</a:t>
            </a:r>
            <a:endParaRPr lang="en-GB" b="1" dirty="0"/>
          </a:p>
        </p:txBody>
      </p:sp>
      <p:sp>
        <p:nvSpPr>
          <p:cNvPr id="8" name="Striped Right Arrow 7"/>
          <p:cNvSpPr/>
          <p:nvPr/>
        </p:nvSpPr>
        <p:spPr>
          <a:xfrm>
            <a:off x="1710248" y="2980274"/>
            <a:ext cx="3632200" cy="448734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7000">
                <a:schemeClr val="accent2">
                  <a:satMod val="110000"/>
                  <a:lumMod val="100000"/>
                  <a:shade val="100000"/>
                </a:schemeClr>
              </a:gs>
              <a:gs pos="72000">
                <a:schemeClr val="accent2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b="1" dirty="0" smtClean="0"/>
              <a:t>AMP6</a:t>
            </a:r>
            <a:endParaRPr lang="en-GB" b="1" dirty="0"/>
          </a:p>
        </p:txBody>
      </p:sp>
      <p:sp>
        <p:nvSpPr>
          <p:cNvPr id="9" name="Striped Right Arrow 8"/>
          <p:cNvSpPr/>
          <p:nvPr/>
        </p:nvSpPr>
        <p:spPr>
          <a:xfrm>
            <a:off x="4055516" y="4013199"/>
            <a:ext cx="3699933" cy="448734"/>
          </a:xfrm>
          <a:prstGeom prst="stripedRightArrow">
            <a:avLst/>
          </a:prstGeom>
          <a:gradFill flip="none" rotWithShape="1">
            <a:gsLst>
              <a:gs pos="53000">
                <a:schemeClr val="accent2">
                  <a:satMod val="103000"/>
                  <a:lumMod val="102000"/>
                  <a:tint val="94000"/>
                  <a:alpha val="0"/>
                </a:schemeClr>
              </a:gs>
              <a:gs pos="95000">
                <a:schemeClr val="accent2">
                  <a:satMod val="110000"/>
                  <a:lumMod val="100000"/>
                  <a:shade val="100000"/>
                </a:schemeClr>
              </a:gs>
              <a:gs pos="0">
                <a:schemeClr val="accent2">
                  <a:lumMod val="99000"/>
                  <a:satMod val="120000"/>
                  <a:shade val="7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AMP7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755449" y="1557864"/>
            <a:ext cx="0" cy="367453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Diamond 10"/>
          <p:cNvSpPr/>
          <p:nvPr/>
        </p:nvSpPr>
        <p:spPr>
          <a:xfrm>
            <a:off x="2599249" y="956735"/>
            <a:ext cx="660400" cy="618067"/>
          </a:xfrm>
          <a:prstGeom prst="diamond">
            <a:avLst/>
          </a:prstGeom>
          <a:gradFill>
            <a:gsLst>
              <a:gs pos="48000">
                <a:schemeClr val="accent2">
                  <a:satMod val="103000"/>
                  <a:lumMod val="102000"/>
                  <a:tint val="94000"/>
                </a:schemeClr>
              </a:gs>
              <a:gs pos="22000">
                <a:schemeClr val="accent2">
                  <a:satMod val="110000"/>
                  <a:lumMod val="100000"/>
                  <a:shade val="100000"/>
                </a:schemeClr>
              </a:gs>
              <a:gs pos="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sz="600" b="1" dirty="0"/>
              <a:t>2015</a:t>
            </a:r>
          </a:p>
        </p:txBody>
      </p:sp>
      <p:sp>
        <p:nvSpPr>
          <p:cNvPr id="12" name="Diamond 11"/>
          <p:cNvSpPr/>
          <p:nvPr/>
        </p:nvSpPr>
        <p:spPr>
          <a:xfrm>
            <a:off x="3852322" y="956735"/>
            <a:ext cx="660400" cy="618067"/>
          </a:xfrm>
          <a:prstGeom prst="diamon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sz="600" b="1" dirty="0"/>
              <a:t>2017</a:t>
            </a:r>
          </a:p>
        </p:txBody>
      </p:sp>
      <p:sp>
        <p:nvSpPr>
          <p:cNvPr id="13" name="Diamond 12"/>
          <p:cNvSpPr/>
          <p:nvPr/>
        </p:nvSpPr>
        <p:spPr>
          <a:xfrm>
            <a:off x="5012248" y="956735"/>
            <a:ext cx="660400" cy="618067"/>
          </a:xfrm>
          <a:prstGeom prst="diamon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sz="600" b="1" dirty="0"/>
              <a:t>2020</a:t>
            </a:r>
          </a:p>
        </p:txBody>
      </p:sp>
      <p:sp>
        <p:nvSpPr>
          <p:cNvPr id="14" name="Diamond 13"/>
          <p:cNvSpPr/>
          <p:nvPr/>
        </p:nvSpPr>
        <p:spPr>
          <a:xfrm>
            <a:off x="7425249" y="956735"/>
            <a:ext cx="660400" cy="618067"/>
          </a:xfrm>
          <a:prstGeom prst="diamon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sz="600" b="1" dirty="0"/>
              <a:t>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517" y="2657109"/>
            <a:ext cx="1049867" cy="6001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7" tIns="45709" rIns="91417" bIns="45709" rtlCol="0">
            <a:spAutoFit/>
          </a:bodyPr>
          <a:lstStyle/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/>
              <a:t>OWN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/>
              <a:t>R2M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/>
              <a:t>Alliance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0248" y="3529175"/>
            <a:ext cx="2142074" cy="10925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7" tIns="45709" rIns="91417" bIns="45709" rtlCol="0">
            <a:spAutoFit/>
          </a:bodyPr>
          <a:lstStyle/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/>
              <a:t>ODI’s</a:t>
            </a:r>
          </a:p>
          <a:p>
            <a:pPr marL="742880" lvl="1" indent="-285680">
              <a:buFont typeface="Arial" panose="020B0604020202020204" pitchFamily="34" charset="0"/>
              <a:buChar char="•"/>
            </a:pPr>
            <a:r>
              <a:rPr lang="en-GB" sz="1050" dirty="0" smtClean="0"/>
              <a:t>Leakage 172 Ml/d</a:t>
            </a:r>
          </a:p>
          <a:p>
            <a:pPr marL="742880" lvl="1" indent="-285680">
              <a:buFont typeface="Arial" panose="020B0604020202020204" pitchFamily="34" charset="0"/>
              <a:buChar char="•"/>
            </a:pPr>
            <a:r>
              <a:rPr lang="en-GB" sz="1050" dirty="0" smtClean="0"/>
              <a:t>I2S 12 minutes</a:t>
            </a:r>
            <a:endParaRPr lang="en-GB" sz="1050" dirty="0"/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 smtClean="0"/>
              <a:t>1</a:t>
            </a:r>
            <a:r>
              <a:rPr lang="en-GB" sz="1100" baseline="30000" dirty="0" smtClean="0"/>
              <a:t>st</a:t>
            </a:r>
            <a:r>
              <a:rPr lang="en-GB" sz="1100" dirty="0" smtClean="0"/>
              <a:t> in SIM</a:t>
            </a:r>
            <a:endParaRPr lang="en-GB" sz="1100" dirty="0"/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100" dirty="0" smtClean="0"/>
              <a:t>Increased Planned works</a:t>
            </a:r>
            <a:endParaRPr lang="en-GB" sz="1100" dirty="0"/>
          </a:p>
        </p:txBody>
      </p:sp>
      <p:pic>
        <p:nvPicPr>
          <p:cNvPr id="3074" name="Picture 2" descr="Image result for what is the 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1" y="4704885"/>
            <a:ext cx="1415980" cy="7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3017" y="4436536"/>
            <a:ext cx="1816100" cy="1223390"/>
          </a:xfrm>
          <a:prstGeom prst="rect">
            <a:avLst/>
          </a:prstGeom>
          <a:gradFill flip="none" rotWithShape="1">
            <a:gsLst>
              <a:gs pos="80000">
                <a:schemeClr val="accent2">
                  <a:satMod val="103000"/>
                  <a:lumMod val="102000"/>
                  <a:tint val="94000"/>
                  <a:alpha val="0"/>
                </a:schemeClr>
              </a:gs>
              <a:gs pos="94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7" tIns="45709" rIns="91417" bIns="45709" rtlCol="0">
            <a:spAutoFit/>
          </a:bodyPr>
          <a:lstStyle/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Customer Focus</a:t>
            </a:r>
            <a:endParaRPr lang="en-GB" sz="1050" dirty="0">
              <a:solidFill>
                <a:srgbClr val="002060"/>
              </a:solidFill>
            </a:endParaRP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Stretch ODI’s</a:t>
            </a:r>
          </a:p>
          <a:p>
            <a:pPr marL="742880" lvl="1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Leakage</a:t>
            </a:r>
          </a:p>
          <a:p>
            <a:pPr marL="742880" lvl="1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I2S</a:t>
            </a:r>
            <a:endParaRPr lang="en-GB" sz="1050" dirty="0">
              <a:solidFill>
                <a:srgbClr val="002060"/>
              </a:solidFill>
            </a:endParaRP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Water Resilience</a:t>
            </a:r>
            <a:endParaRPr lang="en-GB" sz="1050" dirty="0">
              <a:solidFill>
                <a:srgbClr val="002060"/>
              </a:solidFill>
            </a:endParaRP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002060"/>
                </a:solidFill>
              </a:rPr>
              <a:t>Intergenerational focus</a:t>
            </a:r>
            <a:endParaRPr lang="en-GB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46469" y="2661586"/>
            <a:ext cx="2225797" cy="682752"/>
          </a:xfrm>
        </p:spPr>
        <p:txBody>
          <a:bodyPr/>
          <a:lstStyle/>
          <a:p>
            <a:pPr marL="0" indent="0" algn="ctr">
              <a:buNone/>
            </a:pPr>
            <a:r>
              <a:rPr lang="en-GB" sz="1100" dirty="0" smtClean="0"/>
              <a:t>Repairing a leak without digging a hole.</a:t>
            </a:r>
          </a:p>
          <a:p>
            <a:pPr marL="0" indent="0" algn="ctr">
              <a:buNone/>
            </a:pPr>
            <a:r>
              <a:rPr lang="en-GB" sz="1100" i="1" dirty="0" smtClean="0"/>
              <a:t>(Leakage challenge)</a:t>
            </a:r>
            <a:endParaRPr lang="en-GB" sz="11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470" y="290069"/>
            <a:ext cx="8373582" cy="463464"/>
          </a:xfrm>
        </p:spPr>
        <p:txBody>
          <a:bodyPr/>
          <a:lstStyle/>
          <a:p>
            <a:r>
              <a:rPr lang="en-GB" dirty="0" smtClean="0"/>
              <a:t>Areas of future opportunity/development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BA03A7-83EC-A148-B6E8-068E22DEE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5" r="4" b="4"/>
          <a:stretch/>
        </p:blipFill>
        <p:spPr>
          <a:xfrm>
            <a:off x="441424" y="948271"/>
            <a:ext cx="1836108" cy="170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77532" y="4854453"/>
            <a:ext cx="2225797" cy="6827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dirty="0" smtClean="0"/>
              <a:t>Fully automatous teams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i="1" dirty="0" smtClean="0"/>
              <a:t>(Industry leading productivity)</a:t>
            </a:r>
            <a:endParaRPr lang="en-GB" sz="11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4A820E-7CDC-8845-A88D-E4E45126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3" r="-3" b="-3"/>
          <a:stretch/>
        </p:blipFill>
        <p:spPr>
          <a:xfrm>
            <a:off x="2498826" y="3276600"/>
            <a:ext cx="1886907" cy="157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03329" y="2652623"/>
            <a:ext cx="2225797" cy="6827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dirty="0" smtClean="0"/>
              <a:t>Responding to changing world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i="1" dirty="0" smtClean="0"/>
              <a:t>(e.g. New Road Types)</a:t>
            </a:r>
            <a:endParaRPr lang="en-GB" sz="11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52" y="948271"/>
            <a:ext cx="2011549" cy="170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622001" y="4853961"/>
            <a:ext cx="2225797" cy="6827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dirty="0" smtClean="0"/>
              <a:t>Self Healing Pipes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i="1" dirty="0" smtClean="0"/>
              <a:t>(reduce bursts and proactive </a:t>
            </a:r>
            <a:r>
              <a:rPr lang="en-GB" sz="1100" i="1" dirty="0" err="1" smtClean="0"/>
              <a:t>reapir</a:t>
            </a:r>
            <a:r>
              <a:rPr lang="en-GB" sz="1100" i="1" dirty="0" smtClean="0"/>
              <a:t>)</a:t>
            </a:r>
            <a:endParaRPr lang="en-GB" sz="11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209A66-4C33-0D4F-AB15-F8965554D5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0" r="3" b="3"/>
          <a:stretch/>
        </p:blipFill>
        <p:spPr>
          <a:xfrm>
            <a:off x="6746059" y="3276599"/>
            <a:ext cx="2000007" cy="157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7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67331"/>
            <a:ext cx="6858000" cy="575206"/>
          </a:xfrm>
        </p:spPr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Academy">
  <a:themeElements>
    <a:clrScheme name="AMP6">
      <a:dk1>
        <a:srgbClr val="92278F"/>
      </a:dk1>
      <a:lt1>
        <a:srgbClr val="FFFFFF"/>
      </a:lt1>
      <a:dk2>
        <a:srgbClr val="0072BC"/>
      </a:dk2>
      <a:lt2>
        <a:srgbClr val="C9DC5D"/>
      </a:lt2>
      <a:accent1>
        <a:srgbClr val="75BEE9"/>
      </a:accent1>
      <a:accent2>
        <a:srgbClr val="92278F"/>
      </a:accent2>
      <a:accent3>
        <a:srgbClr val="FBAD18"/>
      </a:accent3>
      <a:accent4>
        <a:srgbClr val="E2792B"/>
      </a:accent4>
      <a:accent5>
        <a:srgbClr val="64BBD8"/>
      </a:accent5>
      <a:accent6>
        <a:srgbClr val="70862D"/>
      </a:accent6>
      <a:hlink>
        <a:srgbClr val="92278F"/>
      </a:hlink>
      <a:folHlink>
        <a:srgbClr val="DBDBDB"/>
      </a:folHlink>
    </a:clrScheme>
    <a:fontScheme name="Design Academ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sign Academy" id="{B090B2CE-1D0F-4BF8-8A31-6B95AD02D0E4}" vid="{48CD7E40-FAD6-4B8F-A3E7-8D341334A3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Academy</Template>
  <TotalTime>1192</TotalTime>
  <Words>133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Design Academy</vt:lpstr>
      <vt:lpstr>Office Theme</vt:lpstr>
      <vt:lpstr>Integrated Maintenance and Repair Water (IMR W)  09th November 2017  Presented: Jamie Worthington</vt:lpstr>
      <vt:lpstr>AWS Context</vt:lpstr>
      <vt:lpstr>PowerPoint Presentation</vt:lpstr>
      <vt:lpstr>PowerPoint Presentation</vt:lpstr>
      <vt:lpstr>E.g. Proactive delivery targets and scope</vt:lpstr>
      <vt:lpstr>Looking beyond our current plans</vt:lpstr>
      <vt:lpstr>What is coming next?</vt:lpstr>
      <vt:lpstr>Areas of future opportunity/development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agoley</dc:creator>
  <cp:lastModifiedBy>jworthington</cp:lastModifiedBy>
  <cp:revision>80</cp:revision>
  <cp:lastPrinted>2017-09-12T14:46:07Z</cp:lastPrinted>
  <dcterms:created xsi:type="dcterms:W3CDTF">2017-03-09T09:03:58Z</dcterms:created>
  <dcterms:modified xsi:type="dcterms:W3CDTF">2017-11-07T10:26:28Z</dcterms:modified>
</cp:coreProperties>
</file>