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5" r:id="rId3"/>
    <p:sldId id="276" r:id="rId4"/>
    <p:sldId id="277" r:id="rId5"/>
    <p:sldId id="271" r:id="rId6"/>
    <p:sldId id="273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FC8"/>
    <a:srgbClr val="61BD62"/>
    <a:srgbClr val="E5784D"/>
    <a:srgbClr val="F1B59E"/>
    <a:srgbClr val="C7886B"/>
    <a:srgbClr val="0072BC"/>
    <a:srgbClr val="75BEE9"/>
    <a:srgbClr val="C96894"/>
    <a:srgbClr val="92278F"/>
    <a:srgbClr val="9BB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>
      <p:cViewPr>
        <p:scale>
          <a:sx n="120" d="100"/>
          <a:sy n="120" d="100"/>
        </p:scale>
        <p:origin x="-88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3999" cy="685585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710070" y="4012017"/>
            <a:ext cx="5101856" cy="95693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9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982"/>
            <a:ext cx="9143046" cy="68567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43000" y="1883598"/>
            <a:ext cx="6858000" cy="5752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43000" y="2608521"/>
            <a:ext cx="6858000" cy="2323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3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" y="1875"/>
            <a:ext cx="9142809" cy="685496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2374605"/>
            <a:ext cx="6858000" cy="57520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1"/>
            <a:ext cx="6858000" cy="2323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0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3999" cy="6855857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87644" y="1502735"/>
            <a:ext cx="8338141" cy="3848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78417" y="932751"/>
            <a:ext cx="5387163" cy="4181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6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982"/>
            <a:ext cx="9143046" cy="685674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73470" y="1222248"/>
            <a:ext cx="8373582" cy="4257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73470" y="298536"/>
            <a:ext cx="8373582" cy="8143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7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3999" cy="685746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7065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A033685A-3DEB-430A-AEB0-F9295E56174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73470" y="1222248"/>
            <a:ext cx="8373582" cy="4257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3470" y="298536"/>
            <a:ext cx="8373582" cy="8143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3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BF11C86-8E6B-4DB5-B470-D868BB5414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15"/>
            <a:ext cx="9144000" cy="6896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F5C94AE-4388-4F0E-BF02-45FCB8D422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-66333"/>
            <a:ext cx="1404143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3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8" r:id="rId3"/>
    <p:sldLayoutId id="2147483676" r:id="rId4"/>
    <p:sldLayoutId id="2147483677" r:id="rId5"/>
    <p:sldLayoutId id="2147483679" r:id="rId6"/>
    <p:sldLayoutId id="2147483680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8609" y="3514460"/>
            <a:ext cx="5101856" cy="2838616"/>
          </a:xfrm>
        </p:spPr>
        <p:txBody>
          <a:bodyPr>
            <a:normAutofit/>
          </a:bodyPr>
          <a:lstStyle/>
          <a:p>
            <a:r>
              <a:rPr lang="en-GB" dirty="0" smtClean="0"/>
              <a:t>Water Connect 2017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Integrated Maintenance &amp; Repair </a:t>
            </a:r>
            <a:br>
              <a:rPr lang="en-GB" dirty="0" smtClean="0"/>
            </a:br>
            <a:r>
              <a:rPr lang="en-GB" dirty="0" smtClean="0"/>
              <a:t>Water Recycling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2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IMR WR team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48001"/>
            <a:ext cx="7380798" cy="2323448"/>
          </a:xfrm>
        </p:spPr>
        <p:txBody>
          <a:bodyPr/>
          <a:lstStyle/>
          <a:p>
            <a:r>
              <a:rPr lang="en-GB" dirty="0" smtClean="0"/>
              <a:t>Steve Drake – IMR WR Delivery Manager</a:t>
            </a:r>
          </a:p>
          <a:p>
            <a:r>
              <a:rPr lang="en-GB" dirty="0" smtClean="0"/>
              <a:t>Andy Gibbons – Director, Claret Civil Engineering</a:t>
            </a:r>
          </a:p>
          <a:p>
            <a:r>
              <a:rPr lang="en-GB" dirty="0" smtClean="0"/>
              <a:t>Lee Freeman – Director, Public Sewer Services</a:t>
            </a:r>
          </a:p>
          <a:p>
            <a:r>
              <a:rPr lang="en-GB" dirty="0" smtClean="0"/>
              <a:t>Russell Fitzjohn – Operations Manager, Danaher and Walsh</a:t>
            </a:r>
          </a:p>
          <a:p>
            <a:r>
              <a:rPr lang="en-GB" dirty="0" smtClean="0"/>
              <a:t>Katy McNally – IMR WR Knowledge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4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6" y="378703"/>
            <a:ext cx="9009144" cy="53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4" y="175357"/>
            <a:ext cx="7754937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5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ABD9DBA-5A55-43BA-BC2B-74DC1EE6A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70" y="822445"/>
            <a:ext cx="2279092" cy="29990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646D9BF-6F2E-4591-8FE6-E24B09CB1161}"/>
              </a:ext>
            </a:extLst>
          </p:cNvPr>
          <p:cNvSpPr/>
          <p:nvPr/>
        </p:nvSpPr>
        <p:spPr>
          <a:xfrm>
            <a:off x="1785368" y="1076408"/>
            <a:ext cx="2664296" cy="1704519"/>
          </a:xfrm>
          <a:prstGeom prst="rect">
            <a:avLst/>
          </a:prstGeom>
          <a:solidFill>
            <a:srgbClr val="C968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9689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C6BB8F-FF4A-493B-B938-27D432979F4F}"/>
              </a:ext>
            </a:extLst>
          </p:cNvPr>
          <p:cNvSpPr txBox="1"/>
          <p:nvPr/>
        </p:nvSpPr>
        <p:spPr>
          <a:xfrm>
            <a:off x="1929384" y="1220426"/>
            <a:ext cx="2376264" cy="136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Our People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We will develop an IMR WR family culture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Core to our success will be: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To be the Alliance of choice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To nurture positive behaviours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A work life balance for our people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Investment in our people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Recognition &amp; reward for our people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Engagement with our communities &amp; stakeholders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4AA914-AE32-4BF3-B30F-C2F995959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8" y="3050260"/>
            <a:ext cx="2279092" cy="2999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5F41A4A-DC83-4848-9A71-E3EFCFE94A15}"/>
              </a:ext>
            </a:extLst>
          </p:cNvPr>
          <p:cNvSpPr/>
          <p:nvPr/>
        </p:nvSpPr>
        <p:spPr>
          <a:xfrm>
            <a:off x="321786" y="3304223"/>
            <a:ext cx="2664296" cy="1704519"/>
          </a:xfrm>
          <a:prstGeom prst="rect">
            <a:avLst/>
          </a:prstGeom>
          <a:solidFill>
            <a:srgbClr val="9D8A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9689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A86C36-5D27-47D0-B08B-758DCC8CAB9C}"/>
              </a:ext>
            </a:extLst>
          </p:cNvPr>
          <p:cNvSpPr txBox="1"/>
          <p:nvPr/>
        </p:nvSpPr>
        <p:spPr>
          <a:xfrm>
            <a:off x="465802" y="344824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Customer Experience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We will have a robust SIM strategy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Core to our success will be: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Management of customer needs and expectations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Clear customer ownership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Use of customer’s preferred communication methods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End to end job visibility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First time fix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7453329-576C-43D9-A643-22C3EE13D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68" y="822445"/>
            <a:ext cx="2279092" cy="29990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FF58658-07F2-4068-B668-88DA8A60D960}"/>
              </a:ext>
            </a:extLst>
          </p:cNvPr>
          <p:cNvSpPr/>
          <p:nvPr/>
        </p:nvSpPr>
        <p:spPr>
          <a:xfrm>
            <a:off x="4642266" y="1076408"/>
            <a:ext cx="2664296" cy="1704519"/>
          </a:xfrm>
          <a:prstGeom prst="rect">
            <a:avLst/>
          </a:prstGeom>
          <a:solidFill>
            <a:srgbClr val="61BD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61BD6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88FCAF-3E01-4103-AAAB-3B652EF250BE}"/>
              </a:ext>
            </a:extLst>
          </p:cNvPr>
          <p:cNvSpPr txBox="1"/>
          <p:nvPr/>
        </p:nvSpPr>
        <p:spPr>
          <a:xfrm>
            <a:off x="4786282" y="1220426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Diversity &amp; Sustainability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We will adapt, to ensure that we are future proof</a:t>
            </a:r>
          </a:p>
          <a:p>
            <a:pPr algn="ctr"/>
            <a:endParaRPr lang="en-GB" sz="8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Core to our success will be: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Adapt to the changing nature of the work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Fair and sustainable profits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Prioritised and planned budgets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Identify and manage risk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To embrace innovation &amp; competition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327825A-91C3-47EB-955F-335077820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86" y="2996952"/>
            <a:ext cx="2279092" cy="2999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3524F94-2A57-4E63-BDCB-37C7C6E2C10F}"/>
              </a:ext>
            </a:extLst>
          </p:cNvPr>
          <p:cNvSpPr/>
          <p:nvPr/>
        </p:nvSpPr>
        <p:spPr>
          <a:xfrm>
            <a:off x="3178684" y="3296853"/>
            <a:ext cx="2664296" cy="1704519"/>
          </a:xfrm>
          <a:prstGeom prst="rect">
            <a:avLst/>
          </a:prstGeom>
          <a:solidFill>
            <a:srgbClr val="0093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9689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1C90DB2-AEB4-45F3-8026-94383684C557}"/>
              </a:ext>
            </a:extLst>
          </p:cNvPr>
          <p:cNvSpPr txBox="1"/>
          <p:nvPr/>
        </p:nvSpPr>
        <p:spPr>
          <a:xfrm>
            <a:off x="3322700" y="3394933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Collaboration &amp; Integration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We will be efficient &amp; effective through  working and learning together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Core to our success will be: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Cross Partner &amp; Alliance collaboration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Shared resources &amp; logistics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Truly Integrated teams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Commercial Model integration 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A common IT platform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5A76C0B-4172-4CD5-9C89-0D30E120B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996952"/>
            <a:ext cx="2279092" cy="299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60C5574-2582-47C7-A71A-7C59E95D3F9A}"/>
              </a:ext>
            </a:extLst>
          </p:cNvPr>
          <p:cNvSpPr/>
          <p:nvPr/>
        </p:nvSpPr>
        <p:spPr>
          <a:xfrm>
            <a:off x="6035582" y="3296853"/>
            <a:ext cx="2664296" cy="1704519"/>
          </a:xfrm>
          <a:prstGeom prst="rect">
            <a:avLst/>
          </a:prstGeom>
          <a:solidFill>
            <a:srgbClr val="FDB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9689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0F2F6E2-CFAC-4FDB-A129-39779C5459E2}"/>
              </a:ext>
            </a:extLst>
          </p:cNvPr>
          <p:cNvSpPr txBox="1"/>
          <p:nvPr/>
        </p:nvSpPr>
        <p:spPr>
          <a:xfrm>
            <a:off x="6179598" y="3394933"/>
            <a:ext cx="23762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Safety, Health, Environment and Quality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Provide a safe working environment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n-GB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Core to our success will be: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Provide clear leadership and governance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Continually encourage our teams to be healthier, happier and safer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Continuation of our waste reduction initiatives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Further develop common approach to safety standards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 Light" panose="020F0302020204030204" pitchFamily="34" charset="0"/>
              </a:rPr>
              <a:t>Share Health, Safety &amp; Environmental innovation within the business</a:t>
            </a:r>
          </a:p>
          <a:p>
            <a:pPr algn="ctr"/>
            <a:endParaRPr lang="en-GB" sz="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77" y="79513"/>
            <a:ext cx="353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Aims and Objectives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4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470" y="298536"/>
            <a:ext cx="8373582" cy="472741"/>
          </a:xfrm>
        </p:spPr>
        <p:txBody>
          <a:bodyPr/>
          <a:lstStyle/>
          <a:p>
            <a:r>
              <a:rPr lang="en-GB" dirty="0" smtClean="0"/>
              <a:t>Areas for development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0974" y="2630866"/>
            <a:ext cx="2214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Less digging &amp; confined space entry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3840" y="2614964"/>
            <a:ext cx="2631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Remove stubborn material </a:t>
            </a:r>
          </a:p>
          <a:p>
            <a:pPr algn="ctr"/>
            <a:r>
              <a:rPr lang="en-GB" sz="1400" dirty="0" smtClean="0"/>
              <a:t>in sewers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3147" y="4920068"/>
            <a:ext cx="2176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Detect &amp; mitigate against service strikes</a:t>
            </a:r>
          </a:p>
          <a:p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01180" y="4758191"/>
            <a:ext cx="2210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Reduce </a:t>
            </a:r>
          </a:p>
          <a:p>
            <a:pPr algn="ctr"/>
            <a:r>
              <a:rPr lang="en-GB" sz="1400" dirty="0" smtClean="0"/>
              <a:t>traffic disruption &amp;</a:t>
            </a:r>
          </a:p>
          <a:p>
            <a:pPr algn="ctr"/>
            <a:r>
              <a:rPr lang="en-GB" sz="1400" dirty="0" smtClean="0"/>
              <a:t>customer impact</a:t>
            </a:r>
          </a:p>
        </p:txBody>
      </p:sp>
      <p:pic>
        <p:nvPicPr>
          <p:cNvPr id="1027" name="Picture 3" descr="C:\Users\kmcnally\AppData\Local\Microsoft\Windows\Temporary Internet Files\Content.Outlook\R1QVIC5I\Do Work and Check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03" y="1160937"/>
            <a:ext cx="1406321" cy="140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AW_IMR\Global\Communications\Images\Logos\IMR WR Icons and Logos\2. New Icons 2017\IMR WR Innovation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80" y="1142342"/>
            <a:ext cx="1450501" cy="144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03" y="4140589"/>
            <a:ext cx="2362615" cy="42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20" y="1150293"/>
            <a:ext cx="2146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92582" y="2603456"/>
            <a:ext cx="201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Optimised Sewer Networks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05" y="3321439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9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3470" y="298536"/>
            <a:ext cx="8373582" cy="456838"/>
          </a:xfrm>
        </p:spPr>
        <p:txBody>
          <a:bodyPr/>
          <a:lstStyle/>
          <a:p>
            <a:r>
              <a:rPr lang="en-GB" dirty="0" smtClean="0"/>
              <a:t>Come and talk to us about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42760" y="5164803"/>
            <a:ext cx="2361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Amazon style</a:t>
            </a:r>
          </a:p>
          <a:p>
            <a:pPr algn="ctr"/>
            <a:r>
              <a:rPr lang="en-GB" sz="1400" dirty="0" smtClean="0"/>
              <a:t>planning &amp; delivery</a:t>
            </a:r>
          </a:p>
          <a:p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49478" y="2707042"/>
            <a:ext cx="182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Sharing</a:t>
            </a:r>
          </a:p>
          <a:p>
            <a:pPr algn="ctr"/>
            <a:r>
              <a:rPr lang="en-GB" sz="1400" dirty="0" smtClean="0"/>
              <a:t>utility information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2024" y="5160896"/>
            <a:ext cx="257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Sustainable frameworks </a:t>
            </a:r>
          </a:p>
          <a:p>
            <a:pPr algn="ctr"/>
            <a:r>
              <a:rPr lang="en-GB" sz="1400" dirty="0" smtClean="0"/>
              <a:t>&amp; products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467" y="5239948"/>
            <a:ext cx="250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Sharing resources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1833" y="2922485"/>
            <a:ext cx="192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Game-</a:t>
            </a:r>
            <a:r>
              <a:rPr lang="en-GB" sz="1400" dirty="0" smtClean="0"/>
              <a:t>ification</a:t>
            </a:r>
            <a:r>
              <a:rPr lang="en-GB" sz="1400" dirty="0" smtClean="0"/>
              <a:t> </a:t>
            </a:r>
          </a:p>
        </p:txBody>
      </p:sp>
      <p:pic>
        <p:nvPicPr>
          <p:cNvPr id="3074" name="Picture 2" descr="G:\AW_IMR\Global\Communications\Images\Logos\IMR WR Icons and Logos\2. New Icons 2017\IMR WR Diversity and Sustainabilty 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75" y="3739853"/>
            <a:ext cx="1507360" cy="15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AW_IMR\Global\Communications\Images\Logos\IMR WR Icons and Logos\2. New Icons 2017\Working Better Togeth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7" y="3739853"/>
            <a:ext cx="1387937" cy="12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16" y="3877574"/>
            <a:ext cx="1718517" cy="128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07" y="101004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10" y="1274196"/>
            <a:ext cx="1262393" cy="126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Academy">
  <a:themeElements>
    <a:clrScheme name="AMP6">
      <a:dk1>
        <a:srgbClr val="92278F"/>
      </a:dk1>
      <a:lt1>
        <a:srgbClr val="FFFFFF"/>
      </a:lt1>
      <a:dk2>
        <a:srgbClr val="0072BC"/>
      </a:dk2>
      <a:lt2>
        <a:srgbClr val="C9DC5D"/>
      </a:lt2>
      <a:accent1>
        <a:srgbClr val="75BEE9"/>
      </a:accent1>
      <a:accent2>
        <a:srgbClr val="92278F"/>
      </a:accent2>
      <a:accent3>
        <a:srgbClr val="FBAD18"/>
      </a:accent3>
      <a:accent4>
        <a:srgbClr val="E2792B"/>
      </a:accent4>
      <a:accent5>
        <a:srgbClr val="64BBD8"/>
      </a:accent5>
      <a:accent6>
        <a:srgbClr val="70862D"/>
      </a:accent6>
      <a:hlink>
        <a:srgbClr val="92278F"/>
      </a:hlink>
      <a:folHlink>
        <a:srgbClr val="DBDBDB"/>
      </a:folHlink>
    </a:clrScheme>
    <a:fontScheme name="Design Academ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sign Academy" id="{B090B2CE-1D0F-4BF8-8A31-6B95AD02D0E4}" vid="{48CD7E40-FAD6-4B8F-A3E7-8D341334A3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Academy</Template>
  <TotalTime>930</TotalTime>
  <Words>334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Design Academy</vt:lpstr>
      <vt:lpstr>Water Connect 2017  Integrated Maintenance &amp; Repair  Water Recycling </vt:lpstr>
      <vt:lpstr>The IMR WR team</vt:lpstr>
      <vt:lpstr>PowerPoint Presentation</vt:lpstr>
      <vt:lpstr>PowerPoint Presentation</vt:lpstr>
      <vt:lpstr>PowerPoint Presentation</vt:lpstr>
      <vt:lpstr>Areas for development</vt:lpstr>
      <vt:lpstr>Come and talk to us about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agoley</dc:creator>
  <cp:lastModifiedBy>AWS User</cp:lastModifiedBy>
  <cp:revision>87</cp:revision>
  <dcterms:created xsi:type="dcterms:W3CDTF">2017-03-09T09:03:58Z</dcterms:created>
  <dcterms:modified xsi:type="dcterms:W3CDTF">2017-11-08T11:17:30Z</dcterms:modified>
</cp:coreProperties>
</file>