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 id="2147483696" r:id="rId4"/>
    <p:sldMasterId id="2147483708" r:id="rId5"/>
    <p:sldMasterId id="2147483720" r:id="rId6"/>
    <p:sldMasterId id="2147483732" r:id="rId7"/>
    <p:sldMasterId id="2147483740" r:id="rId8"/>
    <p:sldMasterId id="2147483748" r:id="rId9"/>
    <p:sldMasterId id="2147483760" r:id="rId10"/>
    <p:sldMasterId id="2147483789" r:id="rId11"/>
  </p:sldMasterIdLst>
  <p:notesMasterIdLst>
    <p:notesMasterId r:id="rId25"/>
  </p:notesMasterIdLst>
  <p:handoutMasterIdLst>
    <p:handoutMasterId r:id="rId26"/>
  </p:handoutMasterIdLst>
  <p:sldIdLst>
    <p:sldId id="348" r:id="rId12"/>
    <p:sldId id="349" r:id="rId13"/>
    <p:sldId id="279" r:id="rId14"/>
    <p:sldId id="285" r:id="rId15"/>
    <p:sldId id="334" r:id="rId16"/>
    <p:sldId id="355" r:id="rId17"/>
    <p:sldId id="351" r:id="rId18"/>
    <p:sldId id="352" r:id="rId19"/>
    <p:sldId id="353" r:id="rId20"/>
    <p:sldId id="354" r:id="rId21"/>
    <p:sldId id="346" r:id="rId22"/>
    <p:sldId id="340" r:id="rId23"/>
    <p:sldId id="350" r:id="rId24"/>
  </p:sldIdLst>
  <p:sldSz cx="9144000" cy="5143500" type="screen16x9"/>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57" userDrawn="1">
          <p15:clr>
            <a:srgbClr val="A4A3A4"/>
          </p15:clr>
        </p15:guide>
        <p15:guide id="2" pos="2880">
          <p15:clr>
            <a:srgbClr val="A4A3A4"/>
          </p15:clr>
        </p15:guide>
      </p15:sldGuideLst>
    </p:ext>
    <p:ext uri="{2D200454-40CA-4A62-9FC3-DE9A4176ACB9}">
      <p15:notesGuideLst xmlns="" xmlns:p15="http://schemas.microsoft.com/office/powerpoint/2012/main">
        <p15:guide id="1" orient="horz" pos="3110">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278F"/>
    <a:srgbClr val="7C90CA"/>
    <a:srgbClr val="98CAEF"/>
    <a:srgbClr val="ACDEE5"/>
    <a:srgbClr val="C36BA1"/>
    <a:srgbClr val="C9D17D"/>
    <a:srgbClr val="607BBA"/>
    <a:srgbClr val="7F419D"/>
    <a:srgbClr val="E9F7FA"/>
    <a:srgbClr val="00A6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20084" autoAdjust="0"/>
    <p:restoredTop sz="91652" autoAdjust="0"/>
  </p:normalViewPr>
  <p:slideViewPr>
    <p:cSldViewPr snapToGrid="0">
      <p:cViewPr>
        <p:scale>
          <a:sx n="75" d="100"/>
          <a:sy n="75" d="100"/>
        </p:scale>
        <p:origin x="-846" y="600"/>
      </p:cViewPr>
      <p:guideLst>
        <p:guide orient="horz" pos="109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0"/>
    </p:cViewPr>
  </p:sorterViewPr>
  <p:notesViewPr>
    <p:cSldViewPr snapToGrid="0">
      <p:cViewPr varScale="1">
        <p:scale>
          <a:sx n="83" d="100"/>
          <a:sy n="83" d="100"/>
        </p:scale>
        <p:origin x="-1992" y="-72"/>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6347" cy="496490"/>
          </a:xfrm>
          <a:prstGeom prst="rect">
            <a:avLst/>
          </a:prstGeom>
        </p:spPr>
        <p:txBody>
          <a:bodyPr vert="horz" lIns="92049" tIns="46024" rIns="92049" bIns="46024" rtlCol="0"/>
          <a:lstStyle>
            <a:lvl1pPr algn="l">
              <a:defRPr sz="1200"/>
            </a:lvl1pPr>
          </a:lstStyle>
          <a:p>
            <a:endParaRPr lang="en-GB"/>
          </a:p>
        </p:txBody>
      </p:sp>
      <p:sp>
        <p:nvSpPr>
          <p:cNvPr id="3" name="Date Placeholder 2"/>
          <p:cNvSpPr>
            <a:spLocks noGrp="1"/>
          </p:cNvSpPr>
          <p:nvPr>
            <p:ph type="dt" sz="quarter" idx="1"/>
          </p:nvPr>
        </p:nvSpPr>
        <p:spPr>
          <a:xfrm>
            <a:off x="3851344" y="2"/>
            <a:ext cx="2946347" cy="496490"/>
          </a:xfrm>
          <a:prstGeom prst="rect">
            <a:avLst/>
          </a:prstGeom>
        </p:spPr>
        <p:txBody>
          <a:bodyPr vert="horz" lIns="92049" tIns="46024" rIns="92049" bIns="46024" rtlCol="0"/>
          <a:lstStyle>
            <a:lvl1pPr algn="r">
              <a:defRPr sz="1200"/>
            </a:lvl1pPr>
          </a:lstStyle>
          <a:p>
            <a:fld id="{152982BD-6986-40BD-A7F5-B503A1AC0F64}" type="datetimeFigureOut">
              <a:rPr lang="en-GB" smtClean="0"/>
              <a:pPr/>
              <a:t>10/11/2017</a:t>
            </a:fld>
            <a:endParaRPr lang="en-GB"/>
          </a:p>
        </p:txBody>
      </p:sp>
      <p:sp>
        <p:nvSpPr>
          <p:cNvPr id="4" name="Footer Placeholder 3"/>
          <p:cNvSpPr>
            <a:spLocks noGrp="1"/>
          </p:cNvSpPr>
          <p:nvPr>
            <p:ph type="ftr" sz="quarter" idx="2"/>
          </p:nvPr>
        </p:nvSpPr>
        <p:spPr>
          <a:xfrm>
            <a:off x="0" y="9431599"/>
            <a:ext cx="2946347" cy="496490"/>
          </a:xfrm>
          <a:prstGeom prst="rect">
            <a:avLst/>
          </a:prstGeom>
        </p:spPr>
        <p:txBody>
          <a:bodyPr vert="horz" lIns="92049" tIns="46024" rIns="92049" bIns="46024" rtlCol="0" anchor="b"/>
          <a:lstStyle>
            <a:lvl1pPr algn="l">
              <a:defRPr sz="1200"/>
            </a:lvl1pPr>
          </a:lstStyle>
          <a:p>
            <a:endParaRPr lang="en-GB"/>
          </a:p>
        </p:txBody>
      </p:sp>
      <p:sp>
        <p:nvSpPr>
          <p:cNvPr id="5" name="Slide Number Placeholder 4"/>
          <p:cNvSpPr>
            <a:spLocks noGrp="1"/>
          </p:cNvSpPr>
          <p:nvPr>
            <p:ph type="sldNum" sz="quarter" idx="3"/>
          </p:nvPr>
        </p:nvSpPr>
        <p:spPr>
          <a:xfrm>
            <a:off x="3851344" y="9431599"/>
            <a:ext cx="2946347" cy="496490"/>
          </a:xfrm>
          <a:prstGeom prst="rect">
            <a:avLst/>
          </a:prstGeom>
        </p:spPr>
        <p:txBody>
          <a:bodyPr vert="horz" lIns="92049" tIns="46024" rIns="92049" bIns="46024" rtlCol="0" anchor="b"/>
          <a:lstStyle>
            <a:lvl1pPr algn="r">
              <a:defRPr sz="1200"/>
            </a:lvl1pPr>
          </a:lstStyle>
          <a:p>
            <a:fld id="{0F8D93C1-70B5-407E-A976-54EC2A95D989}" type="slidenum">
              <a:rPr lang="en-GB" smtClean="0"/>
              <a:pPr/>
              <a:t>‹#›</a:t>
            </a:fld>
            <a:endParaRPr lang="en-GB"/>
          </a:p>
        </p:txBody>
      </p:sp>
    </p:spTree>
    <p:extLst>
      <p:ext uri="{BB962C8B-B14F-4D97-AF65-F5344CB8AC3E}">
        <p14:creationId xmlns:p14="http://schemas.microsoft.com/office/powerpoint/2010/main" val="1347104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6347" cy="496490"/>
          </a:xfrm>
          <a:prstGeom prst="rect">
            <a:avLst/>
          </a:prstGeom>
        </p:spPr>
        <p:txBody>
          <a:bodyPr vert="horz" lIns="92049" tIns="46024" rIns="92049" bIns="46024" rtlCol="0"/>
          <a:lstStyle>
            <a:lvl1pPr algn="l">
              <a:defRPr sz="1200"/>
            </a:lvl1pPr>
          </a:lstStyle>
          <a:p>
            <a:endParaRPr lang="en-GB"/>
          </a:p>
        </p:txBody>
      </p:sp>
      <p:sp>
        <p:nvSpPr>
          <p:cNvPr id="3" name="Date Placeholder 2"/>
          <p:cNvSpPr>
            <a:spLocks noGrp="1"/>
          </p:cNvSpPr>
          <p:nvPr>
            <p:ph type="dt" idx="1"/>
          </p:nvPr>
        </p:nvSpPr>
        <p:spPr>
          <a:xfrm>
            <a:off x="3851344" y="2"/>
            <a:ext cx="2946347" cy="496490"/>
          </a:xfrm>
          <a:prstGeom prst="rect">
            <a:avLst/>
          </a:prstGeom>
        </p:spPr>
        <p:txBody>
          <a:bodyPr vert="horz" lIns="92049" tIns="46024" rIns="92049" bIns="46024" rtlCol="0"/>
          <a:lstStyle>
            <a:lvl1pPr algn="r">
              <a:defRPr sz="1200"/>
            </a:lvl1pPr>
          </a:lstStyle>
          <a:p>
            <a:fld id="{F35BEE2A-B4A1-4BBC-912C-86F04D4DCDEB}" type="datetimeFigureOut">
              <a:rPr lang="en-GB" smtClean="0"/>
              <a:pPr/>
              <a:t>10/11/2017</a:t>
            </a:fld>
            <a:endParaRPr lang="en-GB"/>
          </a:p>
        </p:txBody>
      </p:sp>
      <p:sp>
        <p:nvSpPr>
          <p:cNvPr id="4" name="Slide Image Placeholder 3"/>
          <p:cNvSpPr>
            <a:spLocks noGrp="1" noRot="1" noChangeAspect="1"/>
          </p:cNvSpPr>
          <p:nvPr>
            <p:ph type="sldImg" idx="2"/>
          </p:nvPr>
        </p:nvSpPr>
        <p:spPr>
          <a:xfrm>
            <a:off x="88900" y="744538"/>
            <a:ext cx="6621463" cy="3724275"/>
          </a:xfrm>
          <a:prstGeom prst="rect">
            <a:avLst/>
          </a:prstGeom>
          <a:noFill/>
          <a:ln w="12700">
            <a:solidFill>
              <a:prstClr val="black"/>
            </a:solidFill>
          </a:ln>
        </p:spPr>
        <p:txBody>
          <a:bodyPr vert="horz" lIns="92049" tIns="46024" rIns="92049" bIns="46024" rtlCol="0" anchor="ctr"/>
          <a:lstStyle/>
          <a:p>
            <a:endParaRPr lang="en-GB"/>
          </a:p>
        </p:txBody>
      </p:sp>
      <p:sp>
        <p:nvSpPr>
          <p:cNvPr id="5" name="Notes Placeholder 4"/>
          <p:cNvSpPr>
            <a:spLocks noGrp="1"/>
          </p:cNvSpPr>
          <p:nvPr>
            <p:ph type="body" sz="quarter" idx="3"/>
          </p:nvPr>
        </p:nvSpPr>
        <p:spPr>
          <a:xfrm>
            <a:off x="679927" y="4716661"/>
            <a:ext cx="5439410" cy="4468415"/>
          </a:xfrm>
          <a:prstGeom prst="rect">
            <a:avLst/>
          </a:prstGeom>
        </p:spPr>
        <p:txBody>
          <a:bodyPr vert="horz" lIns="92049" tIns="46024" rIns="92049" bIns="460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599"/>
            <a:ext cx="2946347" cy="496490"/>
          </a:xfrm>
          <a:prstGeom prst="rect">
            <a:avLst/>
          </a:prstGeom>
        </p:spPr>
        <p:txBody>
          <a:bodyPr vert="horz" lIns="92049" tIns="46024" rIns="92049" bIns="46024" rtlCol="0" anchor="b"/>
          <a:lstStyle>
            <a:lvl1pPr algn="l">
              <a:defRPr sz="1200"/>
            </a:lvl1pPr>
          </a:lstStyle>
          <a:p>
            <a:endParaRPr lang="en-GB"/>
          </a:p>
        </p:txBody>
      </p:sp>
      <p:sp>
        <p:nvSpPr>
          <p:cNvPr id="7" name="Slide Number Placeholder 6"/>
          <p:cNvSpPr>
            <a:spLocks noGrp="1"/>
          </p:cNvSpPr>
          <p:nvPr>
            <p:ph type="sldNum" sz="quarter" idx="5"/>
          </p:nvPr>
        </p:nvSpPr>
        <p:spPr>
          <a:xfrm>
            <a:off x="3851344" y="9431599"/>
            <a:ext cx="2946347" cy="496490"/>
          </a:xfrm>
          <a:prstGeom prst="rect">
            <a:avLst/>
          </a:prstGeom>
        </p:spPr>
        <p:txBody>
          <a:bodyPr vert="horz" lIns="92049" tIns="46024" rIns="92049" bIns="46024" rtlCol="0" anchor="b"/>
          <a:lstStyle>
            <a:lvl1pPr algn="r">
              <a:defRPr sz="1200"/>
            </a:lvl1pPr>
          </a:lstStyle>
          <a:p>
            <a:fld id="{E35D66B5-396A-409C-A6BC-49804425F4D6}" type="slidenum">
              <a:rPr lang="en-GB" smtClean="0"/>
              <a:pPr/>
              <a:t>‹#›</a:t>
            </a:fld>
            <a:endParaRPr lang="en-GB"/>
          </a:p>
        </p:txBody>
      </p:sp>
    </p:spTree>
    <p:extLst>
      <p:ext uri="{BB962C8B-B14F-4D97-AF65-F5344CB8AC3E}">
        <p14:creationId xmlns:p14="http://schemas.microsoft.com/office/powerpoint/2010/main" val="3815692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000000"/>
                </a:solidFill>
                <a:latin typeface="Verdana"/>
                <a:ea typeface="Calibri"/>
                <a:cs typeface="Times New Roman"/>
              </a:rPr>
              <a:t>The EIM Alliance was established in October 2015 and since that time has developed a company-wide vision and information charter that is aligned to Anglian Water’s business goals and customer outcomes. The team has developed supporting strategies for data management, content management, mobile, business intelligence, social &amp; collaboration, and business process management.  The alliance is currently implementing a roadmap of next generation EIM platforms, whilst working with the business to adopt the right level of information governance, new user centred design techniques, and modern agile delivery implementation methodologies. The EIM alliance is focused on improving the user experience of all stakeholders; unlocking value from within our existing and new information; being more digital and responsive to constant change; building a well-managed information source that is trusted and used by all; being a more effective organisation by making better decisions; and being a more efficient organisation by not wasting time and money through unnecessary searching, duplicating and recreating of information.</a:t>
            </a:r>
            <a:endParaRPr lang="en-GB" sz="1800" dirty="0" smtClean="0">
              <a:ea typeface="Calibri"/>
              <a:cs typeface="Times New Roman"/>
            </a:endParaRPr>
          </a:p>
          <a:p>
            <a:r>
              <a:rPr lang="en-GB" dirty="0" smtClean="0">
                <a:solidFill>
                  <a:srgbClr val="000000"/>
                </a:solidFill>
                <a:latin typeface="Verdana"/>
                <a:ea typeface="Calibri"/>
                <a:cs typeface="Times New Roman"/>
              </a:rPr>
              <a:t> </a:t>
            </a:r>
            <a:endParaRPr lang="en-GB" sz="1800" dirty="0" smtClean="0">
              <a:ea typeface="Calibri"/>
              <a:cs typeface="Times New Roman"/>
            </a:endParaRPr>
          </a:p>
          <a:p>
            <a:r>
              <a:rPr lang="en-GB" dirty="0" smtClean="0">
                <a:solidFill>
                  <a:srgbClr val="000000"/>
                </a:solidFill>
                <a:latin typeface="Verdana"/>
                <a:ea typeface="Calibri"/>
                <a:cs typeface="Times New Roman"/>
              </a:rPr>
              <a:t>The EWM Alliance was established in July 2016 and is focussed on delivering key foundational and transformation programmes to support the delivery of business strategies and outcomes.</a:t>
            </a:r>
            <a:endParaRPr lang="en-GB" sz="1800" dirty="0" smtClean="0">
              <a:ea typeface="Calibri"/>
              <a:cs typeface="Times New Roman"/>
            </a:endParaRPr>
          </a:p>
          <a:p>
            <a:r>
              <a:rPr lang="en-GB" dirty="0" smtClean="0">
                <a:solidFill>
                  <a:srgbClr val="000000"/>
                </a:solidFill>
                <a:latin typeface="Verdana"/>
                <a:ea typeface="Calibri"/>
                <a:cs typeface="Times New Roman"/>
              </a:rPr>
              <a:t> </a:t>
            </a:r>
            <a:endParaRPr lang="en-GB" sz="1800" dirty="0" smtClean="0">
              <a:ea typeface="Calibri"/>
              <a:cs typeface="Times New Roman"/>
            </a:endParaRPr>
          </a:p>
          <a:p>
            <a:r>
              <a:rPr lang="en-GB" dirty="0" smtClean="0">
                <a:solidFill>
                  <a:srgbClr val="000000"/>
                </a:solidFill>
                <a:latin typeface="Verdana"/>
                <a:ea typeface="Calibri"/>
                <a:cs typeface="Times New Roman"/>
              </a:rPr>
              <a:t>We are winning hearts and minds as we demonstrate how value can be gained by doing things in a different way. We are keen to work with individuals, small or large organisations from academia, charities, government and private companies. We are keen to learn from inside and outside of the water industry, and are ready for win-win collaboration with like-minded people who want to use innovation to solve real world problems for everyone in our community. </a:t>
            </a:r>
            <a:endParaRPr lang="en-GB" sz="1800" dirty="0" smtClean="0">
              <a:ea typeface="Calibri"/>
              <a:cs typeface="Times New Roman"/>
            </a:endParaRPr>
          </a:p>
          <a:p>
            <a:r>
              <a:rPr lang="en-GB" dirty="0" smtClean="0">
                <a:solidFill>
                  <a:srgbClr val="000000"/>
                </a:solidFill>
                <a:latin typeface="Verdana"/>
                <a:ea typeface="Calibri"/>
                <a:cs typeface="Times New Roman"/>
              </a:rPr>
              <a:t> </a:t>
            </a:r>
            <a:endParaRPr lang="en-GB" sz="1800" dirty="0" smtClean="0">
              <a:ea typeface="Calibri"/>
              <a:cs typeface="Times New Roman"/>
            </a:endParaRPr>
          </a:p>
          <a:p>
            <a:r>
              <a:rPr lang="en-GB" dirty="0" smtClean="0">
                <a:solidFill>
                  <a:srgbClr val="000000"/>
                </a:solidFill>
                <a:latin typeface="Verdana"/>
                <a:ea typeface="Calibri"/>
                <a:cs typeface="Times New Roman"/>
              </a:rPr>
              <a:t>We really want to work with people who can apply technology innovation to solve problems that will add value to the Anglian Water community. Some of things we are currently interested in are: </a:t>
            </a:r>
            <a:endParaRPr lang="en-GB" sz="1800" dirty="0" smtClean="0">
              <a:ea typeface="Calibri"/>
              <a:cs typeface="Times New Roman"/>
            </a:endParaRPr>
          </a:p>
          <a:p>
            <a:pPr marL="345232" indent="-345232">
              <a:buFont typeface="Symbol"/>
              <a:buChar char=""/>
            </a:pPr>
            <a:r>
              <a:rPr lang="en-GB" dirty="0" smtClean="0">
                <a:solidFill>
                  <a:srgbClr val="000000"/>
                </a:solidFill>
                <a:latin typeface="Verdana"/>
                <a:ea typeface="Calibri"/>
                <a:cs typeface="Times New Roman"/>
              </a:rPr>
              <a:t>machine learning algorithms to increase predictive and prescriptive decision making</a:t>
            </a:r>
            <a:endParaRPr lang="en-GB" sz="1800" dirty="0" smtClean="0">
              <a:ea typeface="Calibri"/>
              <a:cs typeface="Times New Roman"/>
            </a:endParaRPr>
          </a:p>
          <a:p>
            <a:pPr marL="345232" indent="-345232">
              <a:buFont typeface="Symbol"/>
              <a:buChar char=""/>
            </a:pPr>
            <a:r>
              <a:rPr lang="en-GB" dirty="0" smtClean="0">
                <a:solidFill>
                  <a:srgbClr val="000000"/>
                </a:solidFill>
                <a:latin typeface="Verdana"/>
                <a:ea typeface="Calibri"/>
                <a:cs typeface="Times New Roman"/>
              </a:rPr>
              <a:t>robotic process automation to increase productivity</a:t>
            </a:r>
            <a:endParaRPr lang="en-GB" sz="1800" dirty="0" smtClean="0">
              <a:ea typeface="Calibri"/>
              <a:cs typeface="Times New Roman"/>
            </a:endParaRPr>
          </a:p>
          <a:p>
            <a:pPr marL="345232" indent="-345232">
              <a:buFont typeface="Symbol"/>
              <a:buChar char=""/>
            </a:pPr>
            <a:r>
              <a:rPr lang="en-GB" dirty="0" smtClean="0">
                <a:solidFill>
                  <a:srgbClr val="000000"/>
                </a:solidFill>
                <a:latin typeface="Verdana"/>
                <a:ea typeface="Calibri"/>
                <a:cs typeface="Times New Roman"/>
              </a:rPr>
              <a:t>virtual &amp; augmented reality to improve visualisation of information</a:t>
            </a:r>
            <a:endParaRPr lang="en-GB" sz="1800" dirty="0" smtClean="0">
              <a:ea typeface="Calibri"/>
              <a:cs typeface="Times New Roman"/>
            </a:endParaRPr>
          </a:p>
          <a:p>
            <a:pPr marL="345232" indent="-345232">
              <a:buFont typeface="Symbol"/>
              <a:buChar char=""/>
            </a:pPr>
            <a:r>
              <a:rPr lang="en-GB" dirty="0" smtClean="0">
                <a:solidFill>
                  <a:srgbClr val="000000"/>
                </a:solidFill>
                <a:latin typeface="Verdana"/>
                <a:ea typeface="Calibri"/>
                <a:cs typeface="Times New Roman"/>
              </a:rPr>
              <a:t>sensor, IOT and telemetry data to improve product lifecycle management and customer service improvement</a:t>
            </a:r>
            <a:endParaRPr lang="en-GB" sz="1800" dirty="0" smtClean="0">
              <a:ea typeface="Calibri"/>
              <a:cs typeface="Times New Roman"/>
            </a:endParaRPr>
          </a:p>
          <a:p>
            <a:pPr marL="345232" indent="-345232">
              <a:buFont typeface="Symbol"/>
              <a:buChar char=""/>
            </a:pPr>
            <a:r>
              <a:rPr lang="en-GB" dirty="0" smtClean="0">
                <a:solidFill>
                  <a:srgbClr val="000000"/>
                </a:solidFill>
                <a:latin typeface="Verdana"/>
                <a:ea typeface="Calibri"/>
                <a:cs typeface="Times New Roman"/>
              </a:rPr>
              <a:t>voice recognition, voice to text and natural language voice command to improve actionable analytical insight and improved user experience</a:t>
            </a:r>
            <a:endParaRPr lang="en-GB" sz="1800" dirty="0" smtClean="0">
              <a:ea typeface="Calibri"/>
              <a:cs typeface="Times New Roman"/>
            </a:endParaRPr>
          </a:p>
          <a:p>
            <a:r>
              <a:rPr lang="en-GB" dirty="0" smtClean="0">
                <a:solidFill>
                  <a:srgbClr val="000000"/>
                </a:solidFill>
                <a:latin typeface="Verdana"/>
                <a:ea typeface="Calibri"/>
                <a:cs typeface="Times New Roman"/>
              </a:rPr>
              <a:t>shared and open data opportunities to promote customer self-serve and third party app development</a:t>
            </a:r>
            <a:endParaRPr lang="en-GB" dirty="0"/>
          </a:p>
        </p:txBody>
      </p:sp>
      <p:sp>
        <p:nvSpPr>
          <p:cNvPr id="4" name="Slide Number Placeholder 3"/>
          <p:cNvSpPr>
            <a:spLocks noGrp="1"/>
          </p:cNvSpPr>
          <p:nvPr>
            <p:ph type="sldNum" sz="quarter" idx="10"/>
          </p:nvPr>
        </p:nvSpPr>
        <p:spPr/>
        <p:txBody>
          <a:bodyPr/>
          <a:lstStyle/>
          <a:p>
            <a:fld id="{E35D66B5-396A-409C-A6BC-49804425F4D6}" type="slidenum">
              <a:rPr lang="en-GB" smtClean="0"/>
              <a:pPr/>
              <a:t>1</a:t>
            </a:fld>
            <a:endParaRPr lang="en-GB"/>
          </a:p>
        </p:txBody>
      </p:sp>
    </p:spTree>
    <p:extLst>
      <p:ext uri="{BB962C8B-B14F-4D97-AF65-F5344CB8AC3E}">
        <p14:creationId xmlns:p14="http://schemas.microsoft.com/office/powerpoint/2010/main" val="190545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1463"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4D203D-BF8A-40B1-9FFB-D33CC3B8A2B3}"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273442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7A464-A5BE-E14C-BF9A-2658DDC3323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36734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B7A464-A5BE-E14C-BF9A-2658DDC3323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125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7A464-A5BE-E14C-BF9A-2658DDC3323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59558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1463"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A7897E-E5C1-F940-836F-452E2AF6C4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413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normAutofit/>
          </a:bodyPr>
          <a:lstStyle>
            <a:lvl1pPr algn="l">
              <a:defRPr sz="3200" b="1">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83568" y="2733768"/>
            <a:ext cx="6400800" cy="1314450"/>
          </a:xfrm>
        </p:spPr>
        <p:txBody>
          <a:bodyPr>
            <a:normAutofit/>
          </a:bodyPr>
          <a:lstStyle>
            <a:lvl1pPr marL="0" indent="0" algn="l">
              <a:buNone/>
              <a:defRPr sz="2000">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5" name="Footer Placeholder 4"/>
          <p:cNvSpPr>
            <a:spLocks noGrp="1"/>
          </p:cNvSpPr>
          <p:nvPr>
            <p:ph type="ftr" sz="quarter" idx="11"/>
          </p:nvPr>
        </p:nvSpPr>
        <p:spPr/>
        <p:txBody>
          <a:bodyPr/>
          <a:lstStyle>
            <a:lvl1pPr>
              <a:defRPr>
                <a:latin typeface="Verdana" pitchFamily="34" charset="0"/>
                <a:ea typeface="Verdana" pitchFamily="34" charset="0"/>
                <a:cs typeface="Verdana" pitchFamily="34" charset="0"/>
              </a:defRPr>
            </a:lvl1pPr>
          </a:lstStyle>
          <a:p>
            <a:endParaRPr lang="en-GB" dirty="0"/>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62688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normAutofit/>
          </a:bodyPr>
          <a:lstStyle>
            <a:lvl1pPr algn="l">
              <a:defRPr sz="3200">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83568" y="2733768"/>
            <a:ext cx="6400800" cy="1314450"/>
          </a:xfrm>
        </p:spPr>
        <p:txBody>
          <a:bodyPr>
            <a:normAutofit/>
          </a:bodyPr>
          <a:lstStyle>
            <a:lvl1pPr marL="0" indent="0" algn="l">
              <a:buNone/>
              <a:defRPr sz="2000">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6314977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Box 7"/>
          <p:cNvSpPr txBox="1"/>
          <p:nvPr userDrawn="1"/>
        </p:nvSpPr>
        <p:spPr>
          <a:xfrm>
            <a:off x="179512" y="4876006"/>
            <a:ext cx="875561" cy="169277"/>
          </a:xfrm>
          <a:prstGeom prst="rect">
            <a:avLst/>
          </a:prstGeom>
          <a:noFill/>
        </p:spPr>
        <p:txBody>
          <a:bodyPr wrap="none" rtlCol="0">
            <a:spAutoFit/>
          </a:bodyPr>
          <a:lstStyle/>
          <a:p>
            <a:pPr>
              <a:defRPr/>
            </a:pPr>
            <a:r>
              <a:rPr lang="en-US" sz="500" b="1" dirty="0">
                <a:solidFill>
                  <a:srgbClr val="212121">
                    <a:lumMod val="75000"/>
                    <a:lumOff val="25000"/>
                  </a:srgbClr>
                </a:solidFill>
              </a:rPr>
              <a:t>Vanguard</a:t>
            </a:r>
            <a:r>
              <a:rPr lang="en-US" sz="500" dirty="0">
                <a:solidFill>
                  <a:srgbClr val="212121">
                    <a:lumMod val="75000"/>
                    <a:lumOff val="25000"/>
                  </a:srgbClr>
                </a:solidFill>
              </a:rPr>
              <a:t> | Flooding</a:t>
            </a:r>
          </a:p>
        </p:txBody>
      </p:sp>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91951"/>
          <a:stretch/>
        </p:blipFill>
        <p:spPr>
          <a:xfrm>
            <a:off x="-295801" y="4758199"/>
            <a:ext cx="9620329" cy="385301"/>
          </a:xfrm>
          <a:prstGeom prst="rect">
            <a:avLst/>
          </a:prstGeom>
        </p:spPr>
      </p:pic>
    </p:spTree>
    <p:extLst>
      <p:ext uri="{BB962C8B-B14F-4D97-AF65-F5344CB8AC3E}">
        <p14:creationId xmlns:p14="http://schemas.microsoft.com/office/powerpoint/2010/main" val="115736482"/>
      </p:ext>
    </p:extLst>
  </p:cSld>
  <p:clrMapOvr>
    <a:masterClrMapping/>
  </p:clrMapOvr>
  <p:extLst mod="1">
    <p:ext uri="{DCECCB84-F9BA-43D5-87BE-67443E8EF086}">
      <p15:sldGuideLst xmlns:p15="http://schemas.microsoft.com/office/powerpoint/2012/main" xmlns="">
        <p15:guide id="1" orient="horz" pos="577">
          <p15:clr>
            <a:srgbClr val="FBAE40"/>
          </p15:clr>
        </p15:guide>
        <p15:guide id="2" pos="3674">
          <p15:clr>
            <a:srgbClr val="FBAE40"/>
          </p15:clr>
        </p15:guide>
        <p15:guide id="3" pos="2086">
          <p15:clr>
            <a:srgbClr val="FBAE40"/>
          </p15:clr>
        </p15:guide>
        <p15:guide id="4" pos="1837">
          <p15:clr>
            <a:srgbClr val="FBAE40"/>
          </p15:clr>
        </p15:guide>
        <p15:guide id="5" pos="3923">
          <p15:clr>
            <a:srgbClr val="FBAE40"/>
          </p15:clr>
        </p15:guide>
        <p15:guide id="6" pos="5510">
          <p15:clr>
            <a:srgbClr val="FBAE40"/>
          </p15:clr>
        </p15:guide>
        <p15:guide id="7" pos="249">
          <p15:clr>
            <a:srgbClr val="FBAE40"/>
          </p15:clr>
        </p15:guide>
        <p15:guide id="8" orient="horz" pos="304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9" y="0"/>
            <a:ext cx="2811382" cy="5143500"/>
          </a:xfrm>
          <a:prstGeom prst="rect">
            <a:avLst/>
          </a:prstGeom>
        </p:spPr>
      </p:pic>
    </p:spTree>
    <p:extLst>
      <p:ext uri="{BB962C8B-B14F-4D97-AF65-F5344CB8AC3E}">
        <p14:creationId xmlns:p14="http://schemas.microsoft.com/office/powerpoint/2010/main" val="3569367838"/>
      </p:ext>
    </p:extLst>
  </p:cSld>
  <p:clrMapOvr>
    <a:masterClrMapping/>
  </p:clrMapOvr>
  <p:extLst mod="1">
    <p:ext uri="{DCECCB84-F9BA-43D5-87BE-67443E8EF086}">
      <p15:sldGuideLst xmlns:p15="http://schemas.microsoft.com/office/powerpoint/2012/main" xmlns="">
        <p15:guide id="1" orient="horz" pos="577">
          <p15:clr>
            <a:srgbClr val="FBAE40"/>
          </p15:clr>
        </p15:guide>
        <p15:guide id="2" pos="3674">
          <p15:clr>
            <a:srgbClr val="FBAE40"/>
          </p15:clr>
        </p15:guide>
        <p15:guide id="3" pos="2086">
          <p15:clr>
            <a:srgbClr val="FBAE40"/>
          </p15:clr>
        </p15:guide>
        <p15:guide id="4" pos="1837">
          <p15:clr>
            <a:srgbClr val="FBAE40"/>
          </p15:clr>
        </p15:guide>
        <p15:guide id="5" pos="3923">
          <p15:clr>
            <a:srgbClr val="FBAE40"/>
          </p15:clr>
        </p15:guide>
        <p15:guide id="6" pos="5510">
          <p15:clr>
            <a:srgbClr val="FBAE40"/>
          </p15:clr>
        </p15:guide>
        <p15:guide id="7" pos="249">
          <p15:clr>
            <a:srgbClr val="FBAE40"/>
          </p15:clr>
        </p15:guide>
        <p15:guide id="8" orient="horz" pos="304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20919035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1135173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39"/>
            <a:ext cx="9144000" cy="5143500"/>
          </a:xfrm>
          <a:prstGeom prst="rect">
            <a:avLst/>
          </a:prstGeom>
        </p:spPr>
      </p:pic>
    </p:spTree>
    <p:extLst>
      <p:ext uri="{BB962C8B-B14F-4D97-AF65-F5344CB8AC3E}">
        <p14:creationId xmlns:p14="http://schemas.microsoft.com/office/powerpoint/2010/main" val="2806122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60164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92A955E-9130-47C0-A8BF-2B3F51C1F9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688"/>
          <a:stretch/>
        </p:blipFill>
        <p:spPr>
          <a:xfrm>
            <a:off x="-953" y="0"/>
            <a:ext cx="9144000" cy="1703115"/>
          </a:xfrm>
          <a:prstGeom prst="rect">
            <a:avLst/>
          </a:prstGeom>
        </p:spPr>
      </p:pic>
      <p:pic>
        <p:nvPicPr>
          <p:cNvPr id="8" name="Picture 7">
            <a:extLst>
              <a:ext uri="{FF2B5EF4-FFF2-40B4-BE49-F238E27FC236}">
                <a16:creationId xmlns:a16="http://schemas.microsoft.com/office/drawing/2014/main" xmlns="" id="{7B0E262B-AD6B-4E1E-8684-3E7CF6BD29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911" b="17889"/>
          <a:stretch/>
        </p:blipFill>
        <p:spPr>
          <a:xfrm>
            <a:off x="0" y="4731990"/>
            <a:ext cx="9144000" cy="411510"/>
          </a:xfrm>
          <a:prstGeom prst="rect">
            <a:avLst/>
          </a:prstGeom>
        </p:spPr>
      </p:pic>
    </p:spTree>
    <p:extLst>
      <p:ext uri="{BB962C8B-B14F-4D97-AF65-F5344CB8AC3E}">
        <p14:creationId xmlns:p14="http://schemas.microsoft.com/office/powerpoint/2010/main" val="38682285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1048FD-5626-4463-8A3E-DF50D4D158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9688"/>
          <a:stretch/>
        </p:blipFill>
        <p:spPr>
          <a:xfrm>
            <a:off x="0" y="0"/>
            <a:ext cx="9144000" cy="1923678"/>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2303434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2200"/>
          <a:stretch/>
        </p:blipFill>
        <p:spPr>
          <a:xfrm>
            <a:off x="0" y="4227934"/>
            <a:ext cx="9144000" cy="915566"/>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15319682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5140988"/>
          </a:xfrm>
          <a:prstGeom prst="rect">
            <a:avLst/>
          </a:prstGeom>
        </p:spPr>
      </p:pic>
    </p:spTree>
    <p:extLst>
      <p:ext uri="{BB962C8B-B14F-4D97-AF65-F5344CB8AC3E}">
        <p14:creationId xmlns:p14="http://schemas.microsoft.com/office/powerpoint/2010/main" val="87231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3376"/>
            <a:ext cx="8229600" cy="857250"/>
          </a:xfrm>
        </p:spPr>
        <p:txBody>
          <a:bodyPr>
            <a:normAutofit/>
          </a:bodyPr>
          <a:lstStyle>
            <a:lvl1pPr algn="l">
              <a:defRPr sz="3200">
                <a:solidFill>
                  <a:schemeClr val="bg1"/>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607548"/>
            <a:ext cx="8229600" cy="3394472"/>
          </a:xfrm>
        </p:spPr>
        <p:txBody>
          <a:bodyPr>
            <a:normAutofit/>
          </a:bodyPr>
          <a:lstStyle>
            <a:lvl1pPr algn="l">
              <a:defRPr sz="2000">
                <a:solidFill>
                  <a:schemeClr val="bg1"/>
                </a:solidFill>
                <a:latin typeface="Verdana" pitchFamily="34" charset="0"/>
                <a:ea typeface="Verdana" pitchFamily="34" charset="0"/>
                <a:cs typeface="Verdana" pitchFamily="34" charset="0"/>
              </a:defRPr>
            </a:lvl1pPr>
            <a:lvl2pPr algn="l">
              <a:defRPr sz="2000">
                <a:solidFill>
                  <a:schemeClr val="bg1"/>
                </a:solidFill>
                <a:latin typeface="Verdana" pitchFamily="34" charset="0"/>
                <a:ea typeface="Verdana" pitchFamily="34" charset="0"/>
                <a:cs typeface="Verdana" pitchFamily="34" charset="0"/>
              </a:defRPr>
            </a:lvl2pPr>
            <a:lvl3pPr algn="l">
              <a:defRPr sz="2000">
                <a:solidFill>
                  <a:schemeClr val="bg1"/>
                </a:solidFill>
                <a:latin typeface="Verdana" pitchFamily="34" charset="0"/>
                <a:ea typeface="Verdana" pitchFamily="34" charset="0"/>
                <a:cs typeface="Verdana" pitchFamily="34" charset="0"/>
              </a:defRPr>
            </a:lvl3pPr>
            <a:lvl4pPr algn="l">
              <a:defRPr sz="2000">
                <a:solidFill>
                  <a:schemeClr val="bg1"/>
                </a:solidFill>
                <a:latin typeface="Verdana" pitchFamily="34" charset="0"/>
                <a:ea typeface="Verdana" pitchFamily="34" charset="0"/>
                <a:cs typeface="Verdana" pitchFamily="34" charset="0"/>
              </a:defRPr>
            </a:lvl4pPr>
            <a:lvl5pPr algn="l">
              <a:defRPr sz="2000">
                <a:solidFill>
                  <a:schemeClr val="bg1"/>
                </a:solidFill>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8429935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0" y="1597820"/>
            <a:ext cx="7950200" cy="1107281"/>
          </a:xfrm>
          <a:prstGeom prst="rect">
            <a:avLst/>
          </a:prstGeom>
        </p:spPr>
        <p:txBody>
          <a:bodyPr>
            <a:normAutofit/>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495300" y="2733768"/>
            <a:ext cx="6589068" cy="1190532"/>
          </a:xfrm>
          <a:prstGeom prst="rect">
            <a:avLst/>
          </a:prstGeom>
        </p:spPr>
        <p:txBody>
          <a:bodyPr>
            <a:normAutofit/>
          </a:bodyPr>
          <a:lstStyle>
            <a:lvl1pPr marL="0" indent="0" algn="l">
              <a:buNone/>
              <a:defRPr sz="2000" b="1">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212121">
                  <a:tint val="75000"/>
                </a:srgbClr>
              </a:solidFill>
            </a:endParaRPr>
          </a:p>
        </p:txBody>
      </p:sp>
      <p:sp>
        <p:nvSpPr>
          <p:cNvPr id="5"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srgbClr val="212121"/>
                </a:solidFill>
              </a:rPr>
              <a:pPr/>
              <a:t>‹#›</a:t>
            </a:fld>
            <a:endParaRPr lang="en-GB" dirty="0">
              <a:solidFill>
                <a:srgbClr val="212121"/>
              </a:solidFill>
            </a:endParaRPr>
          </a:p>
        </p:txBody>
      </p:sp>
    </p:spTree>
    <p:extLst>
      <p:ext uri="{BB962C8B-B14F-4D97-AF65-F5344CB8AC3E}">
        <p14:creationId xmlns:p14="http://schemas.microsoft.com/office/powerpoint/2010/main" val="33543126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97820"/>
            <a:ext cx="8229600" cy="1107281"/>
          </a:xfrm>
          <a:prstGeom prst="rect">
            <a:avLst/>
          </a:prstGeom>
        </p:spPr>
        <p:txBody>
          <a:bodyPr>
            <a:normAutofit/>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263737" y="2733769"/>
            <a:ext cx="6820633" cy="1177832"/>
          </a:xfrm>
          <a:prstGeom prst="rect">
            <a:avLst/>
          </a:prstGeom>
        </p:spPr>
        <p:txBody>
          <a:bodyPr>
            <a:normAutofit/>
          </a:bodyPr>
          <a:lstStyle>
            <a:lvl1pPr marL="0" indent="0" algn="l">
              <a:buNone/>
              <a:defRPr sz="2000">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212121">
                  <a:tint val="75000"/>
                </a:srgb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srgbClr val="212121"/>
                </a:solidFill>
              </a:rPr>
              <a:pPr/>
              <a:t>‹#›</a:t>
            </a:fld>
            <a:endParaRPr lang="en-GB" dirty="0">
              <a:solidFill>
                <a:srgbClr val="212121"/>
              </a:solidFill>
            </a:endParaRPr>
          </a:p>
        </p:txBody>
      </p:sp>
    </p:spTree>
    <p:extLst>
      <p:ext uri="{BB962C8B-B14F-4D97-AF65-F5344CB8AC3E}">
        <p14:creationId xmlns:p14="http://schemas.microsoft.com/office/powerpoint/2010/main" val="14512198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308570"/>
            <a:ext cx="2323641" cy="5143500"/>
          </a:xfrm>
          <a:prstGeom prst="rect">
            <a:avLst/>
          </a:prstGeom>
        </p:spPr>
      </p:pic>
      <p:sp>
        <p:nvSpPr>
          <p:cNvPr id="3" name="TextBox 2"/>
          <p:cNvSpPr txBox="1"/>
          <p:nvPr userDrawn="1"/>
        </p:nvSpPr>
        <p:spPr>
          <a:xfrm>
            <a:off x="179512" y="4876006"/>
            <a:ext cx="875561" cy="169277"/>
          </a:xfrm>
          <a:prstGeom prst="rect">
            <a:avLst/>
          </a:prstGeom>
          <a:noFill/>
        </p:spPr>
        <p:txBody>
          <a:bodyPr wrap="none" rtlCol="0">
            <a:spAutoFit/>
          </a:bodyPr>
          <a:lstStyle/>
          <a:p>
            <a:pPr>
              <a:defRPr/>
            </a:pPr>
            <a:r>
              <a:rPr lang="en-US" sz="500" b="1" dirty="0">
                <a:solidFill>
                  <a:srgbClr val="212121">
                    <a:lumMod val="75000"/>
                    <a:lumOff val="25000"/>
                  </a:srgbClr>
                </a:solidFill>
              </a:rPr>
              <a:t>Vanguard</a:t>
            </a:r>
            <a:r>
              <a:rPr lang="en-US" sz="500" dirty="0">
                <a:solidFill>
                  <a:srgbClr val="212121">
                    <a:lumMod val="75000"/>
                    <a:lumOff val="25000"/>
                  </a:srgbClr>
                </a:solidFill>
              </a:rPr>
              <a:t> | Flooding</a:t>
            </a:r>
          </a:p>
        </p:txBody>
      </p:sp>
    </p:spTree>
    <p:extLst>
      <p:ext uri="{BB962C8B-B14F-4D97-AF65-F5344CB8AC3E}">
        <p14:creationId xmlns:p14="http://schemas.microsoft.com/office/powerpoint/2010/main" val="8894868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0989"/>
          </a:xfrm>
          <a:prstGeom prst="rect">
            <a:avLst/>
          </a:prstGeom>
        </p:spPr>
      </p:pic>
    </p:spTree>
    <p:extLst>
      <p:ext uri="{BB962C8B-B14F-4D97-AF65-F5344CB8AC3E}">
        <p14:creationId xmlns:p14="http://schemas.microsoft.com/office/powerpoint/2010/main" val="4006603598"/>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245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 y="-1"/>
            <a:ext cx="9143698" cy="5140820"/>
          </a:xfrm>
          <a:prstGeom prst="rect">
            <a:avLst/>
          </a:prstGeom>
        </p:spPr>
      </p:pic>
    </p:spTree>
    <p:extLst>
      <p:ext uri="{BB962C8B-B14F-4D97-AF65-F5344CB8AC3E}">
        <p14:creationId xmlns:p14="http://schemas.microsoft.com/office/powerpoint/2010/main" val="338302705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245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 y="-1"/>
            <a:ext cx="9143698" cy="5140820"/>
          </a:xfrm>
          <a:prstGeom prst="rect">
            <a:avLst/>
          </a:prstGeom>
        </p:spPr>
      </p:pic>
    </p:spTree>
    <p:extLst>
      <p:ext uri="{BB962C8B-B14F-4D97-AF65-F5344CB8AC3E}">
        <p14:creationId xmlns:p14="http://schemas.microsoft.com/office/powerpoint/2010/main" val="374403765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245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8"/>
            <a:ext cx="2133600" cy="273844"/>
          </a:xfrm>
          <a:prstGeom prst="rect">
            <a:avLst/>
          </a:prstGeom>
        </p:spPr>
        <p:txBody>
          <a:bodyPr/>
          <a:lstStyle>
            <a:lvl1pPr algn="r">
              <a:defRPr sz="9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srgbClr val="212121"/>
                </a:solidFill>
              </a:rPr>
              <a:pPr/>
              <a:t>‹#›</a:t>
            </a:fld>
            <a:endParaRPr lang="en-GB" dirty="0">
              <a:solidFill>
                <a:srgbClr val="212121"/>
              </a:solidFill>
            </a:endParaRPr>
          </a:p>
        </p:txBody>
      </p:sp>
    </p:spTree>
    <p:extLst>
      <p:ext uri="{BB962C8B-B14F-4D97-AF65-F5344CB8AC3E}">
        <p14:creationId xmlns:p14="http://schemas.microsoft.com/office/powerpoint/2010/main" val="9444052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3602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34473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44"/>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759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339035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5651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81082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05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04921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3"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79417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59402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36376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8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25FD3C-F656-4798-AC44-DA703BD48032}" type="datetimeFigureOut">
              <a:rPr lang="en-GB" smtClean="0">
                <a:solidFill>
                  <a:prstClr val="black">
                    <a:tint val="75000"/>
                  </a:prstClr>
                </a:solidFill>
              </a:rPr>
              <a:pPr/>
              <a:t>10/11/2017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70695E-552E-4E11-BCE4-3293A2E23EA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4830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solidFill>
                  <a:schemeClr val="bg1"/>
                </a:solidFill>
                <a:latin typeface="Verdana" pitchFamily="34" charset="0"/>
                <a:ea typeface="Verdana" pitchFamily="34" charset="0"/>
                <a:cs typeface="Verdana" pitchFamily="34" charset="0"/>
              </a:defRPr>
            </a:lvl1pPr>
            <a:lvl2pPr>
              <a:defRPr sz="2400">
                <a:solidFill>
                  <a:schemeClr val="bg1"/>
                </a:solidFill>
                <a:latin typeface="Verdana" pitchFamily="34" charset="0"/>
                <a:ea typeface="Verdana" pitchFamily="34" charset="0"/>
                <a:cs typeface="Verdana" pitchFamily="34" charset="0"/>
              </a:defRPr>
            </a:lvl2pPr>
            <a:lvl3pPr>
              <a:defRPr sz="2000">
                <a:solidFill>
                  <a:schemeClr val="bg1"/>
                </a:solidFill>
                <a:latin typeface="Verdana" pitchFamily="34" charset="0"/>
                <a:ea typeface="Verdana" pitchFamily="34" charset="0"/>
                <a:cs typeface="Verdana" pitchFamily="34" charset="0"/>
              </a:defRPr>
            </a:lvl3pPr>
            <a:lvl4pPr>
              <a:defRPr sz="1800">
                <a:solidFill>
                  <a:schemeClr val="bg1"/>
                </a:solidFill>
                <a:latin typeface="Verdana" pitchFamily="34" charset="0"/>
                <a:ea typeface="Verdana" pitchFamily="34" charset="0"/>
                <a:cs typeface="Verdana" pitchFamily="34" charset="0"/>
              </a:defRPr>
            </a:lvl4pPr>
            <a:lvl5pPr>
              <a:defRPr sz="1800">
                <a:solidFill>
                  <a:schemeClr val="bg1"/>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solidFill>
                  <a:schemeClr val="bg1"/>
                </a:solidFill>
                <a:latin typeface="Verdana" pitchFamily="34" charset="0"/>
                <a:ea typeface="Verdana" pitchFamily="34" charset="0"/>
                <a:cs typeface="Verdana" pitchFamily="34" charset="0"/>
              </a:defRPr>
            </a:lvl1pPr>
            <a:lvl2pPr>
              <a:defRPr sz="2400">
                <a:solidFill>
                  <a:schemeClr val="bg1"/>
                </a:solidFill>
                <a:latin typeface="Verdana" pitchFamily="34" charset="0"/>
                <a:ea typeface="Verdana" pitchFamily="34" charset="0"/>
                <a:cs typeface="Verdana" pitchFamily="34" charset="0"/>
              </a:defRPr>
            </a:lvl2pPr>
            <a:lvl3pPr>
              <a:defRPr sz="2000">
                <a:solidFill>
                  <a:schemeClr val="bg1"/>
                </a:solidFill>
                <a:latin typeface="Verdana" pitchFamily="34" charset="0"/>
                <a:ea typeface="Verdana" pitchFamily="34" charset="0"/>
                <a:cs typeface="Verdana" pitchFamily="34" charset="0"/>
              </a:defRPr>
            </a:lvl3pPr>
            <a:lvl4pPr>
              <a:defRPr sz="1800">
                <a:solidFill>
                  <a:schemeClr val="bg1"/>
                </a:solidFill>
                <a:latin typeface="Verdana" pitchFamily="34" charset="0"/>
                <a:ea typeface="Verdana" pitchFamily="34" charset="0"/>
                <a:cs typeface="Verdana" pitchFamily="34" charset="0"/>
              </a:defRPr>
            </a:lvl4pPr>
            <a:lvl5pPr>
              <a:defRPr sz="1800">
                <a:solidFill>
                  <a:schemeClr val="bg1"/>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27196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bg1"/>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chemeClr val="bg1"/>
                </a:solidFill>
                <a:latin typeface="Verdana" pitchFamily="34" charset="0"/>
                <a:ea typeface="Verdana" pitchFamily="34" charset="0"/>
                <a:cs typeface="Verdana" pitchFamily="34" charset="0"/>
              </a:defRPr>
            </a:lvl1pPr>
            <a:lvl2pPr>
              <a:defRPr sz="2000">
                <a:solidFill>
                  <a:schemeClr val="bg1"/>
                </a:solidFill>
                <a:latin typeface="Verdana" pitchFamily="34" charset="0"/>
                <a:ea typeface="Verdana" pitchFamily="34" charset="0"/>
                <a:cs typeface="Verdana" pitchFamily="34" charset="0"/>
              </a:defRPr>
            </a:lvl2pPr>
            <a:lvl3pPr>
              <a:defRPr sz="1800">
                <a:solidFill>
                  <a:schemeClr val="bg1"/>
                </a:solidFill>
                <a:latin typeface="Verdana" pitchFamily="34" charset="0"/>
                <a:ea typeface="Verdana" pitchFamily="34" charset="0"/>
                <a:cs typeface="Verdana" pitchFamily="34" charset="0"/>
              </a:defRPr>
            </a:lvl3pPr>
            <a:lvl4pPr>
              <a:defRPr sz="1600">
                <a:solidFill>
                  <a:schemeClr val="bg1"/>
                </a:solidFill>
                <a:latin typeface="Verdana" pitchFamily="34" charset="0"/>
                <a:ea typeface="Verdana" pitchFamily="34" charset="0"/>
                <a:cs typeface="Verdana" pitchFamily="34" charset="0"/>
              </a:defRPr>
            </a:lvl4pPr>
            <a:lvl5pPr>
              <a:defRPr sz="1600">
                <a:solidFill>
                  <a:schemeClr val="bg1"/>
                </a:solidFill>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solidFill>
                  <a:schemeClr val="bg1"/>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solidFill>
                  <a:schemeClr val="bg1"/>
                </a:solidFill>
                <a:latin typeface="Verdana" pitchFamily="34" charset="0"/>
                <a:ea typeface="Verdana" pitchFamily="34" charset="0"/>
                <a:cs typeface="Verdana" pitchFamily="34" charset="0"/>
              </a:defRPr>
            </a:lvl1pPr>
            <a:lvl2pPr>
              <a:defRPr sz="2000">
                <a:solidFill>
                  <a:schemeClr val="bg1"/>
                </a:solidFill>
                <a:latin typeface="Verdana" pitchFamily="34" charset="0"/>
                <a:ea typeface="Verdana" pitchFamily="34" charset="0"/>
                <a:cs typeface="Verdana" pitchFamily="34" charset="0"/>
              </a:defRPr>
            </a:lvl2pPr>
            <a:lvl3pPr>
              <a:defRPr sz="1800">
                <a:solidFill>
                  <a:schemeClr val="bg1"/>
                </a:solidFill>
                <a:latin typeface="Verdana" pitchFamily="34" charset="0"/>
                <a:ea typeface="Verdana" pitchFamily="34" charset="0"/>
                <a:cs typeface="Verdana" pitchFamily="34" charset="0"/>
              </a:defRPr>
            </a:lvl3pPr>
            <a:lvl4pPr>
              <a:defRPr sz="1600">
                <a:solidFill>
                  <a:schemeClr val="bg1"/>
                </a:solidFill>
                <a:latin typeface="Verdana" pitchFamily="34" charset="0"/>
                <a:ea typeface="Verdana" pitchFamily="34" charset="0"/>
                <a:cs typeface="Verdana" pitchFamily="34" charset="0"/>
              </a:defRPr>
            </a:lvl4pPr>
            <a:lvl5pPr>
              <a:defRPr sz="1600">
                <a:solidFill>
                  <a:schemeClr val="bg1"/>
                </a:solidFill>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p:cNvSpPr>
            <a:spLocks noGrp="1"/>
          </p:cNvSpPr>
          <p:nvPr>
            <p:ph type="sldNum" sz="quarter" idx="10"/>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13353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6"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43971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096869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3200">
                <a:solidFill>
                  <a:schemeClr val="bg1"/>
                </a:solidFill>
                <a:latin typeface="Verdana" pitchFamily="34" charset="0"/>
                <a:ea typeface="Verdana" pitchFamily="34" charset="0"/>
                <a:cs typeface="Verdana" pitchFamily="34" charset="0"/>
              </a:defRPr>
            </a:lvl1pPr>
            <a:lvl2pPr>
              <a:defRPr sz="2800">
                <a:solidFill>
                  <a:schemeClr val="bg1"/>
                </a:solidFill>
                <a:latin typeface="Verdana" pitchFamily="34" charset="0"/>
                <a:ea typeface="Verdana" pitchFamily="34" charset="0"/>
                <a:cs typeface="Verdana" pitchFamily="34" charset="0"/>
              </a:defRPr>
            </a:lvl2pPr>
            <a:lvl3pPr>
              <a:defRPr sz="2400">
                <a:solidFill>
                  <a:schemeClr val="bg1"/>
                </a:solidFill>
                <a:latin typeface="Verdana" pitchFamily="34" charset="0"/>
                <a:ea typeface="Verdana" pitchFamily="34" charset="0"/>
                <a:cs typeface="Verdana" pitchFamily="34" charset="0"/>
              </a:defRPr>
            </a:lvl3pPr>
            <a:lvl4pPr>
              <a:defRPr sz="2000">
                <a:solidFill>
                  <a:schemeClr val="bg1"/>
                </a:solidFill>
                <a:latin typeface="Verdana" pitchFamily="34" charset="0"/>
                <a:ea typeface="Verdana" pitchFamily="34" charset="0"/>
                <a:cs typeface="Verdana" pitchFamily="34" charset="0"/>
              </a:defRPr>
            </a:lvl4pPr>
            <a:lvl5pPr>
              <a:defRPr sz="2000">
                <a:solidFill>
                  <a:schemeClr val="bg1"/>
                </a:solidFill>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solidFill>
                  <a:schemeClr val="bg1"/>
                </a:solidFill>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609383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solidFill>
                  <a:schemeClr val="bg1"/>
                </a:solidFill>
                <a:latin typeface="Verdana" pitchFamily="34" charset="0"/>
                <a:ea typeface="Verdana" pitchFamily="34" charset="0"/>
                <a:cs typeface="Verdan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solidFill>
                  <a:schemeClr val="bg1"/>
                </a:solidFill>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18486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solidFill>
                  <a:schemeClr val="bg1"/>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solidFill>
                  <a:schemeClr val="bg1"/>
                </a:solidFill>
                <a:latin typeface="Verdana" pitchFamily="34" charset="0"/>
                <a:ea typeface="Verdana" pitchFamily="34" charset="0"/>
                <a:cs typeface="Verdana" pitchFamily="34" charset="0"/>
              </a:defRPr>
            </a:lvl1pPr>
          </a:lstStyle>
          <a:p>
            <a:endParaRPr lang="en-GB"/>
          </a:p>
        </p:txBody>
      </p:sp>
      <p:sp>
        <p:nvSpPr>
          <p:cNvPr id="4"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232194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942014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683568" y="2733768"/>
            <a:ext cx="6400800" cy="131445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549814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62119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4026984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173465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p:cNvSpPr>
            <a:spLocks noGrp="1"/>
          </p:cNvSpPr>
          <p:nvPr>
            <p:ph type="sldNum" sz="quarter" idx="10"/>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996014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6"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455015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381335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959486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2063132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LED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7899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76159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966669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83568" y="2733768"/>
            <a:ext cx="6400800" cy="1314450"/>
          </a:xfrm>
          <a:prstGeom prst="rect">
            <a:avLst/>
          </a:prstGeom>
        </p:spPr>
        <p:txBody>
          <a:bodyPr>
            <a:normAutofit/>
          </a:bodyPr>
          <a:lstStyle>
            <a:lvl1pPr marL="0" indent="0" algn="l">
              <a:buNone/>
              <a:defRPr sz="2000">
                <a:solidFill>
                  <a:srgbClr val="91278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704647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1278F"/>
                </a:solidFill>
              </a:defRPr>
            </a:lvl1pPr>
          </a:lstStyle>
          <a:p>
            <a:r>
              <a:rPr lang="en-US"/>
              <a:t>Click to edit Master title style</a:t>
            </a:r>
            <a:endParaRPr lang="en-GB"/>
          </a:p>
        </p:txBody>
      </p:sp>
      <p:sp>
        <p:nvSpPr>
          <p:cNvPr id="3" name="Content Placeholder 2"/>
          <p:cNvSpPr>
            <a:spLocks noGrp="1"/>
          </p:cNvSpPr>
          <p:nvPr>
            <p:ph idx="1"/>
          </p:nvPr>
        </p:nvSpPr>
        <p:spPr>
          <a:xfrm>
            <a:off x="457200" y="2201614"/>
            <a:ext cx="8229600" cy="5861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48438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rgbClr val="91278F"/>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88144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1278F"/>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9099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1278F"/>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solidFill>
                  <a:srgbClr val="91278F"/>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solidFill>
                  <a:srgbClr val="91278F"/>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8728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a:p>
        </p:txBody>
      </p:sp>
    </p:spTree>
    <p:extLst>
      <p:ext uri="{BB962C8B-B14F-4D97-AF65-F5344CB8AC3E}">
        <p14:creationId xmlns:p14="http://schemas.microsoft.com/office/powerpoint/2010/main" val="237602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185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3200">
                <a:latin typeface="Verdana" pitchFamily="34" charset="0"/>
                <a:ea typeface="Verdana" pitchFamily="34" charset="0"/>
                <a:cs typeface="Verdana" pitchFamily="34" charset="0"/>
              </a:defRPr>
            </a:lvl1pPr>
            <a:lvl2pPr>
              <a:defRPr sz="2800">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076327"/>
            <a:ext cx="3008313" cy="3518297"/>
          </a:xfrm>
          <a:prstGeom prst="rect">
            <a:avLst/>
          </a:prstGeo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8242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atin typeface="Verdana" pitchFamily="34" charset="0"/>
                <a:ea typeface="Verdana" pitchFamily="34" charset="0"/>
                <a:cs typeface="Verdan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969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200151"/>
            <a:ext cx="4038600" cy="3394472"/>
          </a:xfrm>
        </p:spPr>
        <p:txBody>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atin typeface="Verdana" pitchFamily="34" charset="0"/>
                <a:ea typeface="Verdana" pitchFamily="34" charset="0"/>
                <a:cs typeface="Verdana" pitchFamily="34" charset="0"/>
              </a:defRPr>
            </a:lvl1pPr>
            <a:lvl2pPr>
              <a:defRPr sz="24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2001779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1278F"/>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47864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lvl1pPr>
              <a:defRPr>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4523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395402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2067075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3379313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980820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1398851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2230738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1960261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108322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p:cNvSpPr>
            <a:spLocks noGrp="1"/>
          </p:cNvSpPr>
          <p:nvPr>
            <p:ph type="sldNum" sz="quarter" idx="10"/>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466972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2836634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3905700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D1E252-BB7B-4894-8F9D-510821480BC1}" type="datetimeFigureOut">
              <a:rPr lang="en-GB" smtClean="0"/>
              <a:pPr/>
              <a:t>10/11/2017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82E909-577C-456E-840E-D0871746A9EC}" type="slidenum">
              <a:rPr lang="en-GB" smtClean="0"/>
              <a:pPr/>
              <a:t>‹#›</a:t>
            </a:fld>
            <a:endParaRPr lang="en-GB"/>
          </a:p>
        </p:txBody>
      </p:sp>
    </p:spTree>
    <p:extLst>
      <p:ext uri="{BB962C8B-B14F-4D97-AF65-F5344CB8AC3E}">
        <p14:creationId xmlns:p14="http://schemas.microsoft.com/office/powerpoint/2010/main" val="2886208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079714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680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7" name="Title 1"/>
          <p:cNvSpPr>
            <a:spLocks noGrp="1"/>
          </p:cNvSpPr>
          <p:nvPr>
            <p:ph type="title"/>
          </p:nvPr>
        </p:nvSpPr>
        <p:spPr>
          <a:xfrm>
            <a:off x="457200" y="210664"/>
            <a:ext cx="8229600" cy="532286"/>
          </a:xfrm>
        </p:spPr>
        <p:txBody>
          <a:bodyPr>
            <a:normAutofit/>
          </a:bodyPr>
          <a:lstStyle>
            <a:lvl1pPr algn="l">
              <a:defRPr sz="3200" b="0"/>
            </a:lvl1pPr>
          </a:lstStyle>
          <a:p>
            <a:r>
              <a:rPr lang="en-US"/>
              <a:t>Click to edit Master title style</a:t>
            </a:r>
          </a:p>
        </p:txBody>
      </p:sp>
    </p:spTree>
    <p:extLst>
      <p:ext uri="{BB962C8B-B14F-4D97-AF65-F5344CB8AC3E}">
        <p14:creationId xmlns:p14="http://schemas.microsoft.com/office/powerpoint/2010/main" val="812514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711117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744838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930373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10664"/>
            <a:ext cx="8229600" cy="532286"/>
          </a:xfrm>
        </p:spPr>
        <p:txBody>
          <a:bodyPr>
            <a:normAutofit/>
          </a:bodyPr>
          <a:lstStyle>
            <a:lvl1pPr algn="l">
              <a:defRPr sz="3200" b="0"/>
            </a:lvl1pPr>
          </a:lstStyle>
          <a:p>
            <a:r>
              <a:rPr lang="en-US"/>
              <a:t>Click to edit Master title style</a:t>
            </a:r>
          </a:p>
        </p:txBody>
      </p:sp>
      <p:sp>
        <p:nvSpPr>
          <p:cNvPr id="3" name="Date Placeholder 2"/>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40149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68804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atin typeface="Verdana" pitchFamily="34" charset="0"/>
                <a:ea typeface="Verdana" pitchFamily="34" charset="0"/>
                <a:cs typeface="Verdana" pitchFamily="34" charset="0"/>
              </a:defRPr>
            </a:lvl1pPr>
          </a:lstStyle>
          <a:p>
            <a:r>
              <a:rPr lang="en-US"/>
              <a:t>Click to edit Master title style</a:t>
            </a:r>
            <a:endParaRPr lang="en-GB"/>
          </a:p>
        </p:txBody>
      </p:sp>
      <p:sp>
        <p:nvSpPr>
          <p:cNvPr id="6"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640013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38146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052379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617748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277289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05979"/>
            <a:ext cx="6845300" cy="857250"/>
          </a:xfrm>
          <a:prstGeom prst="rect">
            <a:avLst/>
          </a:prstGeom>
        </p:spPr>
        <p:txBody>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190500" y="1200154"/>
            <a:ext cx="8674100" cy="3219449"/>
          </a:xfrm>
          <a:prstGeom prst="rect">
            <a:avLst/>
          </a:prstGeom>
        </p:spPr>
        <p:txBody>
          <a:bodyPr/>
          <a:lstStyle>
            <a:lvl1pPr>
              <a:defRPr sz="20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07858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9717" y="1811737"/>
            <a:ext cx="8662987" cy="1125140"/>
          </a:xfrm>
          <a:prstGeom prst="rect">
            <a:avLst/>
          </a:prstGeom>
        </p:spPr>
        <p:txBody>
          <a:bodyPr anchor="t"/>
          <a:lstStyle>
            <a:lvl1pPr marL="0" indent="0">
              <a:buNone/>
              <a:defRPr sz="2800" b="1">
                <a:solidFill>
                  <a:srgbClr val="91278F"/>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249608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7800" y="1200152"/>
            <a:ext cx="4241800" cy="3232149"/>
          </a:xfrm>
          <a:prstGeom prst="rect">
            <a:avLst/>
          </a:prstGeom>
        </p:spPr>
        <p:txBody>
          <a:bodyPr/>
          <a:lstStyle>
            <a:lvl1pPr>
              <a:defRPr sz="20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35500" y="1200152"/>
            <a:ext cx="4229100" cy="3232149"/>
          </a:xfrm>
          <a:prstGeom prst="rect">
            <a:avLst/>
          </a:prstGeom>
        </p:spPr>
        <p:txBody>
          <a:bodyPr/>
          <a:lstStyle>
            <a:lvl1pPr>
              <a:defRPr sz="20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8"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
        <p:nvSpPr>
          <p:cNvPr id="9" name="Title 1"/>
          <p:cNvSpPr>
            <a:spLocks noGrp="1"/>
          </p:cNvSpPr>
          <p:nvPr>
            <p:ph type="title"/>
          </p:nvPr>
        </p:nvSpPr>
        <p:spPr>
          <a:xfrm>
            <a:off x="812800" y="205979"/>
            <a:ext cx="6845300" cy="857250"/>
          </a:xfrm>
          <a:prstGeom prst="rect">
            <a:avLst/>
          </a:prstGeom>
        </p:spPr>
        <p:txBody>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5527740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812800" y="205979"/>
            <a:ext cx="6845300" cy="857250"/>
          </a:xfrm>
          <a:prstGeom prst="rect">
            <a:avLst/>
          </a:prstGeom>
        </p:spPr>
        <p:txBody>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6"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7"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98680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0" y="1597822"/>
            <a:ext cx="7950200" cy="1107281"/>
          </a:xfrm>
          <a:prstGeom prst="rect">
            <a:avLst/>
          </a:prstGeom>
        </p:spPr>
        <p:txBody>
          <a:bodyPr>
            <a:normAutofit/>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495300" y="2733768"/>
            <a:ext cx="6589068" cy="1190532"/>
          </a:xfrm>
          <a:prstGeom prst="rect">
            <a:avLst/>
          </a:prstGeom>
        </p:spPr>
        <p:txBody>
          <a:bodyPr>
            <a:normAutofit/>
          </a:bodyPr>
          <a:lstStyle>
            <a:lvl1pPr marL="0" indent="0" algn="l">
              <a:buNone/>
              <a:defRPr sz="2000" b="1">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94132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97822"/>
            <a:ext cx="8229600" cy="1107281"/>
          </a:xfrm>
          <a:prstGeom prst="rect">
            <a:avLst/>
          </a:prstGeom>
        </p:spPr>
        <p:txBody>
          <a:bodyPr>
            <a:normAutofit/>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263741" y="2733769"/>
            <a:ext cx="6820633" cy="1177832"/>
          </a:xfrm>
          <a:prstGeom prst="rect">
            <a:avLst/>
          </a:prstGeom>
        </p:spPr>
        <p:txBody>
          <a:bodyPr>
            <a:normAutofit/>
          </a:bodyPr>
          <a:lstStyle>
            <a:lvl1pPr marL="0" indent="0" algn="l">
              <a:buNone/>
              <a:defRPr sz="2000">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1382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832353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42193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05979"/>
            <a:ext cx="6845300" cy="857250"/>
          </a:xfrm>
          <a:prstGeom prst="rect">
            <a:avLst/>
          </a:prstGeom>
        </p:spPr>
        <p:txBody>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190500" y="1200153"/>
            <a:ext cx="8674100" cy="3219449"/>
          </a:xfrm>
          <a:prstGeom prst="rect">
            <a:avLst/>
          </a:prstGeom>
        </p:spPr>
        <p:txBody>
          <a:bodyPr/>
          <a:lstStyle>
            <a:lvl1pPr>
              <a:defRPr sz="20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44918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9715" y="1811737"/>
            <a:ext cx="8662987" cy="1125140"/>
          </a:xfrm>
          <a:prstGeom prst="rect">
            <a:avLst/>
          </a:prstGeom>
        </p:spPr>
        <p:txBody>
          <a:bodyPr anchor="t"/>
          <a:lstStyle>
            <a:lvl1pPr marL="0" indent="0">
              <a:buNone/>
              <a:defRPr sz="2800" b="1">
                <a:solidFill>
                  <a:srgbClr val="91278F"/>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6163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7800" y="1200152"/>
            <a:ext cx="4241800" cy="3232149"/>
          </a:xfrm>
          <a:prstGeom prst="rect">
            <a:avLst/>
          </a:prstGeom>
        </p:spPr>
        <p:txBody>
          <a:bodyPr/>
          <a:lstStyle>
            <a:lvl1pPr>
              <a:defRPr sz="20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35500" y="1200152"/>
            <a:ext cx="4229100" cy="3232149"/>
          </a:xfrm>
          <a:prstGeom prst="rect">
            <a:avLst/>
          </a:prstGeom>
        </p:spPr>
        <p:txBody>
          <a:bodyPr/>
          <a:lstStyle>
            <a:lvl1pPr>
              <a:defRPr sz="20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20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8"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
        <p:nvSpPr>
          <p:cNvPr id="9" name="Title 1"/>
          <p:cNvSpPr>
            <a:spLocks noGrp="1"/>
          </p:cNvSpPr>
          <p:nvPr>
            <p:ph type="title"/>
          </p:nvPr>
        </p:nvSpPr>
        <p:spPr>
          <a:xfrm>
            <a:off x="812800" y="205979"/>
            <a:ext cx="6845300" cy="857250"/>
          </a:xfrm>
          <a:prstGeom prst="rect">
            <a:avLst/>
          </a:prstGeom>
        </p:spPr>
        <p:txBody>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355152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812800" y="205979"/>
            <a:ext cx="6845300" cy="857250"/>
          </a:xfrm>
          <a:prstGeom prst="rect">
            <a:avLst/>
          </a:prstGeom>
        </p:spPr>
        <p:txBody>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6"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7"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8216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0" y="1597821"/>
            <a:ext cx="7950200" cy="1107281"/>
          </a:xfrm>
          <a:prstGeom prst="rect">
            <a:avLst/>
          </a:prstGeom>
        </p:spPr>
        <p:txBody>
          <a:bodyPr>
            <a:normAutofit/>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495300" y="2733768"/>
            <a:ext cx="6589068" cy="1190532"/>
          </a:xfrm>
          <a:prstGeom prst="rect">
            <a:avLst/>
          </a:prstGeom>
        </p:spPr>
        <p:txBody>
          <a:bodyPr>
            <a:normAutofit/>
          </a:bodyPr>
          <a:lstStyle>
            <a:lvl1pPr marL="0" indent="0" algn="l">
              <a:buNone/>
              <a:defRPr sz="2000" b="1">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49156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97821"/>
            <a:ext cx="8229600" cy="1107281"/>
          </a:xfrm>
          <a:prstGeom prst="rect">
            <a:avLst/>
          </a:prstGeom>
        </p:spPr>
        <p:txBody>
          <a:bodyPr>
            <a:normAutofit/>
          </a:bodyPr>
          <a:lstStyle>
            <a:lvl1pPr algn="l">
              <a:defRPr sz="2800" b="1">
                <a:solidFill>
                  <a:srgbClr val="91278F"/>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263739" y="2733769"/>
            <a:ext cx="6820633" cy="1177832"/>
          </a:xfrm>
          <a:prstGeom prst="rect">
            <a:avLst/>
          </a:prstGeom>
        </p:spPr>
        <p:txBody>
          <a:bodyPr>
            <a:normAutofit/>
          </a:bodyPr>
          <a:lstStyle>
            <a:lvl1pPr marL="0" indent="0" algn="l">
              <a:buNone/>
              <a:defRPr sz="2000">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9162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362770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683568" y="2733768"/>
            <a:ext cx="6400800" cy="131445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32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05267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3200">
                <a:latin typeface="Verdana" pitchFamily="34" charset="0"/>
                <a:ea typeface="Verdana" pitchFamily="34" charset="0"/>
                <a:cs typeface="Verdana" pitchFamily="34" charset="0"/>
              </a:defRPr>
            </a:lvl1pPr>
            <a:lvl2pPr>
              <a:defRPr sz="2800">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4910198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150896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18462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p:cNvSpPr>
            <a:spLocks noGrp="1"/>
          </p:cNvSpPr>
          <p:nvPr>
            <p:ph type="sldNum" sz="quarter" idx="10"/>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76233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6"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91454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82078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0880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25729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LED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84321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6192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0990"/>
          </a:xfrm>
          <a:prstGeom prst="rect">
            <a:avLst/>
          </a:prstGeom>
        </p:spPr>
      </p:pic>
    </p:spTree>
    <p:extLst>
      <p:ext uri="{BB962C8B-B14F-4D97-AF65-F5344CB8AC3E}">
        <p14:creationId xmlns:p14="http://schemas.microsoft.com/office/powerpoint/2010/main" val="108063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atin typeface="Verdana" pitchFamily="34" charset="0"/>
                <a:ea typeface="Verdana" pitchFamily="34" charset="0"/>
                <a:cs typeface="Verdan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1756405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098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3094637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7534"/>
            <a:ext cx="9144000" cy="4513456"/>
          </a:xfrm>
          <a:prstGeom prst="rect">
            <a:avLst/>
          </a:prstGeom>
        </p:spPr>
      </p:pic>
    </p:spTree>
    <p:extLst>
      <p:ext uri="{BB962C8B-B14F-4D97-AF65-F5344CB8AC3E}">
        <p14:creationId xmlns:p14="http://schemas.microsoft.com/office/powerpoint/2010/main" val="2712176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1"/>
            <a:ext cx="9143996" cy="5140988"/>
          </a:xfrm>
          <a:prstGeom prst="rect">
            <a:avLst/>
          </a:prstGeom>
        </p:spPr>
      </p:pic>
    </p:spTree>
    <p:extLst>
      <p:ext uri="{BB962C8B-B14F-4D97-AF65-F5344CB8AC3E}">
        <p14:creationId xmlns:p14="http://schemas.microsoft.com/office/powerpoint/2010/main" val="2353703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098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41303815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extBox 7"/>
          <p:cNvSpPr txBox="1"/>
          <p:nvPr userDrawn="1"/>
        </p:nvSpPr>
        <p:spPr>
          <a:xfrm>
            <a:off x="179512" y="4876006"/>
            <a:ext cx="532518" cy="169277"/>
          </a:xfrm>
          <a:prstGeom prst="rect">
            <a:avLst/>
          </a:prstGeom>
          <a:noFill/>
        </p:spPr>
        <p:txBody>
          <a:bodyPr wrap="none" rtlCol="0">
            <a:spAutoFit/>
          </a:bodyPr>
          <a:lstStyle/>
          <a:p>
            <a:pPr>
              <a:defRPr/>
            </a:pPr>
            <a:r>
              <a:rPr lang="en-US" sz="500" b="1" dirty="0">
                <a:solidFill>
                  <a:srgbClr val="212121">
                    <a:lumMod val="75000"/>
                    <a:lumOff val="25000"/>
                  </a:srgbClr>
                </a:solidFill>
              </a:rPr>
              <a:t>Vanguard</a:t>
            </a:r>
            <a:endParaRPr lang="en-US" sz="500" dirty="0">
              <a:solidFill>
                <a:srgbClr val="212121">
                  <a:lumMod val="75000"/>
                  <a:lumOff val="25000"/>
                </a:srgbClr>
              </a:solidFill>
            </a:endParaRPr>
          </a:p>
        </p:txBody>
      </p:sp>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4" y="-1"/>
            <a:ext cx="9148764" cy="5143501"/>
          </a:xfrm>
          <a:prstGeom prst="rect">
            <a:avLst/>
          </a:prstGeom>
        </p:spPr>
      </p:pic>
    </p:spTree>
    <p:extLst>
      <p:ext uri="{BB962C8B-B14F-4D97-AF65-F5344CB8AC3E}">
        <p14:creationId xmlns:p14="http://schemas.microsoft.com/office/powerpoint/2010/main" val="748811717"/>
      </p:ext>
    </p:extLst>
  </p:cSld>
  <p:clrMapOvr>
    <a:masterClrMapping/>
  </p:clrMapOvr>
  <p:extLst mod="1">
    <p:ext uri="{DCECCB84-F9BA-43D5-87BE-67443E8EF086}">
      <p15:sldGuideLst xmlns:p15="http://schemas.microsoft.com/office/powerpoint/2012/main" xmlns="">
        <p15:guide id="1" orient="horz" pos="577" userDrawn="1">
          <p15:clr>
            <a:srgbClr val="FBAE40"/>
          </p15:clr>
        </p15:guide>
        <p15:guide id="2" pos="3674" userDrawn="1">
          <p15:clr>
            <a:srgbClr val="FBAE40"/>
          </p15:clr>
        </p15:guide>
        <p15:guide id="3" pos="2086" userDrawn="1">
          <p15:clr>
            <a:srgbClr val="FBAE40"/>
          </p15:clr>
        </p15:guide>
        <p15:guide id="4" pos="1837" userDrawn="1">
          <p15:clr>
            <a:srgbClr val="FBAE40"/>
          </p15:clr>
        </p15:guide>
        <p15:guide id="5" pos="3923" userDrawn="1">
          <p15:clr>
            <a:srgbClr val="FBAE40"/>
          </p15:clr>
        </p15:guide>
        <p15:guide id="6" pos="5510" userDrawn="1">
          <p15:clr>
            <a:srgbClr val="FBAE40"/>
          </p15:clr>
        </p15:guide>
        <p15:guide id="7" pos="249" userDrawn="1">
          <p15:clr>
            <a:srgbClr val="FBAE40"/>
          </p15:clr>
        </p15:guide>
        <p15:guide id="8" orient="horz" pos="3041" userDrawn="1">
          <p15:clr>
            <a:srgbClr val="FBAE40"/>
          </p15:clr>
        </p15:guide>
        <p15:guide id="9" pos="158"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Box 7"/>
          <p:cNvSpPr txBox="1"/>
          <p:nvPr userDrawn="1"/>
        </p:nvSpPr>
        <p:spPr>
          <a:xfrm>
            <a:off x="179512" y="4876006"/>
            <a:ext cx="532518" cy="169277"/>
          </a:xfrm>
          <a:prstGeom prst="rect">
            <a:avLst/>
          </a:prstGeom>
          <a:noFill/>
        </p:spPr>
        <p:txBody>
          <a:bodyPr wrap="none" rtlCol="0">
            <a:spAutoFit/>
          </a:bodyPr>
          <a:lstStyle/>
          <a:p>
            <a:pPr>
              <a:defRPr/>
            </a:pPr>
            <a:r>
              <a:rPr lang="en-US" sz="500" b="1" dirty="0">
                <a:solidFill>
                  <a:srgbClr val="212121">
                    <a:lumMod val="75000"/>
                    <a:lumOff val="25000"/>
                  </a:srgbClr>
                </a:solidFill>
              </a:rPr>
              <a:t>Vanguard</a:t>
            </a:r>
            <a:endParaRPr lang="en-US" sz="500" dirty="0">
              <a:solidFill>
                <a:srgbClr val="212121">
                  <a:lumMod val="75000"/>
                  <a:lumOff val="25000"/>
                </a:srgbClr>
              </a:solidFill>
            </a:endParaRPr>
          </a:p>
        </p:txBody>
      </p:sp>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5" y="-1"/>
            <a:ext cx="9148466" cy="5143501"/>
          </a:xfrm>
          <a:prstGeom prst="rect">
            <a:avLst/>
          </a:prstGeom>
        </p:spPr>
      </p:pic>
    </p:spTree>
    <p:extLst>
      <p:ext uri="{BB962C8B-B14F-4D97-AF65-F5344CB8AC3E}">
        <p14:creationId xmlns:p14="http://schemas.microsoft.com/office/powerpoint/2010/main" val="1873655993"/>
      </p:ext>
    </p:extLst>
  </p:cSld>
  <p:clrMapOvr>
    <a:masterClrMapping/>
  </p:clrMapOvr>
  <p:extLst mod="1">
    <p:ext uri="{DCECCB84-F9BA-43D5-87BE-67443E8EF086}">
      <p15:sldGuideLst xmlns:p15="http://schemas.microsoft.com/office/powerpoint/2012/main" xmlns="">
        <p15:guide id="1" orient="horz" pos="577">
          <p15:clr>
            <a:srgbClr val="FBAE40"/>
          </p15:clr>
        </p15:guide>
        <p15:guide id="2" pos="3674">
          <p15:clr>
            <a:srgbClr val="FBAE40"/>
          </p15:clr>
        </p15:guide>
        <p15:guide id="3" pos="2086">
          <p15:clr>
            <a:srgbClr val="FBAE40"/>
          </p15:clr>
        </p15:guide>
        <p15:guide id="4" pos="1837">
          <p15:clr>
            <a:srgbClr val="FBAE40"/>
          </p15:clr>
        </p15:guide>
        <p15:guide id="5" pos="3923">
          <p15:clr>
            <a:srgbClr val="FBAE40"/>
          </p15:clr>
        </p15:guide>
        <p15:guide id="6" pos="5510">
          <p15:clr>
            <a:srgbClr val="FBAE40"/>
          </p15:clr>
        </p15:guide>
        <p15:guide id="7" pos="249">
          <p15:clr>
            <a:srgbClr val="FBAE40"/>
          </p15:clr>
        </p15:guide>
        <p15:guide id="8" orient="horz" pos="3041">
          <p15:clr>
            <a:srgbClr val="FBAE40"/>
          </p15:clr>
        </p15:guide>
        <p15:guide id="9" pos="15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TextBox 7"/>
          <p:cNvSpPr txBox="1"/>
          <p:nvPr userDrawn="1"/>
        </p:nvSpPr>
        <p:spPr>
          <a:xfrm>
            <a:off x="179512" y="4876006"/>
            <a:ext cx="532518" cy="169277"/>
          </a:xfrm>
          <a:prstGeom prst="rect">
            <a:avLst/>
          </a:prstGeom>
          <a:noFill/>
        </p:spPr>
        <p:txBody>
          <a:bodyPr wrap="none" rtlCol="0">
            <a:spAutoFit/>
          </a:bodyPr>
          <a:lstStyle/>
          <a:p>
            <a:pPr>
              <a:defRPr/>
            </a:pPr>
            <a:r>
              <a:rPr lang="en-US" sz="500" b="1" dirty="0">
                <a:solidFill>
                  <a:srgbClr val="212121">
                    <a:lumMod val="75000"/>
                    <a:lumOff val="25000"/>
                  </a:srgbClr>
                </a:solidFill>
              </a:rPr>
              <a:t>Vanguard</a:t>
            </a:r>
            <a:endParaRPr lang="en-US" sz="500" dirty="0">
              <a:solidFill>
                <a:srgbClr val="212121">
                  <a:lumMod val="75000"/>
                  <a:lumOff val="25000"/>
                </a:srgbClr>
              </a:solidFill>
            </a:endParaRPr>
          </a:p>
        </p:txBody>
      </p:sp>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6" y="-1"/>
            <a:ext cx="2949109" cy="5143501"/>
          </a:xfrm>
          <a:prstGeom prst="rect">
            <a:avLst/>
          </a:prstGeom>
        </p:spPr>
      </p:pic>
    </p:spTree>
    <p:extLst>
      <p:ext uri="{BB962C8B-B14F-4D97-AF65-F5344CB8AC3E}">
        <p14:creationId xmlns:p14="http://schemas.microsoft.com/office/powerpoint/2010/main" val="2477215087"/>
      </p:ext>
    </p:extLst>
  </p:cSld>
  <p:clrMapOvr>
    <a:masterClrMapping/>
  </p:clrMapOvr>
  <p:extLst mod="1">
    <p:ext uri="{DCECCB84-F9BA-43D5-87BE-67443E8EF086}">
      <p15:sldGuideLst xmlns:p15="http://schemas.microsoft.com/office/powerpoint/2012/main" xmlns="">
        <p15:guide id="1" orient="horz" pos="577">
          <p15:clr>
            <a:srgbClr val="FBAE40"/>
          </p15:clr>
        </p15:guide>
        <p15:guide id="2" pos="3674">
          <p15:clr>
            <a:srgbClr val="FBAE40"/>
          </p15:clr>
        </p15:guide>
        <p15:guide id="3" pos="2086">
          <p15:clr>
            <a:srgbClr val="FBAE40"/>
          </p15:clr>
        </p15:guide>
        <p15:guide id="4" pos="1837">
          <p15:clr>
            <a:srgbClr val="FBAE40"/>
          </p15:clr>
        </p15:guide>
        <p15:guide id="5" pos="3923">
          <p15:clr>
            <a:srgbClr val="FBAE40"/>
          </p15:clr>
        </p15:guide>
        <p15:guide id="6" pos="5510">
          <p15:clr>
            <a:srgbClr val="FBAE40"/>
          </p15:clr>
        </p15:guide>
        <p15:guide id="7" pos="249">
          <p15:clr>
            <a:srgbClr val="FBAE40"/>
          </p15:clr>
        </p15:guide>
        <p15:guide id="8" orient="horz" pos="3041">
          <p15:clr>
            <a:srgbClr val="FBAE40"/>
          </p15:clr>
        </p15:guide>
        <p15:guide id="9" pos="15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9" y="0"/>
            <a:ext cx="2811382" cy="5143500"/>
          </a:xfrm>
          <a:prstGeom prst="rect">
            <a:avLst/>
          </a:prstGeom>
        </p:spPr>
      </p:pic>
    </p:spTree>
    <p:extLst>
      <p:ext uri="{BB962C8B-B14F-4D97-AF65-F5344CB8AC3E}">
        <p14:creationId xmlns:p14="http://schemas.microsoft.com/office/powerpoint/2010/main" val="3551064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884368" cy="5143500"/>
          </a:xfrm>
          <a:prstGeom prst="rect">
            <a:avLst/>
          </a:prstGeom>
        </p:spPr>
      </p:pic>
    </p:spTree>
    <p:extLst>
      <p:ext uri="{BB962C8B-B14F-4D97-AF65-F5344CB8AC3E}">
        <p14:creationId xmlns:p14="http://schemas.microsoft.com/office/powerpoint/2010/main" val="496817744"/>
      </p:ext>
    </p:extLst>
  </p:cSld>
  <p:clrMapOvr>
    <a:masterClrMapping/>
  </p:clrMapOvr>
  <p:extLst mod="1">
    <p:ext uri="{DCECCB84-F9BA-43D5-87BE-67443E8EF086}">
      <p15:sldGuideLst xmlns:p15="http://schemas.microsoft.com/office/powerpoint/2012/main" xmlns="">
        <p15:guide id="1" orient="horz" pos="577">
          <p15:clr>
            <a:srgbClr val="FBAE40"/>
          </p15:clr>
        </p15:guide>
        <p15:guide id="2" pos="3674">
          <p15:clr>
            <a:srgbClr val="FBAE40"/>
          </p15:clr>
        </p15:guide>
        <p15:guide id="3" pos="2086">
          <p15:clr>
            <a:srgbClr val="FBAE40"/>
          </p15:clr>
        </p15:guide>
        <p15:guide id="4" pos="1837">
          <p15:clr>
            <a:srgbClr val="FBAE40"/>
          </p15:clr>
        </p15:guide>
        <p15:guide id="5" pos="3923">
          <p15:clr>
            <a:srgbClr val="FBAE40"/>
          </p15:clr>
        </p15:guide>
        <p15:guide id="6" pos="5510">
          <p15:clr>
            <a:srgbClr val="FBAE40"/>
          </p15:clr>
        </p15:guide>
        <p15:guide id="7" pos="249">
          <p15:clr>
            <a:srgbClr val="FBAE40"/>
          </p15:clr>
        </p15:guide>
        <p15:guide id="8" orient="horz" pos="3041">
          <p15:clr>
            <a:srgbClr val="FBAE40"/>
          </p15:clr>
        </p15:guide>
        <p15:guide id="9" pos="15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TextBox 7"/>
          <p:cNvSpPr txBox="1"/>
          <p:nvPr userDrawn="1"/>
        </p:nvSpPr>
        <p:spPr>
          <a:xfrm>
            <a:off x="179512" y="4876006"/>
            <a:ext cx="875561" cy="169277"/>
          </a:xfrm>
          <a:prstGeom prst="rect">
            <a:avLst/>
          </a:prstGeom>
          <a:noFill/>
        </p:spPr>
        <p:txBody>
          <a:bodyPr wrap="none" rtlCol="0">
            <a:spAutoFit/>
          </a:bodyPr>
          <a:lstStyle/>
          <a:p>
            <a:pPr>
              <a:defRPr/>
            </a:pPr>
            <a:r>
              <a:rPr lang="en-US" sz="500" b="1" dirty="0">
                <a:solidFill>
                  <a:srgbClr val="212121">
                    <a:lumMod val="75000"/>
                    <a:lumOff val="25000"/>
                  </a:srgbClr>
                </a:solidFill>
              </a:rPr>
              <a:t>Vanguard</a:t>
            </a:r>
            <a:r>
              <a:rPr lang="en-US" sz="500" dirty="0">
                <a:solidFill>
                  <a:srgbClr val="212121">
                    <a:lumMod val="75000"/>
                    <a:lumOff val="25000"/>
                  </a:srgbClr>
                </a:solidFill>
              </a:rPr>
              <a:t> | Flooding</a:t>
            </a:r>
          </a:p>
        </p:txBody>
      </p:sp>
      <p:sp>
        <p:nvSpPr>
          <p:cNvPr id="27" name="TextBox 26"/>
          <p:cNvSpPr txBox="1"/>
          <p:nvPr userDrawn="1"/>
        </p:nvSpPr>
        <p:spPr>
          <a:xfrm>
            <a:off x="3311525" y="916444"/>
            <a:ext cx="2520950" cy="215444"/>
          </a:xfrm>
          <a:prstGeom prst="rect">
            <a:avLst/>
          </a:prstGeom>
          <a:noFill/>
        </p:spPr>
        <p:txBody>
          <a:bodyPr wrap="square" rtlCol="0">
            <a:spAutoFit/>
          </a:bodyPr>
          <a:lstStyle/>
          <a:p>
            <a:endParaRPr lang="en-US" sz="800" dirty="0">
              <a:solidFill>
                <a:srgbClr val="212121"/>
              </a:solidFill>
            </a:endParaRPr>
          </a:p>
        </p:txBody>
      </p:sp>
      <p:sp>
        <p:nvSpPr>
          <p:cNvPr id="28" name="TextBox 27"/>
          <p:cNvSpPr txBox="1"/>
          <p:nvPr userDrawn="1"/>
        </p:nvSpPr>
        <p:spPr>
          <a:xfrm>
            <a:off x="6227763" y="1131888"/>
            <a:ext cx="2520950" cy="215444"/>
          </a:xfrm>
          <a:prstGeom prst="rect">
            <a:avLst/>
          </a:prstGeom>
          <a:noFill/>
        </p:spPr>
        <p:txBody>
          <a:bodyPr wrap="square" rtlCol="0">
            <a:spAutoFit/>
          </a:bodyPr>
          <a:lstStyle/>
          <a:p>
            <a:endParaRPr lang="en-US" sz="800" dirty="0">
              <a:solidFill>
                <a:srgbClr val="212121"/>
              </a:solidFill>
            </a:endParaRPr>
          </a:p>
        </p:txBody>
      </p:sp>
    </p:spTree>
    <p:extLst>
      <p:ext uri="{BB962C8B-B14F-4D97-AF65-F5344CB8AC3E}">
        <p14:creationId xmlns:p14="http://schemas.microsoft.com/office/powerpoint/2010/main" val="2397175476"/>
      </p:ext>
    </p:extLst>
  </p:cSld>
  <p:clrMapOvr>
    <a:masterClrMapping/>
  </p:clrMapOvr>
  <p:extLst mod="1">
    <p:ext uri="{DCECCB84-F9BA-43D5-87BE-67443E8EF086}">
      <p15:sldGuideLst xmlns:p15="http://schemas.microsoft.com/office/powerpoint/2012/main" xmlns="">
        <p15:guide id="1" orient="horz" pos="577">
          <p15:clr>
            <a:srgbClr val="FBAE40"/>
          </p15:clr>
        </p15:guide>
        <p15:guide id="2" pos="3674">
          <p15:clr>
            <a:srgbClr val="FBAE40"/>
          </p15:clr>
        </p15:guide>
        <p15:guide id="3" pos="2086">
          <p15:clr>
            <a:srgbClr val="FBAE40"/>
          </p15:clr>
        </p15:guide>
        <p15:guide id="4" pos="1837">
          <p15:clr>
            <a:srgbClr val="FBAE40"/>
          </p15:clr>
        </p15:guide>
        <p15:guide id="5" pos="3923">
          <p15:clr>
            <a:srgbClr val="FBAE40"/>
          </p15:clr>
        </p15:guide>
        <p15:guide id="6" pos="5511" userDrawn="1">
          <p15:clr>
            <a:srgbClr val="FBAE40"/>
          </p15:clr>
        </p15:guide>
        <p15:guide id="7" pos="249">
          <p15:clr>
            <a:srgbClr val="FBAE40"/>
          </p15:clr>
        </p15:guide>
        <p15:guide id="8" orient="horz" pos="304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theme" Target="../theme/theme1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6.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8.png"/><Relationship Id="rId4" Type="http://schemas.openxmlformats.org/officeDocument/2006/relationships/slideLayout" Target="../slideLayouts/slideLayout67.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8.png"/><Relationship Id="rId4" Type="http://schemas.openxmlformats.org/officeDocument/2006/relationships/slideLayout" Target="../slideLayouts/slideLayout74.xml"/><Relationship Id="rId9"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grpSp>
        <p:nvGrpSpPr>
          <p:cNvPr id="7" name="Group 10"/>
          <p:cNvGrpSpPr>
            <a:grpSpLocks/>
          </p:cNvGrpSpPr>
          <p:nvPr/>
        </p:nvGrpSpPr>
        <p:grpSpPr bwMode="auto">
          <a:xfrm>
            <a:off x="-18628" y="0"/>
            <a:ext cx="9162628" cy="5164038"/>
            <a:chOff x="0" y="0"/>
            <a:chExt cx="6240" cy="4320"/>
          </a:xfrm>
        </p:grpSpPr>
        <p:sp>
          <p:nvSpPr>
            <p:cNvPr id="8" name="Rectangle 7"/>
            <p:cNvSpPr>
              <a:spLocks noChangeArrowheads="1"/>
            </p:cNvSpPr>
            <p:nvPr/>
          </p:nvSpPr>
          <p:spPr bwMode="auto">
            <a:xfrm>
              <a:off x="0" y="0"/>
              <a:ext cx="6240" cy="4320"/>
            </a:xfrm>
            <a:prstGeom prst="rect">
              <a:avLst/>
            </a:prstGeom>
            <a:solidFill>
              <a:srgbClr val="FFF0C3"/>
            </a:solidFill>
            <a:ln>
              <a:noFill/>
            </a:ln>
            <a:effectLst/>
            <a:extLst>
              <a:ext uri="{91240B29-F687-4F45-9708-019B960494DF}">
                <a14:hiddenLine xmlns:a14="http://schemas.microsoft.com/office/drawing/2010/main" w="38100">
                  <a:solidFill>
                    <a:srgbClr val="007DC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 name="Picture 5" descr="LED-logo-portrait-colour"/>
            <p:cNvPicPr>
              <a:picLocks noChangeAspect="1" noChangeArrowheads="1"/>
            </p:cNvPicPr>
            <p:nvPr/>
          </p:nvPicPr>
          <p:blipFill>
            <a:blip r:embed="rId11" cstate="print">
              <a:lum bright="-8000" contrast="16000"/>
              <a:extLst>
                <a:ext uri="{28A0092B-C50C-407E-A947-70E740481C1C}">
                  <a14:useLocalDpi xmlns:a14="http://schemas.microsoft.com/office/drawing/2010/main"/>
                </a:ext>
              </a:extLst>
            </a:blip>
            <a:srcRect/>
            <a:stretch>
              <a:fillRect/>
            </a:stretch>
          </p:blipFill>
          <p:spPr bwMode="auto">
            <a:xfrm>
              <a:off x="5072" y="328"/>
              <a:ext cx="899"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762508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212121">
                  <a:tint val="75000"/>
                </a:srgbClr>
              </a:solidFill>
            </a:endParaRPr>
          </a:p>
        </p:txBody>
      </p:sp>
      <p:sp>
        <p:nvSpPr>
          <p:cNvPr id="9" name="Title 1"/>
          <p:cNvSpPr txBox="1">
            <a:spLocks/>
          </p:cNvSpPr>
          <p:nvPr/>
        </p:nvSpPr>
        <p:spPr>
          <a:xfrm>
            <a:off x="742950" y="1597820"/>
            <a:ext cx="8420100"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3200" b="1" dirty="0">
              <a:solidFill>
                <a:srgbClr val="91278F"/>
              </a:solidFill>
              <a:ea typeface="Verdana" pitchFamily="34" charset="0"/>
              <a:cs typeface="Verdana" pitchFamily="34" charset="0"/>
            </a:endParaRPr>
          </a:p>
        </p:txBody>
      </p:sp>
      <p:sp>
        <p:nvSpPr>
          <p:cNvPr id="10"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srgbClr val="212121"/>
                </a:solidFill>
              </a:rPr>
              <a:pPr/>
              <a:t>‹#›</a:t>
            </a:fld>
            <a:endParaRPr lang="en-GB" dirty="0">
              <a:solidFill>
                <a:srgbClr val="212121"/>
              </a:solidFill>
            </a:endParaRPr>
          </a:p>
        </p:txBody>
      </p:sp>
      <p:pic>
        <p:nvPicPr>
          <p:cNvPr id="12" name="Picture 11"/>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1633" y="275184"/>
            <a:ext cx="2317080" cy="446180"/>
          </a:xfrm>
          <a:prstGeom prst="rect">
            <a:avLst/>
          </a:prstGeom>
        </p:spPr>
      </p:pic>
    </p:spTree>
    <p:extLst>
      <p:ext uri="{BB962C8B-B14F-4D97-AF65-F5344CB8AC3E}">
        <p14:creationId xmlns:p14="http://schemas.microsoft.com/office/powerpoint/2010/main" val="94948386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1" tIns="45711" rIns="91421" bIns="4571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7"/>
            <a:ext cx="8229600" cy="3394472"/>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73"/>
            <a:ext cx="2133600" cy="273844"/>
          </a:xfrm>
          <a:prstGeom prst="rect">
            <a:avLst/>
          </a:prstGeom>
        </p:spPr>
        <p:txBody>
          <a:bodyPr vert="horz" lIns="91421" tIns="45711" rIns="91421" bIns="45711" rtlCol="0" anchor="ctr"/>
          <a:lstStyle>
            <a:lvl1pPr algn="l">
              <a:defRPr sz="1200">
                <a:solidFill>
                  <a:schemeClr val="tx1">
                    <a:tint val="75000"/>
                  </a:schemeClr>
                </a:solidFill>
              </a:defRPr>
            </a:lvl1pPr>
          </a:lstStyle>
          <a:p>
            <a:pPr defTabSz="914212"/>
            <a:fld id="{EA25FD3C-F656-4798-AC44-DA703BD48032}" type="datetimeFigureOut">
              <a:rPr lang="en-GB" smtClean="0">
                <a:solidFill>
                  <a:prstClr val="black">
                    <a:tint val="75000"/>
                  </a:prstClr>
                </a:solidFill>
              </a:rPr>
              <a:pPr defTabSz="914212"/>
              <a:t>10/11/2017</a:t>
            </a:fld>
            <a:endParaRPr lang="en-GB">
              <a:solidFill>
                <a:prstClr val="black">
                  <a:tint val="75000"/>
                </a:prstClr>
              </a:solidFill>
            </a:endParaRPr>
          </a:p>
        </p:txBody>
      </p:sp>
      <p:sp>
        <p:nvSpPr>
          <p:cNvPr id="5" name="Footer Placeholder 4"/>
          <p:cNvSpPr>
            <a:spLocks noGrp="1"/>
          </p:cNvSpPr>
          <p:nvPr>
            <p:ph type="ftr" sz="quarter" idx="3"/>
          </p:nvPr>
        </p:nvSpPr>
        <p:spPr>
          <a:xfrm>
            <a:off x="3124201" y="4767273"/>
            <a:ext cx="2895600" cy="273844"/>
          </a:xfrm>
          <a:prstGeom prst="rect">
            <a:avLst/>
          </a:prstGeom>
        </p:spPr>
        <p:txBody>
          <a:bodyPr vert="horz" lIns="91421" tIns="45711" rIns="91421" bIns="45711" rtlCol="0" anchor="ctr"/>
          <a:lstStyle>
            <a:lvl1pPr algn="ctr">
              <a:defRPr sz="1200">
                <a:solidFill>
                  <a:schemeClr val="tx1">
                    <a:tint val="75000"/>
                  </a:schemeClr>
                </a:solidFill>
              </a:defRPr>
            </a:lvl1pPr>
          </a:lstStyle>
          <a:p>
            <a:pPr defTabSz="914212"/>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73"/>
            <a:ext cx="2133600" cy="273844"/>
          </a:xfrm>
          <a:prstGeom prst="rect">
            <a:avLst/>
          </a:prstGeom>
        </p:spPr>
        <p:txBody>
          <a:bodyPr vert="horz" lIns="91421" tIns="45711" rIns="91421" bIns="45711" rtlCol="0" anchor="ctr"/>
          <a:lstStyle>
            <a:lvl1pPr algn="r">
              <a:defRPr sz="1200">
                <a:solidFill>
                  <a:schemeClr val="tx1">
                    <a:tint val="75000"/>
                  </a:schemeClr>
                </a:solidFill>
              </a:defRPr>
            </a:lvl1pPr>
          </a:lstStyle>
          <a:p>
            <a:pPr defTabSz="914212"/>
            <a:fld id="{FD70695E-552E-4E11-BCE4-3293A2E23EA1}" type="slidenum">
              <a:rPr lang="en-GB" smtClean="0">
                <a:solidFill>
                  <a:prstClr val="black">
                    <a:tint val="75000"/>
                  </a:prstClr>
                </a:solidFill>
              </a:rPr>
              <a:pPr defTabSz="914212"/>
              <a:t>‹#›</a:t>
            </a:fld>
            <a:endParaRPr lang="en-GB">
              <a:solidFill>
                <a:prstClr val="black">
                  <a:tint val="75000"/>
                </a:prstClr>
              </a:solidFill>
            </a:endParaRPr>
          </a:p>
        </p:txBody>
      </p:sp>
    </p:spTree>
    <p:extLst>
      <p:ext uri="{BB962C8B-B14F-4D97-AF65-F5344CB8AC3E}">
        <p14:creationId xmlns:p14="http://schemas.microsoft.com/office/powerpoint/2010/main" val="335447771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grpSp>
        <p:nvGrpSpPr>
          <p:cNvPr id="7" name="Group 12"/>
          <p:cNvGrpSpPr>
            <a:grpSpLocks/>
          </p:cNvGrpSpPr>
          <p:nvPr/>
        </p:nvGrpSpPr>
        <p:grpSpPr bwMode="auto">
          <a:xfrm>
            <a:off x="0" y="88200"/>
            <a:ext cx="9144000" cy="5033850"/>
            <a:chOff x="0" y="1"/>
            <a:chExt cx="6239" cy="4319"/>
          </a:xfrm>
        </p:grpSpPr>
        <p:pic>
          <p:nvPicPr>
            <p:cNvPr id="8" name="Picture 11"/>
            <p:cNvPicPr>
              <a:picLocks noChangeAspect="1" noChangeArrowheads="1"/>
            </p:cNvPicPr>
            <p:nvPr/>
          </p:nvPicPr>
          <p:blipFill>
            <a:blip r:embed="rId12" cstate="print">
              <a:lum bright="-8000" contrast="16000"/>
              <a:extLst>
                <a:ext uri="{28A0092B-C50C-407E-A947-70E740481C1C}">
                  <a14:useLocalDpi xmlns:a14="http://schemas.microsoft.com/office/drawing/2010/main"/>
                </a:ext>
              </a:extLst>
            </a:blip>
            <a:srcRect/>
            <a:stretch>
              <a:fillRect/>
            </a:stretch>
          </p:blipFill>
          <p:spPr bwMode="auto">
            <a:xfrm>
              <a:off x="0" y="1"/>
              <a:ext cx="623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LED-logo-portrait-rev"/>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060" y="240"/>
              <a:ext cx="909"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4"/>
          <p:cNvSpPr>
            <a:spLocks noChangeArrowheads="1"/>
          </p:cNvSpPr>
          <p:nvPr/>
        </p:nvSpPr>
        <p:spPr bwMode="auto">
          <a:xfrm>
            <a:off x="719138" y="688182"/>
            <a:ext cx="68373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ct val="100000"/>
              </a:lnSpc>
              <a:buClrTx/>
            </a:pPr>
            <a:endParaRPr lang="en-GB" sz="3200" dirty="0">
              <a:solidFill>
                <a:schemeClr val="bg1"/>
              </a:solidFill>
              <a:latin typeface="Verdana" pitchFamily="34" charset="0"/>
            </a:endParaRPr>
          </a:p>
        </p:txBody>
      </p:sp>
      <p:sp>
        <p:nvSpPr>
          <p:cNvPr id="12" name="Text Box 9"/>
          <p:cNvSpPr txBox="1">
            <a:spLocks noChangeArrowheads="1"/>
          </p:cNvSpPr>
          <p:nvPr/>
        </p:nvSpPr>
        <p:spPr bwMode="auto">
          <a:xfrm>
            <a:off x="719138" y="1753792"/>
            <a:ext cx="7669286" cy="270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7DC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95263" indent="-195263">
              <a:tabLst>
                <a:tab pos="195263" algn="l"/>
              </a:tabLst>
              <a:defRPr sz="1600" b="1">
                <a:solidFill>
                  <a:schemeClr val="tx1"/>
                </a:solidFill>
                <a:latin typeface="Frutiger 55 Roman" pitchFamily="34" charset="0"/>
              </a:defRPr>
            </a:lvl1pPr>
            <a:lvl2pPr>
              <a:tabLst>
                <a:tab pos="195263" algn="l"/>
              </a:tabLst>
              <a:defRPr sz="1600" b="1">
                <a:solidFill>
                  <a:schemeClr val="tx1"/>
                </a:solidFill>
                <a:latin typeface="Frutiger 55 Roman" pitchFamily="34" charset="0"/>
              </a:defRPr>
            </a:lvl2pPr>
            <a:lvl3pPr marL="1143000" indent="-228600">
              <a:tabLst>
                <a:tab pos="195263" algn="l"/>
              </a:tabLst>
              <a:defRPr sz="1600" b="1">
                <a:solidFill>
                  <a:schemeClr val="tx1"/>
                </a:solidFill>
                <a:latin typeface="Frutiger 55 Roman" pitchFamily="34" charset="0"/>
              </a:defRPr>
            </a:lvl3pPr>
            <a:lvl4pPr marL="1600200" indent="-228600">
              <a:tabLst>
                <a:tab pos="195263" algn="l"/>
              </a:tabLst>
              <a:defRPr sz="1600" b="1">
                <a:solidFill>
                  <a:schemeClr val="tx1"/>
                </a:solidFill>
                <a:latin typeface="Frutiger 55 Roman" pitchFamily="34" charset="0"/>
              </a:defRPr>
            </a:lvl4pPr>
            <a:lvl5pPr marL="2057400" indent="-228600">
              <a:tabLst>
                <a:tab pos="195263" algn="l"/>
              </a:tabLst>
              <a:defRPr sz="1600" b="1">
                <a:solidFill>
                  <a:schemeClr val="tx1"/>
                </a:solidFill>
                <a:latin typeface="Frutiger 55 Roman" pitchFamily="34" charset="0"/>
              </a:defRPr>
            </a:lvl5pPr>
            <a:lvl6pPr marL="2514600" indent="-228600" algn="ctr" eaLnBrk="0" fontAlgn="base" hangingPunct="0">
              <a:lnSpc>
                <a:spcPct val="90000"/>
              </a:lnSpc>
              <a:spcBef>
                <a:spcPct val="0"/>
              </a:spcBef>
              <a:spcAft>
                <a:spcPct val="0"/>
              </a:spcAft>
              <a:buClr>
                <a:srgbClr val="0066CC"/>
              </a:buClr>
              <a:tabLst>
                <a:tab pos="195263" algn="l"/>
              </a:tabLst>
              <a:defRPr sz="1600" b="1">
                <a:solidFill>
                  <a:schemeClr val="tx1"/>
                </a:solidFill>
                <a:latin typeface="Frutiger 55 Roman" pitchFamily="34" charset="0"/>
              </a:defRPr>
            </a:lvl6pPr>
            <a:lvl7pPr marL="2971800" indent="-228600" algn="ctr" eaLnBrk="0" fontAlgn="base" hangingPunct="0">
              <a:lnSpc>
                <a:spcPct val="90000"/>
              </a:lnSpc>
              <a:spcBef>
                <a:spcPct val="0"/>
              </a:spcBef>
              <a:spcAft>
                <a:spcPct val="0"/>
              </a:spcAft>
              <a:buClr>
                <a:srgbClr val="0066CC"/>
              </a:buClr>
              <a:tabLst>
                <a:tab pos="195263" algn="l"/>
              </a:tabLst>
              <a:defRPr sz="1600" b="1">
                <a:solidFill>
                  <a:schemeClr val="tx1"/>
                </a:solidFill>
                <a:latin typeface="Frutiger 55 Roman" pitchFamily="34" charset="0"/>
              </a:defRPr>
            </a:lvl7pPr>
            <a:lvl8pPr marL="3429000" indent="-228600" algn="ctr" eaLnBrk="0" fontAlgn="base" hangingPunct="0">
              <a:lnSpc>
                <a:spcPct val="90000"/>
              </a:lnSpc>
              <a:spcBef>
                <a:spcPct val="0"/>
              </a:spcBef>
              <a:spcAft>
                <a:spcPct val="0"/>
              </a:spcAft>
              <a:buClr>
                <a:srgbClr val="0066CC"/>
              </a:buClr>
              <a:tabLst>
                <a:tab pos="195263" algn="l"/>
              </a:tabLst>
              <a:defRPr sz="1600" b="1">
                <a:solidFill>
                  <a:schemeClr val="tx1"/>
                </a:solidFill>
                <a:latin typeface="Frutiger 55 Roman" pitchFamily="34" charset="0"/>
              </a:defRPr>
            </a:lvl8pPr>
            <a:lvl9pPr marL="3886200" indent="-228600" algn="ctr" eaLnBrk="0" fontAlgn="base" hangingPunct="0">
              <a:lnSpc>
                <a:spcPct val="90000"/>
              </a:lnSpc>
              <a:spcBef>
                <a:spcPct val="0"/>
              </a:spcBef>
              <a:spcAft>
                <a:spcPct val="0"/>
              </a:spcAft>
              <a:buClr>
                <a:srgbClr val="0066CC"/>
              </a:buClr>
              <a:tabLst>
                <a:tab pos="195263" algn="l"/>
              </a:tabLst>
              <a:defRPr sz="1600" b="1">
                <a:solidFill>
                  <a:schemeClr val="tx1"/>
                </a:solidFill>
                <a:latin typeface="Frutiger 55 Roman" pitchFamily="34" charset="0"/>
              </a:defRPr>
            </a:lvl9pPr>
          </a:lstStyle>
          <a:p>
            <a:pPr algn="l">
              <a:spcBef>
                <a:spcPct val="50000"/>
              </a:spcBef>
              <a:buClr>
                <a:schemeClr val="bg1"/>
              </a:buClr>
              <a:buSzPct val="140000"/>
              <a:buFont typeface="Times" pitchFamily="-128" charset="0"/>
              <a:buChar char="•"/>
            </a:pPr>
            <a:endParaRPr lang="en-US" sz="2000" b="0" dirty="0">
              <a:solidFill>
                <a:schemeClr val="bg1"/>
              </a:solidFill>
              <a:latin typeface="Verdana" pitchFamily="34" charset="0"/>
            </a:endParaRPr>
          </a:p>
        </p:txBody>
      </p:sp>
      <p:sp>
        <p:nvSpPr>
          <p:cNvPr id="13"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bg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3600486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95"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7" name="Picture 17" descr="LED-logo-portrait-colour"/>
          <p:cNvPicPr>
            <a:picLocks noChangeAspect="1" noChangeArrowheads="1"/>
          </p:cNvPicPr>
          <p:nvPr/>
        </p:nvPicPr>
        <p:blipFill>
          <a:blip r:embed="rId13" cstate="print">
            <a:lum bright="-8000" contrast="16000"/>
            <a:extLst>
              <a:ext uri="{28A0092B-C50C-407E-A947-70E740481C1C}">
                <a14:useLocalDpi xmlns:a14="http://schemas.microsoft.com/office/drawing/2010/main"/>
              </a:ext>
            </a:extLst>
          </a:blip>
          <a:srcRect/>
          <a:stretch>
            <a:fillRect/>
          </a:stretch>
        </p:blipFill>
        <p:spPr bwMode="auto">
          <a:xfrm>
            <a:off x="7689490" y="205980"/>
            <a:ext cx="997313" cy="71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pPr/>
              <a:t>‹#›</a:t>
            </a:fld>
            <a:endParaRPr lang="en-GB" dirty="0"/>
          </a:p>
        </p:txBody>
      </p:sp>
    </p:spTree>
    <p:extLst>
      <p:ext uri="{BB962C8B-B14F-4D97-AF65-F5344CB8AC3E}">
        <p14:creationId xmlns:p14="http://schemas.microsoft.com/office/powerpoint/2010/main" val="394518109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defTabSz="914400" rtl="0" eaLnBrk="1" latinLnBrk="0" hangingPunct="1">
        <a:spcBef>
          <a:spcPct val="0"/>
        </a:spcBef>
        <a:buNone/>
        <a:defRPr sz="3200" b="1" kern="1200">
          <a:solidFill>
            <a:srgbClr val="91278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85484"/>
            <a:ext cx="8229600" cy="55421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Verdana" pitchFamily="34" charset="0"/>
                <a:ea typeface="Verdana" pitchFamily="34" charset="0"/>
                <a:cs typeface="Verdana" pitchFamily="34" charset="0"/>
              </a:defRPr>
            </a:lvl1pPr>
          </a:lstStyle>
          <a:p>
            <a:fld id="{E24AD29E-2B48-40B0-BFFB-9B0CCDA36A4A}" type="datetimeFigureOut">
              <a:rPr lang="en-GB" smtClean="0"/>
              <a:pPr/>
              <a:t>10/11/2017</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Verdana" pitchFamily="34" charset="0"/>
                <a:ea typeface="Verdana" pitchFamily="34" charset="0"/>
                <a:cs typeface="Verdana" pitchFamily="34" charset="0"/>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Verdana" pitchFamily="34" charset="0"/>
                <a:ea typeface="Verdana" pitchFamily="34" charset="0"/>
                <a:cs typeface="Verdana" pitchFamily="34" charset="0"/>
              </a:defRPr>
            </a:lvl1pPr>
          </a:lstStyle>
          <a:p>
            <a:fld id="{673583F0-CDD3-4F8F-B2D0-140B0E26D794}" type="slidenum">
              <a:rPr lang="en-GB" smtClean="0"/>
              <a:pPr/>
              <a:t>‹#›</a:t>
            </a:fld>
            <a:endParaRPr lang="en-GB"/>
          </a:p>
        </p:txBody>
      </p:sp>
      <p:pic>
        <p:nvPicPr>
          <p:cNvPr id="7" name="Picture 15"/>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2331062"/>
            <a:ext cx="9144000" cy="281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7DC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p:nvSpPr>
        <p:spPr>
          <a:xfrm>
            <a:off x="6902896" y="4620165"/>
            <a:ext cx="2133600" cy="273844"/>
          </a:xfrm>
          <a:prstGeom prst="rect">
            <a:avLst/>
          </a:prstGeom>
        </p:spPr>
        <p:txBody>
          <a:bodyPr/>
          <a:lstStyle>
            <a:defPPr>
              <a:defRPr lang="en-US"/>
            </a:defPPr>
            <a:lvl1pPr marL="0" algn="r" defTabSz="914400" rtl="0" eaLnBrk="1" latinLnBrk="0" hangingPunct="1">
              <a:defRPr sz="1200" b="1"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223E5-FB8E-42AC-A7A5-4A9688B6D5E0}" type="slidenum">
              <a:rPr lang="en-GB" smtClean="0">
                <a:latin typeface="Verdana" pitchFamily="34" charset="0"/>
                <a:ea typeface="Verdana" pitchFamily="34" charset="0"/>
                <a:cs typeface="Verdana" pitchFamily="34" charset="0"/>
              </a:rPr>
              <a:pPr/>
              <a:t>‹#›</a:t>
            </a:fld>
            <a:endParaRPr lang="en-GB" dirty="0">
              <a:latin typeface="Verdana" pitchFamily="34" charset="0"/>
              <a:ea typeface="Verdana" pitchFamily="34" charset="0"/>
              <a:cs typeface="Verdana" pitchFamily="34" charset="0"/>
            </a:endParaRPr>
          </a:p>
        </p:txBody>
      </p:sp>
      <p:pic>
        <p:nvPicPr>
          <p:cNvPr id="10" name="Picture 3" descr="LED-logo-portrait-colour"/>
          <p:cNvPicPr>
            <a:picLocks noChangeAspect="1" noChangeArrowheads="1"/>
          </p:cNvPicPr>
          <p:nvPr/>
        </p:nvPicPr>
        <p:blipFill>
          <a:blip r:embed="rId14" cstate="print">
            <a:lum bright="-8000" contrast="16000"/>
            <a:extLst>
              <a:ext uri="{28A0092B-C50C-407E-A947-70E740481C1C}">
                <a14:useLocalDpi xmlns:a14="http://schemas.microsoft.com/office/drawing/2010/main"/>
              </a:ext>
            </a:extLst>
          </a:blip>
          <a:srcRect/>
          <a:stretch>
            <a:fillRect/>
          </a:stretch>
        </p:blipFill>
        <p:spPr bwMode="auto">
          <a:xfrm>
            <a:off x="7450544" y="386775"/>
            <a:ext cx="1316396" cy="94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4254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200" b="1" kern="1200">
          <a:solidFill>
            <a:srgbClr val="91278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D1E252-BB7B-4894-8F9D-510821480BC1}" type="datetimeFigureOut">
              <a:rPr lang="en-GB" smtClean="0"/>
              <a:pPr/>
              <a:t>10/11/2017</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A82E909-577C-456E-840E-D0871746A9EC}" type="slidenum">
              <a:rPr lang="en-GB" smtClean="0"/>
              <a:pPr/>
              <a:t>‹#›</a:t>
            </a:fld>
            <a:endParaRPr lang="en-GB"/>
          </a:p>
        </p:txBody>
      </p:sp>
      <p:sp>
        <p:nvSpPr>
          <p:cNvPr id="10" name="Slide Number Placeholder 5"/>
          <p:cNvSpPr txBox="1">
            <a:spLocks/>
          </p:cNvSpPr>
          <p:nvPr/>
        </p:nvSpPr>
        <p:spPr>
          <a:xfrm>
            <a:off x="6902896" y="4620165"/>
            <a:ext cx="2133600" cy="273844"/>
          </a:xfrm>
          <a:prstGeom prst="rect">
            <a:avLst/>
          </a:prstGeom>
        </p:spPr>
        <p:txBody>
          <a:bodyPr/>
          <a:lstStyle>
            <a:defPPr>
              <a:defRPr lang="en-US"/>
            </a:defPPr>
            <a:lvl1pPr marL="0" algn="r" defTabSz="914400" rtl="0" eaLnBrk="1" latinLnBrk="0" hangingPunct="1">
              <a:defRPr sz="1200" b="1"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223E5-FB8E-42AC-A7A5-4A9688B6D5E0}" type="slidenum">
              <a:rPr lang="en-GB" smtClean="0">
                <a:latin typeface="Verdana" pitchFamily="34" charset="0"/>
                <a:ea typeface="Verdana" pitchFamily="34" charset="0"/>
                <a:cs typeface="Verdana" pitchFamily="34" charset="0"/>
              </a:rPr>
              <a:pPr/>
              <a:t>‹#›</a:t>
            </a:fld>
            <a:endParaRPr lang="en-GB" dirty="0">
              <a:latin typeface="Verdana" pitchFamily="34" charset="0"/>
              <a:ea typeface="Verdana" pitchFamily="34" charset="0"/>
              <a:cs typeface="Verdana" pitchFamily="34" charset="0"/>
            </a:endParaRPr>
          </a:p>
        </p:txBody>
      </p:sp>
      <p:grpSp>
        <p:nvGrpSpPr>
          <p:cNvPr id="7" name="Group 9"/>
          <p:cNvGrpSpPr>
            <a:grpSpLocks/>
          </p:cNvGrpSpPr>
          <p:nvPr/>
        </p:nvGrpSpPr>
        <p:grpSpPr bwMode="auto">
          <a:xfrm>
            <a:off x="-468560" y="0"/>
            <a:ext cx="9721080" cy="5143500"/>
            <a:chOff x="0" y="0"/>
            <a:chExt cx="6240" cy="4322"/>
          </a:xfrm>
        </p:grpSpPr>
        <p:pic>
          <p:nvPicPr>
            <p:cNvPr id="8" name="Picture 8" descr="End-page"/>
            <p:cNvPicPr>
              <a:picLocks noChangeAspect="1" noChangeArrowheads="1"/>
            </p:cNvPicPr>
            <p:nvPr/>
          </p:nvPicPr>
          <p:blipFill>
            <a:blip r:embed="rId13" cstate="print">
              <a:lum bright="-8000" contrast="16000"/>
              <a:extLst>
                <a:ext uri="{28A0092B-C50C-407E-A947-70E740481C1C}">
                  <a14:useLocalDpi xmlns:a14="http://schemas.microsoft.com/office/drawing/2010/main"/>
                </a:ext>
              </a:extLst>
            </a:blip>
            <a:srcRect/>
            <a:stretch>
              <a:fillRect/>
            </a:stretch>
          </p:blipFill>
          <p:spPr bwMode="auto">
            <a:xfrm>
              <a:off x="0" y="0"/>
              <a:ext cx="6240" cy="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LED-logo-portrait-colour"/>
            <p:cNvPicPr>
              <a:picLocks noChangeAspect="1" noChangeArrowheads="1"/>
            </p:cNvPicPr>
            <p:nvPr/>
          </p:nvPicPr>
          <p:blipFill>
            <a:blip r:embed="rId14" cstate="print">
              <a:lum bright="-8000" contrast="16000"/>
              <a:extLst>
                <a:ext uri="{28A0092B-C50C-407E-A947-70E740481C1C}">
                  <a14:useLocalDpi xmlns:a14="http://schemas.microsoft.com/office/drawing/2010/main"/>
                </a:ext>
              </a:extLst>
            </a:blip>
            <a:srcRect/>
            <a:stretch>
              <a:fillRect/>
            </a:stretch>
          </p:blipFill>
          <p:spPr bwMode="auto">
            <a:xfrm>
              <a:off x="5067" y="325"/>
              <a:ext cx="845"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a:blip r:embed="rId15" cstate="hqprint">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7395684" y="3505201"/>
            <a:ext cx="1345859" cy="1431417"/>
          </a:xfrm>
          <a:prstGeom prst="rect">
            <a:avLst/>
          </a:prstGeom>
        </p:spPr>
      </p:pic>
    </p:spTree>
    <p:extLst>
      <p:ext uri="{BB962C8B-B14F-4D97-AF65-F5344CB8AC3E}">
        <p14:creationId xmlns:p14="http://schemas.microsoft.com/office/powerpoint/2010/main" val="8867873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1">
                <a:lumMod val="95000"/>
              </a:schemeClr>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bg1">
                    <a:lumMod val="75000"/>
                    <a:lumOff val="25000"/>
                  </a:schemeClr>
                </a:solidFill>
              </a:defRPr>
            </a:lvl1pPr>
          </a:lstStyle>
          <a:p>
            <a:fld id="{DC994889-CE6D-401F-983E-39E42EE5214B}" type="datetimeFigureOut">
              <a:rPr lang="en-US" smtClean="0">
                <a:solidFill>
                  <a:prstClr val="black">
                    <a:lumMod val="75000"/>
                    <a:lumOff val="25000"/>
                  </a:prstClr>
                </a:solidFill>
              </a:rPr>
              <a:pPr/>
              <a:t>11/10/2017</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bg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bg1">
                    <a:lumMod val="75000"/>
                    <a:lumOff val="25000"/>
                  </a:schemeClr>
                </a:solidFill>
              </a:defRPr>
            </a:lvl1pPr>
          </a:lstStyle>
          <a:p>
            <a:fld id="{E3270C24-2681-4549-9CF4-5E14319F4C5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11594653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bg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9" name="Title 1"/>
          <p:cNvSpPr txBox="1">
            <a:spLocks/>
          </p:cNvSpPr>
          <p:nvPr/>
        </p:nvSpPr>
        <p:spPr>
          <a:xfrm>
            <a:off x="742950" y="1597822"/>
            <a:ext cx="8420100"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3200" b="1" dirty="0">
              <a:solidFill>
                <a:srgbClr val="91278F"/>
              </a:solidFill>
              <a:ea typeface="Verdana" pitchFamily="34" charset="0"/>
              <a:cs typeface="Verdana" pitchFamily="34" charset="0"/>
            </a:endParaRPr>
          </a:p>
        </p:txBody>
      </p:sp>
      <p:sp>
        <p:nvSpPr>
          <p:cNvPr id="10"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15186"/>
            <a:ext cx="9144000" cy="700659"/>
          </a:xfrm>
          <a:prstGeom prst="rect">
            <a:avLst/>
          </a:prstGeom>
        </p:spPr>
      </p:pic>
      <p:pic>
        <p:nvPicPr>
          <p:cNvPr id="8" name="Picture 17" descr="LED-logo-portrait-colour"/>
          <p:cNvPicPr>
            <a:picLocks noChangeAspect="1" noChangeArrowheads="1"/>
          </p:cNvPicPr>
          <p:nvPr/>
        </p:nvPicPr>
        <p:blipFill>
          <a:blip r:embed="rId10" cstate="print">
            <a:lum bright="-8000" contrast="16000"/>
            <a:extLst>
              <a:ext uri="{28A0092B-C50C-407E-A947-70E740481C1C}">
                <a14:useLocalDpi xmlns:a14="http://schemas.microsoft.com/office/drawing/2010/main" val="0"/>
              </a:ext>
            </a:extLst>
          </a:blip>
          <a:srcRect/>
          <a:stretch>
            <a:fillRect/>
          </a:stretch>
        </p:blipFill>
        <p:spPr bwMode="auto">
          <a:xfrm>
            <a:off x="8137383" y="215189"/>
            <a:ext cx="752623" cy="72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3320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46275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9" name="Title 1"/>
          <p:cNvSpPr txBox="1">
            <a:spLocks/>
          </p:cNvSpPr>
          <p:nvPr/>
        </p:nvSpPr>
        <p:spPr>
          <a:xfrm>
            <a:off x="742950" y="1597821"/>
            <a:ext cx="8420100"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3200" b="1" dirty="0">
              <a:solidFill>
                <a:srgbClr val="91278F"/>
              </a:solidFill>
              <a:ea typeface="Verdana" pitchFamily="34" charset="0"/>
              <a:cs typeface="Verdana" pitchFamily="34" charset="0"/>
            </a:endParaRPr>
          </a:p>
        </p:txBody>
      </p:sp>
      <p:sp>
        <p:nvSpPr>
          <p:cNvPr id="10" name="Slide Number Placeholder 5"/>
          <p:cNvSpPr>
            <a:spLocks noGrp="1"/>
          </p:cNvSpPr>
          <p:nvPr>
            <p:ph type="sldNum" sz="quarter" idx="4"/>
          </p:nvPr>
        </p:nvSpPr>
        <p:spPr>
          <a:xfrm>
            <a:off x="66996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9F72C0E7-E24C-4EA9-B600-412CAD8720F1}" type="slidenum">
              <a:rPr lang="en-GB" smtClean="0">
                <a:solidFill>
                  <a:prstClr val="black"/>
                </a:solidFill>
              </a:rPr>
              <a:pPr/>
              <a:t>‹#›</a:t>
            </a:fld>
            <a:endParaRPr lang="en-GB">
              <a:solidFill>
                <a:prstClr val="black"/>
              </a:solidFill>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15186"/>
            <a:ext cx="9144000" cy="700659"/>
          </a:xfrm>
          <a:prstGeom prst="rect">
            <a:avLst/>
          </a:prstGeom>
        </p:spPr>
      </p:pic>
      <p:pic>
        <p:nvPicPr>
          <p:cNvPr id="8" name="Picture 17" descr="LED-logo-portrait-colour"/>
          <p:cNvPicPr>
            <a:picLocks noChangeAspect="1" noChangeArrowheads="1"/>
          </p:cNvPicPr>
          <p:nvPr/>
        </p:nvPicPr>
        <p:blipFill>
          <a:blip r:embed="rId10" cstate="print">
            <a:lum bright="-8000" contrast="16000"/>
            <a:extLst>
              <a:ext uri="{28A0092B-C50C-407E-A947-70E740481C1C}">
                <a14:useLocalDpi xmlns:a14="http://schemas.microsoft.com/office/drawing/2010/main" val="0"/>
              </a:ext>
            </a:extLst>
          </a:blip>
          <a:srcRect/>
          <a:stretch>
            <a:fillRect/>
          </a:stretch>
        </p:blipFill>
        <p:spPr bwMode="auto">
          <a:xfrm>
            <a:off x="8137381" y="215188"/>
            <a:ext cx="752623" cy="72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315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pic>
        <p:nvPicPr>
          <p:cNvPr id="7" name="Picture 17" descr="LED-logo-portrait-colour"/>
          <p:cNvPicPr>
            <a:picLocks noChangeAspect="1" noChangeArrowheads="1"/>
          </p:cNvPicPr>
          <p:nvPr/>
        </p:nvPicPr>
        <p:blipFill>
          <a:blip r:embed="rId13" cstate="print">
            <a:lum bright="-8000" contrast="16000"/>
            <a:extLst>
              <a:ext uri="{28A0092B-C50C-407E-A947-70E740481C1C}">
                <a14:useLocalDpi xmlns:a14="http://schemas.microsoft.com/office/drawing/2010/main"/>
              </a:ext>
            </a:extLst>
          </a:blip>
          <a:srcRect/>
          <a:stretch>
            <a:fillRect/>
          </a:stretch>
        </p:blipFill>
        <p:spPr bwMode="auto">
          <a:xfrm>
            <a:off x="7689490" y="205980"/>
            <a:ext cx="997313" cy="71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6902896" y="4620165"/>
            <a:ext cx="2133600" cy="273844"/>
          </a:xfrm>
          <a:prstGeom prst="rect">
            <a:avLst/>
          </a:prstGeom>
        </p:spPr>
        <p:txBody>
          <a:bodyPr/>
          <a:lstStyle>
            <a:lvl1pPr algn="r">
              <a:defRPr sz="1200" b="1">
                <a:solidFill>
                  <a:schemeClr val="tx1"/>
                </a:solidFill>
                <a:latin typeface="Verdana" pitchFamily="34" charset="0"/>
                <a:ea typeface="Verdana" pitchFamily="34" charset="0"/>
                <a:cs typeface="Verdana" pitchFamily="34" charset="0"/>
              </a:defRPr>
            </a:lvl1pPr>
          </a:lstStyle>
          <a:p>
            <a:fld id="{07D223E5-FB8E-42AC-A7A5-4A9688B6D5E0}"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3043005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lvl1pPr algn="l" defTabSz="914400" rtl="0" eaLnBrk="1" latinLnBrk="0" hangingPunct="1">
        <a:spcBef>
          <a:spcPct val="0"/>
        </a:spcBef>
        <a:buNone/>
        <a:defRPr sz="3200" b="1" kern="1200">
          <a:solidFill>
            <a:srgbClr val="91278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6.xml"/><Relationship Id="rId16" Type="http://schemas.openxmlformats.org/officeDocument/2006/relationships/image" Target="../media/image76.png"/><Relationship Id="rId1" Type="http://schemas.openxmlformats.org/officeDocument/2006/relationships/slideLayout" Target="../slideLayouts/slideLayout7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9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01.xml"/><Relationship Id="rId6" Type="http://schemas.openxmlformats.org/officeDocument/2006/relationships/image" Target="../media/image48.jpeg"/><Relationship Id="rId5" Type="http://schemas.openxmlformats.org/officeDocument/2006/relationships/image" Target="../media/image40.png"/><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are the IS alliances?</a:t>
            </a:r>
            <a:endParaRPr lang="en-GB" dirty="0"/>
          </a:p>
        </p:txBody>
      </p:sp>
      <p:pic>
        <p:nvPicPr>
          <p:cNvPr id="1026" name="Picture 2" descr="G:\AW_Asset_Mgt\Secure\Totex\EIM\Admin\DXC-logo-2017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601" y="2260597"/>
            <a:ext cx="2247900" cy="4355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1" y="1066143"/>
            <a:ext cx="3422650" cy="646391"/>
          </a:xfrm>
          <a:prstGeom prst="rect">
            <a:avLst/>
          </a:prstGeom>
        </p:spPr>
        <p:txBody>
          <a:bodyPr/>
          <a:lstStyle>
            <a:lvl1pPr algn="l" defTabSz="914400" rtl="0" eaLnBrk="1" latinLnBrk="0" hangingPunct="1">
              <a:spcBef>
                <a:spcPct val="0"/>
              </a:spcBef>
              <a:buNone/>
              <a:defRPr sz="2800" b="1" kern="1200">
                <a:solidFill>
                  <a:srgbClr val="91278F"/>
                </a:solidFill>
                <a:latin typeface="Verdana" pitchFamily="34" charset="0"/>
                <a:ea typeface="Verdana" pitchFamily="34" charset="0"/>
                <a:cs typeface="Verdana" pitchFamily="34" charset="0"/>
              </a:defRPr>
            </a:lvl1pPr>
          </a:lstStyle>
          <a:p>
            <a:r>
              <a:rPr lang="en-GB" dirty="0" smtClean="0"/>
              <a:t>EWM – </a:t>
            </a:r>
            <a:r>
              <a:rPr lang="en-GB" sz="1800" dirty="0" smtClean="0"/>
              <a:t>Enterprise Works Management</a:t>
            </a:r>
            <a:br>
              <a:rPr lang="en-GB" sz="1800" dirty="0" smtClean="0"/>
            </a:br>
            <a:r>
              <a:rPr lang="en-GB" sz="1800" dirty="0" smtClean="0"/>
              <a:t>July 2016</a:t>
            </a:r>
            <a:endParaRPr lang="en-GB" sz="1800" dirty="0"/>
          </a:p>
        </p:txBody>
      </p:sp>
      <p:sp>
        <p:nvSpPr>
          <p:cNvPr id="5" name="Title 1"/>
          <p:cNvSpPr txBox="1">
            <a:spLocks/>
          </p:cNvSpPr>
          <p:nvPr/>
        </p:nvSpPr>
        <p:spPr>
          <a:xfrm>
            <a:off x="4411249" y="1065486"/>
            <a:ext cx="4241799" cy="646391"/>
          </a:xfrm>
          <a:prstGeom prst="rect">
            <a:avLst/>
          </a:prstGeom>
        </p:spPr>
        <p:txBody>
          <a:bodyPr/>
          <a:lstStyle>
            <a:lvl1pPr algn="l" defTabSz="914400" rtl="0" eaLnBrk="1" latinLnBrk="0" hangingPunct="1">
              <a:spcBef>
                <a:spcPct val="0"/>
              </a:spcBef>
              <a:buNone/>
              <a:defRPr sz="2800" b="1" kern="1200">
                <a:solidFill>
                  <a:srgbClr val="91278F"/>
                </a:solidFill>
                <a:latin typeface="Verdana" pitchFamily="34" charset="0"/>
                <a:ea typeface="Verdana" pitchFamily="34" charset="0"/>
                <a:cs typeface="Verdana" pitchFamily="34" charset="0"/>
              </a:defRPr>
            </a:lvl1pPr>
          </a:lstStyle>
          <a:p>
            <a:r>
              <a:rPr lang="en-GB" dirty="0" smtClean="0"/>
              <a:t>EIM – </a:t>
            </a:r>
            <a:r>
              <a:rPr lang="en-GB" sz="1800" dirty="0" smtClean="0"/>
              <a:t>Enterprise Information Management</a:t>
            </a:r>
            <a:br>
              <a:rPr lang="en-GB" sz="1800" dirty="0" smtClean="0"/>
            </a:br>
            <a:r>
              <a:rPr lang="en-GB" sz="1800" dirty="0" smtClean="0"/>
              <a:t>October 2015</a:t>
            </a:r>
            <a:endParaRPr lang="en-GB" sz="1800"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350" y="2774156"/>
            <a:ext cx="2658301"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3721100"/>
            <a:ext cx="1087092"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638" y="3721100"/>
            <a:ext cx="1650114"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12" y="2260597"/>
            <a:ext cx="1650114"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10" y="3244056"/>
            <a:ext cx="2658301"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3650" y="2115343"/>
            <a:ext cx="1176603" cy="9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0" y="4060825"/>
            <a:ext cx="10731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076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947212" y="1131590"/>
            <a:ext cx="3424988" cy="2448272"/>
          </a:xfrm>
          <a:prstGeom prst="rect">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6" name="Rectangle 55"/>
          <p:cNvSpPr/>
          <p:nvPr/>
        </p:nvSpPr>
        <p:spPr>
          <a:xfrm>
            <a:off x="6639894" y="1004709"/>
            <a:ext cx="1037721" cy="291463"/>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Rectangle 54"/>
          <p:cNvSpPr/>
          <p:nvPr/>
        </p:nvSpPr>
        <p:spPr>
          <a:xfrm>
            <a:off x="6560990" y="3824513"/>
            <a:ext cx="2101092" cy="200056"/>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Rectangle 53"/>
          <p:cNvSpPr/>
          <p:nvPr/>
        </p:nvSpPr>
        <p:spPr>
          <a:xfrm>
            <a:off x="4912953" y="3797635"/>
            <a:ext cx="940675" cy="301915"/>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Rectangle 52"/>
          <p:cNvSpPr/>
          <p:nvPr/>
        </p:nvSpPr>
        <p:spPr>
          <a:xfrm>
            <a:off x="3169934" y="3798799"/>
            <a:ext cx="1022797" cy="301915"/>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Rectangle 43"/>
          <p:cNvSpPr/>
          <p:nvPr/>
        </p:nvSpPr>
        <p:spPr>
          <a:xfrm>
            <a:off x="3198874" y="1029173"/>
            <a:ext cx="1245737" cy="228462"/>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a6.png"/>
          <p:cNvPicPr>
            <a:picLocks noChangeAspect="1"/>
          </p:cNvPicPr>
          <p:nvPr/>
        </p:nvPicPr>
        <p:blipFill>
          <a:blip r:embed="rId3">
            <a:extLst/>
          </a:blip>
          <a:stretch>
            <a:fillRect/>
          </a:stretch>
        </p:blipFill>
        <p:spPr>
          <a:xfrm>
            <a:off x="3059832" y="1419622"/>
            <a:ext cx="1613044" cy="2017424"/>
          </a:xfrm>
          <a:prstGeom prst="rect">
            <a:avLst/>
          </a:prstGeom>
          <a:ln w="9525">
            <a:solidFill>
              <a:schemeClr val="bg1">
                <a:lumMod val="85000"/>
              </a:schemeClr>
            </a:solidFill>
            <a:miter lim="400000"/>
          </a:ln>
        </p:spPr>
      </p:pic>
      <p:sp>
        <p:nvSpPr>
          <p:cNvPr id="24" name="Rectangle 23"/>
          <p:cNvSpPr/>
          <p:nvPr/>
        </p:nvSpPr>
        <p:spPr>
          <a:xfrm>
            <a:off x="3202553" y="1036847"/>
            <a:ext cx="1242059" cy="200055"/>
          </a:xfrm>
          <a:prstGeom prst="rect">
            <a:avLst/>
          </a:prstGeom>
        </p:spPr>
        <p:txBody>
          <a:bodyPr wrap="square">
            <a:spAutoFit/>
          </a:bodyPr>
          <a:lstStyle/>
          <a:p>
            <a:pPr algn="ctr"/>
            <a:r>
              <a:rPr lang="en-GB" sz="700" b="1" dirty="0">
                <a:solidFill>
                  <a:srgbClr val="FFFFFF"/>
                </a:solidFill>
              </a:rPr>
              <a:t>Executive Dashboard</a:t>
            </a:r>
            <a:endParaRPr lang="en-GB" sz="700" dirty="0">
              <a:solidFill>
                <a:srgbClr val="FFFFFF"/>
              </a:solidFill>
            </a:endParaRPr>
          </a:p>
        </p:txBody>
      </p:sp>
      <p:pic>
        <p:nvPicPr>
          <p:cNvPr id="26" name="a7.png"/>
          <p:cNvPicPr>
            <a:picLocks noChangeAspect="1"/>
          </p:cNvPicPr>
          <p:nvPr/>
        </p:nvPicPr>
        <p:blipFill rotWithShape="1">
          <a:blip r:embed="rId4">
            <a:extLst/>
          </a:blip>
          <a:srcRect l="48620" t="28344" r="1321" b="56135"/>
          <a:stretch/>
        </p:blipFill>
        <p:spPr>
          <a:xfrm>
            <a:off x="2943490" y="4212279"/>
            <a:ext cx="1501122" cy="714646"/>
          </a:xfrm>
          <a:prstGeom prst="rect">
            <a:avLst/>
          </a:prstGeom>
          <a:ln w="9525">
            <a:solidFill>
              <a:schemeClr val="bg1">
                <a:lumMod val="85000"/>
              </a:schemeClr>
            </a:solidFill>
            <a:miter lim="400000"/>
          </a:ln>
        </p:spPr>
      </p:pic>
      <p:sp>
        <p:nvSpPr>
          <p:cNvPr id="30" name="Rectangle 29"/>
          <p:cNvSpPr/>
          <p:nvPr/>
        </p:nvSpPr>
        <p:spPr>
          <a:xfrm>
            <a:off x="3169935" y="3791773"/>
            <a:ext cx="1022796" cy="307777"/>
          </a:xfrm>
          <a:prstGeom prst="rect">
            <a:avLst/>
          </a:prstGeom>
        </p:spPr>
        <p:txBody>
          <a:bodyPr wrap="square">
            <a:spAutoFit/>
          </a:bodyPr>
          <a:lstStyle/>
          <a:p>
            <a:pPr algn="ctr"/>
            <a:r>
              <a:rPr lang="en-GB" sz="700" b="1" dirty="0">
                <a:solidFill>
                  <a:srgbClr val="FFFFFF"/>
                </a:solidFill>
              </a:rPr>
              <a:t>Incidents Over a Specific Period</a:t>
            </a:r>
            <a:endParaRPr lang="en-GB" sz="700" dirty="0">
              <a:solidFill>
                <a:srgbClr val="FFFFFF"/>
              </a:solidFill>
            </a:endParaRPr>
          </a:p>
        </p:txBody>
      </p:sp>
      <p:pic>
        <p:nvPicPr>
          <p:cNvPr id="31" name="a7.png"/>
          <p:cNvPicPr>
            <a:picLocks noChangeAspect="1"/>
          </p:cNvPicPr>
          <p:nvPr/>
        </p:nvPicPr>
        <p:blipFill>
          <a:blip r:embed="rId4">
            <a:extLst/>
          </a:blip>
          <a:stretch>
            <a:fillRect/>
          </a:stretch>
        </p:blipFill>
        <p:spPr>
          <a:xfrm>
            <a:off x="4928691" y="1419622"/>
            <a:ext cx="1313927" cy="2017424"/>
          </a:xfrm>
          <a:prstGeom prst="rect">
            <a:avLst/>
          </a:prstGeom>
          <a:ln w="9525">
            <a:solidFill>
              <a:schemeClr val="bg1">
                <a:lumMod val="85000"/>
              </a:schemeClr>
            </a:solidFill>
            <a:miter lim="400000"/>
          </a:ln>
        </p:spPr>
      </p:pic>
      <p:pic>
        <p:nvPicPr>
          <p:cNvPr id="32" name="a6.png"/>
          <p:cNvPicPr>
            <a:picLocks noChangeAspect="1"/>
          </p:cNvPicPr>
          <p:nvPr/>
        </p:nvPicPr>
        <p:blipFill rotWithShape="1">
          <a:blip r:embed="rId3">
            <a:extLst/>
          </a:blip>
          <a:srcRect l="22485" t="50791" r="27330" b="30678"/>
          <a:stretch/>
        </p:blipFill>
        <p:spPr>
          <a:xfrm>
            <a:off x="4612840" y="4207315"/>
            <a:ext cx="1557770" cy="719432"/>
          </a:xfrm>
          <a:prstGeom prst="rect">
            <a:avLst/>
          </a:prstGeom>
          <a:ln w="9525">
            <a:solidFill>
              <a:schemeClr val="bg1">
                <a:lumMod val="85000"/>
              </a:schemeClr>
            </a:solidFill>
            <a:miter lim="400000"/>
          </a:ln>
        </p:spPr>
      </p:pic>
      <p:sp>
        <p:nvSpPr>
          <p:cNvPr id="34" name="Rectangle 33"/>
          <p:cNvSpPr/>
          <p:nvPr/>
        </p:nvSpPr>
        <p:spPr>
          <a:xfrm>
            <a:off x="4912954" y="3789240"/>
            <a:ext cx="940674" cy="307777"/>
          </a:xfrm>
          <a:prstGeom prst="rect">
            <a:avLst/>
          </a:prstGeom>
        </p:spPr>
        <p:txBody>
          <a:bodyPr wrap="square">
            <a:spAutoFit/>
          </a:bodyPr>
          <a:lstStyle/>
          <a:p>
            <a:pPr algn="ctr"/>
            <a:r>
              <a:rPr lang="en-GB" sz="700" b="1" dirty="0">
                <a:solidFill>
                  <a:srgbClr val="FFFFFF"/>
                </a:solidFill>
              </a:rPr>
              <a:t>Drillable Visualisations</a:t>
            </a:r>
            <a:endParaRPr lang="en-GB" sz="700" dirty="0">
              <a:solidFill>
                <a:srgbClr val="FFFFFF"/>
              </a:solidFill>
            </a:endParaRPr>
          </a:p>
        </p:txBody>
      </p:sp>
      <p:pic>
        <p:nvPicPr>
          <p:cNvPr id="35" name="a7.png"/>
          <p:cNvPicPr>
            <a:picLocks noChangeAspect="1"/>
          </p:cNvPicPr>
          <p:nvPr/>
        </p:nvPicPr>
        <p:blipFill rotWithShape="1">
          <a:blip r:embed="rId4">
            <a:extLst/>
          </a:blip>
          <a:srcRect l="49050" t="45022" r="2041" b="22940"/>
          <a:stretch/>
        </p:blipFill>
        <p:spPr>
          <a:xfrm>
            <a:off x="6674666" y="1419622"/>
            <a:ext cx="1002949" cy="1008683"/>
          </a:xfrm>
          <a:prstGeom prst="rect">
            <a:avLst/>
          </a:prstGeom>
          <a:ln w="9525">
            <a:solidFill>
              <a:schemeClr val="bg1">
                <a:lumMod val="85000"/>
              </a:schemeClr>
            </a:solidFill>
            <a:miter lim="400000"/>
          </a:ln>
        </p:spPr>
      </p:pic>
      <p:sp>
        <p:nvSpPr>
          <p:cNvPr id="37" name="Rectangle 36"/>
          <p:cNvSpPr/>
          <p:nvPr/>
        </p:nvSpPr>
        <p:spPr>
          <a:xfrm>
            <a:off x="6654819" y="985785"/>
            <a:ext cx="1022796" cy="307777"/>
          </a:xfrm>
          <a:prstGeom prst="rect">
            <a:avLst/>
          </a:prstGeom>
        </p:spPr>
        <p:txBody>
          <a:bodyPr wrap="square">
            <a:spAutoFit/>
          </a:bodyPr>
          <a:lstStyle/>
          <a:p>
            <a:pPr algn="ctr"/>
            <a:r>
              <a:rPr lang="en-GB" sz="700" b="1" dirty="0">
                <a:solidFill>
                  <a:srgbClr val="FFFFFF"/>
                </a:solidFill>
              </a:rPr>
              <a:t>Impact Disbursement</a:t>
            </a:r>
            <a:endParaRPr lang="en-GB" sz="700" dirty="0">
              <a:solidFill>
                <a:srgbClr val="FFFFFF"/>
              </a:solidFill>
            </a:endParaRPr>
          </a:p>
        </p:txBody>
      </p:sp>
      <p:sp>
        <p:nvSpPr>
          <p:cNvPr id="41" name="TextBox 40"/>
          <p:cNvSpPr txBox="1"/>
          <p:nvPr/>
        </p:nvSpPr>
        <p:spPr>
          <a:xfrm>
            <a:off x="6600705" y="2551754"/>
            <a:ext cx="1226090" cy="461665"/>
          </a:xfrm>
          <a:prstGeom prst="rect">
            <a:avLst/>
          </a:prstGeom>
          <a:noFill/>
        </p:spPr>
        <p:txBody>
          <a:bodyPr wrap="square" rtlCol="0">
            <a:spAutoFit/>
          </a:bodyPr>
          <a:lstStyle>
            <a:defPPr>
              <a:defRPr lang="en-US"/>
            </a:defPPr>
            <a:lvl1pPr marL="90488" indent="-90488">
              <a:buFont typeface="Arial" charset="0"/>
              <a:buChar char="•"/>
              <a:defRPr sz="800" b="1">
                <a:solidFill>
                  <a:srgbClr val="325DA1"/>
                </a:solidFill>
              </a:defRPr>
            </a:lvl1pPr>
          </a:lstStyle>
          <a:p>
            <a:r>
              <a:rPr lang="en-GB" dirty="0"/>
              <a:t>Regional performance highlights</a:t>
            </a:r>
          </a:p>
        </p:txBody>
      </p:sp>
      <p:pic>
        <p:nvPicPr>
          <p:cNvPr id="42" name="a6.png"/>
          <p:cNvPicPr>
            <a:picLocks noChangeAspect="1"/>
          </p:cNvPicPr>
          <p:nvPr/>
        </p:nvPicPr>
        <p:blipFill rotWithShape="1">
          <a:blip r:embed="rId3">
            <a:extLst/>
          </a:blip>
          <a:srcRect l="22754" t="81310" r="2236" b="2191"/>
          <a:stretch/>
        </p:blipFill>
        <p:spPr>
          <a:xfrm>
            <a:off x="6321726" y="4206799"/>
            <a:ext cx="2617048" cy="719928"/>
          </a:xfrm>
          <a:prstGeom prst="rect">
            <a:avLst/>
          </a:prstGeom>
          <a:ln w="9525">
            <a:solidFill>
              <a:schemeClr val="bg1">
                <a:lumMod val="85000"/>
              </a:schemeClr>
            </a:solidFill>
            <a:miter lim="400000"/>
          </a:ln>
        </p:spPr>
      </p:pic>
      <p:sp>
        <p:nvSpPr>
          <p:cNvPr id="46" name="Rectangle 45"/>
          <p:cNvSpPr/>
          <p:nvPr/>
        </p:nvSpPr>
        <p:spPr>
          <a:xfrm>
            <a:off x="6573850" y="3824513"/>
            <a:ext cx="2088232" cy="200055"/>
          </a:xfrm>
          <a:prstGeom prst="rect">
            <a:avLst/>
          </a:prstGeom>
        </p:spPr>
        <p:txBody>
          <a:bodyPr wrap="square">
            <a:spAutoFit/>
          </a:bodyPr>
          <a:lstStyle/>
          <a:p>
            <a:pPr algn="ctr"/>
            <a:r>
              <a:rPr lang="en-GB" sz="700" b="1" dirty="0">
                <a:solidFill>
                  <a:srgbClr val="FFFFFF"/>
                </a:solidFill>
              </a:rPr>
              <a:t>Real-time Data Capturing &amp; Reporting</a:t>
            </a:r>
            <a:endParaRPr lang="en-GB" sz="700" dirty="0">
              <a:solidFill>
                <a:srgbClr val="FFFFFF"/>
              </a:solidFill>
            </a:endParaRPr>
          </a:p>
        </p:txBody>
      </p:sp>
      <p:pic>
        <p:nvPicPr>
          <p:cNvPr id="47" name="a7.png"/>
          <p:cNvPicPr>
            <a:picLocks noChangeAspect="1"/>
          </p:cNvPicPr>
          <p:nvPr/>
        </p:nvPicPr>
        <p:blipFill rotWithShape="1">
          <a:blip r:embed="rId4">
            <a:extLst/>
          </a:blip>
          <a:srcRect l="61041" t="11316" r="13550" b="73300"/>
          <a:stretch/>
        </p:blipFill>
        <p:spPr>
          <a:xfrm>
            <a:off x="7826794" y="1422816"/>
            <a:ext cx="1086991" cy="1010470"/>
          </a:xfrm>
          <a:prstGeom prst="rect">
            <a:avLst/>
          </a:prstGeom>
          <a:ln w="9525">
            <a:solidFill>
              <a:schemeClr val="bg1">
                <a:lumMod val="85000"/>
              </a:schemeClr>
            </a:solidFill>
            <a:miter lim="400000"/>
          </a:ln>
        </p:spPr>
      </p:pic>
      <p:sp>
        <p:nvSpPr>
          <p:cNvPr id="51" name="TextBox 50"/>
          <p:cNvSpPr txBox="1"/>
          <p:nvPr/>
        </p:nvSpPr>
        <p:spPr>
          <a:xfrm>
            <a:off x="7739784" y="2551754"/>
            <a:ext cx="1404216" cy="338554"/>
          </a:xfrm>
          <a:prstGeom prst="rect">
            <a:avLst/>
          </a:prstGeom>
          <a:noFill/>
        </p:spPr>
        <p:txBody>
          <a:bodyPr wrap="square" rtlCol="0">
            <a:spAutoFit/>
          </a:bodyPr>
          <a:lstStyle>
            <a:defPPr>
              <a:defRPr lang="en-US"/>
            </a:defPPr>
            <a:lvl1pPr marL="90488" indent="-90488">
              <a:buFont typeface="Arial" charset="0"/>
              <a:buChar char="•"/>
              <a:defRPr sz="800" b="1">
                <a:solidFill>
                  <a:srgbClr val="325DA1"/>
                </a:solidFill>
              </a:defRPr>
            </a:lvl1pPr>
          </a:lstStyle>
          <a:p>
            <a:r>
              <a:rPr lang="en-GB" dirty="0"/>
              <a:t>Showing key state</a:t>
            </a:r>
          </a:p>
          <a:p>
            <a:r>
              <a:rPr lang="en-GB" dirty="0"/>
              <a:t>Health check</a:t>
            </a:r>
          </a:p>
        </p:txBody>
      </p:sp>
      <p:sp>
        <p:nvSpPr>
          <p:cNvPr id="38" name="TextBox 37"/>
          <p:cNvSpPr txBox="1"/>
          <p:nvPr/>
        </p:nvSpPr>
        <p:spPr>
          <a:xfrm>
            <a:off x="107504" y="1607440"/>
            <a:ext cx="2664296" cy="3185487"/>
          </a:xfrm>
          <a:prstGeom prst="rect">
            <a:avLst/>
          </a:prstGeom>
          <a:noFill/>
        </p:spPr>
        <p:txBody>
          <a:bodyPr wrap="square" rtlCol="0">
            <a:spAutoFit/>
          </a:bodyPr>
          <a:lstStyle/>
          <a:p>
            <a:r>
              <a:rPr lang="en-GB" sz="1400" b="1" dirty="0">
                <a:solidFill>
                  <a:srgbClr val="FFFFFF"/>
                </a:solidFill>
              </a:rPr>
              <a:t>Business Intelligence </a:t>
            </a:r>
          </a:p>
          <a:p>
            <a:endParaRPr lang="en-GB" sz="800" dirty="0">
              <a:solidFill>
                <a:srgbClr val="FFFFFF"/>
              </a:solidFill>
            </a:endParaRPr>
          </a:p>
          <a:p>
            <a:pPr marL="93663" indent="-93663">
              <a:spcAft>
                <a:spcPts val="600"/>
              </a:spcAft>
              <a:buFont typeface="Arial" charset="0"/>
              <a:buChar char="•"/>
            </a:pPr>
            <a:r>
              <a:rPr lang="en-GB" sz="900" dirty="0">
                <a:solidFill>
                  <a:srgbClr val="FFFFFF"/>
                </a:solidFill>
              </a:rPr>
              <a:t>Visual presentation of performance measures</a:t>
            </a:r>
          </a:p>
          <a:p>
            <a:pPr marL="93663" indent="-93663">
              <a:spcAft>
                <a:spcPts val="600"/>
              </a:spcAft>
              <a:buFont typeface="Arial" charset="0"/>
              <a:buChar char="•"/>
            </a:pPr>
            <a:r>
              <a:rPr lang="en-GB" sz="900" dirty="0">
                <a:solidFill>
                  <a:srgbClr val="FFFFFF"/>
                </a:solidFill>
              </a:rPr>
              <a:t>Filtering and drill down through various performance data via tags and time periods</a:t>
            </a:r>
          </a:p>
          <a:p>
            <a:pPr marL="93663" indent="-93663">
              <a:spcAft>
                <a:spcPts val="600"/>
              </a:spcAft>
              <a:buFont typeface="Arial" charset="0"/>
              <a:buChar char="•"/>
            </a:pPr>
            <a:r>
              <a:rPr lang="en-GB" sz="900" dirty="0">
                <a:solidFill>
                  <a:srgbClr val="FFFFFF"/>
                </a:solidFill>
              </a:rPr>
              <a:t>Generate detailed reports showing new trends</a:t>
            </a:r>
          </a:p>
          <a:p>
            <a:pPr marL="93663" indent="-93663">
              <a:spcAft>
                <a:spcPts val="600"/>
              </a:spcAft>
              <a:buFont typeface="Arial" charset="0"/>
              <a:buChar char="•"/>
            </a:pPr>
            <a:r>
              <a:rPr lang="en-GB" sz="900" dirty="0">
                <a:solidFill>
                  <a:srgbClr val="FFFFFF"/>
                </a:solidFill>
              </a:rPr>
              <a:t>Changing data interpretation and visualisation, </a:t>
            </a:r>
            <a:r>
              <a:rPr lang="en-GB" sz="900" dirty="0" smtClean="0">
                <a:solidFill>
                  <a:srgbClr val="FFFFFF"/>
                </a:solidFill>
              </a:rPr>
              <a:t>i.e.. </a:t>
            </a:r>
            <a:r>
              <a:rPr lang="en-GB" sz="900" dirty="0">
                <a:solidFill>
                  <a:srgbClr val="FFFFFF"/>
                </a:solidFill>
              </a:rPr>
              <a:t>Bar Graphs, Line Graphs etc.</a:t>
            </a:r>
          </a:p>
          <a:p>
            <a:pPr marL="93663" indent="-93663">
              <a:spcAft>
                <a:spcPts val="600"/>
              </a:spcAft>
              <a:buFont typeface="Arial" charset="0"/>
              <a:buChar char="•"/>
            </a:pPr>
            <a:r>
              <a:rPr lang="en-GB" sz="900" dirty="0">
                <a:solidFill>
                  <a:srgbClr val="FFFFFF"/>
                </a:solidFill>
              </a:rPr>
              <a:t>Real-time data updates, from the field </a:t>
            </a:r>
          </a:p>
          <a:p>
            <a:pPr marL="93663" indent="-93663">
              <a:spcAft>
                <a:spcPts val="600"/>
              </a:spcAft>
              <a:buFont typeface="Arial" charset="0"/>
              <a:buChar char="•"/>
            </a:pPr>
            <a:r>
              <a:rPr lang="en-GB" sz="900" dirty="0">
                <a:solidFill>
                  <a:srgbClr val="FFFFFF"/>
                </a:solidFill>
              </a:rPr>
              <a:t>Complete view of broad &amp; specific operational costs</a:t>
            </a:r>
          </a:p>
          <a:p>
            <a:pPr marL="93663" indent="-93663">
              <a:spcAft>
                <a:spcPts val="600"/>
              </a:spcAft>
              <a:buFont typeface="Arial" charset="0"/>
              <a:buChar char="•"/>
            </a:pPr>
            <a:r>
              <a:rPr lang="en-GB" sz="900" dirty="0">
                <a:solidFill>
                  <a:srgbClr val="FFFFFF"/>
                </a:solidFill>
              </a:rPr>
              <a:t>Asset / operation health check</a:t>
            </a:r>
          </a:p>
          <a:p>
            <a:pPr marL="93663" indent="-93663">
              <a:spcAft>
                <a:spcPts val="600"/>
              </a:spcAft>
              <a:buFont typeface="Arial" charset="0"/>
              <a:buChar char="•"/>
            </a:pPr>
            <a:r>
              <a:rPr lang="en-GB" sz="900" dirty="0">
                <a:solidFill>
                  <a:srgbClr val="FFFFFF"/>
                </a:solidFill>
              </a:rPr>
              <a:t>Gain broad insight into </a:t>
            </a:r>
            <a:r>
              <a:rPr lang="en-GB" sz="900" dirty="0" smtClean="0">
                <a:solidFill>
                  <a:srgbClr val="FFFFFF"/>
                </a:solidFill>
              </a:rPr>
              <a:t>total </a:t>
            </a:r>
            <a:r>
              <a:rPr lang="en-GB" sz="900" dirty="0">
                <a:solidFill>
                  <a:srgbClr val="FFFFFF"/>
                </a:solidFill>
              </a:rPr>
              <a:t>impact of operations</a:t>
            </a:r>
          </a:p>
        </p:txBody>
      </p:sp>
      <p:sp>
        <p:nvSpPr>
          <p:cNvPr id="40" name="TextBox 39">
            <a:extLst/>
          </p:cNvPr>
          <p:cNvSpPr txBox="1"/>
          <p:nvPr/>
        </p:nvSpPr>
        <p:spPr>
          <a:xfrm>
            <a:off x="107504" y="195486"/>
            <a:ext cx="1798890" cy="646331"/>
          </a:xfrm>
          <a:prstGeom prst="rect">
            <a:avLst/>
          </a:prstGeom>
          <a:noFill/>
        </p:spPr>
        <p:txBody>
          <a:bodyPr wrap="none" rtlCol="0">
            <a:spAutoFit/>
          </a:bodyPr>
          <a:lstStyle>
            <a:defPPr>
              <a:defRPr lang="en-US"/>
            </a:defPPr>
            <a:lvl1pPr>
              <a:defRPr sz="1400" b="1">
                <a:solidFill>
                  <a:srgbClr val="0577BD"/>
                </a:solidFill>
              </a:defRPr>
            </a:lvl1pPr>
          </a:lstStyle>
          <a:p>
            <a:r>
              <a:rPr lang="en-GB" sz="1800" dirty="0">
                <a:solidFill>
                  <a:srgbClr val="FFFFFF"/>
                </a:solidFill>
              </a:rPr>
              <a:t>Dashboards </a:t>
            </a:r>
            <a:br>
              <a:rPr lang="en-GB" sz="1800" dirty="0">
                <a:solidFill>
                  <a:srgbClr val="FFFFFF"/>
                </a:solidFill>
              </a:rPr>
            </a:br>
            <a:r>
              <a:rPr lang="en-GB" sz="1800" dirty="0">
                <a:solidFill>
                  <a:srgbClr val="FFFFFF"/>
                </a:solidFill>
              </a:rPr>
              <a:t>&amp; Reporting</a:t>
            </a:r>
          </a:p>
        </p:txBody>
      </p:sp>
      <p:sp>
        <p:nvSpPr>
          <p:cNvPr id="52" name="Rectangle 51"/>
          <p:cNvSpPr/>
          <p:nvPr/>
        </p:nvSpPr>
        <p:spPr>
          <a:xfrm>
            <a:off x="4939197" y="1036847"/>
            <a:ext cx="1303421" cy="228462"/>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8" name="Rectangle 27"/>
          <p:cNvSpPr/>
          <p:nvPr/>
        </p:nvSpPr>
        <p:spPr>
          <a:xfrm>
            <a:off x="4928691" y="1057429"/>
            <a:ext cx="1313927" cy="200055"/>
          </a:xfrm>
          <a:prstGeom prst="rect">
            <a:avLst/>
          </a:prstGeom>
        </p:spPr>
        <p:txBody>
          <a:bodyPr wrap="square">
            <a:spAutoFit/>
          </a:bodyPr>
          <a:lstStyle/>
          <a:p>
            <a:pPr algn="ctr"/>
            <a:r>
              <a:rPr lang="en-GB" sz="700" b="1" dirty="0">
                <a:solidFill>
                  <a:srgbClr val="FFFFFF"/>
                </a:solidFill>
              </a:rPr>
              <a:t>Summary Dashboard</a:t>
            </a:r>
            <a:endParaRPr lang="en-GB" sz="700" dirty="0">
              <a:solidFill>
                <a:srgbClr val="FFFFFF"/>
              </a:solidFill>
            </a:endParaRPr>
          </a:p>
        </p:txBody>
      </p:sp>
      <p:sp>
        <p:nvSpPr>
          <p:cNvPr id="57" name="Rectangle 56"/>
          <p:cNvSpPr/>
          <p:nvPr/>
        </p:nvSpPr>
        <p:spPr>
          <a:xfrm>
            <a:off x="7816918" y="1008970"/>
            <a:ext cx="1096867" cy="291463"/>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Rectangle 57"/>
          <p:cNvSpPr/>
          <p:nvPr/>
        </p:nvSpPr>
        <p:spPr>
          <a:xfrm>
            <a:off x="7826794" y="1000812"/>
            <a:ext cx="1086991" cy="307777"/>
          </a:xfrm>
          <a:prstGeom prst="rect">
            <a:avLst/>
          </a:prstGeom>
        </p:spPr>
        <p:txBody>
          <a:bodyPr wrap="square">
            <a:spAutoFit/>
          </a:bodyPr>
          <a:lstStyle/>
          <a:p>
            <a:pPr algn="ctr"/>
            <a:r>
              <a:rPr lang="en-GB" sz="700" b="1" dirty="0">
                <a:solidFill>
                  <a:srgbClr val="FFFFFF"/>
                </a:solidFill>
              </a:rPr>
              <a:t>Asset Health Check &amp; Analysis</a:t>
            </a:r>
            <a:endParaRPr lang="en-GB" sz="700" dirty="0">
              <a:solidFill>
                <a:srgbClr val="FFFFFF"/>
              </a:solidFill>
            </a:endParaRPr>
          </a:p>
        </p:txBody>
      </p:sp>
      <p:sp>
        <p:nvSpPr>
          <p:cNvPr id="33" name="TextBox 32">
            <a:extLst>
              <a:ext uri="{FF2B5EF4-FFF2-40B4-BE49-F238E27FC236}">
                <a16:creationId xmlns:a16="http://schemas.microsoft.com/office/drawing/2014/main" xmlns="" id="{8E5D2A50-F909-4303-A5A8-B3CD9E37ACE8}"/>
              </a:ext>
            </a:extLst>
          </p:cNvPr>
          <p:cNvSpPr txBox="1"/>
          <p:nvPr/>
        </p:nvSpPr>
        <p:spPr>
          <a:xfrm>
            <a:off x="121579" y="793901"/>
            <a:ext cx="2546131" cy="784830"/>
          </a:xfrm>
          <a:prstGeom prst="rect">
            <a:avLst/>
          </a:prstGeom>
          <a:noFill/>
        </p:spPr>
        <p:txBody>
          <a:bodyPr wrap="square" rtlCol="0">
            <a:spAutoFit/>
          </a:bodyPr>
          <a:lstStyle/>
          <a:p>
            <a:r>
              <a:rPr lang="en-GB" sz="900" dirty="0">
                <a:solidFill>
                  <a:srgbClr val="FFFFFF"/>
                </a:solidFill>
              </a:rPr>
              <a:t>Gain an insight into your performance against key business measures. A </a:t>
            </a:r>
            <a:r>
              <a:rPr lang="en-GB" sz="900" dirty="0" smtClean="0">
                <a:solidFill>
                  <a:srgbClr val="FFFFFF"/>
                </a:solidFill>
              </a:rPr>
              <a:t>summary </a:t>
            </a:r>
            <a:r>
              <a:rPr lang="en-GB" sz="900" dirty="0">
                <a:solidFill>
                  <a:srgbClr val="FFFFFF"/>
                </a:solidFill>
              </a:rPr>
              <a:t>of key performance metrics that can inform </a:t>
            </a:r>
            <a:r>
              <a:rPr lang="en-GB" sz="900" dirty="0" smtClean="0">
                <a:solidFill>
                  <a:srgbClr val="FFFFFF"/>
                </a:solidFill>
              </a:rPr>
              <a:t>and drive incremental </a:t>
            </a:r>
            <a:r>
              <a:rPr lang="en-GB" sz="900" dirty="0">
                <a:solidFill>
                  <a:srgbClr val="FFFFFF"/>
                </a:solidFill>
              </a:rPr>
              <a:t>improvements</a:t>
            </a:r>
          </a:p>
        </p:txBody>
      </p:sp>
    </p:spTree>
    <p:extLst>
      <p:ext uri="{BB962C8B-B14F-4D97-AF65-F5344CB8AC3E}">
        <p14:creationId xmlns:p14="http://schemas.microsoft.com/office/powerpoint/2010/main" val="28644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05237"/>
            <a:ext cx="1077756" cy="260072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778" y="2269970"/>
            <a:ext cx="1379357" cy="2169421"/>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304" y="2089798"/>
            <a:ext cx="1128612" cy="2802294"/>
          </a:xfrm>
          <a:prstGeom prst="rect">
            <a:avLst/>
          </a:prstGeom>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2331" y="2095324"/>
            <a:ext cx="1128612" cy="280229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4161" y="1419623"/>
            <a:ext cx="1435679" cy="81447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7232" y="1419622"/>
            <a:ext cx="1565446" cy="630302"/>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7308" y="1444672"/>
            <a:ext cx="1081599" cy="56342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0062" y="1443465"/>
            <a:ext cx="1210885" cy="55900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3655" y="1430679"/>
            <a:ext cx="1203781" cy="43430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455" y="1455432"/>
            <a:ext cx="1106097" cy="381642"/>
          </a:xfrm>
          <a:prstGeom prst="rect">
            <a:avLst/>
          </a:prstGeom>
        </p:spPr>
      </p:pic>
      <p:sp>
        <p:nvSpPr>
          <p:cNvPr id="3" name="Rectangle 2"/>
          <p:cNvSpPr/>
          <p:nvPr/>
        </p:nvSpPr>
        <p:spPr>
          <a:xfrm>
            <a:off x="288451" y="1517160"/>
            <a:ext cx="1086854" cy="246221"/>
          </a:xfrm>
          <a:prstGeom prst="rect">
            <a:avLst/>
          </a:prstGeom>
        </p:spPr>
        <p:txBody>
          <a:bodyPr wrap="square">
            <a:spAutoFit/>
          </a:bodyPr>
          <a:lstStyle/>
          <a:p>
            <a:pPr algn="ctr"/>
            <a:r>
              <a:rPr lang="en-GB" sz="1000" b="1" dirty="0">
                <a:solidFill>
                  <a:prstClr val="white"/>
                </a:solidFill>
              </a:rPr>
              <a:t>Business</a:t>
            </a:r>
          </a:p>
        </p:txBody>
      </p:sp>
      <p:sp>
        <p:nvSpPr>
          <p:cNvPr id="8" name="Rectangle 7"/>
          <p:cNvSpPr/>
          <p:nvPr/>
        </p:nvSpPr>
        <p:spPr>
          <a:xfrm>
            <a:off x="1527639" y="1459852"/>
            <a:ext cx="1086854" cy="400110"/>
          </a:xfrm>
          <a:prstGeom prst="rect">
            <a:avLst/>
          </a:prstGeom>
        </p:spPr>
        <p:txBody>
          <a:bodyPr wrap="square">
            <a:spAutoFit/>
          </a:bodyPr>
          <a:lstStyle/>
          <a:p>
            <a:pPr algn="ctr"/>
            <a:r>
              <a:rPr lang="en-GB" sz="1000" b="1" dirty="0">
                <a:solidFill>
                  <a:prstClr val="white"/>
                </a:solidFill>
              </a:rPr>
              <a:t>Operational Systems</a:t>
            </a:r>
          </a:p>
        </p:txBody>
      </p:sp>
      <p:sp>
        <p:nvSpPr>
          <p:cNvPr id="9" name="Rectangle 8"/>
          <p:cNvSpPr/>
          <p:nvPr/>
        </p:nvSpPr>
        <p:spPr>
          <a:xfrm>
            <a:off x="2802500" y="1558863"/>
            <a:ext cx="1202762" cy="553998"/>
          </a:xfrm>
          <a:prstGeom prst="rect">
            <a:avLst/>
          </a:prstGeom>
        </p:spPr>
        <p:txBody>
          <a:bodyPr wrap="square">
            <a:spAutoFit/>
          </a:bodyPr>
          <a:lstStyle/>
          <a:p>
            <a:pPr algn="ctr"/>
            <a:r>
              <a:rPr lang="en-US" sz="1000" b="1" dirty="0">
                <a:solidFill>
                  <a:prstClr val="white"/>
                </a:solidFill>
              </a:rPr>
              <a:t>Enterprise Architecture Data Model</a:t>
            </a:r>
            <a:endParaRPr lang="en-GB" sz="1000" b="1" dirty="0">
              <a:solidFill>
                <a:prstClr val="white"/>
              </a:solidFill>
            </a:endParaRPr>
          </a:p>
        </p:txBody>
      </p:sp>
      <p:sp>
        <p:nvSpPr>
          <p:cNvPr id="6" name="Rectangle 5"/>
          <p:cNvSpPr/>
          <p:nvPr/>
        </p:nvSpPr>
        <p:spPr>
          <a:xfrm>
            <a:off x="4599755" y="1454094"/>
            <a:ext cx="1435527" cy="553998"/>
          </a:xfrm>
          <a:prstGeom prst="rect">
            <a:avLst/>
          </a:prstGeom>
        </p:spPr>
        <p:txBody>
          <a:bodyPr wrap="square">
            <a:spAutoFit/>
          </a:bodyPr>
          <a:lstStyle/>
          <a:p>
            <a:pPr algn="ctr"/>
            <a:r>
              <a:rPr lang="en-US" sz="1000" b="1" dirty="0">
                <a:solidFill>
                  <a:prstClr val="white"/>
                </a:solidFill>
              </a:rPr>
              <a:t>Business Intelligence and Mobile Platform</a:t>
            </a:r>
            <a:endParaRPr lang="en-GB" sz="1000" b="1" dirty="0">
              <a:solidFill>
                <a:prstClr val="white"/>
              </a:solidFill>
            </a:endParaRPr>
          </a:p>
        </p:txBody>
      </p:sp>
      <p:sp>
        <p:nvSpPr>
          <p:cNvPr id="10" name="Rectangle 9"/>
          <p:cNvSpPr/>
          <p:nvPr/>
        </p:nvSpPr>
        <p:spPr>
          <a:xfrm>
            <a:off x="6596155" y="1591053"/>
            <a:ext cx="923896" cy="246221"/>
          </a:xfrm>
          <a:prstGeom prst="rect">
            <a:avLst/>
          </a:prstGeom>
        </p:spPr>
        <p:txBody>
          <a:bodyPr wrap="square">
            <a:spAutoFit/>
          </a:bodyPr>
          <a:lstStyle/>
          <a:p>
            <a:pPr algn="ctr"/>
            <a:r>
              <a:rPr lang="en-GB" sz="1000" b="1" dirty="0">
                <a:solidFill>
                  <a:prstClr val="white"/>
                </a:solidFill>
              </a:rPr>
              <a:t>Use Case  </a:t>
            </a:r>
          </a:p>
        </p:txBody>
      </p:sp>
      <p:sp>
        <p:nvSpPr>
          <p:cNvPr id="11" name="Rectangle 10"/>
          <p:cNvSpPr/>
          <p:nvPr/>
        </p:nvSpPr>
        <p:spPr>
          <a:xfrm>
            <a:off x="7750044" y="1595377"/>
            <a:ext cx="1069041" cy="246221"/>
          </a:xfrm>
          <a:prstGeom prst="rect">
            <a:avLst/>
          </a:prstGeom>
        </p:spPr>
        <p:txBody>
          <a:bodyPr wrap="square">
            <a:spAutoFit/>
          </a:bodyPr>
          <a:lstStyle/>
          <a:p>
            <a:pPr algn="ctr"/>
            <a:r>
              <a:rPr lang="en-GB" sz="1000" b="1" dirty="0">
                <a:solidFill>
                  <a:prstClr val="white"/>
                </a:solidFill>
              </a:rPr>
              <a:t>Business</a:t>
            </a:r>
          </a:p>
        </p:txBody>
      </p:sp>
      <p:sp>
        <p:nvSpPr>
          <p:cNvPr id="28" name="Rectangle 27"/>
          <p:cNvSpPr/>
          <p:nvPr/>
        </p:nvSpPr>
        <p:spPr>
          <a:xfrm>
            <a:off x="2760946" y="2615748"/>
            <a:ext cx="1314031" cy="1061829"/>
          </a:xfrm>
          <a:prstGeom prst="rect">
            <a:avLst/>
          </a:prstGeom>
        </p:spPr>
        <p:txBody>
          <a:bodyPr wrap="square">
            <a:spAutoFit/>
          </a:bodyPr>
          <a:lstStyle/>
          <a:p>
            <a:pPr algn="ctr"/>
            <a:r>
              <a:rPr lang="en-US" sz="900" dirty="0">
                <a:solidFill>
                  <a:prstClr val="black"/>
                </a:solidFill>
              </a:rPr>
              <a:t>Information model</a:t>
            </a:r>
          </a:p>
          <a:p>
            <a:pPr algn="ctr"/>
            <a:r>
              <a:rPr lang="en-US" sz="900" dirty="0">
                <a:solidFill>
                  <a:prstClr val="black"/>
                </a:solidFill>
              </a:rPr>
              <a:t> </a:t>
            </a:r>
          </a:p>
          <a:p>
            <a:pPr algn="ctr"/>
            <a:r>
              <a:rPr lang="en-US" sz="900" dirty="0">
                <a:solidFill>
                  <a:prstClr val="black"/>
                </a:solidFill>
              </a:rPr>
              <a:t>Metadata</a:t>
            </a:r>
          </a:p>
          <a:p>
            <a:pPr algn="ctr"/>
            <a:endParaRPr lang="en-US" sz="900" dirty="0">
              <a:solidFill>
                <a:prstClr val="black"/>
              </a:solidFill>
            </a:endParaRPr>
          </a:p>
          <a:p>
            <a:pPr algn="ctr"/>
            <a:r>
              <a:rPr lang="en-US" sz="900" dirty="0">
                <a:solidFill>
                  <a:prstClr val="black"/>
                </a:solidFill>
              </a:rPr>
              <a:t>Master data </a:t>
            </a:r>
          </a:p>
          <a:p>
            <a:pPr algn="ctr"/>
            <a:endParaRPr lang="en-US" sz="900" dirty="0">
              <a:solidFill>
                <a:prstClr val="black"/>
              </a:solidFill>
            </a:endParaRPr>
          </a:p>
          <a:p>
            <a:pPr algn="ctr"/>
            <a:r>
              <a:rPr lang="en-US" sz="900" dirty="0">
                <a:solidFill>
                  <a:prstClr val="black"/>
                </a:solidFill>
              </a:rPr>
              <a:t>Data quality</a:t>
            </a:r>
            <a:endParaRPr lang="en-GB" sz="900" dirty="0">
              <a:solidFill>
                <a:prstClr val="black"/>
              </a:solidFill>
            </a:endParaRPr>
          </a:p>
        </p:txBody>
      </p:sp>
      <p:pic>
        <p:nvPicPr>
          <p:cNvPr id="29" name="Picture 28"/>
          <p:cNvPicPr>
            <a:picLocks noChangeAspect="1"/>
          </p:cNvPicPr>
          <p:nvPr/>
        </p:nvPicPr>
        <p:blipFill>
          <a:blip r:embed="rId11" cstate="print">
            <a:alphaModFix amt="35000"/>
            <a:extLst>
              <a:ext uri="{28A0092B-C50C-407E-A947-70E740481C1C}">
                <a14:useLocalDpi xmlns:a14="http://schemas.microsoft.com/office/drawing/2010/main" val="0"/>
              </a:ext>
            </a:extLst>
          </a:blip>
          <a:stretch>
            <a:fillRect/>
          </a:stretch>
        </p:blipFill>
        <p:spPr>
          <a:xfrm rot="5400000">
            <a:off x="4726303" y="1925581"/>
            <a:ext cx="664123" cy="1003613"/>
          </a:xfrm>
          <a:prstGeom prst="rect">
            <a:avLst/>
          </a:prstGeom>
        </p:spPr>
      </p:pic>
      <p:sp>
        <p:nvSpPr>
          <p:cNvPr id="30" name="Rectangle 29"/>
          <p:cNvSpPr/>
          <p:nvPr/>
        </p:nvSpPr>
        <p:spPr>
          <a:xfrm>
            <a:off x="4497803" y="2195014"/>
            <a:ext cx="1086854" cy="507831"/>
          </a:xfrm>
          <a:prstGeom prst="rect">
            <a:avLst/>
          </a:prstGeom>
        </p:spPr>
        <p:txBody>
          <a:bodyPr wrap="square">
            <a:spAutoFit/>
          </a:bodyPr>
          <a:lstStyle/>
          <a:p>
            <a:pPr algn="ctr"/>
            <a:r>
              <a:rPr lang="en-US" sz="900" b="1" dirty="0">
                <a:solidFill>
                  <a:srgbClr val="90268B"/>
                </a:solidFill>
              </a:rPr>
              <a:t>Data science exploration platform</a:t>
            </a:r>
            <a:endParaRPr lang="en-GB" sz="900" b="1" dirty="0">
              <a:solidFill>
                <a:srgbClr val="90268B"/>
              </a:solidFill>
            </a:endParaRPr>
          </a:p>
        </p:txBody>
      </p:sp>
      <p:pic>
        <p:nvPicPr>
          <p:cNvPr id="31" name="Picture 30"/>
          <p:cNvPicPr>
            <a:picLocks noChangeAspect="1"/>
          </p:cNvPicPr>
          <p:nvPr/>
        </p:nvPicPr>
        <p:blipFill>
          <a:blip r:embed="rId12" cstate="print">
            <a:alphaModFix amt="35000"/>
            <a:extLst>
              <a:ext uri="{28A0092B-C50C-407E-A947-70E740481C1C}">
                <a14:useLocalDpi xmlns:a14="http://schemas.microsoft.com/office/drawing/2010/main" val="0"/>
              </a:ext>
            </a:extLst>
          </a:blip>
          <a:stretch>
            <a:fillRect/>
          </a:stretch>
        </p:blipFill>
        <p:spPr>
          <a:xfrm rot="5400000">
            <a:off x="4271729" y="3090070"/>
            <a:ext cx="1547078" cy="1003613"/>
          </a:xfrm>
          <a:prstGeom prst="rect">
            <a:avLst/>
          </a:prstGeom>
        </p:spPr>
      </p:pic>
      <p:sp>
        <p:nvSpPr>
          <p:cNvPr id="32" name="Rectangle 31"/>
          <p:cNvSpPr/>
          <p:nvPr/>
        </p:nvSpPr>
        <p:spPr>
          <a:xfrm>
            <a:off x="4517596" y="3161901"/>
            <a:ext cx="1086854" cy="646331"/>
          </a:xfrm>
          <a:prstGeom prst="rect">
            <a:avLst/>
          </a:prstGeom>
        </p:spPr>
        <p:txBody>
          <a:bodyPr wrap="square">
            <a:spAutoFit/>
          </a:bodyPr>
          <a:lstStyle/>
          <a:p>
            <a:pPr algn="ctr"/>
            <a:r>
              <a:rPr lang="en-US" sz="900" b="1" dirty="0">
                <a:solidFill>
                  <a:srgbClr val="90268B"/>
                </a:solidFill>
              </a:rPr>
              <a:t>Self Service Production Data Warehouse</a:t>
            </a:r>
            <a:endParaRPr lang="en-GB" sz="900" b="1" dirty="0">
              <a:solidFill>
                <a:srgbClr val="90268B"/>
              </a:solidFill>
            </a:endParaRPr>
          </a:p>
        </p:txBody>
      </p:sp>
      <p:pic>
        <p:nvPicPr>
          <p:cNvPr id="34" name="Picture 33"/>
          <p:cNvPicPr>
            <a:picLocks noChangeAspect="1"/>
          </p:cNvPicPr>
          <p:nvPr/>
        </p:nvPicPr>
        <p:blipFill>
          <a:blip r:embed="rId13" cstate="print">
            <a:alphaModFix amt="35000"/>
            <a:extLst>
              <a:ext uri="{28A0092B-C50C-407E-A947-70E740481C1C}">
                <a14:useLocalDpi xmlns:a14="http://schemas.microsoft.com/office/drawing/2010/main" val="0"/>
              </a:ext>
            </a:extLst>
          </a:blip>
          <a:stretch>
            <a:fillRect/>
          </a:stretch>
        </p:blipFill>
        <p:spPr>
          <a:xfrm rot="5400000">
            <a:off x="4700349" y="2968474"/>
            <a:ext cx="2269961" cy="501806"/>
          </a:xfrm>
          <a:prstGeom prst="rect">
            <a:avLst/>
          </a:prstGeom>
        </p:spPr>
      </p:pic>
      <p:sp>
        <p:nvSpPr>
          <p:cNvPr id="37" name="Rectangle 36"/>
          <p:cNvSpPr/>
          <p:nvPr/>
        </p:nvSpPr>
        <p:spPr>
          <a:xfrm>
            <a:off x="7758443" y="2189482"/>
            <a:ext cx="1086854" cy="369332"/>
          </a:xfrm>
          <a:prstGeom prst="rect">
            <a:avLst/>
          </a:prstGeom>
        </p:spPr>
        <p:txBody>
          <a:bodyPr wrap="square">
            <a:spAutoFit/>
          </a:bodyPr>
          <a:lstStyle/>
          <a:p>
            <a:pPr algn="ctr"/>
            <a:r>
              <a:rPr lang="en-GB" sz="900" dirty="0">
                <a:solidFill>
                  <a:prstClr val="black"/>
                </a:solidFill>
              </a:rPr>
              <a:t>Subject Matter Experts</a:t>
            </a:r>
          </a:p>
        </p:txBody>
      </p:sp>
      <p:sp>
        <p:nvSpPr>
          <p:cNvPr id="38" name="Rectangle 37"/>
          <p:cNvSpPr/>
          <p:nvPr/>
        </p:nvSpPr>
        <p:spPr>
          <a:xfrm>
            <a:off x="7812360" y="2629564"/>
            <a:ext cx="1086854" cy="646331"/>
          </a:xfrm>
          <a:prstGeom prst="rect">
            <a:avLst/>
          </a:prstGeom>
        </p:spPr>
        <p:txBody>
          <a:bodyPr wrap="square">
            <a:spAutoFit/>
          </a:bodyPr>
          <a:lstStyle/>
          <a:p>
            <a:pPr algn="ctr"/>
            <a:r>
              <a:rPr lang="en-GB" sz="900" dirty="0">
                <a:solidFill>
                  <a:prstClr val="black"/>
                </a:solidFill>
              </a:rPr>
              <a:t>Planners</a:t>
            </a:r>
          </a:p>
          <a:p>
            <a:pPr algn="ctr"/>
            <a:r>
              <a:rPr lang="en-GB" sz="900" dirty="0">
                <a:solidFill>
                  <a:prstClr val="black"/>
                </a:solidFill>
              </a:rPr>
              <a:t>Modellers Insight Team</a:t>
            </a:r>
          </a:p>
          <a:p>
            <a:pPr algn="ctr"/>
            <a:r>
              <a:rPr lang="en-GB" sz="900" dirty="0">
                <a:solidFill>
                  <a:prstClr val="black"/>
                </a:solidFill>
              </a:rPr>
              <a:t>Program Office</a:t>
            </a:r>
          </a:p>
        </p:txBody>
      </p:sp>
      <p:sp>
        <p:nvSpPr>
          <p:cNvPr id="39" name="Rectangle 38"/>
          <p:cNvSpPr/>
          <p:nvPr/>
        </p:nvSpPr>
        <p:spPr>
          <a:xfrm>
            <a:off x="7758443" y="3291832"/>
            <a:ext cx="1086854" cy="646331"/>
          </a:xfrm>
          <a:prstGeom prst="rect">
            <a:avLst/>
          </a:prstGeom>
        </p:spPr>
        <p:txBody>
          <a:bodyPr wrap="square">
            <a:spAutoFit/>
          </a:bodyPr>
          <a:lstStyle/>
          <a:p>
            <a:pPr algn="ctr"/>
            <a:r>
              <a:rPr lang="en-GB" sz="900" dirty="0">
                <a:solidFill>
                  <a:prstClr val="black"/>
                </a:solidFill>
              </a:rPr>
              <a:t>Ops Support</a:t>
            </a:r>
          </a:p>
          <a:p>
            <a:pPr algn="ctr"/>
            <a:r>
              <a:rPr lang="en-GB" sz="900" dirty="0">
                <a:solidFill>
                  <a:prstClr val="black"/>
                </a:solidFill>
              </a:rPr>
              <a:t>Knowledge Workers</a:t>
            </a:r>
          </a:p>
          <a:p>
            <a:pPr algn="ctr"/>
            <a:r>
              <a:rPr lang="en-GB" sz="900" dirty="0">
                <a:solidFill>
                  <a:prstClr val="black"/>
                </a:solidFill>
              </a:rPr>
              <a:t>Project Office</a:t>
            </a:r>
          </a:p>
        </p:txBody>
      </p:sp>
      <p:sp>
        <p:nvSpPr>
          <p:cNvPr id="40" name="Rectangle 39"/>
          <p:cNvSpPr/>
          <p:nvPr/>
        </p:nvSpPr>
        <p:spPr>
          <a:xfrm>
            <a:off x="7758443" y="3997102"/>
            <a:ext cx="1086854" cy="230832"/>
          </a:xfrm>
          <a:prstGeom prst="rect">
            <a:avLst/>
          </a:prstGeom>
        </p:spPr>
        <p:txBody>
          <a:bodyPr wrap="square">
            <a:spAutoFit/>
          </a:bodyPr>
          <a:lstStyle/>
          <a:p>
            <a:pPr algn="ctr"/>
            <a:r>
              <a:rPr lang="en-GB" sz="900" dirty="0">
                <a:solidFill>
                  <a:prstClr val="black"/>
                </a:solidFill>
              </a:rPr>
              <a:t>Workers</a:t>
            </a:r>
          </a:p>
        </p:txBody>
      </p:sp>
      <p:sp>
        <p:nvSpPr>
          <p:cNvPr id="41" name="Rectangle 40"/>
          <p:cNvSpPr/>
          <p:nvPr/>
        </p:nvSpPr>
        <p:spPr>
          <a:xfrm>
            <a:off x="7758443" y="4501158"/>
            <a:ext cx="1086854" cy="230832"/>
          </a:xfrm>
          <a:prstGeom prst="rect">
            <a:avLst/>
          </a:prstGeom>
        </p:spPr>
        <p:txBody>
          <a:bodyPr wrap="square">
            <a:spAutoFit/>
          </a:bodyPr>
          <a:lstStyle/>
          <a:p>
            <a:pPr algn="ctr"/>
            <a:r>
              <a:rPr lang="en-GB" sz="900" dirty="0">
                <a:solidFill>
                  <a:prstClr val="black"/>
                </a:solidFill>
              </a:rPr>
              <a:t>End2End Apps</a:t>
            </a:r>
          </a:p>
        </p:txBody>
      </p:sp>
      <p:sp>
        <p:nvSpPr>
          <p:cNvPr id="43" name="Rectangle 42"/>
          <p:cNvSpPr/>
          <p:nvPr/>
        </p:nvSpPr>
        <p:spPr>
          <a:xfrm>
            <a:off x="251520" y="2063627"/>
            <a:ext cx="1086854" cy="2308324"/>
          </a:xfrm>
          <a:prstGeom prst="rect">
            <a:avLst/>
          </a:prstGeom>
        </p:spPr>
        <p:txBody>
          <a:bodyPr wrap="square">
            <a:spAutoFit/>
          </a:bodyPr>
          <a:lstStyle/>
          <a:p>
            <a:pPr algn="ctr"/>
            <a:r>
              <a:rPr lang="en-US" sz="900" dirty="0">
                <a:solidFill>
                  <a:prstClr val="black"/>
                </a:solidFill>
              </a:rPr>
              <a:t>Workers use corporate systems to perform their work. </a:t>
            </a:r>
          </a:p>
          <a:p>
            <a:pPr algn="ctr"/>
            <a:endParaRPr lang="en-US" sz="900" dirty="0">
              <a:solidFill>
                <a:prstClr val="black"/>
              </a:solidFill>
            </a:endParaRPr>
          </a:p>
          <a:p>
            <a:pPr algn="ctr"/>
            <a:r>
              <a:rPr lang="en-US" sz="900" dirty="0">
                <a:solidFill>
                  <a:prstClr val="black"/>
                </a:solidFill>
              </a:rPr>
              <a:t>They capture, create and process information.</a:t>
            </a:r>
          </a:p>
          <a:p>
            <a:pPr algn="ctr"/>
            <a:endParaRPr lang="en-US" sz="900" dirty="0">
              <a:solidFill>
                <a:prstClr val="black"/>
              </a:solidFill>
            </a:endParaRPr>
          </a:p>
          <a:p>
            <a:pPr algn="ctr"/>
            <a:endParaRPr lang="en-US" sz="900" dirty="0">
              <a:solidFill>
                <a:prstClr val="black"/>
              </a:solidFill>
            </a:endParaRPr>
          </a:p>
          <a:p>
            <a:pPr algn="ctr"/>
            <a:r>
              <a:rPr lang="en-US" sz="900" dirty="0">
                <a:solidFill>
                  <a:prstClr val="black"/>
                </a:solidFill>
              </a:rPr>
              <a:t>Robots used to  automate business processes</a:t>
            </a:r>
            <a:endParaRPr lang="en-GB" sz="900" dirty="0">
              <a:solidFill>
                <a:prstClr val="black"/>
              </a:solidFill>
            </a:endParaRPr>
          </a:p>
        </p:txBody>
      </p:sp>
      <p:sp>
        <p:nvSpPr>
          <p:cNvPr id="50" name="TextBox 49"/>
          <p:cNvSpPr txBox="1"/>
          <p:nvPr/>
        </p:nvSpPr>
        <p:spPr>
          <a:xfrm>
            <a:off x="496575" y="4840920"/>
            <a:ext cx="3075615" cy="219291"/>
          </a:xfrm>
          <a:prstGeom prst="rect">
            <a:avLst/>
          </a:prstGeom>
          <a:noFill/>
        </p:spPr>
        <p:txBody>
          <a:bodyPr wrap="square" rtlCol="0">
            <a:spAutoFit/>
          </a:bodyPr>
          <a:lstStyle/>
          <a:p>
            <a:pPr algn="ctr"/>
            <a:r>
              <a:rPr lang="en-GB" sz="825" dirty="0">
                <a:solidFill>
                  <a:prstClr val="black"/>
                </a:solidFill>
              </a:rPr>
              <a:t>Identify root cause issues and fix at source</a:t>
            </a:r>
          </a:p>
        </p:txBody>
      </p:sp>
      <p:sp>
        <p:nvSpPr>
          <p:cNvPr id="51" name="TextBox 50"/>
          <p:cNvSpPr txBox="1"/>
          <p:nvPr/>
        </p:nvSpPr>
        <p:spPr>
          <a:xfrm>
            <a:off x="549411" y="766115"/>
            <a:ext cx="3445482" cy="346249"/>
          </a:xfrm>
          <a:prstGeom prst="rect">
            <a:avLst/>
          </a:prstGeom>
          <a:noFill/>
        </p:spPr>
        <p:txBody>
          <a:bodyPr wrap="square" rtlCol="0">
            <a:spAutoFit/>
          </a:bodyPr>
          <a:lstStyle/>
          <a:p>
            <a:pPr algn="ctr"/>
            <a:r>
              <a:rPr lang="en-GB" sz="825" dirty="0">
                <a:solidFill>
                  <a:prstClr val="black"/>
                </a:solidFill>
              </a:rPr>
              <a:t>The physical world is accurately reflected in data and content that is stored in our corporate systems </a:t>
            </a:r>
          </a:p>
        </p:txBody>
      </p:sp>
      <p:sp>
        <p:nvSpPr>
          <p:cNvPr id="61" name="Rectangle 60"/>
          <p:cNvSpPr/>
          <p:nvPr/>
        </p:nvSpPr>
        <p:spPr>
          <a:xfrm rot="16200000">
            <a:off x="5277170" y="3130854"/>
            <a:ext cx="1086854" cy="230832"/>
          </a:xfrm>
          <a:prstGeom prst="rect">
            <a:avLst/>
          </a:prstGeom>
        </p:spPr>
        <p:txBody>
          <a:bodyPr wrap="square">
            <a:spAutoFit/>
          </a:bodyPr>
          <a:lstStyle/>
          <a:p>
            <a:pPr algn="ctr"/>
            <a:r>
              <a:rPr lang="en-GB" sz="900" b="1" dirty="0">
                <a:solidFill>
                  <a:srgbClr val="90268B"/>
                </a:solidFill>
              </a:rPr>
              <a:t>Visualisation</a:t>
            </a: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46106" y="1923883"/>
            <a:ext cx="1211486" cy="2561789"/>
          </a:xfrm>
          <a:prstGeom prst="rect">
            <a:avLst/>
          </a:prstGeom>
        </p:spPr>
      </p:pic>
      <p:pic>
        <p:nvPicPr>
          <p:cNvPr id="44" name="Picture 43"/>
          <p:cNvPicPr>
            <a:picLocks noChangeAspect="1"/>
          </p:cNvPicPr>
          <p:nvPr/>
        </p:nvPicPr>
        <p:blipFill>
          <a:blip r:embed="rId15" cstate="print">
            <a:alphaModFix amt="35000"/>
            <a:extLst>
              <a:ext uri="{28A0092B-C50C-407E-A947-70E740481C1C}">
                <a14:useLocalDpi xmlns:a14="http://schemas.microsoft.com/office/drawing/2010/main" val="0"/>
              </a:ext>
            </a:extLst>
          </a:blip>
          <a:stretch>
            <a:fillRect/>
          </a:stretch>
        </p:blipFill>
        <p:spPr>
          <a:xfrm rot="5400000">
            <a:off x="5087247" y="3876662"/>
            <a:ext cx="483945" cy="1546919"/>
          </a:xfrm>
          <a:prstGeom prst="rect">
            <a:avLst/>
          </a:prstGeom>
        </p:spPr>
      </p:pic>
      <p:sp>
        <p:nvSpPr>
          <p:cNvPr id="45" name="Rectangle 44"/>
          <p:cNvSpPr/>
          <p:nvPr/>
        </p:nvSpPr>
        <p:spPr>
          <a:xfrm>
            <a:off x="4900031" y="4524603"/>
            <a:ext cx="834973" cy="230832"/>
          </a:xfrm>
          <a:prstGeom prst="rect">
            <a:avLst/>
          </a:prstGeom>
        </p:spPr>
        <p:txBody>
          <a:bodyPr wrap="square">
            <a:spAutoFit/>
          </a:bodyPr>
          <a:lstStyle/>
          <a:p>
            <a:pPr algn="ctr"/>
            <a:r>
              <a:rPr lang="en-US" sz="900" b="1" dirty="0">
                <a:solidFill>
                  <a:srgbClr val="90268B"/>
                </a:solidFill>
              </a:rPr>
              <a:t>Mobile</a:t>
            </a:r>
            <a:endParaRPr lang="en-GB" sz="900" b="1" dirty="0">
              <a:solidFill>
                <a:srgbClr val="90268B"/>
              </a:solidFill>
            </a:endParaRPr>
          </a:p>
        </p:txBody>
      </p:sp>
      <p:sp>
        <p:nvSpPr>
          <p:cNvPr id="5" name="Rectangle 4"/>
          <p:cNvSpPr/>
          <p:nvPr/>
        </p:nvSpPr>
        <p:spPr>
          <a:xfrm>
            <a:off x="6594704" y="2189482"/>
            <a:ext cx="954107" cy="230832"/>
          </a:xfrm>
          <a:prstGeom prst="rect">
            <a:avLst/>
          </a:prstGeom>
        </p:spPr>
        <p:txBody>
          <a:bodyPr wrap="none">
            <a:spAutoFit/>
          </a:bodyPr>
          <a:lstStyle/>
          <a:p>
            <a:pPr algn="ctr"/>
            <a:r>
              <a:rPr lang="en-GB" sz="900" dirty="0">
                <a:solidFill>
                  <a:prstClr val="black"/>
                </a:solidFill>
              </a:rPr>
              <a:t>Prove Theory</a:t>
            </a:r>
          </a:p>
        </p:txBody>
      </p:sp>
      <p:sp>
        <p:nvSpPr>
          <p:cNvPr id="7" name="Rectangle 6"/>
          <p:cNvSpPr/>
          <p:nvPr/>
        </p:nvSpPr>
        <p:spPr>
          <a:xfrm>
            <a:off x="6509887" y="2778482"/>
            <a:ext cx="1123736" cy="369332"/>
          </a:xfrm>
          <a:prstGeom prst="rect">
            <a:avLst/>
          </a:prstGeom>
        </p:spPr>
        <p:txBody>
          <a:bodyPr wrap="square">
            <a:spAutoFit/>
          </a:bodyPr>
          <a:lstStyle/>
          <a:p>
            <a:pPr algn="ctr"/>
            <a:r>
              <a:rPr lang="en-GB" sz="900" dirty="0">
                <a:solidFill>
                  <a:prstClr val="black"/>
                </a:solidFill>
              </a:rPr>
              <a:t>Complex Analytics</a:t>
            </a:r>
          </a:p>
        </p:txBody>
      </p:sp>
      <p:sp>
        <p:nvSpPr>
          <p:cNvPr id="12" name="Rectangle 11"/>
          <p:cNvSpPr/>
          <p:nvPr/>
        </p:nvSpPr>
        <p:spPr>
          <a:xfrm>
            <a:off x="6500926" y="3493046"/>
            <a:ext cx="1141658" cy="230832"/>
          </a:xfrm>
          <a:prstGeom prst="rect">
            <a:avLst/>
          </a:prstGeom>
        </p:spPr>
        <p:txBody>
          <a:bodyPr wrap="none">
            <a:spAutoFit/>
          </a:bodyPr>
          <a:lstStyle/>
          <a:p>
            <a:pPr algn="ctr"/>
            <a:r>
              <a:rPr lang="en-GB" sz="900" dirty="0">
                <a:solidFill>
                  <a:prstClr val="black"/>
                </a:solidFill>
              </a:rPr>
              <a:t>Simple Analytics</a:t>
            </a:r>
          </a:p>
        </p:txBody>
      </p:sp>
      <p:sp>
        <p:nvSpPr>
          <p:cNvPr id="20" name="Rectangle 19"/>
          <p:cNvSpPr/>
          <p:nvPr/>
        </p:nvSpPr>
        <p:spPr>
          <a:xfrm>
            <a:off x="6668442" y="3997102"/>
            <a:ext cx="806631" cy="230832"/>
          </a:xfrm>
          <a:prstGeom prst="rect">
            <a:avLst/>
          </a:prstGeom>
        </p:spPr>
        <p:txBody>
          <a:bodyPr wrap="none">
            <a:spAutoFit/>
          </a:bodyPr>
          <a:lstStyle/>
          <a:p>
            <a:pPr algn="ctr"/>
            <a:r>
              <a:rPr lang="en-GB" sz="900" dirty="0">
                <a:solidFill>
                  <a:prstClr val="black"/>
                </a:solidFill>
              </a:rPr>
              <a:t>Find &amp; Use</a:t>
            </a:r>
          </a:p>
        </p:txBody>
      </p:sp>
      <p:sp>
        <p:nvSpPr>
          <p:cNvPr id="21" name="Rectangle 20"/>
          <p:cNvSpPr/>
          <p:nvPr/>
        </p:nvSpPr>
        <p:spPr>
          <a:xfrm>
            <a:off x="6872021" y="4501158"/>
            <a:ext cx="399468" cy="230832"/>
          </a:xfrm>
          <a:prstGeom prst="rect">
            <a:avLst/>
          </a:prstGeom>
        </p:spPr>
        <p:txBody>
          <a:bodyPr wrap="none">
            <a:spAutoFit/>
          </a:bodyPr>
          <a:lstStyle/>
          <a:p>
            <a:pPr algn="ctr"/>
            <a:r>
              <a:rPr lang="en-GB" sz="900" dirty="0">
                <a:solidFill>
                  <a:prstClr val="black"/>
                </a:solidFill>
              </a:rPr>
              <a:t>Use</a:t>
            </a:r>
          </a:p>
        </p:txBody>
      </p:sp>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0800000" flipV="1">
            <a:off x="1457700" y="4567711"/>
            <a:ext cx="1215691" cy="252800"/>
          </a:xfrm>
          <a:prstGeom prst="rect">
            <a:avLst/>
          </a:prstGeom>
        </p:spPr>
      </p:pic>
      <p:pic>
        <p:nvPicPr>
          <p:cNvPr id="58" name="Picture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flipH="1">
            <a:off x="1494789" y="1162499"/>
            <a:ext cx="1109921" cy="222061"/>
          </a:xfrm>
          <a:prstGeom prst="rect">
            <a:avLst/>
          </a:prstGeom>
        </p:spPr>
      </p:pic>
      <p:pic>
        <p:nvPicPr>
          <p:cNvPr id="46" name="Picture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51041" y="2335616"/>
            <a:ext cx="374045" cy="246623"/>
          </a:xfrm>
          <a:prstGeom prst="rect">
            <a:avLst/>
          </a:prstGeom>
        </p:spPr>
      </p:pic>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6123552" y="2214828"/>
            <a:ext cx="348109" cy="229522"/>
          </a:xfrm>
          <a:prstGeom prst="rect">
            <a:avLst/>
          </a:prstGeom>
        </p:spPr>
      </p:pic>
      <p:sp>
        <p:nvSpPr>
          <p:cNvPr id="67" name="Title 1"/>
          <p:cNvSpPr txBox="1">
            <a:spLocks/>
          </p:cNvSpPr>
          <p:nvPr/>
        </p:nvSpPr>
        <p:spPr>
          <a:xfrm>
            <a:off x="812800" y="274340"/>
            <a:ext cx="6845300" cy="857250"/>
          </a:xfrm>
          <a:prstGeom prst="rect">
            <a:avLst/>
          </a:prstGeom>
        </p:spPr>
        <p:txBody>
          <a:bodyPr>
            <a:normAutofit/>
          </a:bodyPr>
          <a:lstStyle>
            <a:lvl1pPr algn="l" defTabSz="914400" rtl="0" eaLnBrk="1" latinLnBrk="0" hangingPunct="1">
              <a:spcBef>
                <a:spcPct val="0"/>
              </a:spcBef>
              <a:buNone/>
              <a:defRPr sz="2800" b="1" kern="1200">
                <a:solidFill>
                  <a:srgbClr val="91278F"/>
                </a:solidFill>
                <a:latin typeface="Verdana" pitchFamily="34" charset="0"/>
                <a:ea typeface="Verdana" pitchFamily="34" charset="0"/>
                <a:cs typeface="Verdana" pitchFamily="34" charset="0"/>
              </a:defRPr>
            </a:lvl1pPr>
          </a:lstStyle>
          <a:p>
            <a:r>
              <a:rPr lang="en-US" sz="2000" dirty="0"/>
              <a:t>How the EIM components fit together</a:t>
            </a:r>
          </a:p>
        </p:txBody>
      </p:sp>
      <p:grpSp>
        <p:nvGrpSpPr>
          <p:cNvPr id="55" name="Group 54"/>
          <p:cNvGrpSpPr/>
          <p:nvPr/>
        </p:nvGrpSpPr>
        <p:grpSpPr>
          <a:xfrm rot="5400000">
            <a:off x="4828669" y="4179635"/>
            <a:ext cx="512112" cy="264039"/>
            <a:chOff x="5280769" y="3773169"/>
            <a:chExt cx="512112" cy="264039"/>
          </a:xfrm>
        </p:grpSpPr>
        <p:pic>
          <p:nvPicPr>
            <p:cNvPr id="56" name="Picture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92422" y="3773169"/>
              <a:ext cx="400459" cy="264039"/>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5280769" y="3780947"/>
              <a:ext cx="374045" cy="246623"/>
            </a:xfrm>
            <a:prstGeom prst="rect">
              <a:avLst/>
            </a:prstGeom>
          </p:spPr>
        </p:pic>
      </p:grpSp>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6109433" y="2846286"/>
            <a:ext cx="348109" cy="229522"/>
          </a:xfrm>
          <a:prstGeom prst="rect">
            <a:avLst/>
          </a:prstGeom>
        </p:spPr>
      </p:pic>
      <p:pic>
        <p:nvPicPr>
          <p:cNvPr id="62" name="Pictur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6138958" y="3494358"/>
            <a:ext cx="348109" cy="229522"/>
          </a:xfrm>
          <a:prstGeom prst="rect">
            <a:avLst/>
          </a:prstGeom>
        </p:spPr>
      </p:pic>
      <p:pic>
        <p:nvPicPr>
          <p:cNvPr id="68" name="Picture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6119527" y="3998412"/>
            <a:ext cx="348109" cy="229522"/>
          </a:xfrm>
          <a:prstGeom prst="rect">
            <a:avLst/>
          </a:prstGeom>
        </p:spPr>
      </p:pic>
      <p:pic>
        <p:nvPicPr>
          <p:cNvPr id="69" name="Picture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6109522" y="4470588"/>
            <a:ext cx="348109" cy="229522"/>
          </a:xfrm>
          <a:prstGeom prst="rect">
            <a:avLst/>
          </a:prstGeom>
        </p:spPr>
      </p:pic>
      <p:pic>
        <p:nvPicPr>
          <p:cNvPr id="54" name="Picture 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55555" y="3354680"/>
            <a:ext cx="374045" cy="246623"/>
          </a:xfrm>
          <a:prstGeom prst="rect">
            <a:avLst/>
          </a:prstGeom>
        </p:spPr>
      </p:pic>
    </p:spTree>
    <p:extLst>
      <p:ext uri="{BB962C8B-B14F-4D97-AF65-F5344CB8AC3E}">
        <p14:creationId xmlns:p14="http://schemas.microsoft.com/office/powerpoint/2010/main" val="1804028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45824" y="3244030"/>
            <a:ext cx="1628719" cy="1277273"/>
          </a:xfrm>
          <a:prstGeom prst="rect">
            <a:avLst/>
          </a:prstGeom>
        </p:spPr>
        <p:txBody>
          <a:bodyPr wrap="square">
            <a:spAutoFit/>
          </a:bodyPr>
          <a:lstStyle/>
          <a:p>
            <a:pPr algn="ctr"/>
            <a:r>
              <a:rPr lang="en-GB" sz="1100" dirty="0">
                <a:solidFill>
                  <a:prstClr val="white"/>
                </a:solidFill>
                <a:latin typeface="BlockheadUnplugged Roman" charset="0"/>
                <a:ea typeface="BlockheadUnplugged Roman" charset="0"/>
                <a:cs typeface="BlockheadUnplugged Roman" charset="0"/>
              </a:rPr>
              <a:t>STAKEHOLDERS CAN EXPERIMENT: PROVING HYPOTHESIS AND BUILDING PREDICTIVE MODELS</a:t>
            </a:r>
          </a:p>
        </p:txBody>
      </p:sp>
      <p:sp>
        <p:nvSpPr>
          <p:cNvPr id="14" name="Title 1"/>
          <p:cNvSpPr>
            <a:spLocks noGrp="1"/>
          </p:cNvSpPr>
          <p:nvPr>
            <p:ph type="title"/>
          </p:nvPr>
        </p:nvSpPr>
        <p:spPr>
          <a:xfrm>
            <a:off x="812800" y="274340"/>
            <a:ext cx="6845300" cy="857250"/>
          </a:xfrm>
        </p:spPr>
        <p:txBody>
          <a:bodyPr/>
          <a:lstStyle/>
          <a:p>
            <a:r>
              <a:rPr lang="en-US" sz="2000" dirty="0"/>
              <a:t>Information Service</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84" y="1066364"/>
            <a:ext cx="1728191" cy="281967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569" y="2141573"/>
            <a:ext cx="1728190" cy="281967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806" y="830701"/>
            <a:ext cx="1728191" cy="2806686"/>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785" y="2141573"/>
            <a:ext cx="1715196" cy="2819679"/>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5" y="1144929"/>
            <a:ext cx="1728191" cy="2772064"/>
          </a:xfrm>
          <a:prstGeom prst="rect">
            <a:avLst/>
          </a:prstGeom>
        </p:spPr>
      </p:pic>
    </p:spTree>
    <p:extLst>
      <p:ext uri="{BB962C8B-B14F-4D97-AF65-F5344CB8AC3E}">
        <p14:creationId xmlns:p14="http://schemas.microsoft.com/office/powerpoint/2010/main" val="1228044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3277789" y="2416920"/>
            <a:ext cx="1804257"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8" name="Freeform 17"/>
          <p:cNvSpPr/>
          <p:nvPr/>
        </p:nvSpPr>
        <p:spPr>
          <a:xfrm>
            <a:off x="938329" y="2378344"/>
            <a:ext cx="1752800" cy="899481"/>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9" name="Freeform 18"/>
          <p:cNvSpPr/>
          <p:nvPr/>
        </p:nvSpPr>
        <p:spPr>
          <a:xfrm>
            <a:off x="938333" y="3462449"/>
            <a:ext cx="1720358" cy="797771"/>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4" name="Freeform 13"/>
          <p:cNvSpPr/>
          <p:nvPr/>
        </p:nvSpPr>
        <p:spPr>
          <a:xfrm>
            <a:off x="3277790" y="1300983"/>
            <a:ext cx="1804256"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3" name="Freeform 12"/>
          <p:cNvSpPr/>
          <p:nvPr/>
        </p:nvSpPr>
        <p:spPr>
          <a:xfrm>
            <a:off x="912032" y="1308744"/>
            <a:ext cx="1779097" cy="871004"/>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6" name="Title 1"/>
          <p:cNvSpPr>
            <a:spLocks noGrp="1"/>
          </p:cNvSpPr>
          <p:nvPr>
            <p:ph type="title"/>
          </p:nvPr>
        </p:nvSpPr>
        <p:spPr>
          <a:xfrm>
            <a:off x="293379" y="294236"/>
            <a:ext cx="7531897" cy="781595"/>
          </a:xfrm>
        </p:spPr>
        <p:txBody>
          <a:bodyPr>
            <a:normAutofit/>
          </a:bodyPr>
          <a:lstStyle/>
          <a:p>
            <a:r>
              <a:rPr lang="en-GB" sz="2000" dirty="0" smtClean="0"/>
              <a:t>Where we would welcome input</a:t>
            </a:r>
            <a:r>
              <a:rPr lang="en-GB" sz="4000" dirty="0">
                <a:latin typeface="Calibri" panose="020F0502020204030204" pitchFamily="34" charset="0"/>
                <a:ea typeface="Times New Roman" panose="02020603050405020304" pitchFamily="18" charset="0"/>
                <a:cs typeface="Calibri" panose="020F0502020204030204" pitchFamily="34" charset="0"/>
              </a:rPr>
              <a:t/>
            </a:r>
            <a:br>
              <a:rPr lang="en-GB" sz="4000" dirty="0">
                <a:latin typeface="Calibri" panose="020F0502020204030204" pitchFamily="34" charset="0"/>
                <a:ea typeface="Times New Roman" panose="02020603050405020304" pitchFamily="18" charset="0"/>
                <a:cs typeface="Calibri" panose="020F0502020204030204" pitchFamily="34" charset="0"/>
              </a:rPr>
            </a:br>
            <a:endParaRPr lang="en-GB" sz="2000" dirty="0"/>
          </a:p>
        </p:txBody>
      </p:sp>
      <p:sp>
        <p:nvSpPr>
          <p:cNvPr id="2" name="Rectangle 1"/>
          <p:cNvSpPr/>
          <p:nvPr/>
        </p:nvSpPr>
        <p:spPr>
          <a:xfrm>
            <a:off x="970438" y="1550155"/>
            <a:ext cx="1688253" cy="577081"/>
          </a:xfrm>
          <a:prstGeom prst="rect">
            <a:avLst/>
          </a:prstGeom>
        </p:spPr>
        <p:txBody>
          <a:bodyPr wrap="square">
            <a:spAutoFit/>
          </a:bodyPr>
          <a:lstStyle/>
          <a:p>
            <a:pPr algn="ctr"/>
            <a:r>
              <a:rPr lang="en-GB" sz="1050" b="1" dirty="0">
                <a:solidFill>
                  <a:srgbClr val="90258B"/>
                </a:solidFill>
              </a:rPr>
              <a:t>Enterprise architecture data model</a:t>
            </a:r>
            <a:r>
              <a:rPr lang="en-GB" sz="1050" dirty="0">
                <a:solidFill>
                  <a:srgbClr val="90258B"/>
                </a:solidFill>
              </a:rPr>
              <a:t> </a:t>
            </a:r>
            <a:endParaRPr lang="en-GB" sz="1050" dirty="0">
              <a:solidFill>
                <a:prstClr val="black"/>
              </a:solidFill>
            </a:endParaRPr>
          </a:p>
        </p:txBody>
      </p:sp>
      <p:sp>
        <p:nvSpPr>
          <p:cNvPr id="8" name="Rectangle 7"/>
          <p:cNvSpPr/>
          <p:nvPr/>
        </p:nvSpPr>
        <p:spPr>
          <a:xfrm>
            <a:off x="3256394" y="1648126"/>
            <a:ext cx="1872208" cy="253916"/>
          </a:xfrm>
          <a:prstGeom prst="rect">
            <a:avLst/>
          </a:prstGeom>
        </p:spPr>
        <p:txBody>
          <a:bodyPr wrap="square">
            <a:spAutoFit/>
          </a:bodyPr>
          <a:lstStyle/>
          <a:p>
            <a:pPr algn="ctr"/>
            <a:r>
              <a:rPr lang="en-GB" sz="1050" b="1" dirty="0" smtClean="0">
                <a:solidFill>
                  <a:srgbClr val="90258B"/>
                </a:solidFill>
              </a:rPr>
              <a:t>Exploration</a:t>
            </a:r>
            <a:endParaRPr lang="en-GB" sz="1050" dirty="0">
              <a:solidFill>
                <a:prstClr val="black"/>
              </a:solidFill>
            </a:endParaRPr>
          </a:p>
        </p:txBody>
      </p:sp>
      <p:sp>
        <p:nvSpPr>
          <p:cNvPr id="9" name="Rectangle 8"/>
          <p:cNvSpPr/>
          <p:nvPr/>
        </p:nvSpPr>
        <p:spPr>
          <a:xfrm>
            <a:off x="3277790" y="2666586"/>
            <a:ext cx="1741058" cy="415498"/>
          </a:xfrm>
          <a:prstGeom prst="rect">
            <a:avLst/>
          </a:prstGeom>
        </p:spPr>
        <p:txBody>
          <a:bodyPr wrap="square">
            <a:spAutoFit/>
          </a:bodyPr>
          <a:lstStyle/>
          <a:p>
            <a:pPr algn="ctr"/>
            <a:r>
              <a:rPr lang="en-GB" sz="1050" b="1" dirty="0">
                <a:solidFill>
                  <a:srgbClr val="90258B"/>
                </a:solidFill>
              </a:rPr>
              <a:t>Business </a:t>
            </a:r>
            <a:r>
              <a:rPr lang="en-GB" sz="1050" b="1" dirty="0" smtClean="0">
                <a:solidFill>
                  <a:srgbClr val="90258B"/>
                </a:solidFill>
              </a:rPr>
              <a:t>Intelligence</a:t>
            </a:r>
            <a:endParaRPr lang="en-GB" sz="1050" dirty="0">
              <a:solidFill>
                <a:prstClr val="black"/>
              </a:solidFill>
            </a:endParaRPr>
          </a:p>
        </p:txBody>
      </p:sp>
      <p:sp>
        <p:nvSpPr>
          <p:cNvPr id="10" name="Rectangle 9"/>
          <p:cNvSpPr/>
          <p:nvPr/>
        </p:nvSpPr>
        <p:spPr>
          <a:xfrm>
            <a:off x="916240" y="2716227"/>
            <a:ext cx="1560555" cy="253916"/>
          </a:xfrm>
          <a:prstGeom prst="rect">
            <a:avLst/>
          </a:prstGeom>
        </p:spPr>
        <p:txBody>
          <a:bodyPr wrap="square">
            <a:spAutoFit/>
          </a:bodyPr>
          <a:lstStyle/>
          <a:p>
            <a:pPr algn="ctr"/>
            <a:r>
              <a:rPr lang="en-GB" sz="1050" b="1" dirty="0" smtClean="0">
                <a:solidFill>
                  <a:srgbClr val="90258B"/>
                </a:solidFill>
              </a:rPr>
              <a:t>Mobile</a:t>
            </a:r>
            <a:endParaRPr lang="en-GB" sz="1050" dirty="0">
              <a:solidFill>
                <a:prstClr val="black"/>
              </a:solidFill>
            </a:endParaRPr>
          </a:p>
        </p:txBody>
      </p:sp>
      <p:sp>
        <p:nvSpPr>
          <p:cNvPr id="11" name="Rectangle 10"/>
          <p:cNvSpPr/>
          <p:nvPr/>
        </p:nvSpPr>
        <p:spPr>
          <a:xfrm>
            <a:off x="938332" y="3737064"/>
            <a:ext cx="1662783" cy="253916"/>
          </a:xfrm>
          <a:prstGeom prst="rect">
            <a:avLst/>
          </a:prstGeom>
        </p:spPr>
        <p:txBody>
          <a:bodyPr wrap="square">
            <a:spAutoFit/>
          </a:bodyPr>
          <a:lstStyle/>
          <a:p>
            <a:pPr algn="ctr"/>
            <a:r>
              <a:rPr lang="en-GB" sz="1050" b="1" dirty="0">
                <a:solidFill>
                  <a:srgbClr val="90258B"/>
                </a:solidFill>
              </a:rPr>
              <a:t>End2End Apps </a:t>
            </a:r>
            <a:endParaRPr lang="en-GB" sz="1050"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875" y="1087587"/>
            <a:ext cx="336987" cy="351313"/>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328" y="1075831"/>
            <a:ext cx="336987" cy="351313"/>
          </a:xfrm>
          <a:prstGeom prst="rect">
            <a:avLst/>
          </a:prstGeom>
        </p:spPr>
      </p:pic>
      <p:sp>
        <p:nvSpPr>
          <p:cNvPr id="20" name="Freeform 19"/>
          <p:cNvSpPr/>
          <p:nvPr/>
        </p:nvSpPr>
        <p:spPr>
          <a:xfrm>
            <a:off x="3302949" y="3465136"/>
            <a:ext cx="1779097" cy="797771"/>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2" name="Rectangle 11"/>
          <p:cNvSpPr/>
          <p:nvPr/>
        </p:nvSpPr>
        <p:spPr>
          <a:xfrm>
            <a:off x="3256394" y="3679356"/>
            <a:ext cx="1762450" cy="415498"/>
          </a:xfrm>
          <a:prstGeom prst="rect">
            <a:avLst/>
          </a:prstGeom>
        </p:spPr>
        <p:txBody>
          <a:bodyPr wrap="square">
            <a:spAutoFit/>
          </a:bodyPr>
          <a:lstStyle/>
          <a:p>
            <a:pPr algn="ctr"/>
            <a:r>
              <a:rPr lang="en-GB" sz="1050" b="1" dirty="0">
                <a:solidFill>
                  <a:srgbClr val="90258B"/>
                </a:solidFill>
              </a:rPr>
              <a:t>Content </a:t>
            </a:r>
            <a:r>
              <a:rPr lang="en-GB" sz="1050" b="1" dirty="0" smtClean="0">
                <a:solidFill>
                  <a:srgbClr val="90258B"/>
                </a:solidFill>
              </a:rPr>
              <a:t>Management</a:t>
            </a:r>
            <a:endParaRPr lang="en-GB" sz="1050" dirty="0">
              <a:solidFill>
                <a:prstClr val="black"/>
              </a:solidFill>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111" y="3309838"/>
            <a:ext cx="336987" cy="351313"/>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792" y="3251215"/>
            <a:ext cx="336987" cy="351313"/>
          </a:xfrm>
          <a:prstGeom prst="rect">
            <a:avLst/>
          </a:prstGeom>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045" y="2187979"/>
            <a:ext cx="336987" cy="351313"/>
          </a:xfrm>
          <a:prstGeom prst="rect">
            <a:avLst/>
          </a:prstGeom>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153" y="2207427"/>
            <a:ext cx="336987" cy="351313"/>
          </a:xfrm>
          <a:prstGeom prst="rect">
            <a:avLst/>
          </a:prstGeom>
        </p:spPr>
      </p:pic>
      <p:sp>
        <p:nvSpPr>
          <p:cNvPr id="30" name="Freeform 29"/>
          <p:cNvSpPr/>
          <p:nvPr/>
        </p:nvSpPr>
        <p:spPr>
          <a:xfrm>
            <a:off x="5736280" y="1339581"/>
            <a:ext cx="1753594"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31" name="Rectangle 30"/>
          <p:cNvSpPr/>
          <p:nvPr/>
        </p:nvSpPr>
        <p:spPr>
          <a:xfrm>
            <a:off x="5703930" y="1630946"/>
            <a:ext cx="1872208" cy="415498"/>
          </a:xfrm>
          <a:prstGeom prst="rect">
            <a:avLst/>
          </a:prstGeom>
        </p:spPr>
        <p:txBody>
          <a:bodyPr wrap="square">
            <a:spAutoFit/>
          </a:bodyPr>
          <a:lstStyle/>
          <a:p>
            <a:pPr algn="ctr"/>
            <a:r>
              <a:rPr lang="en-GB" sz="1050" b="1" dirty="0" smtClean="0">
                <a:solidFill>
                  <a:srgbClr val="90258B"/>
                </a:solidFill>
              </a:rPr>
              <a:t>Business Process Management</a:t>
            </a: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4064" y="1114428"/>
            <a:ext cx="336987" cy="351313"/>
          </a:xfrm>
          <a:prstGeom prst="rect">
            <a:avLst/>
          </a:prstGeom>
        </p:spPr>
      </p:pic>
      <p:sp>
        <p:nvSpPr>
          <p:cNvPr id="33" name="Freeform 32"/>
          <p:cNvSpPr/>
          <p:nvPr/>
        </p:nvSpPr>
        <p:spPr>
          <a:xfrm>
            <a:off x="5736281" y="2438832"/>
            <a:ext cx="1756554"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34" name="Rectangle 33"/>
          <p:cNvSpPr/>
          <p:nvPr/>
        </p:nvSpPr>
        <p:spPr>
          <a:xfrm>
            <a:off x="5703930" y="2704685"/>
            <a:ext cx="1872208" cy="253916"/>
          </a:xfrm>
          <a:prstGeom prst="rect">
            <a:avLst/>
          </a:prstGeom>
        </p:spPr>
        <p:txBody>
          <a:bodyPr wrap="square">
            <a:spAutoFit/>
          </a:bodyPr>
          <a:lstStyle/>
          <a:p>
            <a:pPr algn="ctr"/>
            <a:r>
              <a:rPr lang="en-GB" sz="1050" b="1" dirty="0" smtClean="0">
                <a:solidFill>
                  <a:srgbClr val="90258B"/>
                </a:solidFill>
              </a:rPr>
              <a:t>Social/Collaboration</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025" y="2213679"/>
            <a:ext cx="336987" cy="351313"/>
          </a:xfrm>
          <a:prstGeom prst="rect">
            <a:avLst/>
          </a:prstGeom>
        </p:spPr>
      </p:pic>
      <p:sp>
        <p:nvSpPr>
          <p:cNvPr id="36" name="Freeform 35"/>
          <p:cNvSpPr/>
          <p:nvPr/>
        </p:nvSpPr>
        <p:spPr>
          <a:xfrm>
            <a:off x="5736281" y="3424137"/>
            <a:ext cx="1778741"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37" name="Rectangle 36"/>
          <p:cNvSpPr/>
          <p:nvPr/>
        </p:nvSpPr>
        <p:spPr>
          <a:xfrm>
            <a:off x="5736279" y="3679356"/>
            <a:ext cx="1872208" cy="415498"/>
          </a:xfrm>
          <a:prstGeom prst="rect">
            <a:avLst/>
          </a:prstGeom>
        </p:spPr>
        <p:txBody>
          <a:bodyPr wrap="square">
            <a:spAutoFit/>
          </a:bodyPr>
          <a:lstStyle/>
          <a:p>
            <a:pPr algn="ctr"/>
            <a:r>
              <a:rPr lang="en-GB" sz="1050" b="1" dirty="0" smtClean="0">
                <a:solidFill>
                  <a:srgbClr val="90258B"/>
                </a:solidFill>
              </a:rPr>
              <a:t>Organisational Capability</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213" y="3198985"/>
            <a:ext cx="336987" cy="351313"/>
          </a:xfrm>
          <a:prstGeom prst="rect">
            <a:avLst/>
          </a:prstGeom>
        </p:spPr>
      </p:pic>
      <p:sp>
        <p:nvSpPr>
          <p:cNvPr id="4" name="5-Point Star 3"/>
          <p:cNvSpPr/>
          <p:nvPr/>
        </p:nvSpPr>
        <p:spPr>
          <a:xfrm>
            <a:off x="5717550" y="2268958"/>
            <a:ext cx="455360" cy="435727"/>
          </a:xfrm>
          <a:prstGeom prst="star5">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5-Point Star 38"/>
          <p:cNvSpPr/>
          <p:nvPr/>
        </p:nvSpPr>
        <p:spPr>
          <a:xfrm>
            <a:off x="840960" y="3360732"/>
            <a:ext cx="455360" cy="435727"/>
          </a:xfrm>
          <a:prstGeom prst="star5">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5-Point Star 39"/>
          <p:cNvSpPr/>
          <p:nvPr/>
        </p:nvSpPr>
        <p:spPr>
          <a:xfrm>
            <a:off x="5762601" y="1195219"/>
            <a:ext cx="455360" cy="435727"/>
          </a:xfrm>
          <a:prstGeom prst="star5">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5-Point Star 40"/>
          <p:cNvSpPr/>
          <p:nvPr/>
        </p:nvSpPr>
        <p:spPr>
          <a:xfrm>
            <a:off x="3315302" y="1212399"/>
            <a:ext cx="455360" cy="435727"/>
          </a:xfrm>
          <a:prstGeom prst="star5">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7650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roles and objectives of the EWM and EIM alliances</a:t>
            </a:r>
            <a:endParaRPr lang="en-GB" dirty="0"/>
          </a:p>
        </p:txBody>
      </p:sp>
      <p:sp>
        <p:nvSpPr>
          <p:cNvPr id="3" name="Rectangle 2"/>
          <p:cNvSpPr/>
          <p:nvPr/>
        </p:nvSpPr>
        <p:spPr>
          <a:xfrm>
            <a:off x="444500" y="1204952"/>
            <a:ext cx="8280400" cy="3262432"/>
          </a:xfrm>
          <a:prstGeom prst="rect">
            <a:avLst/>
          </a:prstGeom>
        </p:spPr>
        <p:txBody>
          <a:bodyPr wrap="square">
            <a:spAutoFit/>
          </a:bodyPr>
          <a:lstStyle/>
          <a:p>
            <a:r>
              <a:rPr lang="en-GB" sz="2400" b="1" dirty="0">
                <a:solidFill>
                  <a:srgbClr val="91278F"/>
                </a:solidFill>
                <a:latin typeface="Verdana" pitchFamily="34" charset="0"/>
                <a:ea typeface="Verdana" pitchFamily="34" charset="0"/>
                <a:cs typeface="Verdana" pitchFamily="34" charset="0"/>
              </a:rPr>
              <a:t>EIM </a:t>
            </a:r>
            <a:r>
              <a:rPr lang="en-GB" sz="1400" dirty="0" smtClean="0"/>
              <a:t>covers </a:t>
            </a:r>
            <a:r>
              <a:rPr lang="en-GB" sz="1400" dirty="0"/>
              <a:t>the delivery of enterprise information management initiatives (content, mobile, BI and data) to deliver Anglian Water’s information management </a:t>
            </a:r>
            <a:r>
              <a:rPr lang="en-GB" sz="1400" dirty="0" smtClean="0"/>
              <a:t>vision. </a:t>
            </a:r>
          </a:p>
          <a:p>
            <a:r>
              <a:rPr lang="en-GB" sz="1400" dirty="0" smtClean="0"/>
              <a:t>Its objectives are to:</a:t>
            </a:r>
          </a:p>
          <a:p>
            <a:pPr marL="285750" indent="-285750">
              <a:buFontTx/>
              <a:buChar char="-"/>
            </a:pPr>
            <a:r>
              <a:rPr lang="en-GB" sz="1400" dirty="0" smtClean="0"/>
              <a:t>improve </a:t>
            </a:r>
            <a:r>
              <a:rPr lang="en-GB" sz="1400" dirty="0"/>
              <a:t>the user experience of all </a:t>
            </a:r>
            <a:r>
              <a:rPr lang="en-GB" sz="1400" dirty="0" smtClean="0"/>
              <a:t>stakeholders;</a:t>
            </a:r>
          </a:p>
          <a:p>
            <a:pPr marL="285750" indent="-285750">
              <a:buFontTx/>
              <a:buChar char="-"/>
            </a:pPr>
            <a:r>
              <a:rPr lang="en-GB" sz="1400" dirty="0" smtClean="0"/>
              <a:t>unlock </a:t>
            </a:r>
            <a:r>
              <a:rPr lang="en-GB" sz="1400" dirty="0"/>
              <a:t>value from </a:t>
            </a:r>
            <a:r>
              <a:rPr lang="en-GB" sz="1400" dirty="0" smtClean="0"/>
              <a:t>within existing </a:t>
            </a:r>
            <a:r>
              <a:rPr lang="en-GB" sz="1400" dirty="0"/>
              <a:t>and new </a:t>
            </a:r>
            <a:r>
              <a:rPr lang="en-GB" sz="1400" dirty="0" smtClean="0"/>
              <a:t>information;</a:t>
            </a:r>
          </a:p>
          <a:p>
            <a:pPr marL="285750" indent="-285750">
              <a:buFontTx/>
              <a:buChar char="-"/>
            </a:pPr>
            <a:r>
              <a:rPr lang="en-GB" sz="1400" dirty="0"/>
              <a:t>e</a:t>
            </a:r>
            <a:r>
              <a:rPr lang="en-GB" sz="1400" dirty="0" smtClean="0"/>
              <a:t>nable AW to become </a:t>
            </a:r>
            <a:r>
              <a:rPr lang="en-GB" sz="1400" dirty="0"/>
              <a:t>more digital and responsive to constant </a:t>
            </a:r>
            <a:r>
              <a:rPr lang="en-GB" sz="1400" dirty="0" smtClean="0"/>
              <a:t>change;</a:t>
            </a:r>
          </a:p>
          <a:p>
            <a:pPr marL="285750" indent="-285750">
              <a:buFontTx/>
              <a:buChar char="-"/>
            </a:pPr>
            <a:r>
              <a:rPr lang="en-GB" sz="1400" dirty="0" smtClean="0"/>
              <a:t>build </a:t>
            </a:r>
            <a:r>
              <a:rPr lang="en-GB" sz="1400" dirty="0"/>
              <a:t>a well-managed information source that is trusted and used by </a:t>
            </a:r>
            <a:r>
              <a:rPr lang="en-GB" sz="1400" dirty="0" smtClean="0"/>
              <a:t>all;</a:t>
            </a:r>
          </a:p>
          <a:p>
            <a:pPr marL="285750" indent="-285750">
              <a:buFontTx/>
              <a:buChar char="-"/>
            </a:pPr>
            <a:r>
              <a:rPr lang="en-GB" sz="1400" dirty="0" smtClean="0"/>
              <a:t>enable AW to </a:t>
            </a:r>
            <a:r>
              <a:rPr lang="en-GB" sz="1400" dirty="0"/>
              <a:t>b</a:t>
            </a:r>
            <a:r>
              <a:rPr lang="en-GB" sz="1400" dirty="0" smtClean="0"/>
              <a:t>ecome a </a:t>
            </a:r>
            <a:r>
              <a:rPr lang="en-GB" sz="1400" dirty="0"/>
              <a:t>more effective organisation by making better </a:t>
            </a:r>
            <a:r>
              <a:rPr lang="en-GB" sz="1400" dirty="0" smtClean="0"/>
              <a:t>decisions;</a:t>
            </a:r>
          </a:p>
          <a:p>
            <a:pPr marL="285750" indent="-285750">
              <a:buFontTx/>
              <a:buChar char="-"/>
            </a:pPr>
            <a:r>
              <a:rPr lang="en-GB" sz="1400" dirty="0"/>
              <a:t>e</a:t>
            </a:r>
            <a:r>
              <a:rPr lang="en-GB" sz="1400" dirty="0" smtClean="0"/>
              <a:t>nable AW to be </a:t>
            </a:r>
            <a:r>
              <a:rPr lang="en-GB" sz="1400" dirty="0"/>
              <a:t>a more efficient organisation by not wasting time and money through unnecessary searching, duplicating and recreating of information</a:t>
            </a:r>
            <a:r>
              <a:rPr lang="en-GB" sz="1400" dirty="0" smtClean="0"/>
              <a:t>.</a:t>
            </a:r>
            <a:endParaRPr lang="en-GB" sz="1400" dirty="0"/>
          </a:p>
          <a:p>
            <a:r>
              <a:rPr lang="en-GB" sz="2400" b="1" dirty="0">
                <a:solidFill>
                  <a:srgbClr val="91278F"/>
                </a:solidFill>
                <a:latin typeface="Verdana" pitchFamily="34" charset="0"/>
                <a:ea typeface="Verdana" pitchFamily="34" charset="0"/>
                <a:cs typeface="Verdana" pitchFamily="34" charset="0"/>
              </a:rPr>
              <a:t>EWM </a:t>
            </a:r>
            <a:r>
              <a:rPr lang="en-GB" sz="1400" dirty="0" err="1" smtClean="0"/>
              <a:t>EWM</a:t>
            </a:r>
            <a:r>
              <a:rPr lang="en-GB" sz="1400" dirty="0" smtClean="0"/>
              <a:t> </a:t>
            </a:r>
            <a:r>
              <a:rPr lang="en-GB" sz="1400" dirty="0"/>
              <a:t>covers the remainder of the IS programme </a:t>
            </a:r>
            <a:r>
              <a:rPr lang="en-GB" sz="1400" dirty="0" smtClean="0"/>
              <a:t>i.e</a:t>
            </a:r>
            <a:r>
              <a:rPr lang="en-GB" sz="1400" dirty="0"/>
              <a:t>. major upgrade and enhancement programmes such as data centre rationalisation, end user computing, customer experience transformation </a:t>
            </a:r>
            <a:r>
              <a:rPr lang="en-GB" sz="1400" dirty="0" smtClean="0"/>
              <a:t>programme </a:t>
            </a:r>
            <a:endParaRPr lang="en-GB" sz="1400" dirty="0"/>
          </a:p>
        </p:txBody>
      </p:sp>
    </p:spTree>
    <p:extLst>
      <p:ext uri="{BB962C8B-B14F-4D97-AF65-F5344CB8AC3E}">
        <p14:creationId xmlns:p14="http://schemas.microsoft.com/office/powerpoint/2010/main" val="2438564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03071" y="1"/>
            <a:ext cx="11150143" cy="5143500"/>
            <a:chOff x="-799526" y="171449"/>
            <a:chExt cx="10871391" cy="6686551"/>
          </a:xfrm>
        </p:grpSpPr>
        <p:pic>
          <p:nvPicPr>
            <p:cNvPr id="5" name="Picture 4">
              <a:extLst>
                <a:ext uri="{FF2B5EF4-FFF2-40B4-BE49-F238E27FC236}">
                  <a16:creationId xmlns="" xmlns:a16="http://schemas.microsoft.com/office/drawing/2014/main" id="{BC62FC47-A9A0-4291-ADEA-036B920C8FBE}"/>
                </a:ext>
              </a:extLst>
            </p:cNvPr>
            <p:cNvPicPr>
              <a:picLocks noChangeAspect="1"/>
            </p:cNvPicPr>
            <p:nvPr/>
          </p:nvPicPr>
          <p:blipFill rotWithShape="1">
            <a:blip r:embed="rId2"/>
            <a:srcRect b="35020"/>
            <a:stretch/>
          </p:blipFill>
          <p:spPr>
            <a:xfrm>
              <a:off x="-799525" y="171449"/>
              <a:ext cx="10871385" cy="4660220"/>
            </a:xfrm>
            <a:prstGeom prst="rect">
              <a:avLst/>
            </a:prstGeom>
          </p:spPr>
        </p:pic>
        <p:pic>
          <p:nvPicPr>
            <p:cNvPr id="7" name="Picture 6">
              <a:extLst>
                <a:ext uri="{FF2B5EF4-FFF2-40B4-BE49-F238E27FC236}">
                  <a16:creationId xmlns="" xmlns:a16="http://schemas.microsoft.com/office/drawing/2014/main" id="{9AD0A607-45E2-47B1-ADFB-BDBC4D32113A}"/>
                </a:ext>
              </a:extLst>
            </p:cNvPr>
            <p:cNvPicPr>
              <a:picLocks noChangeAspect="1"/>
            </p:cNvPicPr>
            <p:nvPr/>
          </p:nvPicPr>
          <p:blipFill rotWithShape="1">
            <a:blip r:embed="rId2"/>
            <a:srcRect t="71641"/>
            <a:stretch/>
          </p:blipFill>
          <p:spPr>
            <a:xfrm>
              <a:off x="-799526" y="4824133"/>
              <a:ext cx="10871391" cy="2033867"/>
            </a:xfrm>
            <a:prstGeom prst="rect">
              <a:avLst/>
            </a:prstGeom>
          </p:spPr>
        </p:pic>
      </p:grpSp>
      <p:sp>
        <p:nvSpPr>
          <p:cNvPr id="3" name="Rectangle 2"/>
          <p:cNvSpPr/>
          <p:nvPr/>
        </p:nvSpPr>
        <p:spPr>
          <a:xfrm>
            <a:off x="914403" y="1311967"/>
            <a:ext cx="7726017" cy="2454965"/>
          </a:xfrm>
          <a:prstGeom prst="rect">
            <a:avLst/>
          </a:prstGeom>
          <a:solidFill>
            <a:srgbClr val="98C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23" y="1762126"/>
            <a:ext cx="7470561" cy="1600219"/>
          </a:xfrm>
          <a:prstGeom prst="rect">
            <a:avLst/>
          </a:prstGeom>
        </p:spPr>
      </p:pic>
      <p:sp>
        <p:nvSpPr>
          <p:cNvPr id="6" name="Rectangle 5"/>
          <p:cNvSpPr/>
          <p:nvPr/>
        </p:nvSpPr>
        <p:spPr>
          <a:xfrm>
            <a:off x="3843133" y="4532244"/>
            <a:ext cx="1590261" cy="526775"/>
          </a:xfrm>
          <a:prstGeom prst="rect">
            <a:avLst/>
          </a:prstGeom>
          <a:solidFill>
            <a:srgbClr val="C9D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582307" y="3535387"/>
            <a:ext cx="5979382" cy="87205"/>
          </a:xfrm>
          <a:custGeom>
            <a:avLst/>
            <a:gdLst>
              <a:gd name="connsiteX0" fmla="*/ 0 w 2403835"/>
              <a:gd name="connsiteY0" fmla="*/ 0 h 169682"/>
              <a:gd name="connsiteX1" fmla="*/ 9426 w 2403835"/>
              <a:gd name="connsiteY1" fmla="*/ 169682 h 169682"/>
              <a:gd name="connsiteX2" fmla="*/ 2403835 w 2403835"/>
              <a:gd name="connsiteY2" fmla="*/ 113122 h 169682"/>
              <a:gd name="connsiteX3" fmla="*/ 2403835 w 2403835"/>
              <a:gd name="connsiteY3" fmla="*/ 18853 h 169682"/>
              <a:gd name="connsiteX4" fmla="*/ 0 w 2403835"/>
              <a:gd name="connsiteY4" fmla="*/ 0 h 16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835" h="169682">
                <a:moveTo>
                  <a:pt x="0" y="0"/>
                </a:moveTo>
                <a:lnTo>
                  <a:pt x="9426" y="169682"/>
                </a:lnTo>
                <a:lnTo>
                  <a:pt x="2403835" y="113122"/>
                </a:lnTo>
                <a:lnTo>
                  <a:pt x="2403835" y="1885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81001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A0A9AE9-5525-43AD-A0F1-023AC63DED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02"/>
          <a:stretch/>
        </p:blipFill>
        <p:spPr>
          <a:xfrm>
            <a:off x="-36987" y="1134455"/>
            <a:ext cx="9180987" cy="3759081"/>
          </a:xfrm>
          <a:prstGeom prst="rect">
            <a:avLst/>
          </a:prstGeom>
        </p:spPr>
      </p:pic>
      <p:sp>
        <p:nvSpPr>
          <p:cNvPr id="4" name="Title 1"/>
          <p:cNvSpPr txBox="1">
            <a:spLocks/>
          </p:cNvSpPr>
          <p:nvPr/>
        </p:nvSpPr>
        <p:spPr>
          <a:xfrm>
            <a:off x="267683" y="321714"/>
            <a:ext cx="6250177" cy="293764"/>
          </a:xfrm>
          <a:prstGeom prst="rect">
            <a:avLst/>
          </a:prstGeom>
        </p:spPr>
        <p:txBody>
          <a:bodyPr vert="horz" lIns="91440" tIns="45720" rIns="91440" bIns="45720" rtlCol="0" anchor="ctr">
            <a:normAutofit fontScale="77500" lnSpcReduction="20000"/>
          </a:bodyPr>
          <a:lstStyle>
            <a:defPPr>
              <a:defRPr lang="en-US"/>
            </a:defPPr>
            <a:lvl1pPr>
              <a:spcBef>
                <a:spcPct val="0"/>
              </a:spcBef>
              <a:buNone/>
              <a:defRPr sz="2400" b="1">
                <a:solidFill>
                  <a:srgbClr val="91278F"/>
                </a:solidFill>
                <a:latin typeface="BlockheadUnplugged Roman" charset="0"/>
                <a:ea typeface="BlockheadUnplugged Roman" charset="0"/>
                <a:cs typeface="BlockheadUnplugged Roman" charset="0"/>
              </a:defRPr>
            </a:lvl1pPr>
          </a:lstStyle>
          <a:p>
            <a:r>
              <a:rPr lang="en-GB" sz="2000" dirty="0">
                <a:latin typeface="Verdana" charset="0"/>
                <a:ea typeface="Verdana" charset="0"/>
                <a:cs typeface="Verdana" charset="0"/>
              </a:rPr>
              <a:t>Information Management Roadmap</a:t>
            </a:r>
          </a:p>
        </p:txBody>
      </p:sp>
    </p:spTree>
    <p:extLst>
      <p:ext uri="{BB962C8B-B14F-4D97-AF65-F5344CB8AC3E}">
        <p14:creationId xmlns:p14="http://schemas.microsoft.com/office/powerpoint/2010/main" val="16298145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3277789" y="2416920"/>
            <a:ext cx="1804257"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8" name="Freeform 17"/>
          <p:cNvSpPr/>
          <p:nvPr/>
        </p:nvSpPr>
        <p:spPr>
          <a:xfrm>
            <a:off x="938329" y="2378344"/>
            <a:ext cx="1752800" cy="899481"/>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9" name="Freeform 18"/>
          <p:cNvSpPr/>
          <p:nvPr/>
        </p:nvSpPr>
        <p:spPr>
          <a:xfrm>
            <a:off x="938333" y="3462449"/>
            <a:ext cx="1720358" cy="797771"/>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4" name="Freeform 13"/>
          <p:cNvSpPr/>
          <p:nvPr/>
        </p:nvSpPr>
        <p:spPr>
          <a:xfrm>
            <a:off x="3277790" y="1300983"/>
            <a:ext cx="1804256"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3" name="Freeform 12"/>
          <p:cNvSpPr/>
          <p:nvPr/>
        </p:nvSpPr>
        <p:spPr>
          <a:xfrm>
            <a:off x="912032" y="1308744"/>
            <a:ext cx="1779097" cy="871004"/>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6" name="Title 1"/>
          <p:cNvSpPr>
            <a:spLocks noGrp="1"/>
          </p:cNvSpPr>
          <p:nvPr>
            <p:ph type="title"/>
          </p:nvPr>
        </p:nvSpPr>
        <p:spPr>
          <a:xfrm>
            <a:off x="812800" y="277989"/>
            <a:ext cx="7215584" cy="781595"/>
          </a:xfrm>
        </p:spPr>
        <p:txBody>
          <a:bodyPr/>
          <a:lstStyle/>
          <a:p>
            <a:r>
              <a:rPr lang="en-GB" sz="2000" dirty="0" smtClean="0"/>
              <a:t>EIM Programme Areas</a:t>
            </a:r>
            <a:r>
              <a:rPr lang="en-GB" sz="4000" dirty="0">
                <a:latin typeface="Calibri" panose="020F0502020204030204" pitchFamily="34" charset="0"/>
                <a:ea typeface="Times New Roman" panose="02020603050405020304" pitchFamily="18" charset="0"/>
                <a:cs typeface="Calibri" panose="020F0502020204030204" pitchFamily="34" charset="0"/>
              </a:rPr>
              <a:t/>
            </a:r>
            <a:br>
              <a:rPr lang="en-GB" sz="4000" dirty="0">
                <a:latin typeface="Calibri" panose="020F0502020204030204" pitchFamily="34" charset="0"/>
                <a:ea typeface="Times New Roman" panose="02020603050405020304" pitchFamily="18" charset="0"/>
                <a:cs typeface="Calibri" panose="020F0502020204030204" pitchFamily="34" charset="0"/>
              </a:rPr>
            </a:br>
            <a:endParaRPr lang="en-GB" sz="2000" dirty="0"/>
          </a:p>
        </p:txBody>
      </p:sp>
      <p:sp>
        <p:nvSpPr>
          <p:cNvPr id="2" name="Rectangle 1"/>
          <p:cNvSpPr/>
          <p:nvPr/>
        </p:nvSpPr>
        <p:spPr>
          <a:xfrm>
            <a:off x="970438" y="1550155"/>
            <a:ext cx="1688253" cy="577081"/>
          </a:xfrm>
          <a:prstGeom prst="rect">
            <a:avLst/>
          </a:prstGeom>
        </p:spPr>
        <p:txBody>
          <a:bodyPr wrap="square">
            <a:spAutoFit/>
          </a:bodyPr>
          <a:lstStyle/>
          <a:p>
            <a:pPr algn="ctr"/>
            <a:r>
              <a:rPr lang="en-GB" sz="1050" b="1" dirty="0">
                <a:solidFill>
                  <a:srgbClr val="90258B"/>
                </a:solidFill>
              </a:rPr>
              <a:t>Enterprise architecture data model</a:t>
            </a:r>
            <a:r>
              <a:rPr lang="en-GB" sz="1050" dirty="0">
                <a:solidFill>
                  <a:srgbClr val="90258B"/>
                </a:solidFill>
              </a:rPr>
              <a:t> </a:t>
            </a:r>
            <a:endParaRPr lang="en-GB" sz="1050" dirty="0"/>
          </a:p>
        </p:txBody>
      </p:sp>
      <p:sp>
        <p:nvSpPr>
          <p:cNvPr id="8" name="Rectangle 7"/>
          <p:cNvSpPr/>
          <p:nvPr/>
        </p:nvSpPr>
        <p:spPr>
          <a:xfrm>
            <a:off x="3256394" y="1648126"/>
            <a:ext cx="1872208" cy="253916"/>
          </a:xfrm>
          <a:prstGeom prst="rect">
            <a:avLst/>
          </a:prstGeom>
        </p:spPr>
        <p:txBody>
          <a:bodyPr wrap="square">
            <a:spAutoFit/>
          </a:bodyPr>
          <a:lstStyle/>
          <a:p>
            <a:pPr lvl="0" algn="ctr"/>
            <a:r>
              <a:rPr lang="en-GB" sz="1050" b="1" dirty="0" smtClean="0">
                <a:solidFill>
                  <a:srgbClr val="90258B"/>
                </a:solidFill>
              </a:rPr>
              <a:t>Exploration</a:t>
            </a:r>
            <a:endParaRPr lang="en-GB" sz="1050" dirty="0"/>
          </a:p>
        </p:txBody>
      </p:sp>
      <p:sp>
        <p:nvSpPr>
          <p:cNvPr id="9" name="Rectangle 8"/>
          <p:cNvSpPr/>
          <p:nvPr/>
        </p:nvSpPr>
        <p:spPr>
          <a:xfrm>
            <a:off x="3277790" y="2666586"/>
            <a:ext cx="1741058" cy="415498"/>
          </a:xfrm>
          <a:prstGeom prst="rect">
            <a:avLst/>
          </a:prstGeom>
        </p:spPr>
        <p:txBody>
          <a:bodyPr wrap="square">
            <a:spAutoFit/>
          </a:bodyPr>
          <a:lstStyle/>
          <a:p>
            <a:pPr algn="ctr"/>
            <a:r>
              <a:rPr lang="en-GB" sz="1050" b="1" dirty="0">
                <a:solidFill>
                  <a:srgbClr val="90258B"/>
                </a:solidFill>
              </a:rPr>
              <a:t>Business </a:t>
            </a:r>
            <a:r>
              <a:rPr lang="en-GB" sz="1050" b="1" dirty="0" smtClean="0">
                <a:solidFill>
                  <a:srgbClr val="90258B"/>
                </a:solidFill>
              </a:rPr>
              <a:t>Intelligence</a:t>
            </a:r>
            <a:endParaRPr lang="en-GB" sz="1050" dirty="0"/>
          </a:p>
        </p:txBody>
      </p:sp>
      <p:sp>
        <p:nvSpPr>
          <p:cNvPr id="10" name="Rectangle 9"/>
          <p:cNvSpPr/>
          <p:nvPr/>
        </p:nvSpPr>
        <p:spPr>
          <a:xfrm>
            <a:off x="916240" y="2716227"/>
            <a:ext cx="1560555" cy="253916"/>
          </a:xfrm>
          <a:prstGeom prst="rect">
            <a:avLst/>
          </a:prstGeom>
        </p:spPr>
        <p:txBody>
          <a:bodyPr wrap="square">
            <a:spAutoFit/>
          </a:bodyPr>
          <a:lstStyle/>
          <a:p>
            <a:pPr algn="ctr"/>
            <a:r>
              <a:rPr lang="en-GB" sz="1050" b="1" dirty="0" smtClean="0">
                <a:solidFill>
                  <a:srgbClr val="90258B"/>
                </a:solidFill>
              </a:rPr>
              <a:t>Mobile</a:t>
            </a:r>
            <a:endParaRPr lang="en-GB" sz="1050" dirty="0"/>
          </a:p>
        </p:txBody>
      </p:sp>
      <p:sp>
        <p:nvSpPr>
          <p:cNvPr id="11" name="Rectangle 10"/>
          <p:cNvSpPr/>
          <p:nvPr/>
        </p:nvSpPr>
        <p:spPr>
          <a:xfrm>
            <a:off x="938332" y="3737064"/>
            <a:ext cx="1662783" cy="253916"/>
          </a:xfrm>
          <a:prstGeom prst="rect">
            <a:avLst/>
          </a:prstGeom>
        </p:spPr>
        <p:txBody>
          <a:bodyPr wrap="square">
            <a:spAutoFit/>
          </a:bodyPr>
          <a:lstStyle/>
          <a:p>
            <a:pPr lvl="0" algn="ctr"/>
            <a:r>
              <a:rPr lang="en-GB" sz="1050" b="1" dirty="0">
                <a:solidFill>
                  <a:srgbClr val="90258B"/>
                </a:solidFill>
              </a:rPr>
              <a:t>End2End Apps </a:t>
            </a:r>
            <a:endParaRPr lang="en-GB" sz="105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875" y="1087587"/>
            <a:ext cx="336987" cy="351313"/>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328" y="1075831"/>
            <a:ext cx="336987" cy="351313"/>
          </a:xfrm>
          <a:prstGeom prst="rect">
            <a:avLst/>
          </a:prstGeom>
        </p:spPr>
      </p:pic>
      <p:sp>
        <p:nvSpPr>
          <p:cNvPr id="20" name="Freeform 19"/>
          <p:cNvSpPr/>
          <p:nvPr/>
        </p:nvSpPr>
        <p:spPr>
          <a:xfrm>
            <a:off x="3302949" y="3465136"/>
            <a:ext cx="1779097" cy="797771"/>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12" name="Rectangle 11"/>
          <p:cNvSpPr/>
          <p:nvPr/>
        </p:nvSpPr>
        <p:spPr>
          <a:xfrm>
            <a:off x="3256394" y="3679356"/>
            <a:ext cx="1762450" cy="415498"/>
          </a:xfrm>
          <a:prstGeom prst="rect">
            <a:avLst/>
          </a:prstGeom>
        </p:spPr>
        <p:txBody>
          <a:bodyPr wrap="square">
            <a:spAutoFit/>
          </a:bodyPr>
          <a:lstStyle/>
          <a:p>
            <a:pPr lvl="0" algn="ctr"/>
            <a:r>
              <a:rPr lang="en-GB" sz="1050" b="1" dirty="0">
                <a:solidFill>
                  <a:srgbClr val="90258B"/>
                </a:solidFill>
              </a:rPr>
              <a:t>Content </a:t>
            </a:r>
            <a:r>
              <a:rPr lang="en-GB" sz="1050" b="1" dirty="0" smtClean="0">
                <a:solidFill>
                  <a:srgbClr val="90258B"/>
                </a:solidFill>
              </a:rPr>
              <a:t>Management</a:t>
            </a:r>
            <a:endParaRPr lang="en-GB" sz="1050"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111" y="3309838"/>
            <a:ext cx="336987" cy="351313"/>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792" y="3251215"/>
            <a:ext cx="336987" cy="351313"/>
          </a:xfrm>
          <a:prstGeom prst="rect">
            <a:avLst/>
          </a:prstGeom>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045" y="2187979"/>
            <a:ext cx="336987" cy="351313"/>
          </a:xfrm>
          <a:prstGeom prst="rect">
            <a:avLst/>
          </a:prstGeom>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153" y="2207427"/>
            <a:ext cx="336987" cy="351313"/>
          </a:xfrm>
          <a:prstGeom prst="rect">
            <a:avLst/>
          </a:prstGeom>
        </p:spPr>
      </p:pic>
      <p:sp>
        <p:nvSpPr>
          <p:cNvPr id="30" name="Freeform 29"/>
          <p:cNvSpPr/>
          <p:nvPr/>
        </p:nvSpPr>
        <p:spPr>
          <a:xfrm>
            <a:off x="5736280" y="1339581"/>
            <a:ext cx="1753594"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31" name="Rectangle 30"/>
          <p:cNvSpPr/>
          <p:nvPr/>
        </p:nvSpPr>
        <p:spPr>
          <a:xfrm>
            <a:off x="5703930" y="1630946"/>
            <a:ext cx="1872208" cy="415498"/>
          </a:xfrm>
          <a:prstGeom prst="rect">
            <a:avLst/>
          </a:prstGeom>
        </p:spPr>
        <p:txBody>
          <a:bodyPr wrap="square">
            <a:spAutoFit/>
          </a:bodyPr>
          <a:lstStyle/>
          <a:p>
            <a:pPr lvl="0" algn="ctr"/>
            <a:r>
              <a:rPr lang="en-GB" sz="1050" b="1" dirty="0" smtClean="0">
                <a:solidFill>
                  <a:srgbClr val="90258B"/>
                </a:solidFill>
              </a:rPr>
              <a:t>Business Process Management</a:t>
            </a: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4064" y="1114428"/>
            <a:ext cx="336987" cy="351313"/>
          </a:xfrm>
          <a:prstGeom prst="rect">
            <a:avLst/>
          </a:prstGeom>
        </p:spPr>
      </p:pic>
      <p:sp>
        <p:nvSpPr>
          <p:cNvPr id="33" name="Freeform 32"/>
          <p:cNvSpPr/>
          <p:nvPr/>
        </p:nvSpPr>
        <p:spPr>
          <a:xfrm>
            <a:off x="5736281" y="2438832"/>
            <a:ext cx="1756554"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34" name="Rectangle 33"/>
          <p:cNvSpPr/>
          <p:nvPr/>
        </p:nvSpPr>
        <p:spPr>
          <a:xfrm>
            <a:off x="5703930" y="2704685"/>
            <a:ext cx="1872208" cy="253916"/>
          </a:xfrm>
          <a:prstGeom prst="rect">
            <a:avLst/>
          </a:prstGeom>
        </p:spPr>
        <p:txBody>
          <a:bodyPr wrap="square">
            <a:spAutoFit/>
          </a:bodyPr>
          <a:lstStyle/>
          <a:p>
            <a:pPr lvl="0" algn="ctr"/>
            <a:r>
              <a:rPr lang="en-GB" sz="1050" b="1" dirty="0" smtClean="0">
                <a:solidFill>
                  <a:srgbClr val="90258B"/>
                </a:solidFill>
              </a:rPr>
              <a:t>Social/Collaboration</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025" y="2213679"/>
            <a:ext cx="336987" cy="351313"/>
          </a:xfrm>
          <a:prstGeom prst="rect">
            <a:avLst/>
          </a:prstGeom>
        </p:spPr>
      </p:pic>
      <p:sp>
        <p:nvSpPr>
          <p:cNvPr id="36" name="Freeform 35"/>
          <p:cNvSpPr/>
          <p:nvPr/>
        </p:nvSpPr>
        <p:spPr>
          <a:xfrm>
            <a:off x="5736281" y="3424137"/>
            <a:ext cx="1778741" cy="871006"/>
          </a:xfrm>
          <a:custGeom>
            <a:avLst/>
            <a:gdLst>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103238 w 2079522"/>
              <a:gd name="connsiteY5" fmla="*/ 29497 h 1467465"/>
              <a:gd name="connsiteX6" fmla="*/ 73742 w 2079522"/>
              <a:gd name="connsiteY6" fmla="*/ 117987 h 1467465"/>
              <a:gd name="connsiteX0" fmla="*/ 73742 w 2079522"/>
              <a:gd name="connsiteY0" fmla="*/ 117987 h 1467465"/>
              <a:gd name="connsiteX1" fmla="*/ 22122 w 2079522"/>
              <a:gd name="connsiteY1" fmla="*/ 1165123 h 1467465"/>
              <a:gd name="connsiteX2" fmla="*/ 0 w 2079522"/>
              <a:gd name="connsiteY2" fmla="*/ 1460090 h 1467465"/>
              <a:gd name="connsiteX3" fmla="*/ 2064774 w 2079522"/>
              <a:gd name="connsiteY3" fmla="*/ 1467465 h 1467465"/>
              <a:gd name="connsiteX4" fmla="*/ 2079522 w 2079522"/>
              <a:gd name="connsiteY4" fmla="*/ 0 h 1467465"/>
              <a:gd name="connsiteX5" fmla="*/ 74802 w 2079522"/>
              <a:gd name="connsiteY5" fmla="*/ 5688 h 1467465"/>
              <a:gd name="connsiteX6" fmla="*/ 73742 w 2079522"/>
              <a:gd name="connsiteY6" fmla="*/ 117987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78613 w 2083333"/>
              <a:gd name="connsiteY5" fmla="*/ 5688 h 1467465"/>
              <a:gd name="connsiteX6" fmla="*/ 0 w 2083333"/>
              <a:gd name="connsiteY6" fmla="*/ 141796 h 1467465"/>
              <a:gd name="connsiteX0" fmla="*/ 0 w 2083333"/>
              <a:gd name="connsiteY0" fmla="*/ 141796 h 1467465"/>
              <a:gd name="connsiteX1" fmla="*/ 25933 w 2083333"/>
              <a:gd name="connsiteY1" fmla="*/ 1165123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 name="connsiteX0" fmla="*/ 12843 w 2096176"/>
              <a:gd name="connsiteY0" fmla="*/ 141796 h 1467465"/>
              <a:gd name="connsiteX1" fmla="*/ 0 w 2096176"/>
              <a:gd name="connsiteY1" fmla="*/ 1173060 h 1467465"/>
              <a:gd name="connsiteX2" fmla="*/ 16654 w 2096176"/>
              <a:gd name="connsiteY2" fmla="*/ 1460090 h 1467465"/>
              <a:gd name="connsiteX3" fmla="*/ 2081428 w 2096176"/>
              <a:gd name="connsiteY3" fmla="*/ 1467465 h 1467465"/>
              <a:gd name="connsiteX4" fmla="*/ 2096176 w 2096176"/>
              <a:gd name="connsiteY4" fmla="*/ 0 h 1467465"/>
              <a:gd name="connsiteX5" fmla="*/ 16488 w 2096176"/>
              <a:gd name="connsiteY5" fmla="*/ 5688 h 1467465"/>
              <a:gd name="connsiteX6" fmla="*/ 12843 w 2096176"/>
              <a:gd name="connsiteY6" fmla="*/ 141796 h 1467465"/>
              <a:gd name="connsiteX0" fmla="*/ 0 w 2083333"/>
              <a:gd name="connsiteY0" fmla="*/ 141796 h 1467465"/>
              <a:gd name="connsiteX1" fmla="*/ 5252 w 2083333"/>
              <a:gd name="connsiteY1" fmla="*/ 1177028 h 1467465"/>
              <a:gd name="connsiteX2" fmla="*/ 3811 w 2083333"/>
              <a:gd name="connsiteY2" fmla="*/ 1460090 h 1467465"/>
              <a:gd name="connsiteX3" fmla="*/ 2068585 w 2083333"/>
              <a:gd name="connsiteY3" fmla="*/ 1467465 h 1467465"/>
              <a:gd name="connsiteX4" fmla="*/ 2083333 w 2083333"/>
              <a:gd name="connsiteY4" fmla="*/ 0 h 1467465"/>
              <a:gd name="connsiteX5" fmla="*/ 3645 w 2083333"/>
              <a:gd name="connsiteY5" fmla="*/ 5688 h 1467465"/>
              <a:gd name="connsiteX6" fmla="*/ 0 w 2083333"/>
              <a:gd name="connsiteY6" fmla="*/ 141796 h 14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33" h="1467465">
                <a:moveTo>
                  <a:pt x="0" y="141796"/>
                </a:moveTo>
                <a:cubicBezTo>
                  <a:pt x="1751" y="486873"/>
                  <a:pt x="3501" y="831951"/>
                  <a:pt x="5252" y="1177028"/>
                </a:cubicBezTo>
                <a:cubicBezTo>
                  <a:pt x="4772" y="1271382"/>
                  <a:pt x="4291" y="1365736"/>
                  <a:pt x="3811" y="1460090"/>
                </a:cubicBezTo>
                <a:lnTo>
                  <a:pt x="2068585" y="1467465"/>
                </a:lnTo>
                <a:lnTo>
                  <a:pt x="2083333" y="0"/>
                </a:lnTo>
                <a:lnTo>
                  <a:pt x="3645" y="5688"/>
                </a:lnTo>
                <a:cubicBezTo>
                  <a:pt x="3292" y="43121"/>
                  <a:pt x="353" y="104363"/>
                  <a:pt x="0" y="141796"/>
                </a:cubicBezTo>
                <a:close/>
              </a:path>
            </a:pathLst>
          </a:custGeom>
          <a:solidFill>
            <a:srgbClr val="90258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D4E9"/>
              </a:solidFill>
            </a:endParaRPr>
          </a:p>
        </p:txBody>
      </p:sp>
      <p:sp>
        <p:nvSpPr>
          <p:cNvPr id="37" name="Rectangle 36"/>
          <p:cNvSpPr/>
          <p:nvPr/>
        </p:nvSpPr>
        <p:spPr>
          <a:xfrm>
            <a:off x="5736279" y="3679356"/>
            <a:ext cx="1872208" cy="415498"/>
          </a:xfrm>
          <a:prstGeom prst="rect">
            <a:avLst/>
          </a:prstGeom>
        </p:spPr>
        <p:txBody>
          <a:bodyPr wrap="square">
            <a:spAutoFit/>
          </a:bodyPr>
          <a:lstStyle/>
          <a:p>
            <a:pPr lvl="0" algn="ctr"/>
            <a:r>
              <a:rPr lang="en-GB" sz="1050" b="1" dirty="0" smtClean="0">
                <a:solidFill>
                  <a:srgbClr val="90258B"/>
                </a:solidFill>
              </a:rPr>
              <a:t>Organisational Capability</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213" y="3198985"/>
            <a:ext cx="336987" cy="351313"/>
          </a:xfrm>
          <a:prstGeom prst="rect">
            <a:avLst/>
          </a:prstGeom>
        </p:spPr>
      </p:pic>
    </p:spTree>
    <p:extLst>
      <p:ext uri="{BB962C8B-B14F-4D97-AF65-F5344CB8AC3E}">
        <p14:creationId xmlns:p14="http://schemas.microsoft.com/office/powerpoint/2010/main" val="986197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5577"/>
            <a:ext cx="9144000" cy="354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619676" y="1933928"/>
            <a:ext cx="4896544" cy="9721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914212"/>
            <a:endParaRPr lang="en-GB">
              <a:solidFill>
                <a:prstClr val="white"/>
              </a:solidFill>
            </a:endParaRPr>
          </a:p>
        </p:txBody>
      </p:sp>
      <p:sp>
        <p:nvSpPr>
          <p:cNvPr id="4" name="TextBox 3"/>
          <p:cNvSpPr txBox="1"/>
          <p:nvPr/>
        </p:nvSpPr>
        <p:spPr>
          <a:xfrm>
            <a:off x="3869923" y="1933928"/>
            <a:ext cx="396044" cy="523202"/>
          </a:xfrm>
          <a:prstGeom prst="rect">
            <a:avLst/>
          </a:prstGeom>
          <a:noFill/>
        </p:spPr>
        <p:txBody>
          <a:bodyPr wrap="square" lIns="91421" tIns="45711" rIns="91421" bIns="45711" rtlCol="0">
            <a:spAutoFit/>
          </a:bodyPr>
          <a:lstStyle/>
          <a:p>
            <a:pPr defTabSz="914212"/>
            <a:r>
              <a:rPr lang="en-GB" sz="2800" b="1" dirty="0">
                <a:solidFill>
                  <a:srgbClr val="FF0000"/>
                </a:solidFill>
              </a:rPr>
              <a:t>1</a:t>
            </a:r>
          </a:p>
        </p:txBody>
      </p:sp>
      <p:sp>
        <p:nvSpPr>
          <p:cNvPr id="6" name="Oval 5"/>
          <p:cNvSpPr/>
          <p:nvPr/>
        </p:nvSpPr>
        <p:spPr>
          <a:xfrm>
            <a:off x="827584" y="3111811"/>
            <a:ext cx="5472608" cy="11341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914212"/>
            <a:endParaRPr lang="en-GB">
              <a:solidFill>
                <a:prstClr val="white"/>
              </a:solidFill>
            </a:endParaRPr>
          </a:p>
        </p:txBody>
      </p:sp>
      <p:sp>
        <p:nvSpPr>
          <p:cNvPr id="7" name="TextBox 6"/>
          <p:cNvSpPr txBox="1"/>
          <p:nvPr/>
        </p:nvSpPr>
        <p:spPr>
          <a:xfrm>
            <a:off x="4067944" y="3482937"/>
            <a:ext cx="396044" cy="523202"/>
          </a:xfrm>
          <a:prstGeom prst="rect">
            <a:avLst/>
          </a:prstGeom>
          <a:noFill/>
        </p:spPr>
        <p:txBody>
          <a:bodyPr wrap="square" lIns="91421" tIns="45711" rIns="91421" bIns="45711" rtlCol="0">
            <a:spAutoFit/>
          </a:bodyPr>
          <a:lstStyle/>
          <a:p>
            <a:pPr defTabSz="914212"/>
            <a:r>
              <a:rPr lang="en-GB" sz="2800" b="1" dirty="0">
                <a:solidFill>
                  <a:srgbClr val="FF0000"/>
                </a:solidFill>
              </a:rPr>
              <a:t>2</a:t>
            </a:r>
          </a:p>
        </p:txBody>
      </p:sp>
      <p:sp>
        <p:nvSpPr>
          <p:cNvPr id="8" name="Oval 7"/>
          <p:cNvSpPr/>
          <p:nvPr/>
        </p:nvSpPr>
        <p:spPr>
          <a:xfrm>
            <a:off x="4716018" y="3482939"/>
            <a:ext cx="3695698" cy="106444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914212"/>
            <a:endParaRPr lang="en-GB">
              <a:solidFill>
                <a:prstClr val="white"/>
              </a:solidFill>
            </a:endParaRPr>
          </a:p>
        </p:txBody>
      </p:sp>
      <p:sp>
        <p:nvSpPr>
          <p:cNvPr id="9" name="TextBox 8"/>
          <p:cNvSpPr txBox="1"/>
          <p:nvPr/>
        </p:nvSpPr>
        <p:spPr>
          <a:xfrm>
            <a:off x="7806568" y="3859586"/>
            <a:ext cx="396044" cy="523202"/>
          </a:xfrm>
          <a:prstGeom prst="rect">
            <a:avLst/>
          </a:prstGeom>
          <a:noFill/>
        </p:spPr>
        <p:txBody>
          <a:bodyPr wrap="square" lIns="91421" tIns="45711" rIns="91421" bIns="45711" rtlCol="0">
            <a:spAutoFit/>
          </a:bodyPr>
          <a:lstStyle/>
          <a:p>
            <a:pPr defTabSz="914212"/>
            <a:r>
              <a:rPr lang="en-GB" sz="2800" b="1" dirty="0">
                <a:solidFill>
                  <a:srgbClr val="FF0000"/>
                </a:solidFill>
              </a:rPr>
              <a:t>3</a:t>
            </a:r>
          </a:p>
        </p:txBody>
      </p:sp>
      <p:sp>
        <p:nvSpPr>
          <p:cNvPr id="10" name="Oval 9"/>
          <p:cNvSpPr/>
          <p:nvPr/>
        </p:nvSpPr>
        <p:spPr>
          <a:xfrm>
            <a:off x="5892514" y="2086887"/>
            <a:ext cx="3251497" cy="11341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914212"/>
            <a:endParaRPr lang="en-GB">
              <a:solidFill>
                <a:prstClr val="white"/>
              </a:solidFill>
            </a:endParaRPr>
          </a:p>
        </p:txBody>
      </p:sp>
      <p:sp>
        <p:nvSpPr>
          <p:cNvPr id="11" name="TextBox 10"/>
          <p:cNvSpPr txBox="1"/>
          <p:nvPr/>
        </p:nvSpPr>
        <p:spPr>
          <a:xfrm>
            <a:off x="7410523" y="2086887"/>
            <a:ext cx="396044" cy="523202"/>
          </a:xfrm>
          <a:prstGeom prst="rect">
            <a:avLst/>
          </a:prstGeom>
          <a:noFill/>
        </p:spPr>
        <p:txBody>
          <a:bodyPr wrap="square" lIns="91421" tIns="45711" rIns="91421" bIns="45711" rtlCol="0">
            <a:spAutoFit/>
          </a:bodyPr>
          <a:lstStyle/>
          <a:p>
            <a:pPr defTabSz="914212"/>
            <a:r>
              <a:rPr lang="en-GB" sz="2800" b="1" dirty="0">
                <a:solidFill>
                  <a:srgbClr val="FF0000"/>
                </a:solidFill>
              </a:rPr>
              <a:t>4</a:t>
            </a:r>
          </a:p>
        </p:txBody>
      </p:sp>
      <p:sp>
        <p:nvSpPr>
          <p:cNvPr id="12" name="Title 1"/>
          <p:cNvSpPr txBox="1">
            <a:spLocks/>
          </p:cNvSpPr>
          <p:nvPr/>
        </p:nvSpPr>
        <p:spPr>
          <a:xfrm>
            <a:off x="136116" y="250106"/>
            <a:ext cx="8871768" cy="693188"/>
          </a:xfrm>
          <a:prstGeom prst="rect">
            <a:avLst/>
          </a:prstGeom>
        </p:spPr>
        <p:txBody>
          <a:bodyPr>
            <a:noAutofit/>
          </a:bodyPr>
          <a:lstStyle>
            <a:lvl1pPr algn="l" defTabSz="914400" rtl="0" eaLnBrk="1" latinLnBrk="0" hangingPunct="1">
              <a:spcBef>
                <a:spcPct val="0"/>
              </a:spcBef>
              <a:buNone/>
              <a:defRPr sz="2800" b="1" kern="1200">
                <a:solidFill>
                  <a:srgbClr val="91278F"/>
                </a:solidFill>
                <a:latin typeface="Verdana" pitchFamily="34" charset="0"/>
                <a:ea typeface="Verdana" pitchFamily="34" charset="0"/>
                <a:cs typeface="Verdana" pitchFamily="34" charset="0"/>
              </a:defRPr>
            </a:lvl1pPr>
          </a:lstStyle>
          <a:p>
            <a:pPr>
              <a:defRPr/>
            </a:pPr>
            <a:r>
              <a:rPr lang="en-GB" sz="2000" dirty="0" smtClean="0"/>
              <a:t>End2End Apps Example</a:t>
            </a:r>
            <a:endParaRPr lang="en-GB" sz="2000" dirty="0"/>
          </a:p>
        </p:txBody>
      </p:sp>
    </p:spTree>
    <p:extLst>
      <p:ext uri="{BB962C8B-B14F-4D97-AF65-F5344CB8AC3E}">
        <p14:creationId xmlns:p14="http://schemas.microsoft.com/office/powerpoint/2010/main" val="454720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5373" y="921140"/>
            <a:ext cx="5867107" cy="356712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4" name="image7.png"/>
          <p:cNvPicPr>
            <a:picLocks noChangeAspect="1"/>
          </p:cNvPicPr>
          <p:nvPr/>
        </p:nvPicPr>
        <p:blipFill>
          <a:blip r:embed="rId2">
            <a:extLst/>
          </a:blip>
          <a:stretch>
            <a:fillRect/>
          </a:stretch>
        </p:blipFill>
        <p:spPr>
          <a:xfrm>
            <a:off x="3266046" y="2341570"/>
            <a:ext cx="1059566" cy="1695304"/>
          </a:xfrm>
          <a:prstGeom prst="rect">
            <a:avLst/>
          </a:prstGeom>
          <a:ln w="9525">
            <a:solidFill>
              <a:srgbClr val="DDDDDD"/>
            </a:solidFill>
            <a:miter lim="400000"/>
          </a:ln>
        </p:spPr>
      </p:pic>
      <p:pic>
        <p:nvPicPr>
          <p:cNvPr id="5" name="image19.png"/>
          <p:cNvPicPr>
            <a:picLocks noChangeAspect="1"/>
          </p:cNvPicPr>
          <p:nvPr/>
        </p:nvPicPr>
        <p:blipFill>
          <a:blip r:embed="rId3">
            <a:extLst/>
          </a:blip>
          <a:stretch>
            <a:fillRect/>
          </a:stretch>
        </p:blipFill>
        <p:spPr>
          <a:xfrm>
            <a:off x="4818983" y="2360636"/>
            <a:ext cx="1878106" cy="1695304"/>
          </a:xfrm>
          <a:prstGeom prst="rect">
            <a:avLst/>
          </a:prstGeom>
          <a:ln w="9525">
            <a:solidFill>
              <a:srgbClr val="DDDDDD"/>
            </a:solidFill>
            <a:miter lim="400000"/>
          </a:ln>
        </p:spPr>
      </p:pic>
      <p:pic>
        <p:nvPicPr>
          <p:cNvPr id="6" name="a7.png"/>
          <p:cNvPicPr>
            <a:picLocks noChangeAspect="1"/>
          </p:cNvPicPr>
          <p:nvPr/>
        </p:nvPicPr>
        <p:blipFill>
          <a:blip r:embed="rId4">
            <a:extLst/>
          </a:blip>
          <a:srcRect t="4865" b="27519"/>
          <a:stretch>
            <a:fillRect/>
          </a:stretch>
        </p:blipFill>
        <p:spPr>
          <a:xfrm>
            <a:off x="7104062" y="2377414"/>
            <a:ext cx="1632970" cy="1695304"/>
          </a:xfrm>
          <a:prstGeom prst="rect">
            <a:avLst/>
          </a:prstGeom>
          <a:ln w="9525">
            <a:solidFill>
              <a:srgbClr val="DDDDDD"/>
            </a:solidFill>
            <a:miter lim="400000"/>
          </a:ln>
        </p:spPr>
      </p:pic>
      <p:sp>
        <p:nvSpPr>
          <p:cNvPr id="7" name="Shape 140"/>
          <p:cNvSpPr/>
          <p:nvPr/>
        </p:nvSpPr>
        <p:spPr>
          <a:xfrm>
            <a:off x="4293351" y="1966154"/>
            <a:ext cx="774628" cy="0"/>
          </a:xfrm>
          <a:prstGeom prst="line">
            <a:avLst/>
          </a:prstGeom>
          <a:ln w="25400">
            <a:solidFill>
              <a:srgbClr val="0577BD"/>
            </a:solidFill>
            <a:headEnd type="triangle"/>
            <a:tailEnd type="triangle"/>
          </a:ln>
        </p:spPr>
        <p:txBody>
          <a:bodyPr lIns="45718" tIns="45718" rIns="45718" bIns="45718"/>
          <a:lstStyle/>
          <a:p>
            <a:endParaRPr dirty="0">
              <a:solidFill>
                <a:srgbClr val="212121"/>
              </a:solidFill>
            </a:endParaRPr>
          </a:p>
        </p:txBody>
      </p:sp>
      <p:sp>
        <p:nvSpPr>
          <p:cNvPr id="9" name="TextBox 8"/>
          <p:cNvSpPr txBox="1"/>
          <p:nvPr/>
        </p:nvSpPr>
        <p:spPr>
          <a:xfrm>
            <a:off x="3025373" y="1155467"/>
            <a:ext cx="1485167" cy="461665"/>
          </a:xfrm>
          <a:prstGeom prst="rect">
            <a:avLst/>
          </a:prstGeom>
          <a:noFill/>
        </p:spPr>
        <p:txBody>
          <a:bodyPr wrap="square" rtlCol="0">
            <a:spAutoFit/>
          </a:bodyPr>
          <a:lstStyle/>
          <a:p>
            <a:pPr algn="ctr"/>
            <a:r>
              <a:rPr lang="en-GB" sz="1200" b="1" dirty="0">
                <a:solidFill>
                  <a:srgbClr val="91157D"/>
                </a:solidFill>
              </a:rPr>
              <a:t>MOBILE </a:t>
            </a:r>
          </a:p>
          <a:p>
            <a:pPr algn="ctr"/>
            <a:r>
              <a:rPr lang="en-GB" sz="1200" b="1" dirty="0">
                <a:solidFill>
                  <a:srgbClr val="91157D"/>
                </a:solidFill>
              </a:rPr>
              <a:t>APP</a:t>
            </a:r>
            <a:endParaRPr lang="en-GB" sz="1200" dirty="0">
              <a:solidFill>
                <a:srgbClr val="91157D"/>
              </a:solidFill>
            </a:endParaRPr>
          </a:p>
        </p:txBody>
      </p:sp>
      <p:sp>
        <p:nvSpPr>
          <p:cNvPr id="10" name="TextBox 9"/>
          <p:cNvSpPr txBox="1"/>
          <p:nvPr/>
        </p:nvSpPr>
        <p:spPr>
          <a:xfrm>
            <a:off x="4930451" y="1155466"/>
            <a:ext cx="1655170" cy="461665"/>
          </a:xfrm>
          <a:prstGeom prst="rect">
            <a:avLst/>
          </a:prstGeom>
          <a:noFill/>
        </p:spPr>
        <p:txBody>
          <a:bodyPr wrap="square" rtlCol="0">
            <a:spAutoFit/>
          </a:bodyPr>
          <a:lstStyle/>
          <a:p>
            <a:pPr algn="ctr"/>
            <a:r>
              <a:rPr lang="en-GB" sz="1200" b="1" dirty="0">
                <a:solidFill>
                  <a:srgbClr val="91157D"/>
                </a:solidFill>
              </a:rPr>
              <a:t>CONTROL CENTRE</a:t>
            </a:r>
            <a:endParaRPr lang="en-GB" sz="1200" dirty="0">
              <a:solidFill>
                <a:srgbClr val="91157D"/>
              </a:solidFill>
            </a:endParaRPr>
          </a:p>
        </p:txBody>
      </p:sp>
      <p:sp>
        <p:nvSpPr>
          <p:cNvPr id="11" name="TextBox 10"/>
          <p:cNvSpPr txBox="1"/>
          <p:nvPr/>
        </p:nvSpPr>
        <p:spPr>
          <a:xfrm>
            <a:off x="6879911" y="1155468"/>
            <a:ext cx="2012569" cy="461665"/>
          </a:xfrm>
          <a:prstGeom prst="rect">
            <a:avLst/>
          </a:prstGeom>
          <a:noFill/>
        </p:spPr>
        <p:txBody>
          <a:bodyPr wrap="square" rtlCol="0">
            <a:spAutoFit/>
          </a:bodyPr>
          <a:lstStyle/>
          <a:p>
            <a:pPr algn="ctr"/>
            <a:r>
              <a:rPr lang="en-GB" sz="1200" b="1" dirty="0">
                <a:solidFill>
                  <a:srgbClr val="91157D"/>
                </a:solidFill>
              </a:rPr>
              <a:t>DASHBOARDS</a:t>
            </a:r>
            <a:br>
              <a:rPr lang="en-GB" sz="1200" b="1" dirty="0">
                <a:solidFill>
                  <a:srgbClr val="91157D"/>
                </a:solidFill>
              </a:rPr>
            </a:br>
            <a:r>
              <a:rPr lang="en-GB" sz="1200" b="1" dirty="0">
                <a:solidFill>
                  <a:srgbClr val="91157D"/>
                </a:solidFill>
              </a:rPr>
              <a:t>&amp; REPORTING</a:t>
            </a:r>
            <a:endParaRPr lang="en-GB" sz="1200" dirty="0">
              <a:solidFill>
                <a:srgbClr val="91157D"/>
              </a:solidFill>
            </a:endParaRPr>
          </a:p>
        </p:txBody>
      </p:sp>
      <p:pic>
        <p:nvPicPr>
          <p:cNvPr id="12" name="pasted-image.pdf"/>
          <p:cNvPicPr>
            <a:picLocks noChangeAspect="1"/>
          </p:cNvPicPr>
          <p:nvPr/>
        </p:nvPicPr>
        <p:blipFill>
          <a:blip r:embed="rId5">
            <a:extLst/>
          </a:blip>
          <a:stretch>
            <a:fillRect/>
          </a:stretch>
        </p:blipFill>
        <p:spPr>
          <a:xfrm>
            <a:off x="5363098" y="1695610"/>
            <a:ext cx="335017" cy="514666"/>
          </a:xfrm>
          <a:prstGeom prst="rect">
            <a:avLst/>
          </a:prstGeom>
          <a:ln w="12700">
            <a:miter lim="400000"/>
          </a:ln>
        </p:spPr>
      </p:pic>
      <p:pic>
        <p:nvPicPr>
          <p:cNvPr id="13" name="pasted-image.pdf"/>
          <p:cNvPicPr>
            <a:picLocks noChangeAspect="1"/>
          </p:cNvPicPr>
          <p:nvPr/>
        </p:nvPicPr>
        <p:blipFill>
          <a:blip r:embed="rId6">
            <a:extLst/>
          </a:blip>
          <a:stretch>
            <a:fillRect/>
          </a:stretch>
        </p:blipFill>
        <p:spPr>
          <a:xfrm>
            <a:off x="7153095" y="1674943"/>
            <a:ext cx="388510" cy="507411"/>
          </a:xfrm>
          <a:prstGeom prst="rect">
            <a:avLst/>
          </a:prstGeom>
          <a:ln w="12700">
            <a:miter lim="400000"/>
          </a:ln>
        </p:spPr>
      </p:pic>
      <p:sp>
        <p:nvSpPr>
          <p:cNvPr id="14" name="TextBox 13"/>
          <p:cNvSpPr txBox="1"/>
          <p:nvPr/>
        </p:nvSpPr>
        <p:spPr>
          <a:xfrm>
            <a:off x="5698115" y="1809053"/>
            <a:ext cx="465064" cy="246221"/>
          </a:xfrm>
          <a:prstGeom prst="rect">
            <a:avLst/>
          </a:prstGeom>
          <a:noFill/>
        </p:spPr>
        <p:txBody>
          <a:bodyPr wrap="square" rtlCol="0">
            <a:spAutoFit/>
          </a:bodyPr>
          <a:lstStyle/>
          <a:p>
            <a:r>
              <a:rPr lang="en-GB" sz="1000" b="1" dirty="0">
                <a:solidFill>
                  <a:srgbClr val="FFFFFF">
                    <a:lumMod val="50000"/>
                  </a:srgbClr>
                </a:solidFill>
              </a:rPr>
              <a:t>DM</a:t>
            </a:r>
            <a:endParaRPr lang="en-GB" sz="1000" dirty="0">
              <a:solidFill>
                <a:srgbClr val="FFFFFF">
                  <a:lumMod val="50000"/>
                </a:srgbClr>
              </a:solidFill>
            </a:endParaRPr>
          </a:p>
        </p:txBody>
      </p:sp>
      <p:sp>
        <p:nvSpPr>
          <p:cNvPr id="15" name="TextBox 14"/>
          <p:cNvSpPr txBox="1"/>
          <p:nvPr/>
        </p:nvSpPr>
        <p:spPr>
          <a:xfrm>
            <a:off x="7541605" y="1789068"/>
            <a:ext cx="1288687" cy="246221"/>
          </a:xfrm>
          <a:prstGeom prst="rect">
            <a:avLst/>
          </a:prstGeom>
          <a:noFill/>
        </p:spPr>
        <p:txBody>
          <a:bodyPr wrap="square" rtlCol="0">
            <a:spAutoFit/>
          </a:bodyPr>
          <a:lstStyle/>
          <a:p>
            <a:r>
              <a:rPr lang="en-GB" sz="1000" b="1" dirty="0">
                <a:solidFill>
                  <a:srgbClr val="FFFFFF">
                    <a:lumMod val="50000"/>
                  </a:srgbClr>
                </a:solidFill>
              </a:rPr>
              <a:t>Wider Business</a:t>
            </a:r>
            <a:endParaRPr lang="en-GB" sz="1000" dirty="0">
              <a:solidFill>
                <a:srgbClr val="FFFFFF">
                  <a:lumMod val="50000"/>
                </a:srgbClr>
              </a:solidFill>
            </a:endParaRPr>
          </a:p>
        </p:txBody>
      </p:sp>
      <p:pic>
        <p:nvPicPr>
          <p:cNvPr id="16" name="pasted-image.pdf"/>
          <p:cNvPicPr>
            <a:picLocks noChangeAspect="1"/>
          </p:cNvPicPr>
          <p:nvPr/>
        </p:nvPicPr>
        <p:blipFill>
          <a:blip r:embed="rId7">
            <a:extLst/>
          </a:blip>
          <a:stretch>
            <a:fillRect/>
          </a:stretch>
        </p:blipFill>
        <p:spPr>
          <a:xfrm>
            <a:off x="3462432" y="1708821"/>
            <a:ext cx="348395" cy="514667"/>
          </a:xfrm>
          <a:prstGeom prst="rect">
            <a:avLst/>
          </a:prstGeom>
          <a:ln w="12700">
            <a:miter lim="400000"/>
          </a:ln>
        </p:spPr>
      </p:pic>
      <p:sp>
        <p:nvSpPr>
          <p:cNvPr id="17" name="TextBox 16"/>
          <p:cNvSpPr txBox="1"/>
          <p:nvPr/>
        </p:nvSpPr>
        <p:spPr>
          <a:xfrm>
            <a:off x="3828287" y="1836234"/>
            <a:ext cx="465064" cy="246221"/>
          </a:xfrm>
          <a:prstGeom prst="rect">
            <a:avLst/>
          </a:prstGeom>
          <a:noFill/>
        </p:spPr>
        <p:txBody>
          <a:bodyPr wrap="square" rtlCol="0">
            <a:spAutoFit/>
          </a:bodyPr>
          <a:lstStyle/>
          <a:p>
            <a:r>
              <a:rPr lang="en-GB" sz="1000" b="1" dirty="0">
                <a:solidFill>
                  <a:srgbClr val="FFFFFF">
                    <a:lumMod val="50000"/>
                  </a:srgbClr>
                </a:solidFill>
              </a:rPr>
              <a:t>FT</a:t>
            </a:r>
            <a:endParaRPr lang="en-GB" sz="1000" dirty="0">
              <a:solidFill>
                <a:srgbClr val="FFFFFF">
                  <a:lumMod val="50000"/>
                </a:srgbClr>
              </a:solidFill>
            </a:endParaRPr>
          </a:p>
        </p:txBody>
      </p:sp>
      <p:sp>
        <p:nvSpPr>
          <p:cNvPr id="22" name="Shape 140"/>
          <p:cNvSpPr/>
          <p:nvPr/>
        </p:nvSpPr>
        <p:spPr>
          <a:xfrm>
            <a:off x="6199896" y="1940330"/>
            <a:ext cx="774628" cy="0"/>
          </a:xfrm>
          <a:prstGeom prst="line">
            <a:avLst/>
          </a:prstGeom>
          <a:ln w="25400">
            <a:solidFill>
              <a:srgbClr val="0577BD"/>
            </a:solidFill>
            <a:headEnd type="triangle"/>
            <a:tailEnd type="triangle"/>
          </a:ln>
        </p:spPr>
        <p:txBody>
          <a:bodyPr lIns="45718" tIns="45718" rIns="45718" bIns="45718"/>
          <a:lstStyle/>
          <a:p>
            <a:endParaRPr dirty="0">
              <a:solidFill>
                <a:srgbClr val="212121"/>
              </a:solidFill>
            </a:endParaRPr>
          </a:p>
        </p:txBody>
      </p:sp>
      <p:sp>
        <p:nvSpPr>
          <p:cNvPr id="24" name="TextBox 23"/>
          <p:cNvSpPr txBox="1"/>
          <p:nvPr/>
        </p:nvSpPr>
        <p:spPr>
          <a:xfrm>
            <a:off x="79846" y="656442"/>
            <a:ext cx="2547938" cy="3831818"/>
          </a:xfrm>
          <a:prstGeom prst="rect">
            <a:avLst/>
          </a:prstGeom>
          <a:noFill/>
        </p:spPr>
        <p:txBody>
          <a:bodyPr wrap="square" rtlCol="0">
            <a:spAutoFit/>
          </a:bodyPr>
          <a:lstStyle/>
          <a:p>
            <a:endParaRPr lang="en-GB" sz="1000" dirty="0">
              <a:solidFill>
                <a:srgbClr val="FFFFFF"/>
              </a:solidFill>
            </a:endParaRPr>
          </a:p>
          <a:p>
            <a:endParaRPr lang="en-GB" sz="1000" dirty="0">
              <a:solidFill>
                <a:srgbClr val="FFFFFF"/>
              </a:solidFill>
            </a:endParaRPr>
          </a:p>
          <a:p>
            <a:r>
              <a:rPr lang="en-GB" sz="1100" b="1" dirty="0">
                <a:solidFill>
                  <a:srgbClr val="FFFFFF"/>
                </a:solidFill>
              </a:rPr>
              <a:t>MOBILE APPLICATION</a:t>
            </a:r>
          </a:p>
          <a:p>
            <a:r>
              <a:rPr lang="en-GB" sz="1000" dirty="0">
                <a:solidFill>
                  <a:srgbClr val="FFFFFF"/>
                </a:solidFill>
              </a:rPr>
              <a:t>Provides field-based workers with access to people, process, systems and data to carry out </a:t>
            </a:r>
            <a:r>
              <a:rPr lang="en-GB" sz="1000" dirty="0" smtClean="0">
                <a:solidFill>
                  <a:srgbClr val="FFFFFF"/>
                </a:solidFill>
              </a:rPr>
              <a:t>their daily activities and enables easy data capture to support downstream processes</a:t>
            </a:r>
            <a:endParaRPr lang="en-GB" sz="1000" dirty="0">
              <a:solidFill>
                <a:srgbClr val="FFFFFF"/>
              </a:solidFill>
            </a:endParaRPr>
          </a:p>
          <a:p>
            <a:endParaRPr lang="en-GB" sz="1000" dirty="0">
              <a:solidFill>
                <a:srgbClr val="FFFFFF"/>
              </a:solidFill>
            </a:endParaRPr>
          </a:p>
          <a:p>
            <a:r>
              <a:rPr lang="en-GB" sz="1100" b="1" dirty="0">
                <a:solidFill>
                  <a:srgbClr val="FFFFFF"/>
                </a:solidFill>
              </a:rPr>
              <a:t>CONTROL CENTRE</a:t>
            </a:r>
          </a:p>
          <a:p>
            <a:r>
              <a:rPr lang="en-GB" sz="1000" dirty="0">
                <a:solidFill>
                  <a:srgbClr val="FFFFFF"/>
                </a:solidFill>
              </a:rPr>
              <a:t>Manage and coordinate the successful execution of daily activities carried by field-based workers</a:t>
            </a:r>
          </a:p>
          <a:p>
            <a:endParaRPr lang="en-GB" sz="1000" b="1" dirty="0">
              <a:solidFill>
                <a:srgbClr val="FFFFFF"/>
              </a:solidFill>
            </a:endParaRPr>
          </a:p>
          <a:p>
            <a:r>
              <a:rPr lang="en-GB" sz="1100" b="1" dirty="0">
                <a:solidFill>
                  <a:srgbClr val="FFFFFF"/>
                </a:solidFill>
              </a:rPr>
              <a:t>DASHBOARDS &amp; REPORTING </a:t>
            </a:r>
          </a:p>
          <a:p>
            <a:r>
              <a:rPr lang="en-GB" sz="1000" dirty="0">
                <a:solidFill>
                  <a:srgbClr val="FFFFFF"/>
                </a:solidFill>
              </a:rPr>
              <a:t>At-a-glance monitor critical business process and track current performance in real time by key metrics. Gain an in-depth insight </a:t>
            </a:r>
            <a:r>
              <a:rPr lang="en-GB" sz="1000" dirty="0" smtClean="0">
                <a:solidFill>
                  <a:srgbClr val="FFFFFF"/>
                </a:solidFill>
              </a:rPr>
              <a:t>and attain </a:t>
            </a:r>
            <a:r>
              <a:rPr lang="en-GB" sz="1000" dirty="0">
                <a:solidFill>
                  <a:srgbClr val="FFFFFF"/>
                </a:solidFill>
              </a:rPr>
              <a:t>static information reports  to make informed decisions</a:t>
            </a:r>
            <a:endParaRPr lang="en-GB" sz="1000" b="1" dirty="0">
              <a:solidFill>
                <a:srgbClr val="FFFFFF"/>
              </a:solidFill>
            </a:endParaRPr>
          </a:p>
          <a:p>
            <a:r>
              <a:rPr lang="en-GB" sz="1000" b="1" dirty="0">
                <a:solidFill>
                  <a:srgbClr val="FFFFFF"/>
                </a:solidFill>
              </a:rPr>
              <a:t>   </a:t>
            </a:r>
          </a:p>
        </p:txBody>
      </p:sp>
      <p:sp>
        <p:nvSpPr>
          <p:cNvPr id="8" name="TextBox 7"/>
          <p:cNvSpPr txBox="1"/>
          <p:nvPr/>
        </p:nvSpPr>
        <p:spPr>
          <a:xfrm>
            <a:off x="4810423" y="4361302"/>
            <a:ext cx="2403473" cy="253916"/>
          </a:xfrm>
          <a:prstGeom prst="rect">
            <a:avLst/>
          </a:prstGeom>
          <a:solidFill>
            <a:schemeClr val="bg1"/>
          </a:solidFill>
        </p:spPr>
        <p:txBody>
          <a:bodyPr wrap="square" rtlCol="0">
            <a:spAutoFit/>
          </a:bodyPr>
          <a:lstStyle/>
          <a:p>
            <a:pPr algn="ctr"/>
            <a:r>
              <a:rPr lang="en-GB" sz="1050" b="1" dirty="0">
                <a:solidFill>
                  <a:srgbClr val="0577BD"/>
                </a:solidFill>
              </a:rPr>
              <a:t>REAL-TIME INFORMATION</a:t>
            </a:r>
          </a:p>
        </p:txBody>
      </p:sp>
    </p:spTree>
    <p:extLst>
      <p:ext uri="{BB962C8B-B14F-4D97-AF65-F5344CB8AC3E}">
        <p14:creationId xmlns:p14="http://schemas.microsoft.com/office/powerpoint/2010/main" val="1499020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4111498" y="870712"/>
            <a:ext cx="668837"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
        <p:nvSpPr>
          <p:cNvPr id="41" name="Rectangle 40"/>
          <p:cNvSpPr/>
          <p:nvPr/>
        </p:nvSpPr>
        <p:spPr>
          <a:xfrm>
            <a:off x="8052321" y="810539"/>
            <a:ext cx="797787"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p:cNvSpPr/>
          <p:nvPr/>
        </p:nvSpPr>
        <p:spPr>
          <a:xfrm>
            <a:off x="6845157" y="828517"/>
            <a:ext cx="978339"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4" name="image4.png"/>
          <p:cNvPicPr>
            <a:picLocks noChangeAspect="1"/>
          </p:cNvPicPr>
          <p:nvPr/>
        </p:nvPicPr>
        <p:blipFill>
          <a:blip r:embed="rId3">
            <a:extLst/>
          </a:blip>
          <a:stretch>
            <a:fillRect/>
          </a:stretch>
        </p:blipFill>
        <p:spPr>
          <a:xfrm>
            <a:off x="5148064" y="834066"/>
            <a:ext cx="1585340" cy="4158777"/>
          </a:xfrm>
          <a:prstGeom prst="rect">
            <a:avLst/>
          </a:prstGeom>
          <a:ln w="9525">
            <a:solidFill>
              <a:schemeClr val="bg1">
                <a:lumMod val="85000"/>
              </a:schemeClr>
            </a:solidFill>
            <a:miter lim="400000"/>
          </a:ln>
        </p:spPr>
      </p:pic>
      <p:pic>
        <p:nvPicPr>
          <p:cNvPr id="79" name="image6.png"/>
          <p:cNvPicPr>
            <a:picLocks noChangeAspect="1"/>
          </p:cNvPicPr>
          <p:nvPr/>
        </p:nvPicPr>
        <p:blipFill>
          <a:blip r:embed="rId4">
            <a:extLst/>
          </a:blip>
          <a:stretch>
            <a:fillRect/>
          </a:stretch>
        </p:blipFill>
        <p:spPr>
          <a:xfrm>
            <a:off x="6924210" y="3595032"/>
            <a:ext cx="853506" cy="1403782"/>
          </a:xfrm>
          <a:prstGeom prst="rect">
            <a:avLst/>
          </a:prstGeom>
          <a:ln w="9525">
            <a:solidFill>
              <a:schemeClr val="bg1">
                <a:lumMod val="85000"/>
              </a:schemeClr>
            </a:solidFill>
            <a:miter lim="400000"/>
          </a:ln>
        </p:spPr>
      </p:pic>
      <p:pic>
        <p:nvPicPr>
          <p:cNvPr id="80" name="image7.png"/>
          <p:cNvPicPr>
            <a:picLocks noChangeAspect="1"/>
          </p:cNvPicPr>
          <p:nvPr/>
        </p:nvPicPr>
        <p:blipFill>
          <a:blip r:embed="rId5">
            <a:extLst/>
          </a:blip>
          <a:stretch>
            <a:fillRect/>
          </a:stretch>
        </p:blipFill>
        <p:spPr>
          <a:xfrm>
            <a:off x="6924210" y="1195939"/>
            <a:ext cx="853506" cy="1326489"/>
          </a:xfrm>
          <a:prstGeom prst="rect">
            <a:avLst/>
          </a:prstGeom>
          <a:ln w="9525">
            <a:solidFill>
              <a:schemeClr val="bg1">
                <a:lumMod val="85000"/>
              </a:schemeClr>
            </a:solidFill>
            <a:miter lim="400000"/>
          </a:ln>
        </p:spPr>
      </p:pic>
      <p:pic>
        <p:nvPicPr>
          <p:cNvPr id="85" name="Picture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061" y="1262373"/>
            <a:ext cx="806562" cy="1329736"/>
          </a:xfrm>
          <a:prstGeom prst="rect">
            <a:avLst/>
          </a:prstGeom>
          <a:ln w="9525">
            <a:solidFill>
              <a:schemeClr val="bg1">
                <a:lumMod val="85000"/>
              </a:schemeClr>
            </a:solidFill>
          </a:ln>
        </p:spPr>
      </p:pic>
      <p:pic>
        <p:nvPicPr>
          <p:cNvPr id="86" name="image13.png"/>
          <p:cNvPicPr>
            <a:picLocks noChangeAspect="1"/>
          </p:cNvPicPr>
          <p:nvPr/>
        </p:nvPicPr>
        <p:blipFill>
          <a:blip r:embed="rId7">
            <a:extLst/>
          </a:blip>
          <a:stretch>
            <a:fillRect/>
          </a:stretch>
        </p:blipFill>
        <p:spPr>
          <a:xfrm flipH="1">
            <a:off x="3000060" y="3493400"/>
            <a:ext cx="779852" cy="1414791"/>
          </a:xfrm>
          <a:prstGeom prst="rect">
            <a:avLst/>
          </a:prstGeom>
          <a:ln w="9525">
            <a:solidFill>
              <a:schemeClr val="bg1">
                <a:lumMod val="85000"/>
              </a:schemeClr>
            </a:solidFill>
            <a:miter lim="400000"/>
          </a:ln>
        </p:spPr>
      </p:pic>
      <p:sp>
        <p:nvSpPr>
          <p:cNvPr id="91" name="TextBox 90"/>
          <p:cNvSpPr txBox="1"/>
          <p:nvPr/>
        </p:nvSpPr>
        <p:spPr>
          <a:xfrm>
            <a:off x="3846178" y="3577197"/>
            <a:ext cx="1199475" cy="1200329"/>
          </a:xfrm>
          <a:prstGeom prst="rect">
            <a:avLst/>
          </a:prstGeom>
          <a:noFill/>
        </p:spPr>
        <p:txBody>
          <a:bodyPr wrap="square" rtlCol="0">
            <a:spAutoFit/>
          </a:bodyPr>
          <a:lstStyle>
            <a:defPPr>
              <a:defRPr lang="en-US"/>
            </a:defPPr>
            <a:lvl1pPr marL="90488" indent="-90488">
              <a:buFont typeface="Arial" charset="0"/>
              <a:buChar char="•"/>
              <a:defRPr sz="800" b="1">
                <a:solidFill>
                  <a:srgbClr val="325DA1"/>
                </a:solidFill>
              </a:defRPr>
            </a:lvl1pPr>
          </a:lstStyle>
          <a:p>
            <a:r>
              <a:rPr lang="en-GB" dirty="0">
                <a:solidFill>
                  <a:srgbClr val="0577BD"/>
                </a:solidFill>
              </a:rPr>
              <a:t>Route optimisation travel times, distances between depots</a:t>
            </a:r>
          </a:p>
          <a:p>
            <a:endParaRPr lang="en-GB" dirty="0">
              <a:solidFill>
                <a:srgbClr val="0577BD"/>
              </a:solidFill>
            </a:endParaRPr>
          </a:p>
          <a:p>
            <a:r>
              <a:rPr lang="en-GB" dirty="0">
                <a:solidFill>
                  <a:srgbClr val="0577BD"/>
                </a:solidFill>
              </a:rPr>
              <a:t>Considers barriers (e.g. Traffic)</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3328" y="1280787"/>
            <a:ext cx="776704" cy="1329204"/>
          </a:xfrm>
          <a:prstGeom prst="rect">
            <a:avLst/>
          </a:prstGeom>
          <a:ln w="9525">
            <a:solidFill>
              <a:schemeClr val="bg1">
                <a:lumMod val="85000"/>
              </a:schemeClr>
            </a:solidFill>
          </a:ln>
        </p:spPr>
      </p:pic>
      <p:sp>
        <p:nvSpPr>
          <p:cNvPr id="98" name="TextBox 97"/>
          <p:cNvSpPr txBox="1"/>
          <p:nvPr/>
        </p:nvSpPr>
        <p:spPr>
          <a:xfrm>
            <a:off x="2930775" y="2651663"/>
            <a:ext cx="2361446" cy="215444"/>
          </a:xfrm>
          <a:prstGeom prst="rect">
            <a:avLst/>
          </a:prstGeom>
          <a:noFill/>
        </p:spPr>
        <p:txBody>
          <a:bodyPr wrap="square" rtlCol="0">
            <a:spAutoFit/>
          </a:bodyPr>
          <a:lstStyle/>
          <a:p>
            <a:pPr marL="90488" indent="-90488">
              <a:buFont typeface="Arial" charset="0"/>
              <a:buChar char="•"/>
            </a:pPr>
            <a:r>
              <a:rPr lang="en-GB" sz="800" b="1" dirty="0">
                <a:solidFill>
                  <a:srgbClr val="0577BD"/>
                </a:solidFill>
              </a:rPr>
              <a:t>Access job information</a:t>
            </a:r>
          </a:p>
        </p:txBody>
      </p:sp>
      <p:sp>
        <p:nvSpPr>
          <p:cNvPr id="102" name="Rectangle 101"/>
          <p:cNvSpPr/>
          <p:nvPr/>
        </p:nvSpPr>
        <p:spPr>
          <a:xfrm>
            <a:off x="4079905" y="852938"/>
            <a:ext cx="762601" cy="338554"/>
          </a:xfrm>
          <a:prstGeom prst="rect">
            <a:avLst/>
          </a:prstGeom>
        </p:spPr>
        <p:txBody>
          <a:bodyPr wrap="square">
            <a:spAutoFit/>
          </a:bodyPr>
          <a:lstStyle/>
          <a:p>
            <a:pPr algn="ctr"/>
            <a:r>
              <a:rPr lang="en-GB" sz="800" b="1" dirty="0">
                <a:solidFill>
                  <a:srgbClr val="FFFFFF"/>
                </a:solidFill>
              </a:rPr>
              <a:t>Work Schedule</a:t>
            </a:r>
            <a:endParaRPr lang="en-GB" sz="800" dirty="0">
              <a:solidFill>
                <a:srgbClr val="FFFFFF"/>
              </a:solidFill>
            </a:endParaRPr>
          </a:p>
        </p:txBody>
      </p:sp>
      <p:sp>
        <p:nvSpPr>
          <p:cNvPr id="108" name="Rectangle 107"/>
          <p:cNvSpPr/>
          <p:nvPr/>
        </p:nvSpPr>
        <p:spPr>
          <a:xfrm>
            <a:off x="6766357" y="814869"/>
            <a:ext cx="1128268" cy="338554"/>
          </a:xfrm>
          <a:prstGeom prst="rect">
            <a:avLst/>
          </a:prstGeom>
        </p:spPr>
        <p:txBody>
          <a:bodyPr wrap="square">
            <a:spAutoFit/>
          </a:bodyPr>
          <a:lstStyle/>
          <a:p>
            <a:pPr algn="ctr"/>
            <a:r>
              <a:rPr lang="en-GB" sz="800" b="1" dirty="0">
                <a:solidFill>
                  <a:srgbClr val="FFFFFF"/>
                </a:solidFill>
              </a:rPr>
              <a:t>Categorise Event - Wizard</a:t>
            </a:r>
            <a:endParaRPr lang="en-GB" sz="800" dirty="0">
              <a:solidFill>
                <a:srgbClr val="FFFFFF"/>
              </a:solidFill>
            </a:endParaRPr>
          </a:p>
        </p:txBody>
      </p:sp>
      <p:pic>
        <p:nvPicPr>
          <p:cNvPr id="88" name="image17.png"/>
          <p:cNvPicPr>
            <a:picLocks noChangeAspect="1"/>
          </p:cNvPicPr>
          <p:nvPr/>
        </p:nvPicPr>
        <p:blipFill>
          <a:blip r:embed="rId9">
            <a:extLst/>
          </a:blip>
          <a:stretch>
            <a:fillRect/>
          </a:stretch>
        </p:blipFill>
        <p:spPr>
          <a:xfrm>
            <a:off x="7988582" y="3595032"/>
            <a:ext cx="948023" cy="1397811"/>
          </a:xfrm>
          <a:prstGeom prst="rect">
            <a:avLst/>
          </a:prstGeom>
          <a:ln w="9525">
            <a:solidFill>
              <a:schemeClr val="bg1">
                <a:lumMod val="85000"/>
              </a:schemeClr>
            </a:solidFill>
            <a:miter lim="400000"/>
          </a:ln>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0852" y="1190447"/>
            <a:ext cx="775983" cy="1333442"/>
          </a:xfrm>
          <a:prstGeom prst="rect">
            <a:avLst/>
          </a:prstGeom>
          <a:ln w="9525">
            <a:solidFill>
              <a:schemeClr val="bg1">
                <a:lumMod val="85000"/>
              </a:schemeClr>
            </a:solidFill>
          </a:ln>
        </p:spPr>
      </p:pic>
      <p:sp>
        <p:nvSpPr>
          <p:cNvPr id="99" name="TextBox 98"/>
          <p:cNvSpPr txBox="1"/>
          <p:nvPr/>
        </p:nvSpPr>
        <p:spPr>
          <a:xfrm>
            <a:off x="7990199" y="2591143"/>
            <a:ext cx="1153801" cy="415498"/>
          </a:xfrm>
          <a:prstGeom prst="rect">
            <a:avLst/>
          </a:prstGeom>
          <a:noFill/>
        </p:spPr>
        <p:txBody>
          <a:bodyPr wrap="square" rtlCol="0">
            <a:spAutoFit/>
          </a:bodyPr>
          <a:lstStyle>
            <a:defPPr>
              <a:defRPr lang="en-US"/>
            </a:defPPr>
            <a:lvl1pPr indent="0">
              <a:buFont typeface="Arial" charset="0"/>
              <a:buNone/>
              <a:defRPr sz="700" b="1">
                <a:solidFill>
                  <a:srgbClr val="325DA1"/>
                </a:solidFill>
              </a:defRPr>
            </a:lvl1pPr>
          </a:lstStyle>
          <a:p>
            <a:r>
              <a:rPr lang="en-GB" dirty="0">
                <a:solidFill>
                  <a:srgbClr val="0577BD"/>
                </a:solidFill>
              </a:rPr>
              <a:t>Asset detail feeds</a:t>
            </a:r>
          </a:p>
          <a:p>
            <a:r>
              <a:rPr lang="en-GB" dirty="0">
                <a:solidFill>
                  <a:srgbClr val="0577BD"/>
                </a:solidFill>
              </a:rPr>
              <a:t>Asset feedback forms</a:t>
            </a:r>
          </a:p>
        </p:txBody>
      </p:sp>
      <p:sp>
        <p:nvSpPr>
          <p:cNvPr id="104" name="Rectangle 103"/>
          <p:cNvSpPr/>
          <p:nvPr/>
        </p:nvSpPr>
        <p:spPr>
          <a:xfrm>
            <a:off x="7971910" y="785198"/>
            <a:ext cx="953315" cy="338554"/>
          </a:xfrm>
          <a:prstGeom prst="rect">
            <a:avLst/>
          </a:prstGeom>
        </p:spPr>
        <p:txBody>
          <a:bodyPr wrap="square">
            <a:spAutoFit/>
          </a:bodyPr>
          <a:lstStyle/>
          <a:p>
            <a:pPr algn="ctr"/>
            <a:r>
              <a:rPr lang="en-GB" sz="800" b="1" dirty="0">
                <a:solidFill>
                  <a:srgbClr val="FFFFFF"/>
                </a:solidFill>
              </a:rPr>
              <a:t>Asset Information</a:t>
            </a:r>
            <a:endParaRPr lang="en-GB" sz="800" dirty="0">
              <a:solidFill>
                <a:srgbClr val="FFFFFF"/>
              </a:solidFill>
            </a:endParaRPr>
          </a:p>
        </p:txBody>
      </p:sp>
      <p:sp>
        <p:nvSpPr>
          <p:cNvPr id="38" name="TextBox 37"/>
          <p:cNvSpPr txBox="1"/>
          <p:nvPr/>
        </p:nvSpPr>
        <p:spPr>
          <a:xfrm>
            <a:off x="74415" y="1572623"/>
            <a:ext cx="2738413" cy="1492716"/>
          </a:xfrm>
          <a:prstGeom prst="rect">
            <a:avLst/>
          </a:prstGeom>
          <a:noFill/>
        </p:spPr>
        <p:txBody>
          <a:bodyPr wrap="square" rtlCol="0">
            <a:spAutoFit/>
          </a:bodyPr>
          <a:lstStyle/>
          <a:p>
            <a:r>
              <a:rPr lang="en-GB" sz="1400" b="1" dirty="0">
                <a:solidFill>
                  <a:srgbClr val="FFFFFF"/>
                </a:solidFill>
              </a:rPr>
              <a:t>Improve Communication</a:t>
            </a:r>
          </a:p>
          <a:p>
            <a:pPr marL="171450" indent="-171450">
              <a:buFont typeface="Arial" charset="0"/>
              <a:buChar char="•"/>
            </a:pPr>
            <a:endParaRPr lang="en-GB" sz="800" dirty="0">
              <a:solidFill>
                <a:srgbClr val="FFFFFF"/>
              </a:solidFill>
            </a:endParaRPr>
          </a:p>
          <a:p>
            <a:pPr marL="95250" indent="-95250">
              <a:spcAft>
                <a:spcPts val="600"/>
              </a:spcAft>
              <a:buFont typeface="Arial" charset="0"/>
              <a:buChar char="•"/>
            </a:pPr>
            <a:r>
              <a:rPr lang="en-GB" sz="900" dirty="0">
                <a:solidFill>
                  <a:srgbClr val="FFFFFF"/>
                </a:solidFill>
              </a:rPr>
              <a:t>Access work orders &amp; job details</a:t>
            </a:r>
          </a:p>
          <a:p>
            <a:pPr marL="95250" indent="-95250">
              <a:spcAft>
                <a:spcPts val="600"/>
              </a:spcAft>
              <a:buFont typeface="Arial" charset="0"/>
              <a:buChar char="•"/>
            </a:pPr>
            <a:r>
              <a:rPr lang="en-GB" sz="900" dirty="0">
                <a:solidFill>
                  <a:srgbClr val="FFFFFF"/>
                </a:solidFill>
              </a:rPr>
              <a:t>Send/receive real time updates</a:t>
            </a:r>
          </a:p>
          <a:p>
            <a:pPr marL="95250" indent="-95250">
              <a:spcAft>
                <a:spcPts val="600"/>
              </a:spcAft>
              <a:buFont typeface="Arial" charset="0"/>
              <a:buChar char="•"/>
            </a:pPr>
            <a:r>
              <a:rPr lang="en-GB" sz="900" dirty="0">
                <a:solidFill>
                  <a:srgbClr val="FFFFFF"/>
                </a:solidFill>
              </a:rPr>
              <a:t>Data capture &amp; data transfer to back office operations</a:t>
            </a:r>
          </a:p>
          <a:p>
            <a:pPr marL="95250" indent="-95250">
              <a:spcAft>
                <a:spcPts val="600"/>
              </a:spcAft>
              <a:buFont typeface="Arial" charset="0"/>
              <a:buChar char="•"/>
            </a:pPr>
            <a:r>
              <a:rPr lang="en-GB" sz="900" dirty="0">
                <a:solidFill>
                  <a:srgbClr val="FFFFFF"/>
                </a:solidFill>
              </a:rPr>
              <a:t>Easily collaborate with all people who are part of the workflow</a:t>
            </a:r>
          </a:p>
        </p:txBody>
      </p:sp>
      <p:sp>
        <p:nvSpPr>
          <p:cNvPr id="39" name="TextBox 38"/>
          <p:cNvSpPr txBox="1"/>
          <p:nvPr/>
        </p:nvSpPr>
        <p:spPr>
          <a:xfrm>
            <a:off x="107504" y="3065339"/>
            <a:ext cx="2433968" cy="1846659"/>
          </a:xfrm>
          <a:prstGeom prst="rect">
            <a:avLst/>
          </a:prstGeom>
          <a:noFill/>
        </p:spPr>
        <p:txBody>
          <a:bodyPr wrap="square" rtlCol="0">
            <a:spAutoFit/>
          </a:bodyPr>
          <a:lstStyle>
            <a:defPPr>
              <a:defRPr lang="en-US"/>
            </a:defPPr>
            <a:lvl1pPr marL="171450" indent="-171450">
              <a:buFont typeface="Wingdings" panose="05000000000000000000" pitchFamily="2" charset="2"/>
              <a:buChar char="Ø"/>
              <a:defRPr sz="1000"/>
            </a:lvl1pPr>
          </a:lstStyle>
          <a:p>
            <a:pPr marL="0" indent="0">
              <a:buFont typeface="Wingdings" panose="05000000000000000000" pitchFamily="2" charset="2"/>
              <a:buNone/>
            </a:pPr>
            <a:r>
              <a:rPr lang="en-GB" sz="1400" b="1" dirty="0">
                <a:solidFill>
                  <a:srgbClr val="FFFFFF"/>
                </a:solidFill>
              </a:rPr>
              <a:t>More….</a:t>
            </a:r>
          </a:p>
          <a:p>
            <a:pPr>
              <a:buFont typeface="Courier New" charset="0"/>
              <a:buChar char="o"/>
            </a:pPr>
            <a:endParaRPr lang="en-GB" sz="800" dirty="0">
              <a:solidFill>
                <a:srgbClr val="FFFFFF"/>
              </a:solidFill>
            </a:endParaRPr>
          </a:p>
          <a:p>
            <a:pPr marL="95250" indent="-95250">
              <a:spcAft>
                <a:spcPts val="600"/>
              </a:spcAft>
              <a:buFont typeface="Arial" charset="0"/>
              <a:buChar char="•"/>
            </a:pPr>
            <a:r>
              <a:rPr lang="en-GB" sz="900" dirty="0">
                <a:solidFill>
                  <a:srgbClr val="FFFFFF"/>
                </a:solidFill>
              </a:rPr>
              <a:t>Automatic Arrival Notification to DM</a:t>
            </a:r>
          </a:p>
          <a:p>
            <a:pPr marL="95250" indent="-95250">
              <a:spcAft>
                <a:spcPts val="600"/>
              </a:spcAft>
              <a:buFont typeface="Arial" charset="0"/>
              <a:buChar char="•"/>
            </a:pPr>
            <a:r>
              <a:rPr lang="en-GB" sz="900" dirty="0">
                <a:solidFill>
                  <a:srgbClr val="FFFFFF"/>
                </a:solidFill>
              </a:rPr>
              <a:t>Time Vs SLA Indicator to track progress</a:t>
            </a:r>
          </a:p>
          <a:p>
            <a:pPr marL="95250" indent="-95250">
              <a:spcAft>
                <a:spcPts val="600"/>
              </a:spcAft>
              <a:buFont typeface="Arial" charset="0"/>
              <a:buChar char="•"/>
            </a:pPr>
            <a:r>
              <a:rPr lang="en-GB" sz="900" dirty="0">
                <a:solidFill>
                  <a:srgbClr val="FFFFFF"/>
                </a:solidFill>
              </a:rPr>
              <a:t>Access to </a:t>
            </a:r>
            <a:r>
              <a:rPr lang="en-GB" sz="900" dirty="0" smtClean="0">
                <a:solidFill>
                  <a:srgbClr val="FFFFFF"/>
                </a:solidFill>
              </a:rPr>
              <a:t>back office </a:t>
            </a:r>
            <a:r>
              <a:rPr lang="en-GB" sz="900" dirty="0">
                <a:solidFill>
                  <a:srgbClr val="FFFFFF"/>
                </a:solidFill>
              </a:rPr>
              <a:t>systems e.g. telemetry info</a:t>
            </a:r>
          </a:p>
          <a:p>
            <a:pPr marL="95250" indent="-95250">
              <a:spcAft>
                <a:spcPts val="600"/>
              </a:spcAft>
              <a:buFont typeface="Arial" charset="0"/>
              <a:buChar char="•"/>
            </a:pPr>
            <a:r>
              <a:rPr lang="en-GB" sz="900" dirty="0">
                <a:solidFill>
                  <a:srgbClr val="FFFFFF"/>
                </a:solidFill>
              </a:rPr>
              <a:t>Weather status to support decisions</a:t>
            </a:r>
          </a:p>
          <a:p>
            <a:pPr marL="95250" indent="-95250">
              <a:spcAft>
                <a:spcPts val="600"/>
              </a:spcAft>
              <a:buFont typeface="Arial" charset="0"/>
              <a:buChar char="•"/>
            </a:pPr>
            <a:r>
              <a:rPr lang="en-GB" sz="900" dirty="0">
                <a:solidFill>
                  <a:srgbClr val="FFFFFF"/>
                </a:solidFill>
              </a:rPr>
              <a:t>Capture real-time Event update- comments &amp; images</a:t>
            </a:r>
          </a:p>
        </p:txBody>
      </p:sp>
      <p:sp>
        <p:nvSpPr>
          <p:cNvPr id="40" name="TextBox 39">
            <a:extLst/>
          </p:cNvPr>
          <p:cNvSpPr txBox="1"/>
          <p:nvPr/>
        </p:nvSpPr>
        <p:spPr>
          <a:xfrm>
            <a:off x="107504" y="281947"/>
            <a:ext cx="1616148" cy="369332"/>
          </a:xfrm>
          <a:prstGeom prst="rect">
            <a:avLst/>
          </a:prstGeom>
          <a:noFill/>
        </p:spPr>
        <p:txBody>
          <a:bodyPr wrap="none" rtlCol="0">
            <a:spAutoFit/>
          </a:bodyPr>
          <a:lstStyle>
            <a:defPPr>
              <a:defRPr lang="en-US"/>
            </a:defPPr>
            <a:lvl1pPr>
              <a:defRPr sz="1400" b="1">
                <a:solidFill>
                  <a:srgbClr val="0577BD"/>
                </a:solidFill>
              </a:defRPr>
            </a:lvl1pPr>
          </a:lstStyle>
          <a:p>
            <a:r>
              <a:rPr lang="en-GB" sz="1800" dirty="0">
                <a:solidFill>
                  <a:srgbClr val="FFFFFF"/>
                </a:solidFill>
              </a:rPr>
              <a:t>Mobile App</a:t>
            </a:r>
          </a:p>
        </p:txBody>
      </p:sp>
      <p:sp>
        <p:nvSpPr>
          <p:cNvPr id="42" name="Rectangle 41"/>
          <p:cNvSpPr/>
          <p:nvPr/>
        </p:nvSpPr>
        <p:spPr>
          <a:xfrm>
            <a:off x="6862551" y="3219822"/>
            <a:ext cx="978339"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3" name="Rectangle 42"/>
          <p:cNvSpPr/>
          <p:nvPr/>
        </p:nvSpPr>
        <p:spPr>
          <a:xfrm>
            <a:off x="6861036" y="3227736"/>
            <a:ext cx="979854" cy="307777"/>
          </a:xfrm>
          <a:prstGeom prst="rect">
            <a:avLst/>
          </a:prstGeom>
        </p:spPr>
        <p:txBody>
          <a:bodyPr wrap="square">
            <a:spAutoFit/>
          </a:bodyPr>
          <a:lstStyle/>
          <a:p>
            <a:pPr algn="ctr"/>
            <a:r>
              <a:rPr lang="en-GB" sz="700" b="1" dirty="0">
                <a:solidFill>
                  <a:srgbClr val="FFFFFF"/>
                </a:solidFill>
              </a:rPr>
              <a:t>Add Update</a:t>
            </a:r>
          </a:p>
          <a:p>
            <a:pPr algn="ctr"/>
            <a:r>
              <a:rPr lang="en-GB" sz="700" b="1" dirty="0">
                <a:solidFill>
                  <a:srgbClr val="FFFFFF"/>
                </a:solidFill>
              </a:rPr>
              <a:t>to Event Feed</a:t>
            </a:r>
          </a:p>
        </p:txBody>
      </p:sp>
      <p:sp>
        <p:nvSpPr>
          <p:cNvPr id="44" name="Rectangle 43"/>
          <p:cNvSpPr/>
          <p:nvPr/>
        </p:nvSpPr>
        <p:spPr>
          <a:xfrm>
            <a:off x="7973425" y="3219822"/>
            <a:ext cx="978339"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5" name="Rectangle 44"/>
          <p:cNvSpPr/>
          <p:nvPr/>
        </p:nvSpPr>
        <p:spPr>
          <a:xfrm>
            <a:off x="7971910" y="3227736"/>
            <a:ext cx="979854" cy="307777"/>
          </a:xfrm>
          <a:prstGeom prst="rect">
            <a:avLst/>
          </a:prstGeom>
        </p:spPr>
        <p:txBody>
          <a:bodyPr wrap="square">
            <a:spAutoFit/>
          </a:bodyPr>
          <a:lstStyle/>
          <a:p>
            <a:pPr algn="ctr"/>
            <a:r>
              <a:rPr lang="en-GB" sz="700" b="1" dirty="0">
                <a:solidFill>
                  <a:srgbClr val="FFFFFF"/>
                </a:solidFill>
              </a:rPr>
              <a:t>Make Voice / Video Calls</a:t>
            </a:r>
          </a:p>
        </p:txBody>
      </p:sp>
      <p:sp>
        <p:nvSpPr>
          <p:cNvPr id="47" name="Rectangle 46"/>
          <p:cNvSpPr/>
          <p:nvPr/>
        </p:nvSpPr>
        <p:spPr>
          <a:xfrm>
            <a:off x="2899565" y="876602"/>
            <a:ext cx="1021127"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
        <p:nvSpPr>
          <p:cNvPr id="48" name="Rectangle 47"/>
          <p:cNvSpPr/>
          <p:nvPr/>
        </p:nvSpPr>
        <p:spPr>
          <a:xfrm>
            <a:off x="2866061" y="855830"/>
            <a:ext cx="1047785" cy="338554"/>
          </a:xfrm>
          <a:prstGeom prst="rect">
            <a:avLst/>
          </a:prstGeom>
        </p:spPr>
        <p:txBody>
          <a:bodyPr wrap="square">
            <a:spAutoFit/>
          </a:bodyPr>
          <a:lstStyle/>
          <a:p>
            <a:pPr algn="ctr"/>
            <a:r>
              <a:rPr lang="en-GB" sz="800" b="1" dirty="0">
                <a:solidFill>
                  <a:srgbClr val="FFFFFF"/>
                </a:solidFill>
              </a:rPr>
              <a:t>Calendar &amp; Daily Schedule</a:t>
            </a:r>
            <a:endParaRPr lang="en-GB" sz="800" dirty="0">
              <a:solidFill>
                <a:srgbClr val="FFFFFF"/>
              </a:solidFill>
            </a:endParaRPr>
          </a:p>
        </p:txBody>
      </p:sp>
      <p:sp>
        <p:nvSpPr>
          <p:cNvPr id="49" name="Rectangle 48"/>
          <p:cNvSpPr/>
          <p:nvPr/>
        </p:nvSpPr>
        <p:spPr>
          <a:xfrm>
            <a:off x="3012995" y="3219822"/>
            <a:ext cx="1322613" cy="202844"/>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0" name="Rectangle 49"/>
          <p:cNvSpPr/>
          <p:nvPr/>
        </p:nvSpPr>
        <p:spPr>
          <a:xfrm>
            <a:off x="3012994" y="3211932"/>
            <a:ext cx="1322614" cy="200055"/>
          </a:xfrm>
          <a:prstGeom prst="rect">
            <a:avLst/>
          </a:prstGeom>
        </p:spPr>
        <p:txBody>
          <a:bodyPr wrap="square">
            <a:spAutoFit/>
          </a:bodyPr>
          <a:lstStyle/>
          <a:p>
            <a:pPr algn="ctr"/>
            <a:r>
              <a:rPr lang="en-GB" sz="700" b="1" dirty="0">
                <a:solidFill>
                  <a:srgbClr val="FFFFFF"/>
                </a:solidFill>
              </a:rPr>
              <a:t>Map View &amp; Directions</a:t>
            </a:r>
            <a:endParaRPr lang="en-GB" sz="700" dirty="0">
              <a:solidFill>
                <a:srgbClr val="FFFFFF"/>
              </a:solidFill>
            </a:endParaRPr>
          </a:p>
        </p:txBody>
      </p:sp>
      <p:sp>
        <p:nvSpPr>
          <p:cNvPr id="2" name="TextBox 1">
            <a:extLst>
              <a:ext uri="{FF2B5EF4-FFF2-40B4-BE49-F238E27FC236}">
                <a16:creationId xmlns:a16="http://schemas.microsoft.com/office/drawing/2014/main" xmlns="" id="{8E5D2A50-F909-4303-A5A8-B3CD9E37ACE8}"/>
              </a:ext>
            </a:extLst>
          </p:cNvPr>
          <p:cNvSpPr txBox="1"/>
          <p:nvPr/>
        </p:nvSpPr>
        <p:spPr>
          <a:xfrm>
            <a:off x="107503" y="597904"/>
            <a:ext cx="2546131" cy="923330"/>
          </a:xfrm>
          <a:prstGeom prst="rect">
            <a:avLst/>
          </a:prstGeom>
          <a:noFill/>
        </p:spPr>
        <p:txBody>
          <a:bodyPr wrap="square" rtlCol="0">
            <a:spAutoFit/>
          </a:bodyPr>
          <a:lstStyle/>
          <a:p>
            <a:r>
              <a:rPr lang="en-GB" sz="900" dirty="0">
                <a:solidFill>
                  <a:srgbClr val="FFFFFF"/>
                </a:solidFill>
              </a:rPr>
              <a:t>The Field service mobile app present field technicians with an </a:t>
            </a:r>
            <a:r>
              <a:rPr lang="en-GB" sz="900" dirty="0" smtClean="0">
                <a:solidFill>
                  <a:srgbClr val="FFFFFF"/>
                </a:solidFill>
              </a:rPr>
              <a:t>intuitive </a:t>
            </a:r>
            <a:r>
              <a:rPr lang="en-GB" sz="900" dirty="0">
                <a:solidFill>
                  <a:srgbClr val="FFFFFF"/>
                </a:solidFill>
              </a:rPr>
              <a:t>mobile app for end to end field service process. Where user can capture and send information to a back-office application accessible to operations team.</a:t>
            </a:r>
          </a:p>
        </p:txBody>
      </p:sp>
      <p:sp>
        <p:nvSpPr>
          <p:cNvPr id="35" name="TextBox 34"/>
          <p:cNvSpPr txBox="1"/>
          <p:nvPr/>
        </p:nvSpPr>
        <p:spPr>
          <a:xfrm>
            <a:off x="6808292" y="2601323"/>
            <a:ext cx="1235859" cy="523220"/>
          </a:xfrm>
          <a:prstGeom prst="rect">
            <a:avLst/>
          </a:prstGeom>
          <a:noFill/>
        </p:spPr>
        <p:txBody>
          <a:bodyPr wrap="square" rtlCol="0">
            <a:spAutoFit/>
          </a:bodyPr>
          <a:lstStyle>
            <a:defPPr>
              <a:defRPr lang="en-US"/>
            </a:defPPr>
            <a:lvl1pPr marL="90488" indent="-90488">
              <a:buFont typeface="Arial" charset="0"/>
              <a:buChar char="•"/>
              <a:defRPr sz="800" b="1">
                <a:solidFill>
                  <a:srgbClr val="325DA1"/>
                </a:solidFill>
              </a:defRPr>
            </a:lvl1pPr>
          </a:lstStyle>
          <a:p>
            <a:pPr marL="0" indent="0">
              <a:buFont typeface="Arial" charset="0"/>
              <a:buNone/>
            </a:pPr>
            <a:r>
              <a:rPr lang="en-GB" sz="700" dirty="0">
                <a:solidFill>
                  <a:srgbClr val="0577BD"/>
                </a:solidFill>
              </a:rPr>
              <a:t>Quick &amp; simple Question based assessment captures key information</a:t>
            </a:r>
          </a:p>
        </p:txBody>
      </p:sp>
    </p:spTree>
    <p:extLst>
      <p:ext uri="{BB962C8B-B14F-4D97-AF65-F5344CB8AC3E}">
        <p14:creationId xmlns:p14="http://schemas.microsoft.com/office/powerpoint/2010/main" val="330096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7828857" y="3788029"/>
            <a:ext cx="1027407" cy="291333"/>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Rectangle 50"/>
          <p:cNvSpPr/>
          <p:nvPr/>
        </p:nvSpPr>
        <p:spPr>
          <a:xfrm>
            <a:off x="6560882" y="3820999"/>
            <a:ext cx="1027407" cy="235626"/>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0" name="Rectangle 49"/>
          <p:cNvSpPr/>
          <p:nvPr/>
        </p:nvSpPr>
        <p:spPr>
          <a:xfrm>
            <a:off x="5620151" y="3840414"/>
            <a:ext cx="722456" cy="235626"/>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Rectangle 48"/>
          <p:cNvSpPr/>
          <p:nvPr/>
        </p:nvSpPr>
        <p:spPr>
          <a:xfrm>
            <a:off x="4592744" y="3840414"/>
            <a:ext cx="757781" cy="235626"/>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8" name="Rectangle 47"/>
          <p:cNvSpPr/>
          <p:nvPr/>
        </p:nvSpPr>
        <p:spPr>
          <a:xfrm>
            <a:off x="3075758" y="3801765"/>
            <a:ext cx="1247360"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2947212" y="987574"/>
            <a:ext cx="6017276" cy="2587259"/>
          </a:xfrm>
          <a:prstGeom prst="rect">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ectangle 46"/>
          <p:cNvSpPr/>
          <p:nvPr/>
        </p:nvSpPr>
        <p:spPr>
          <a:xfrm>
            <a:off x="4652174" y="1843791"/>
            <a:ext cx="1590635" cy="214530"/>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45" name="Landing Page - 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113467"/>
            <a:ext cx="2563675" cy="1294118"/>
          </a:xfrm>
          <a:prstGeom prst="rect">
            <a:avLst/>
          </a:prstGeom>
          <a:ln w="9525">
            <a:solidFill>
              <a:schemeClr val="bg1">
                <a:lumMod val="85000"/>
              </a:schemeClr>
            </a:solidFill>
            <a:miter lim="400000"/>
          </a:ln>
        </p:spPr>
      </p:pic>
      <p:pic>
        <p:nvPicPr>
          <p:cNvPr id="46" name="image8.png"/>
          <p:cNvPicPr>
            <a:picLocks noChangeAspect="1"/>
          </p:cNvPicPr>
          <p:nvPr/>
        </p:nvPicPr>
        <p:blipFill>
          <a:blip r:embed="rId4">
            <a:extLst/>
          </a:blip>
          <a:srcRect b="6959"/>
          <a:stretch>
            <a:fillRect/>
          </a:stretch>
        </p:blipFill>
        <p:spPr>
          <a:xfrm>
            <a:off x="3049313" y="1190175"/>
            <a:ext cx="953717" cy="2256059"/>
          </a:xfrm>
          <a:prstGeom prst="rect">
            <a:avLst/>
          </a:prstGeom>
          <a:ln w="9525">
            <a:solidFill>
              <a:schemeClr val="bg1">
                <a:lumMod val="85000"/>
              </a:schemeClr>
            </a:solidFill>
            <a:miter lim="400000"/>
          </a:ln>
        </p:spPr>
      </p:pic>
      <p:sp>
        <p:nvSpPr>
          <p:cNvPr id="71" name="Rectangle 70"/>
          <p:cNvSpPr/>
          <p:nvPr/>
        </p:nvSpPr>
        <p:spPr>
          <a:xfrm>
            <a:off x="4652175" y="1847886"/>
            <a:ext cx="1590635" cy="200055"/>
          </a:xfrm>
          <a:prstGeom prst="rect">
            <a:avLst/>
          </a:prstGeom>
        </p:spPr>
        <p:txBody>
          <a:bodyPr wrap="square">
            <a:spAutoFit/>
          </a:bodyPr>
          <a:lstStyle/>
          <a:p>
            <a:pPr algn="ctr"/>
            <a:r>
              <a:rPr lang="en-GB" sz="700" b="1" dirty="0">
                <a:solidFill>
                  <a:srgbClr val="FFFFFF"/>
                </a:solidFill>
              </a:rPr>
              <a:t>Live Event Feed Dashboard </a:t>
            </a:r>
            <a:endParaRPr lang="en-GB" sz="7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1190176"/>
            <a:ext cx="2842286" cy="602564"/>
          </a:xfrm>
          <a:prstGeom prst="rect">
            <a:avLst/>
          </a:prstGeom>
        </p:spPr>
      </p:pic>
      <p:pic>
        <p:nvPicPr>
          <p:cNvPr id="76" name="pasted-image.pdf"/>
          <p:cNvPicPr>
            <a:picLocks noChangeAspect="1"/>
          </p:cNvPicPr>
          <p:nvPr/>
        </p:nvPicPr>
        <p:blipFill>
          <a:blip r:embed="rId6">
            <a:extLst/>
          </a:blip>
          <a:stretch>
            <a:fillRect/>
          </a:stretch>
        </p:blipFill>
        <p:spPr>
          <a:xfrm>
            <a:off x="3064690" y="4210878"/>
            <a:ext cx="1285909" cy="731782"/>
          </a:xfrm>
          <a:prstGeom prst="rect">
            <a:avLst/>
          </a:prstGeom>
          <a:ln w="12700">
            <a:miter lim="400000"/>
          </a:ln>
        </p:spPr>
      </p:pic>
      <p:sp>
        <p:nvSpPr>
          <p:cNvPr id="78" name="Rectangle 77"/>
          <p:cNvSpPr/>
          <p:nvPr/>
        </p:nvSpPr>
        <p:spPr>
          <a:xfrm>
            <a:off x="3063166" y="3805676"/>
            <a:ext cx="1259951" cy="307777"/>
          </a:xfrm>
          <a:prstGeom prst="rect">
            <a:avLst/>
          </a:prstGeom>
        </p:spPr>
        <p:txBody>
          <a:bodyPr wrap="square">
            <a:spAutoFit/>
          </a:bodyPr>
          <a:lstStyle/>
          <a:p>
            <a:pPr algn="ctr"/>
            <a:r>
              <a:rPr lang="en-GB" sz="700" b="1" dirty="0">
                <a:solidFill>
                  <a:srgbClr val="FFFFFF"/>
                </a:solidFill>
              </a:rPr>
              <a:t>Event Card with Priority Indicators</a:t>
            </a:r>
            <a:endParaRPr lang="en-GB" sz="700" dirty="0">
              <a:solidFill>
                <a:srgbClr val="FFFFFF"/>
              </a:solidFil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3369" y="4210878"/>
            <a:ext cx="765385" cy="731782"/>
          </a:xfrm>
          <a:prstGeom prst="rect">
            <a:avLst/>
          </a:prstGeom>
          <a:ln>
            <a:solidFill>
              <a:schemeClr val="bg1">
                <a:lumMod val="85000"/>
              </a:schemeClr>
            </a:solidFill>
          </a:ln>
        </p:spPr>
      </p:pic>
      <p:sp>
        <p:nvSpPr>
          <p:cNvPr id="86" name="Rectangle 85"/>
          <p:cNvSpPr/>
          <p:nvPr/>
        </p:nvSpPr>
        <p:spPr>
          <a:xfrm>
            <a:off x="4606247" y="3848764"/>
            <a:ext cx="731466" cy="200055"/>
          </a:xfrm>
          <a:prstGeom prst="rect">
            <a:avLst/>
          </a:prstGeom>
        </p:spPr>
        <p:txBody>
          <a:bodyPr wrap="square">
            <a:spAutoFit/>
          </a:bodyPr>
          <a:lstStyle/>
          <a:p>
            <a:pPr algn="ctr"/>
            <a:r>
              <a:rPr lang="en-GB" sz="700" b="1" dirty="0">
                <a:solidFill>
                  <a:srgbClr val="FFFFFF"/>
                </a:solidFill>
              </a:rPr>
              <a:t>Live Feed</a:t>
            </a:r>
            <a:endParaRPr lang="en-GB" sz="700" dirty="0">
              <a:solidFill>
                <a:srgbClr val="FFFFFF"/>
              </a:solidFill>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1537" y="4210878"/>
            <a:ext cx="680022" cy="724896"/>
          </a:xfrm>
          <a:prstGeom prst="rect">
            <a:avLst/>
          </a:prstGeom>
          <a:ln>
            <a:solidFill>
              <a:schemeClr val="bg1">
                <a:lumMod val="85000"/>
              </a:schemeClr>
            </a:solidFill>
          </a:ln>
        </p:spPr>
      </p:pic>
      <p:sp>
        <p:nvSpPr>
          <p:cNvPr id="88" name="Rectangle 87"/>
          <p:cNvSpPr/>
          <p:nvPr/>
        </p:nvSpPr>
        <p:spPr>
          <a:xfrm>
            <a:off x="5629006" y="3849787"/>
            <a:ext cx="713601" cy="200055"/>
          </a:xfrm>
          <a:prstGeom prst="rect">
            <a:avLst/>
          </a:prstGeom>
        </p:spPr>
        <p:txBody>
          <a:bodyPr wrap="square">
            <a:spAutoFit/>
          </a:bodyPr>
          <a:lstStyle/>
          <a:p>
            <a:pPr algn="ctr"/>
            <a:r>
              <a:rPr lang="en-GB" sz="700" b="1" dirty="0">
                <a:solidFill>
                  <a:srgbClr val="FFFFFF"/>
                </a:solidFill>
              </a:rPr>
              <a:t>Summary</a:t>
            </a:r>
            <a:endParaRPr lang="en-GB" sz="700" dirty="0">
              <a:solidFill>
                <a:srgbClr val="FFFFFF"/>
              </a:solidFill>
            </a:endParaRPr>
          </a:p>
        </p:txBody>
      </p:sp>
      <p:sp>
        <p:nvSpPr>
          <p:cNvPr id="90" name="Rectangle 89"/>
          <p:cNvSpPr/>
          <p:nvPr/>
        </p:nvSpPr>
        <p:spPr>
          <a:xfrm>
            <a:off x="6557799" y="3833669"/>
            <a:ext cx="1030288" cy="200055"/>
          </a:xfrm>
          <a:prstGeom prst="rect">
            <a:avLst/>
          </a:prstGeom>
        </p:spPr>
        <p:txBody>
          <a:bodyPr wrap="square">
            <a:spAutoFit/>
          </a:bodyPr>
          <a:lstStyle/>
          <a:p>
            <a:pPr algn="ctr"/>
            <a:r>
              <a:rPr lang="en-GB" sz="700" b="1" dirty="0">
                <a:solidFill>
                  <a:srgbClr val="FFFFFF"/>
                </a:solidFill>
              </a:rPr>
              <a:t>Interactive Map</a:t>
            </a:r>
            <a:endParaRPr lang="en-GB" sz="700" dirty="0">
              <a:solidFill>
                <a:srgbClr val="FFFFFF"/>
              </a:solidFill>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2380" y="4210878"/>
            <a:ext cx="1000363" cy="732590"/>
          </a:xfrm>
          <a:prstGeom prst="rect">
            <a:avLst/>
          </a:prstGeom>
          <a:ln>
            <a:solidFill>
              <a:schemeClr val="bg1">
                <a:lumMod val="85000"/>
              </a:schemeClr>
            </a:solidFill>
          </a:ln>
        </p:spPr>
      </p:pic>
      <p:sp>
        <p:nvSpPr>
          <p:cNvPr id="92" name="Rectangle 91"/>
          <p:cNvSpPr/>
          <p:nvPr/>
        </p:nvSpPr>
        <p:spPr>
          <a:xfrm>
            <a:off x="7828857" y="3788142"/>
            <a:ext cx="1030288" cy="307777"/>
          </a:xfrm>
          <a:prstGeom prst="rect">
            <a:avLst/>
          </a:prstGeom>
        </p:spPr>
        <p:txBody>
          <a:bodyPr wrap="square">
            <a:spAutoFit/>
          </a:bodyPr>
          <a:lstStyle/>
          <a:p>
            <a:pPr algn="ctr"/>
            <a:r>
              <a:rPr lang="en-GB" sz="700" b="1" dirty="0">
                <a:solidFill>
                  <a:srgbClr val="FFFFFF"/>
                </a:solidFill>
              </a:rPr>
              <a:t>Timeline &amp; Past Incidents </a:t>
            </a:r>
            <a:endParaRPr lang="en-GB" sz="700" dirty="0">
              <a:solidFill>
                <a:srgbClr val="FFFFFF"/>
              </a:solidFill>
            </a:endParaRPr>
          </a:p>
        </p:txBody>
      </p:sp>
      <p:sp>
        <p:nvSpPr>
          <p:cNvPr id="38" name="TextBox 37"/>
          <p:cNvSpPr txBox="1"/>
          <p:nvPr/>
        </p:nvSpPr>
        <p:spPr>
          <a:xfrm>
            <a:off x="87624" y="1228002"/>
            <a:ext cx="2751227" cy="2339102"/>
          </a:xfrm>
          <a:prstGeom prst="rect">
            <a:avLst/>
          </a:prstGeom>
          <a:noFill/>
        </p:spPr>
        <p:txBody>
          <a:bodyPr wrap="square" rtlCol="0">
            <a:spAutoFit/>
          </a:bodyPr>
          <a:lstStyle/>
          <a:p>
            <a:r>
              <a:rPr lang="en-GB" sz="1400" b="1" dirty="0">
                <a:solidFill>
                  <a:srgbClr val="FFFFFF"/>
                </a:solidFill>
              </a:rPr>
              <a:t>Improved Visibility</a:t>
            </a:r>
          </a:p>
          <a:p>
            <a:pPr marL="171450" indent="-171450">
              <a:buFont typeface="Courier New" charset="0"/>
              <a:buChar char="o"/>
            </a:pPr>
            <a:endParaRPr lang="en-GB" sz="800" dirty="0">
              <a:solidFill>
                <a:srgbClr val="FFFFFF"/>
              </a:solidFill>
            </a:endParaRPr>
          </a:p>
          <a:p>
            <a:pPr marL="95250" indent="-95250">
              <a:spcAft>
                <a:spcPts val="600"/>
              </a:spcAft>
              <a:buFont typeface="Arial" charset="0"/>
              <a:buChar char="•"/>
            </a:pPr>
            <a:r>
              <a:rPr lang="en-GB" sz="900" dirty="0">
                <a:solidFill>
                  <a:srgbClr val="FFFFFF"/>
                </a:solidFill>
              </a:rPr>
              <a:t>Efficiently Manage Multiple Events with real-time feeds from field-based mobile App</a:t>
            </a:r>
          </a:p>
          <a:p>
            <a:pPr marL="95250" indent="-95250">
              <a:spcAft>
                <a:spcPts val="600"/>
              </a:spcAft>
              <a:buFont typeface="Arial" charset="0"/>
              <a:buChar char="•"/>
            </a:pPr>
            <a:r>
              <a:rPr lang="en-GB" sz="900" dirty="0">
                <a:solidFill>
                  <a:srgbClr val="FFFFFF"/>
                </a:solidFill>
              </a:rPr>
              <a:t>Live event status feeds– interactions/ dialogs,  comments and images (inc. event historical) </a:t>
            </a:r>
          </a:p>
          <a:p>
            <a:pPr marL="95250" indent="-95250">
              <a:spcAft>
                <a:spcPts val="600"/>
              </a:spcAft>
              <a:buFont typeface="Arial" charset="0"/>
              <a:buChar char="•"/>
            </a:pPr>
            <a:r>
              <a:rPr lang="en-GB" sz="900" dirty="0">
                <a:solidFill>
                  <a:srgbClr val="FFFFFF"/>
                </a:solidFill>
              </a:rPr>
              <a:t>Send and receive alerts on the status events. Tracking them till closure</a:t>
            </a:r>
          </a:p>
          <a:p>
            <a:pPr marL="95250" indent="-95250">
              <a:spcAft>
                <a:spcPts val="600"/>
              </a:spcAft>
              <a:buFont typeface="Arial" charset="0"/>
              <a:buChar char="•"/>
            </a:pPr>
            <a:r>
              <a:rPr lang="en-GB" sz="900" dirty="0">
                <a:solidFill>
                  <a:srgbClr val="FFFFFF"/>
                </a:solidFill>
              </a:rPr>
              <a:t>Filter on events (e.g. high priority) </a:t>
            </a:r>
          </a:p>
          <a:p>
            <a:pPr marL="95250" indent="-95250">
              <a:spcAft>
                <a:spcPts val="600"/>
              </a:spcAft>
              <a:buFont typeface="Arial" charset="0"/>
              <a:buChar char="•"/>
            </a:pPr>
            <a:r>
              <a:rPr lang="en-GB" sz="900" dirty="0">
                <a:solidFill>
                  <a:srgbClr val="FFFFFF"/>
                </a:solidFill>
              </a:rPr>
              <a:t>Map view of Events</a:t>
            </a:r>
          </a:p>
          <a:p>
            <a:pPr marL="95250" indent="-95250">
              <a:spcAft>
                <a:spcPts val="600"/>
              </a:spcAft>
              <a:buFont typeface="Arial" charset="0"/>
              <a:buChar char="•"/>
            </a:pPr>
            <a:r>
              <a:rPr lang="en-GB" sz="900" dirty="0">
                <a:solidFill>
                  <a:srgbClr val="FFFFFF"/>
                </a:solidFill>
              </a:rPr>
              <a:t>Summarised view of Event</a:t>
            </a:r>
          </a:p>
        </p:txBody>
      </p:sp>
      <p:sp>
        <p:nvSpPr>
          <p:cNvPr id="40" name="TextBox 39">
            <a:extLst/>
          </p:cNvPr>
          <p:cNvSpPr txBox="1"/>
          <p:nvPr/>
        </p:nvSpPr>
        <p:spPr>
          <a:xfrm>
            <a:off x="104136" y="220720"/>
            <a:ext cx="2073003" cy="369332"/>
          </a:xfrm>
          <a:prstGeom prst="rect">
            <a:avLst/>
          </a:prstGeom>
          <a:noFill/>
        </p:spPr>
        <p:txBody>
          <a:bodyPr wrap="none" rtlCol="0">
            <a:spAutoFit/>
          </a:bodyPr>
          <a:lstStyle>
            <a:defPPr>
              <a:defRPr lang="en-US"/>
            </a:defPPr>
            <a:lvl1pPr>
              <a:defRPr sz="1400" b="1">
                <a:solidFill>
                  <a:srgbClr val="0577BD"/>
                </a:solidFill>
              </a:defRPr>
            </a:lvl1pPr>
          </a:lstStyle>
          <a:p>
            <a:r>
              <a:rPr lang="en-GB" sz="1800" dirty="0">
                <a:solidFill>
                  <a:srgbClr val="FFFFFF"/>
                </a:solidFill>
              </a:rPr>
              <a:t>Control Centre</a:t>
            </a:r>
          </a:p>
        </p:txBody>
      </p:sp>
      <p:sp>
        <p:nvSpPr>
          <p:cNvPr id="41" name="Rectangle 40"/>
          <p:cNvSpPr/>
          <p:nvPr/>
        </p:nvSpPr>
        <p:spPr>
          <a:xfrm>
            <a:off x="3063620" y="788165"/>
            <a:ext cx="939962" cy="311688"/>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3" name="Rectangle 62"/>
          <p:cNvSpPr/>
          <p:nvPr/>
        </p:nvSpPr>
        <p:spPr>
          <a:xfrm>
            <a:off x="3075758" y="786029"/>
            <a:ext cx="927272" cy="307777"/>
          </a:xfrm>
          <a:prstGeom prst="rect">
            <a:avLst/>
          </a:prstGeom>
        </p:spPr>
        <p:txBody>
          <a:bodyPr wrap="square">
            <a:spAutoFit/>
          </a:bodyPr>
          <a:lstStyle/>
          <a:p>
            <a:pPr algn="ctr"/>
            <a:r>
              <a:rPr lang="en-GB" sz="700" b="1" dirty="0">
                <a:solidFill>
                  <a:srgbClr val="FFFFFF"/>
                </a:solidFill>
              </a:rPr>
              <a:t>Linking from Mobile App</a:t>
            </a:r>
            <a:endParaRPr lang="en-GB" sz="700" dirty="0">
              <a:solidFill>
                <a:srgbClr val="FFFFFF"/>
              </a:solidFill>
            </a:endParaRPr>
          </a:p>
        </p:txBody>
      </p:sp>
      <p:sp>
        <p:nvSpPr>
          <p:cNvPr id="42" name="Rectangle 41"/>
          <p:cNvSpPr/>
          <p:nvPr/>
        </p:nvSpPr>
        <p:spPr>
          <a:xfrm>
            <a:off x="4932040" y="843968"/>
            <a:ext cx="1207479" cy="214530"/>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5" name="Rectangle 74"/>
          <p:cNvSpPr/>
          <p:nvPr/>
        </p:nvSpPr>
        <p:spPr>
          <a:xfrm>
            <a:off x="4926283" y="846877"/>
            <a:ext cx="1213236" cy="200055"/>
          </a:xfrm>
          <a:prstGeom prst="rect">
            <a:avLst/>
          </a:prstGeom>
        </p:spPr>
        <p:txBody>
          <a:bodyPr wrap="square">
            <a:spAutoFit/>
          </a:bodyPr>
          <a:lstStyle/>
          <a:p>
            <a:pPr algn="ctr"/>
            <a:r>
              <a:rPr lang="en-GB" sz="700" b="1" dirty="0">
                <a:solidFill>
                  <a:srgbClr val="FFFFFF"/>
                </a:solidFill>
              </a:rPr>
              <a:t>Dashboard Filtering</a:t>
            </a:r>
            <a:endParaRPr lang="en-GB" sz="700" dirty="0">
              <a:solidFill>
                <a:srgbClr val="FFFFFF"/>
              </a:solidFill>
            </a:endParaRPr>
          </a:p>
        </p:txBody>
      </p:sp>
      <p:sp>
        <p:nvSpPr>
          <p:cNvPr id="43" name="Rectangle 42"/>
          <p:cNvSpPr/>
          <p:nvPr/>
        </p:nvSpPr>
        <p:spPr>
          <a:xfrm>
            <a:off x="7308304" y="874972"/>
            <a:ext cx="1453641" cy="214530"/>
          </a:xfrm>
          <a:prstGeom prst="rect">
            <a:avLst/>
          </a:prstGeom>
          <a:solidFill>
            <a:srgbClr val="911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Rectangle 43"/>
          <p:cNvSpPr/>
          <p:nvPr/>
        </p:nvSpPr>
        <p:spPr>
          <a:xfrm>
            <a:off x="7302547" y="877881"/>
            <a:ext cx="1459398" cy="200055"/>
          </a:xfrm>
          <a:prstGeom prst="rect">
            <a:avLst/>
          </a:prstGeom>
        </p:spPr>
        <p:txBody>
          <a:bodyPr wrap="square">
            <a:spAutoFit/>
          </a:bodyPr>
          <a:lstStyle/>
          <a:p>
            <a:pPr algn="ctr"/>
            <a:r>
              <a:rPr lang="en-GB" sz="700" b="1" dirty="0">
                <a:solidFill>
                  <a:srgbClr val="FFFFFF"/>
                </a:solidFill>
              </a:rPr>
              <a:t>DM’s View of Event Feed</a:t>
            </a:r>
            <a:endParaRPr lang="en-GB" sz="700" dirty="0">
              <a:solidFill>
                <a:srgbClr val="FFFFFF"/>
              </a:solidFill>
            </a:endParaRPr>
          </a:p>
        </p:txBody>
      </p:sp>
      <p:sp>
        <p:nvSpPr>
          <p:cNvPr id="4" name="Speech Bubble: Rectangle 3">
            <a:extLst>
              <a:ext uri="{FF2B5EF4-FFF2-40B4-BE49-F238E27FC236}">
                <a16:creationId xmlns:a16="http://schemas.microsoft.com/office/drawing/2014/main" xmlns="" id="{79D6A4CB-B89A-4764-9178-4015470D1598}"/>
              </a:ext>
            </a:extLst>
          </p:cNvPr>
          <p:cNvSpPr/>
          <p:nvPr/>
        </p:nvSpPr>
        <p:spPr>
          <a:xfrm>
            <a:off x="7236296" y="1187629"/>
            <a:ext cx="1619967" cy="2256059"/>
          </a:xfrm>
          <a:prstGeom prst="wedgeRectCallout">
            <a:avLst>
              <a:gd name="adj1" fmla="val -81240"/>
              <a:gd name="adj2" fmla="val 65"/>
            </a:avLst>
          </a:prstGeom>
          <a:solidFill>
            <a:schemeClr val="tx1">
              <a:lumMod val="10000"/>
              <a:lumOff val="9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79" name="DM - Job View.png"/>
          <p:cNvPicPr>
            <a:picLocks noChangeAspect="1"/>
          </p:cNvPicPr>
          <p:nvPr/>
        </p:nvPicPr>
        <p:blipFill rotWithShape="1">
          <a:blip r:embed="rId10">
            <a:extLst/>
          </a:blip>
          <a:srcRect l="14851" t="7332" r="15992"/>
          <a:stretch/>
        </p:blipFill>
        <p:spPr>
          <a:xfrm>
            <a:off x="7250544" y="1185083"/>
            <a:ext cx="1592199" cy="2258605"/>
          </a:xfrm>
          <a:prstGeom prst="rect">
            <a:avLst/>
          </a:prstGeom>
          <a:ln w="9525">
            <a:solidFill>
              <a:schemeClr val="bg1">
                <a:lumMod val="85000"/>
              </a:schemeClr>
            </a:solidFill>
            <a:miter lim="400000"/>
          </a:ln>
        </p:spPr>
      </p:pic>
      <p:sp>
        <p:nvSpPr>
          <p:cNvPr id="5" name="Rectangle 4"/>
          <p:cNvSpPr/>
          <p:nvPr/>
        </p:nvSpPr>
        <p:spPr>
          <a:xfrm>
            <a:off x="104136" y="581671"/>
            <a:ext cx="2760517" cy="646331"/>
          </a:xfrm>
          <a:prstGeom prst="rect">
            <a:avLst/>
          </a:prstGeom>
          <a:noFill/>
        </p:spPr>
        <p:txBody>
          <a:bodyPr wrap="square" rtlCol="0">
            <a:spAutoFit/>
          </a:bodyPr>
          <a:lstStyle/>
          <a:p>
            <a:r>
              <a:rPr lang="en-GB" sz="900" dirty="0">
                <a:solidFill>
                  <a:srgbClr val="FFFFFF"/>
                </a:solidFill>
              </a:rPr>
              <a:t>Monitor and track the day to day events, communicating with Field-based team to manage and coordinate daily operational activities</a:t>
            </a:r>
          </a:p>
        </p:txBody>
      </p:sp>
      <p:pic>
        <p:nvPicPr>
          <p:cNvPr id="2050" name="image26.png" descr="image00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261" r="29128" b="27872"/>
          <a:stretch/>
        </p:blipFill>
        <p:spPr bwMode="auto">
          <a:xfrm>
            <a:off x="6560882" y="4200061"/>
            <a:ext cx="1044840" cy="71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dditional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LED Powerpoint Template 2015">
  <a:themeElements>
    <a:clrScheme name="Custom 5">
      <a:dk1>
        <a:srgbClr val="212121"/>
      </a:dk1>
      <a:lt1>
        <a:srgbClr val="FFFFFF"/>
      </a:lt1>
      <a:dk2>
        <a:srgbClr val="055585"/>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genda and Cont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SlideModel.com">
      <a:dk1>
        <a:sysClr val="windowText" lastClr="000000"/>
      </a:dk1>
      <a:lt1>
        <a:sysClr val="window" lastClr="FFFFFF"/>
      </a:lt1>
      <a:dk2>
        <a:srgbClr val="1F497D"/>
      </a:dk2>
      <a:lt2>
        <a:srgbClr val="EEECE1"/>
      </a:lt2>
      <a:accent1>
        <a:srgbClr val="1C97CE"/>
      </a:accent1>
      <a:accent2>
        <a:srgbClr val="034978"/>
      </a:accent2>
      <a:accent3>
        <a:srgbClr val="7F7F7F"/>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D Powerpoint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LED Powerpoint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LED Powerpoint Template 2015</Template>
  <TotalTime>4609</TotalTime>
  <Words>904</Words>
  <Application>Microsoft Office PowerPoint</Application>
  <PresentationFormat>On-screen Show (16:9)</PresentationFormat>
  <Paragraphs>190</Paragraphs>
  <Slides>13</Slides>
  <Notes>6</Notes>
  <HiddenSlides>0</HiddenSlides>
  <MMClips>0</MMClips>
  <ScaleCrop>false</ScaleCrop>
  <HeadingPairs>
    <vt:vector size="4" baseType="variant">
      <vt:variant>
        <vt:lpstr>Theme</vt:lpstr>
      </vt:variant>
      <vt:variant>
        <vt:i4>11</vt:i4>
      </vt:variant>
      <vt:variant>
        <vt:lpstr>Slide Titles</vt:lpstr>
      </vt:variant>
      <vt:variant>
        <vt:i4>13</vt:i4>
      </vt:variant>
    </vt:vector>
  </HeadingPairs>
  <TitlesOfParts>
    <vt:vector size="24" baseType="lpstr">
      <vt:lpstr>Additional Title Slide</vt:lpstr>
      <vt:lpstr>Agenda and Contents</vt:lpstr>
      <vt:lpstr>2_Custom Design</vt:lpstr>
      <vt:lpstr>Custom Design</vt:lpstr>
      <vt:lpstr>End Slide</vt:lpstr>
      <vt:lpstr>1_Office Theme</vt:lpstr>
      <vt:lpstr>LED Powerpoint Template 2015</vt:lpstr>
      <vt:lpstr>1_LED Powerpoint Template 2015</vt:lpstr>
      <vt:lpstr>3_Custom Design</vt:lpstr>
      <vt:lpstr>2_LED Powerpoint Template 2015</vt:lpstr>
      <vt:lpstr>Office Theme</vt:lpstr>
      <vt:lpstr>Who are the IS alliances?</vt:lpstr>
      <vt:lpstr>The roles and objectives of the EWM and EIM alliances</vt:lpstr>
      <vt:lpstr>PowerPoint Presentation</vt:lpstr>
      <vt:lpstr>PowerPoint Presentation</vt:lpstr>
      <vt:lpstr>EIM Programme Areas </vt:lpstr>
      <vt:lpstr>PowerPoint Presentation</vt:lpstr>
      <vt:lpstr>PowerPoint Presentation</vt:lpstr>
      <vt:lpstr>PowerPoint Presentation</vt:lpstr>
      <vt:lpstr>PowerPoint Presentation</vt:lpstr>
      <vt:lpstr>PowerPoint Presentation</vt:lpstr>
      <vt:lpstr>PowerPoint Presentation</vt:lpstr>
      <vt:lpstr>Information Service</vt:lpstr>
      <vt:lpstr>Where we would welcome input </vt:lpstr>
    </vt:vector>
  </TitlesOfParts>
  <Company>Anglian Water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AWS User</dc:creator>
  <cp:lastModifiedBy>AWS User</cp:lastModifiedBy>
  <cp:revision>242</cp:revision>
  <cp:lastPrinted>2017-11-08T18:07:05Z</cp:lastPrinted>
  <dcterms:created xsi:type="dcterms:W3CDTF">2015-11-26T10:36:34Z</dcterms:created>
  <dcterms:modified xsi:type="dcterms:W3CDTF">2017-11-10T11:43:30Z</dcterms:modified>
</cp:coreProperties>
</file>