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75" r:id="rId3"/>
    <p:sldMasterId id="2147483687" r:id="rId4"/>
  </p:sldMasterIdLst>
  <p:notesMasterIdLst>
    <p:notesMasterId r:id="rId23"/>
  </p:notesMasterIdLst>
  <p:handoutMasterIdLst>
    <p:handoutMasterId r:id="rId24"/>
  </p:handoutMasterIdLst>
  <p:sldIdLst>
    <p:sldId id="256" r:id="rId5"/>
    <p:sldId id="259" r:id="rId6"/>
    <p:sldId id="286" r:id="rId7"/>
    <p:sldId id="263" r:id="rId8"/>
    <p:sldId id="264" r:id="rId9"/>
    <p:sldId id="280" r:id="rId10"/>
    <p:sldId id="281" r:id="rId11"/>
    <p:sldId id="282" r:id="rId12"/>
    <p:sldId id="283" r:id="rId13"/>
    <p:sldId id="284" r:id="rId14"/>
    <p:sldId id="266" r:id="rId15"/>
    <p:sldId id="267" r:id="rId16"/>
    <p:sldId id="268" r:id="rId17"/>
    <p:sldId id="269" r:id="rId18"/>
    <p:sldId id="270" r:id="rId19"/>
    <p:sldId id="271" r:id="rId20"/>
    <p:sldId id="272" r:id="rId21"/>
    <p:sldId id="273" r:id="rId22"/>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91"/>
    <a:srgbClr val="43AD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55" autoAdjust="0"/>
  </p:normalViewPr>
  <p:slideViewPr>
    <p:cSldViewPr snapToGrid="0" snapToObjects="1" showGuides="1">
      <p:cViewPr>
        <p:scale>
          <a:sx n="107" d="100"/>
          <a:sy n="107" d="100"/>
        </p:scale>
        <p:origin x="-306"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57DE-4B61-B6F0-E4738AC071FF}"/>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57DE-4B61-B6F0-E4738AC071FF}"/>
              </c:ext>
            </c:extLst>
          </c:dPt>
          <c:cat>
            <c:strRef>
              <c:f>Sheet1!$A$2:$A$3</c:f>
              <c:strCache>
                <c:ptCount val="2"/>
                <c:pt idx="0">
                  <c:v>1st Qtr</c:v>
                </c:pt>
                <c:pt idx="1">
                  <c:v>2nd Qtr</c:v>
                </c:pt>
              </c:strCache>
            </c:str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57DE-4B61-B6F0-E4738AC071F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A768-43F6-B1E0-B09C45147D8F}"/>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A768-43F6-B1E0-B09C45147D8F}"/>
              </c:ext>
            </c:extLst>
          </c:dPt>
          <c:cat>
            <c:strRef>
              <c:f>Sheet1!$A$2:$A$3</c:f>
              <c:strCache>
                <c:ptCount val="2"/>
                <c:pt idx="0">
                  <c:v>1st Qtr</c:v>
                </c:pt>
                <c:pt idx="1">
                  <c:v>2nd Qtr</c:v>
                </c:pt>
              </c:strCache>
            </c:strRef>
          </c:cat>
          <c:val>
            <c:numRef>
              <c:f>Sheet1!$B$2:$B$3</c:f>
              <c:numCache>
                <c:formatCode>General</c:formatCode>
                <c:ptCount val="2"/>
                <c:pt idx="0">
                  <c:v>13</c:v>
                </c:pt>
                <c:pt idx="1">
                  <c:v>87</c:v>
                </c:pt>
              </c:numCache>
            </c:numRef>
          </c:val>
          <c:extLst xmlns:c16r2="http://schemas.microsoft.com/office/drawing/2015/06/chart">
            <c:ext xmlns:c16="http://schemas.microsoft.com/office/drawing/2014/chart" uri="{C3380CC4-5D6E-409C-BE32-E72D297353CC}">
              <c16:uniqueId val="{00000004-A768-43F6-B1E0-B09C45147D8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0825-4A8F-A4C9-4D036AEF03EA}"/>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0825-4A8F-A4C9-4D036AEF03EA}"/>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0825-4A8F-A4C9-4D036AEF03E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6">
                <a:lumMod val="75000"/>
              </a:schemeClr>
            </a:solidFill>
            <a:effectLst/>
          </c:spPr>
          <c:invertIfNegative val="0"/>
          <c:dLbls>
            <c:delete val="1"/>
          </c:dLbls>
          <c:cat>
            <c:strRef>
              <c:f>Sheet1!$A$2:$A$8</c:f>
              <c:strCache>
                <c:ptCount val="7"/>
                <c:pt idx="0">
                  <c:v>Water Resources</c:v>
                </c:pt>
                <c:pt idx="1">
                  <c:v>Water Treatment</c:v>
                </c:pt>
                <c:pt idx="2">
                  <c:v>Water Distribution</c:v>
                </c:pt>
                <c:pt idx="3">
                  <c:v>Sewage Networks</c:v>
                </c:pt>
                <c:pt idx="4">
                  <c:v>Water Recycling</c:v>
                </c:pt>
                <c:pt idx="5">
                  <c:v>Bioresources</c:v>
                </c:pt>
                <c:pt idx="6">
                  <c:v>Retail</c:v>
                </c:pt>
              </c:strCache>
            </c:strRef>
          </c:cat>
          <c:val>
            <c:numRef>
              <c:f>Sheet1!$B$2:$B$8</c:f>
              <c:numCache>
                <c:formatCode>General</c:formatCode>
                <c:ptCount val="7"/>
                <c:pt idx="0">
                  <c:v>228</c:v>
                </c:pt>
                <c:pt idx="1">
                  <c:v>353</c:v>
                </c:pt>
                <c:pt idx="2">
                  <c:v>800</c:v>
                </c:pt>
                <c:pt idx="3">
                  <c:v>480</c:v>
                </c:pt>
                <c:pt idx="4">
                  <c:v>993</c:v>
                </c:pt>
                <c:pt idx="5">
                  <c:v>458</c:v>
                </c:pt>
                <c:pt idx="6">
                  <c:v>415</c:v>
                </c:pt>
              </c:numCache>
            </c:numRef>
          </c:val>
          <c:extLst xmlns:c16r2="http://schemas.microsoft.com/office/drawing/2015/06/chart">
            <c:ext xmlns:c16="http://schemas.microsoft.com/office/drawing/2014/chart" uri="{C3380CC4-5D6E-409C-BE32-E72D297353CC}">
              <c16:uniqueId val="{00000000-0742-4585-B37B-160AAACB93E3}"/>
            </c:ext>
          </c:extLst>
        </c:ser>
        <c:ser>
          <c:idx val="1"/>
          <c:order val="1"/>
          <c:tx>
            <c:strRef>
              <c:f>Sheet1!$C$1</c:f>
              <c:strCache>
                <c:ptCount val="1"/>
                <c:pt idx="0">
                  <c:v>Series 2</c:v>
                </c:pt>
              </c:strCache>
            </c:strRef>
          </c:tx>
          <c:spPr>
            <a:solidFill>
              <a:schemeClr val="accent6">
                <a:lumMod val="50000"/>
              </a:schemeClr>
            </a:solidFill>
            <a:effectLst/>
          </c:spPr>
          <c:invertIfNegative val="0"/>
          <c:dLbls>
            <c:delete val="1"/>
          </c:dLbls>
          <c:cat>
            <c:strRef>
              <c:f>Sheet1!$A$2:$A$8</c:f>
              <c:strCache>
                <c:ptCount val="7"/>
                <c:pt idx="0">
                  <c:v>Water Resources</c:v>
                </c:pt>
                <c:pt idx="1">
                  <c:v>Water Treatment</c:v>
                </c:pt>
                <c:pt idx="2">
                  <c:v>Water Distribution</c:v>
                </c:pt>
                <c:pt idx="3">
                  <c:v>Sewage Networks</c:v>
                </c:pt>
                <c:pt idx="4">
                  <c:v>Water Recycling</c:v>
                </c:pt>
                <c:pt idx="5">
                  <c:v>Bioresources</c:v>
                </c:pt>
                <c:pt idx="6">
                  <c:v>Retail</c:v>
                </c:pt>
              </c:strCache>
            </c:strRef>
          </c:cat>
          <c:val>
            <c:numRef>
              <c:f>Sheet1!$C$2:$C$8</c:f>
              <c:numCache>
                <c:formatCode>General</c:formatCode>
                <c:ptCount val="7"/>
                <c:pt idx="0">
                  <c:v>104</c:v>
                </c:pt>
                <c:pt idx="1">
                  <c:v>201</c:v>
                </c:pt>
                <c:pt idx="2">
                  <c:v>1040</c:v>
                </c:pt>
                <c:pt idx="3">
                  <c:v>381</c:v>
                </c:pt>
                <c:pt idx="4">
                  <c:v>949</c:v>
                </c:pt>
                <c:pt idx="5">
                  <c:v>33</c:v>
                </c:pt>
              </c:numCache>
            </c:numRef>
          </c:val>
          <c:extLst xmlns:c16r2="http://schemas.microsoft.com/office/drawing/2015/06/chart">
            <c:ext xmlns:c16="http://schemas.microsoft.com/office/drawing/2014/chart" uri="{C3380CC4-5D6E-409C-BE32-E72D297353CC}">
              <c16:uniqueId val="{00000001-0742-4585-B37B-160AAACB93E3}"/>
            </c:ext>
          </c:extLst>
        </c:ser>
        <c:dLbls>
          <c:showLegendKey val="0"/>
          <c:showVal val="1"/>
          <c:showCatName val="0"/>
          <c:showSerName val="0"/>
          <c:showPercent val="0"/>
          <c:showBubbleSize val="0"/>
        </c:dLbls>
        <c:gapWidth val="10"/>
        <c:overlap val="100"/>
        <c:axId val="167466112"/>
        <c:axId val="167467648"/>
      </c:barChart>
      <c:catAx>
        <c:axId val="167466112"/>
        <c:scaling>
          <c:orientation val="minMax"/>
        </c:scaling>
        <c:delete val="1"/>
        <c:axPos val="b"/>
        <c:numFmt formatCode="General" sourceLinked="0"/>
        <c:majorTickMark val="out"/>
        <c:minorTickMark val="none"/>
        <c:tickLblPos val="nextTo"/>
        <c:crossAx val="167467648"/>
        <c:crosses val="autoZero"/>
        <c:auto val="1"/>
        <c:lblAlgn val="ctr"/>
        <c:lblOffset val="100"/>
        <c:noMultiLvlLbl val="0"/>
      </c:catAx>
      <c:valAx>
        <c:axId val="167467648"/>
        <c:scaling>
          <c:orientation val="minMax"/>
        </c:scaling>
        <c:delete val="1"/>
        <c:axPos val="l"/>
        <c:numFmt formatCode="General" sourceLinked="1"/>
        <c:majorTickMark val="out"/>
        <c:minorTickMark val="none"/>
        <c:tickLblPos val="nextTo"/>
        <c:crossAx val="167466112"/>
        <c:crosses val="autoZero"/>
        <c:crossBetween val="between"/>
      </c:valAx>
    </c:plotArea>
    <c:plotVisOnly val="1"/>
    <c:dispBlanksAs val="gap"/>
    <c:showDLblsOverMax val="0"/>
  </c:chart>
  <c:spPr>
    <a:effectLst/>
  </c:spPr>
  <c:txPr>
    <a:bodyPr/>
    <a:lstStyle/>
    <a:p>
      <a:pPr>
        <a:defRPr sz="2800">
          <a:solidFill>
            <a:srgbClr val="FFFFFF"/>
          </a:solidFill>
          <a:latin typeface="Arial Narrow"/>
          <a:cs typeface="Arial Narrow"/>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1440444E-534D-472B-A058-CC97EB2DE26F}" type="datetimeFigureOut">
              <a:rPr lang="en-GB" smtClean="0"/>
              <a:t>11/02/2019</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D0FE13CE-592D-4051-B4C2-F6BA84E12939}" type="slidenum">
              <a:rPr lang="en-GB" smtClean="0"/>
              <a:t>‹#›</a:t>
            </a:fld>
            <a:endParaRPr lang="en-GB"/>
          </a:p>
        </p:txBody>
      </p:sp>
    </p:spTree>
    <p:extLst>
      <p:ext uri="{BB962C8B-B14F-4D97-AF65-F5344CB8AC3E}">
        <p14:creationId xmlns:p14="http://schemas.microsoft.com/office/powerpoint/2010/main" val="41492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8E7BC18-F9E1-4D66-859B-5E949FB23F33}" type="datetimeFigureOut">
              <a:rPr lang="en-GB" smtClean="0"/>
              <a:t>11/02/2019</a:t>
            </a:fld>
            <a:endParaRPr lang="en-GB"/>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E23ECC09-9272-4A0C-BE71-DF6EDD35340E}" type="slidenum">
              <a:rPr lang="en-GB" smtClean="0"/>
              <a:t>‹#›</a:t>
            </a:fld>
            <a:endParaRPr lang="en-GB"/>
          </a:p>
        </p:txBody>
      </p:sp>
    </p:spTree>
    <p:extLst>
      <p:ext uri="{BB962C8B-B14F-4D97-AF65-F5344CB8AC3E}">
        <p14:creationId xmlns:p14="http://schemas.microsoft.com/office/powerpoint/2010/main" val="328911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AW attendees </a:t>
            </a:r>
            <a:r>
              <a:rPr lang="en-GB" dirty="0" smtClean="0"/>
              <a:t>to </a:t>
            </a:r>
            <a:r>
              <a:rPr lang="en-GB" dirty="0" smtClean="0"/>
              <a:t>stand</a:t>
            </a:r>
            <a:r>
              <a:rPr lang="en-GB" baseline="0" dirty="0" smtClean="0"/>
              <a:t> up so that people are aware of who to speak to.</a:t>
            </a:r>
          </a:p>
          <a:p>
            <a:endParaRPr lang="en-GB" baseline="0" dirty="0" smtClean="0"/>
          </a:p>
          <a:p>
            <a:r>
              <a:rPr lang="en-GB" baseline="0" dirty="0" smtClean="0"/>
              <a:t>The morning session is focussed on sharing our challenges and the opportunities with you, please do not push your solution during conversations this morning.</a:t>
            </a:r>
          </a:p>
          <a:p>
            <a:r>
              <a:rPr lang="en-GB" baseline="0" dirty="0" smtClean="0"/>
              <a:t>During the afternoon and over lunch, we can start to explore specific solutions you may be able to offer or develop.</a:t>
            </a:r>
            <a:endParaRPr lang="en-GB" dirty="0"/>
          </a:p>
        </p:txBody>
      </p:sp>
      <p:sp>
        <p:nvSpPr>
          <p:cNvPr id="4" name="Slide Number Placeholder 3"/>
          <p:cNvSpPr>
            <a:spLocks noGrp="1"/>
          </p:cNvSpPr>
          <p:nvPr>
            <p:ph type="sldNum" sz="quarter" idx="10"/>
          </p:nvPr>
        </p:nvSpPr>
        <p:spPr/>
        <p:txBody>
          <a:bodyPr/>
          <a:lstStyle/>
          <a:p>
            <a:fld id="{E23ECC09-9272-4A0C-BE71-DF6EDD35340E}" type="slidenum">
              <a:rPr lang="en-GB" smtClean="0"/>
              <a:t>2</a:t>
            </a:fld>
            <a:endParaRPr lang="en-GB"/>
          </a:p>
        </p:txBody>
      </p:sp>
    </p:spTree>
    <p:extLst>
      <p:ext uri="{BB962C8B-B14F-4D97-AF65-F5344CB8AC3E}">
        <p14:creationId xmlns:p14="http://schemas.microsoft.com/office/powerpoint/2010/main" val="355828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just wanted to take the opportunity to introduce </a:t>
            </a:r>
            <a:r>
              <a:rPr lang="en-GB" dirty="0" err="1"/>
              <a:t>Allia</a:t>
            </a:r>
            <a:r>
              <a:rPr lang="en-GB" dirty="0"/>
              <a:t> to those of you who might not be familiar with us. And to perhaps clarify why we see the Water Innovation Network being such a core part of our work and mission.</a:t>
            </a:r>
          </a:p>
          <a:p>
            <a:endParaRPr lang="en-GB" dirty="0"/>
          </a:p>
          <a:p>
            <a:r>
              <a:rPr lang="en-GB" dirty="0"/>
              <a:t>We specifically use our resources and activity to help those who are working – agnostic of business model – to address some of the big global challenges encapsulated through the UN Sustainable Development Goals. Amongst the goals are clean water and sanitation, climate action, sustainable cities and communities and responsible consumption and production. And we believe that WIN and events like Water Connect can be exciting launchpads for new thinking and innovation in this space.</a:t>
            </a:r>
          </a:p>
          <a:p>
            <a:endParaRPr lang="en-GB" dirty="0"/>
          </a:p>
          <a:p>
            <a:r>
              <a:rPr lang="en-GB" dirty="0"/>
              <a:t>WIN is part of our wider enterprise support activities which we deliver from a network of </a:t>
            </a:r>
            <a:r>
              <a:rPr lang="en-GB" dirty="0" err="1"/>
              <a:t>Allia</a:t>
            </a:r>
            <a:r>
              <a:rPr lang="en-GB" dirty="0"/>
              <a:t> Future Business Centres – both here in Peterborough but also in Cambridge and London. This year we celebrate 20 years and </a:t>
            </a:r>
          </a:p>
          <a:p>
            <a:endParaRPr lang="en-GB" dirty="0"/>
          </a:p>
          <a:p>
            <a:r>
              <a:rPr lang="en-GB" dirty="0"/>
              <a:t>Through our work, we’ve helped</a:t>
            </a:r>
          </a:p>
          <a:p>
            <a:r>
              <a:rPr lang="en-GB" dirty="0"/>
              <a:t>Over 1,600 ventures​ to start up, grow and scale-up which have launched new innovations and companies creating</a:t>
            </a:r>
          </a:p>
          <a:p>
            <a:r>
              <a:rPr lang="en-GB" dirty="0"/>
              <a:t>Nearly 4,640 jobs</a:t>
            </a:r>
          </a:p>
          <a:p>
            <a:r>
              <a:rPr lang="en-GB" dirty="0"/>
              <a:t>And we have issued bonds that have raised ​</a:t>
            </a:r>
          </a:p>
          <a:p>
            <a:r>
              <a:rPr lang="en-GB" dirty="0"/>
              <a:t>Over £330 million ​to help impact ventures with development projects and activities.</a:t>
            </a:r>
          </a:p>
          <a:p>
            <a:endParaRPr lang="en-GB" dirty="0"/>
          </a:p>
          <a:p>
            <a:r>
              <a:rPr lang="en-GB" dirty="0"/>
              <a:t>We look forward to being able to support ideas, individuals and innovations who can continue to create positive impact for people, planet and place. </a:t>
            </a:r>
          </a:p>
          <a:p>
            <a:r>
              <a:rPr lang="en-GB" dirty="0"/>
              <a:t>I hope you enjoy the day and find it inspiring and full of opportunity.</a:t>
            </a:r>
          </a:p>
        </p:txBody>
      </p:sp>
      <p:sp>
        <p:nvSpPr>
          <p:cNvPr id="4" name="Slide Number Placeholder 3"/>
          <p:cNvSpPr>
            <a:spLocks noGrp="1"/>
          </p:cNvSpPr>
          <p:nvPr>
            <p:ph type="sldNum" sz="quarter" idx="5"/>
          </p:nvPr>
        </p:nvSpPr>
        <p:spPr/>
        <p:txBody>
          <a:bodyPr/>
          <a:lstStyle/>
          <a:p>
            <a:fld id="{E23ECC09-9272-4A0C-BE71-DF6EDD35340E}"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3528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0855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8783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chart" Target="../charts/chart4.xml"/><Relationship Id="rId4" Type="http://schemas.openxmlformats.org/officeDocument/2006/relationships/chart" Target="../charts/chart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Master" Target="../slideMasters/slideMaster4.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jeremy-bishop-98691.jpg"/>
          <p:cNvPicPr>
            <a:picLocks noChangeAspect="1"/>
          </p:cNvPicPr>
          <p:nvPr userDrawn="1"/>
        </p:nvPicPr>
        <p:blipFill rotWithShape="1">
          <a:blip r:embed="rId2">
            <a:extLst>
              <a:ext uri="{28A0092B-C50C-407E-A947-70E740481C1C}">
                <a14:useLocalDpi xmlns:a14="http://schemas.microsoft.com/office/drawing/2010/main" val="0"/>
              </a:ext>
            </a:extLst>
          </a:blip>
          <a:srcRect t="24500" b="23140"/>
          <a:stretch/>
        </p:blipFill>
        <p:spPr>
          <a:xfrm>
            <a:off x="0" y="1068896"/>
            <a:ext cx="9144000" cy="3590721"/>
          </a:xfrm>
          <a:prstGeom prst="rect">
            <a:avLst/>
          </a:prstGeom>
        </p:spPr>
      </p:pic>
      <p:sp>
        <p:nvSpPr>
          <p:cNvPr id="2" name="Title 1"/>
          <p:cNvSpPr>
            <a:spLocks noGrp="1"/>
          </p:cNvSpPr>
          <p:nvPr>
            <p:ph type="ctrTitle"/>
          </p:nvPr>
        </p:nvSpPr>
        <p:spPr>
          <a:xfrm>
            <a:off x="965615" y="1781918"/>
            <a:ext cx="7772400" cy="1976498"/>
          </a:xfrm>
        </p:spPr>
        <p:txBody>
          <a:bodyPr>
            <a:normAutofit/>
          </a:bodyPr>
          <a:lstStyle>
            <a:lvl1pPr algn="l">
              <a:defRPr sz="3400">
                <a:solidFill>
                  <a:schemeClr val="bg1"/>
                </a:solidFill>
                <a:latin typeface="Calibri Light"/>
                <a:cs typeface="Calibri Light"/>
              </a:defRPr>
            </a:lvl1pPr>
          </a:lstStyle>
          <a:p>
            <a:r>
              <a:rPr lang="en-US" dirty="0" smtClean="0"/>
              <a:t>Click to edit Master title style</a:t>
            </a:r>
            <a:endParaRPr lang="en-US" dirty="0"/>
          </a:p>
        </p:txBody>
      </p:sp>
      <p:pic>
        <p:nvPicPr>
          <p:cNvPr id="7" name="Picture 6" descr="Water Innovation Networ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958" y="250200"/>
            <a:ext cx="3047146" cy="602007"/>
          </a:xfrm>
          <a:prstGeom prst="rect">
            <a:avLst/>
          </a:prstGeom>
        </p:spPr>
      </p:pic>
      <p:sp>
        <p:nvSpPr>
          <p:cNvPr id="15" name="Subtitle 2"/>
          <p:cNvSpPr>
            <a:spLocks noGrp="1"/>
          </p:cNvSpPr>
          <p:nvPr>
            <p:ph type="subTitle" idx="4294967295"/>
          </p:nvPr>
        </p:nvSpPr>
        <p:spPr>
          <a:xfrm>
            <a:off x="975858" y="3870879"/>
            <a:ext cx="6400800" cy="607797"/>
          </a:xfrm>
        </p:spPr>
        <p:txBody>
          <a:bodyPr>
            <a:normAutofit/>
          </a:bodyPr>
          <a:lstStyle>
            <a:lvl1pPr marL="0" indent="0">
              <a:buNone/>
              <a:defRPr sz="2400">
                <a:solidFill>
                  <a:srgbClr val="43ADD2"/>
                </a:solidFill>
              </a:defRPr>
            </a:lvl1pPr>
          </a:lstStyle>
          <a:p>
            <a:endParaRPr lang="en-US" dirty="0"/>
          </a:p>
        </p:txBody>
      </p:sp>
      <p:pic>
        <p:nvPicPr>
          <p:cNvPr id="16" name="Picture 15"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pic>
        <p:nvPicPr>
          <p:cNvPr id="10" name="Picture 9"/>
          <p:cNvPicPr>
            <a:picLocks noChangeAspect="1"/>
          </p:cNvPicPr>
          <p:nvPr userDrawn="1"/>
        </p:nvPicPr>
        <p:blipFill>
          <a:blip r:embed="rId5"/>
          <a:stretch>
            <a:fillRect/>
          </a:stretch>
        </p:blipFill>
        <p:spPr>
          <a:xfrm>
            <a:off x="6304844" y="4437459"/>
            <a:ext cx="2530624" cy="379593"/>
          </a:xfrm>
          <a:prstGeom prst="rect">
            <a:avLst/>
          </a:prstGeom>
        </p:spPr>
      </p:pic>
      <p:pic>
        <p:nvPicPr>
          <p:cNvPr id="19" name="Picture 18"/>
          <p:cNvPicPr>
            <a:picLocks noChangeAspect="1"/>
          </p:cNvPicPr>
          <p:nvPr userDrawn="1"/>
        </p:nvPicPr>
        <p:blipFill>
          <a:blip r:embed="rId6"/>
          <a:stretch>
            <a:fillRect/>
          </a:stretch>
        </p:blipFill>
        <p:spPr>
          <a:xfrm>
            <a:off x="6656810" y="294306"/>
            <a:ext cx="2178658" cy="661871"/>
          </a:xfrm>
          <a:prstGeom prst="rect">
            <a:avLst/>
          </a:prstGeom>
        </p:spPr>
      </p:pic>
    </p:spTree>
    <p:extLst>
      <p:ext uri="{BB962C8B-B14F-4D97-AF65-F5344CB8AC3E}">
        <p14:creationId xmlns:p14="http://schemas.microsoft.com/office/powerpoint/2010/main" val="207983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95027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428127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2BB7C50-6697-413E-9FA8-AA5924E220A8}"/>
              </a:ext>
            </a:extLst>
          </p:cNvPr>
          <p:cNvGrpSpPr/>
          <p:nvPr userDrawn="1"/>
        </p:nvGrpSpPr>
        <p:grpSpPr>
          <a:xfrm>
            <a:off x="292894" y="3257551"/>
            <a:ext cx="1152525" cy="1771373"/>
            <a:chOff x="506412" y="2743200"/>
            <a:chExt cx="1536700" cy="2361831"/>
          </a:xfrm>
        </p:grpSpPr>
        <p:cxnSp>
          <p:nvCxnSpPr>
            <p:cNvPr id="7" name="Straight Connector 6">
              <a:extLst>
                <a:ext uri="{FF2B5EF4-FFF2-40B4-BE49-F238E27FC236}">
                  <a16:creationId xmlns:a16="http://schemas.microsoft.com/office/drawing/2014/main" xmlns="" id="{4D550605-BA78-4FED-8112-AC67AFFE4611}"/>
                </a:ext>
              </a:extLst>
            </p:cNvPr>
            <p:cNvCxnSpPr/>
            <p:nvPr/>
          </p:nvCxnSpPr>
          <p:spPr>
            <a:xfrm>
              <a:off x="5064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xmlns="" id="{2ED4C61F-80B2-43A3-A9C4-91E19D7113E1}"/>
                </a:ext>
              </a:extLst>
            </p:cNvPr>
            <p:cNvCxnSpPr/>
            <p:nvPr/>
          </p:nvCxnSpPr>
          <p:spPr>
            <a:xfrm>
              <a:off x="20431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xmlns="" id="{B13A5948-9AAE-4F34-A796-D6BD85E5C8BB}"/>
              </a:ext>
            </a:extLst>
          </p:cNvPr>
          <p:cNvGrpSpPr/>
          <p:nvPr userDrawn="1"/>
        </p:nvGrpSpPr>
        <p:grpSpPr>
          <a:xfrm>
            <a:off x="1740694" y="3257551"/>
            <a:ext cx="1152525" cy="1771373"/>
            <a:chOff x="506412" y="2743200"/>
            <a:chExt cx="1536700" cy="2361831"/>
          </a:xfrm>
        </p:grpSpPr>
        <p:cxnSp>
          <p:nvCxnSpPr>
            <p:cNvPr id="11" name="Straight Connector 10">
              <a:extLst>
                <a:ext uri="{FF2B5EF4-FFF2-40B4-BE49-F238E27FC236}">
                  <a16:creationId xmlns:a16="http://schemas.microsoft.com/office/drawing/2014/main" xmlns="" id="{57E9F969-2071-4C06-B6F8-2B6532CD42D0}"/>
                </a:ext>
              </a:extLst>
            </p:cNvPr>
            <p:cNvCxnSpPr/>
            <p:nvPr/>
          </p:nvCxnSpPr>
          <p:spPr>
            <a:xfrm>
              <a:off x="5064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8A0908D-5158-48BA-B6CC-14A27B262BBE}"/>
                </a:ext>
              </a:extLst>
            </p:cNvPr>
            <p:cNvCxnSpPr/>
            <p:nvPr/>
          </p:nvCxnSpPr>
          <p:spPr>
            <a:xfrm>
              <a:off x="20431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xmlns="" id="{87484FB1-4817-4C35-B9B8-1EEBC4C2719D}"/>
              </a:ext>
            </a:extLst>
          </p:cNvPr>
          <p:cNvGrpSpPr/>
          <p:nvPr userDrawn="1"/>
        </p:nvGrpSpPr>
        <p:grpSpPr>
          <a:xfrm>
            <a:off x="3193256" y="3257551"/>
            <a:ext cx="1152525" cy="1771373"/>
            <a:chOff x="506412" y="2743200"/>
            <a:chExt cx="1536700" cy="2361831"/>
          </a:xfrm>
        </p:grpSpPr>
        <p:cxnSp>
          <p:nvCxnSpPr>
            <p:cNvPr id="15" name="Straight Connector 14">
              <a:extLst>
                <a:ext uri="{FF2B5EF4-FFF2-40B4-BE49-F238E27FC236}">
                  <a16:creationId xmlns:a16="http://schemas.microsoft.com/office/drawing/2014/main" xmlns="" id="{1FBA780D-E873-4A60-8A06-B649842F8527}"/>
                </a:ext>
              </a:extLst>
            </p:cNvPr>
            <p:cNvCxnSpPr/>
            <p:nvPr/>
          </p:nvCxnSpPr>
          <p:spPr>
            <a:xfrm>
              <a:off x="5064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E584A82E-3F34-47FF-B211-D42F5A02187A}"/>
                </a:ext>
              </a:extLst>
            </p:cNvPr>
            <p:cNvCxnSpPr/>
            <p:nvPr/>
          </p:nvCxnSpPr>
          <p:spPr>
            <a:xfrm>
              <a:off x="2043112" y="2743200"/>
              <a:ext cx="0" cy="2361831"/>
            </a:xfrm>
            <a:prstGeom prst="line">
              <a:avLst/>
            </a:prstGeom>
            <a:ln w="12700" cap="flat" cmpd="sng" algn="ctr">
              <a:gradFill flip="none" rotWithShape="1">
                <a:gsLst>
                  <a:gs pos="0">
                    <a:srgbClr val="494949"/>
                  </a:gs>
                  <a:gs pos="100000">
                    <a:srgbClr val="FFFFFF">
                      <a:alpha val="0"/>
                    </a:srgbClr>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xmlns="" id="{9FACD37A-A920-4E00-88EE-4A53D208C9E8}"/>
              </a:ext>
            </a:extLst>
          </p:cNvPr>
          <p:cNvGrpSpPr/>
          <p:nvPr userDrawn="1"/>
        </p:nvGrpSpPr>
        <p:grpSpPr>
          <a:xfrm>
            <a:off x="228600" y="2571750"/>
            <a:ext cx="1278481" cy="1292537"/>
            <a:chOff x="864853" y="1993832"/>
            <a:chExt cx="2839120" cy="2870336"/>
          </a:xfrm>
        </p:grpSpPr>
        <p:graphicFrame>
          <p:nvGraphicFramePr>
            <p:cNvPr id="19" name="Chart 18">
              <a:extLst>
                <a:ext uri="{FF2B5EF4-FFF2-40B4-BE49-F238E27FC236}">
                  <a16:creationId xmlns:a16="http://schemas.microsoft.com/office/drawing/2014/main" xmlns="" id="{F79E47E2-7648-4B65-A391-1EC54F2E63CB}"/>
                </a:ext>
              </a:extLst>
            </p:cNvPr>
            <p:cNvGraphicFramePr/>
            <p:nvPr>
              <p:extLst>
                <p:ext uri="{D42A27DB-BD31-4B8C-83A1-F6EECF244321}">
                  <p14:modId xmlns:p14="http://schemas.microsoft.com/office/powerpoint/2010/main" val="1956487081"/>
                </p:ext>
              </p:extLst>
            </p:nvPr>
          </p:nvGraphicFramePr>
          <p:xfrm>
            <a:off x="864853" y="1993832"/>
            <a:ext cx="2839120" cy="2870336"/>
          </p:xfrm>
          <a:graphic>
            <a:graphicData uri="http://schemas.openxmlformats.org/drawingml/2006/chart">
              <c:chart xmlns:c="http://schemas.openxmlformats.org/drawingml/2006/chart" xmlns:r="http://schemas.openxmlformats.org/officeDocument/2006/relationships" r:id="rId2"/>
            </a:graphicData>
          </a:graphic>
        </p:graphicFrame>
        <p:sp>
          <p:nvSpPr>
            <p:cNvPr id="20" name="Oval 19">
              <a:extLst>
                <a:ext uri="{FF2B5EF4-FFF2-40B4-BE49-F238E27FC236}">
                  <a16:creationId xmlns:a16="http://schemas.microsoft.com/office/drawing/2014/main" xmlns="" id="{32D112F9-E4EA-4E18-81BF-3D66923B7D57}"/>
                </a:ext>
              </a:extLst>
            </p:cNvPr>
            <p:cNvSpPr/>
            <p:nvPr/>
          </p:nvSpPr>
          <p:spPr>
            <a:xfrm>
              <a:off x="1736448" y="2868803"/>
              <a:ext cx="1113692" cy="1113692"/>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lnSpc>
                  <a:spcPct val="85000"/>
                </a:lnSpc>
              </a:pPr>
              <a:endParaRPr lang="en-US" sz="1500">
                <a:solidFill>
                  <a:prstClr val="white"/>
                </a:solidFill>
                <a:cs typeface="Arial Narrow"/>
              </a:endParaRPr>
            </a:p>
          </p:txBody>
        </p:sp>
        <p:sp>
          <p:nvSpPr>
            <p:cNvPr id="21" name="Freeform 6">
              <a:extLst>
                <a:ext uri="{FF2B5EF4-FFF2-40B4-BE49-F238E27FC236}">
                  <a16:creationId xmlns:a16="http://schemas.microsoft.com/office/drawing/2014/main" xmlns="" id="{F1F93F9A-0A93-448A-ACA2-9959C4E12B5E}"/>
                </a:ext>
              </a:extLst>
            </p:cNvPr>
            <p:cNvSpPr>
              <a:spLocks noEditPoints="1"/>
            </p:cNvSpPr>
            <p:nvPr/>
          </p:nvSpPr>
          <p:spPr bwMode="auto">
            <a:xfrm rot="5400000">
              <a:off x="989012" y="2133600"/>
              <a:ext cx="2590800" cy="2590800"/>
            </a:xfrm>
            <a:custGeom>
              <a:avLst/>
              <a:gdLst/>
              <a:ahLst/>
              <a:cxnLst>
                <a:cxn ang="0">
                  <a:pos x="3663" y="50"/>
                </a:cxn>
                <a:cxn ang="0">
                  <a:pos x="2835" y="263"/>
                </a:cxn>
                <a:cxn ang="0">
                  <a:pos x="2081" y="625"/>
                </a:cxn>
                <a:cxn ang="0">
                  <a:pos x="1416" y="1123"/>
                </a:cxn>
                <a:cxn ang="0">
                  <a:pos x="859" y="1735"/>
                </a:cxn>
                <a:cxn ang="0">
                  <a:pos x="427" y="2447"/>
                </a:cxn>
                <a:cxn ang="0">
                  <a:pos x="136" y="3241"/>
                </a:cxn>
                <a:cxn ang="0">
                  <a:pos x="6" y="4098"/>
                </a:cxn>
                <a:cxn ang="0">
                  <a:pos x="34" y="4870"/>
                </a:cxn>
                <a:cxn ang="0">
                  <a:pos x="228" y="5706"/>
                </a:cxn>
                <a:cxn ang="0">
                  <a:pos x="573" y="6470"/>
                </a:cxn>
                <a:cxn ang="0">
                  <a:pos x="1054" y="7147"/>
                </a:cxn>
                <a:cxn ang="0">
                  <a:pos x="1654" y="7718"/>
                </a:cxn>
                <a:cxn ang="0">
                  <a:pos x="2354" y="8167"/>
                </a:cxn>
                <a:cxn ang="0">
                  <a:pos x="3137" y="8475"/>
                </a:cxn>
                <a:cxn ang="0">
                  <a:pos x="3988" y="8627"/>
                </a:cxn>
                <a:cxn ang="0">
                  <a:pos x="4763" y="8617"/>
                </a:cxn>
                <a:cxn ang="0">
                  <a:pos x="5606" y="8446"/>
                </a:cxn>
                <a:cxn ang="0">
                  <a:pos x="6380" y="8119"/>
                </a:cxn>
                <a:cxn ang="0">
                  <a:pos x="7068" y="7653"/>
                </a:cxn>
                <a:cxn ang="0">
                  <a:pos x="7655" y="7068"/>
                </a:cxn>
                <a:cxn ang="0">
                  <a:pos x="8119" y="6378"/>
                </a:cxn>
                <a:cxn ang="0">
                  <a:pos x="8446" y="5604"/>
                </a:cxn>
                <a:cxn ang="0">
                  <a:pos x="8619" y="4761"/>
                </a:cxn>
                <a:cxn ang="0">
                  <a:pos x="4320" y="0"/>
                </a:cxn>
                <a:cxn ang="0">
                  <a:pos x="3804" y="8337"/>
                </a:cxn>
                <a:cxn ang="0">
                  <a:pos x="3022" y="8157"/>
                </a:cxn>
                <a:cxn ang="0">
                  <a:pos x="2306" y="7833"/>
                </a:cxn>
                <a:cxn ang="0">
                  <a:pos x="1671" y="7381"/>
                </a:cxn>
                <a:cxn ang="0">
                  <a:pos x="1135" y="6819"/>
                </a:cxn>
                <a:cxn ang="0">
                  <a:pos x="715" y="6164"/>
                </a:cxn>
                <a:cxn ang="0">
                  <a:pos x="425" y="5428"/>
                </a:cxn>
                <a:cxn ang="0">
                  <a:pos x="284" y="4632"/>
                </a:cxn>
                <a:cxn ang="0">
                  <a:pos x="293" y="3906"/>
                </a:cxn>
                <a:cxn ang="0">
                  <a:pos x="454" y="3116"/>
                </a:cxn>
                <a:cxn ang="0">
                  <a:pos x="761" y="2390"/>
                </a:cxn>
                <a:cxn ang="0">
                  <a:pos x="1196" y="1744"/>
                </a:cxn>
                <a:cxn ang="0">
                  <a:pos x="1746" y="1196"/>
                </a:cxn>
                <a:cxn ang="0">
                  <a:pos x="2390" y="759"/>
                </a:cxn>
                <a:cxn ang="0">
                  <a:pos x="3116" y="452"/>
                </a:cxn>
                <a:cxn ang="0">
                  <a:pos x="3906" y="291"/>
                </a:cxn>
                <a:cxn ang="0">
                  <a:pos x="4632" y="284"/>
                </a:cxn>
                <a:cxn ang="0">
                  <a:pos x="5430" y="425"/>
                </a:cxn>
                <a:cxn ang="0">
                  <a:pos x="6164" y="715"/>
                </a:cxn>
                <a:cxn ang="0">
                  <a:pos x="6821" y="1135"/>
                </a:cxn>
                <a:cxn ang="0">
                  <a:pos x="7383" y="1671"/>
                </a:cxn>
                <a:cxn ang="0">
                  <a:pos x="7833" y="2304"/>
                </a:cxn>
                <a:cxn ang="0">
                  <a:pos x="8157" y="3021"/>
                </a:cxn>
                <a:cxn ang="0">
                  <a:pos x="8337" y="3804"/>
                </a:cxn>
                <a:cxn ang="0">
                  <a:pos x="8364" y="4529"/>
                </a:cxn>
                <a:cxn ang="0">
                  <a:pos x="8241" y="5332"/>
                </a:cxn>
                <a:cxn ang="0">
                  <a:pos x="7971" y="6076"/>
                </a:cxn>
                <a:cxn ang="0">
                  <a:pos x="7565" y="6743"/>
                </a:cxn>
                <a:cxn ang="0">
                  <a:pos x="7043" y="7318"/>
                </a:cxn>
                <a:cxn ang="0">
                  <a:pos x="6421" y="7783"/>
                </a:cxn>
                <a:cxn ang="0">
                  <a:pos x="5713" y="8123"/>
                </a:cxn>
                <a:cxn ang="0">
                  <a:pos x="4937" y="8322"/>
                </a:cxn>
              </a:cxnLst>
              <a:rect l="0" t="0" r="r" b="b"/>
              <a:pathLst>
                <a:path w="8640" h="8640">
                  <a:moveTo>
                    <a:pt x="4320" y="0"/>
                  </a:moveTo>
                  <a:lnTo>
                    <a:pt x="4320" y="0"/>
                  </a:lnTo>
                  <a:lnTo>
                    <a:pt x="4209" y="2"/>
                  </a:lnTo>
                  <a:lnTo>
                    <a:pt x="4098" y="6"/>
                  </a:lnTo>
                  <a:lnTo>
                    <a:pt x="3988" y="13"/>
                  </a:lnTo>
                  <a:lnTo>
                    <a:pt x="3879" y="23"/>
                  </a:lnTo>
                  <a:lnTo>
                    <a:pt x="3770" y="34"/>
                  </a:lnTo>
                  <a:lnTo>
                    <a:pt x="3663" y="50"/>
                  </a:lnTo>
                  <a:lnTo>
                    <a:pt x="3555" y="67"/>
                  </a:lnTo>
                  <a:lnTo>
                    <a:pt x="3450" y="88"/>
                  </a:lnTo>
                  <a:lnTo>
                    <a:pt x="3344" y="111"/>
                  </a:lnTo>
                  <a:lnTo>
                    <a:pt x="3241" y="136"/>
                  </a:lnTo>
                  <a:lnTo>
                    <a:pt x="3137" y="165"/>
                  </a:lnTo>
                  <a:lnTo>
                    <a:pt x="3036" y="194"/>
                  </a:lnTo>
                  <a:lnTo>
                    <a:pt x="2934" y="226"/>
                  </a:lnTo>
                  <a:lnTo>
                    <a:pt x="2835" y="263"/>
                  </a:lnTo>
                  <a:lnTo>
                    <a:pt x="2737" y="299"/>
                  </a:lnTo>
                  <a:lnTo>
                    <a:pt x="2639" y="339"/>
                  </a:lnTo>
                  <a:lnTo>
                    <a:pt x="2543" y="381"/>
                  </a:lnTo>
                  <a:lnTo>
                    <a:pt x="2447" y="425"/>
                  </a:lnTo>
                  <a:lnTo>
                    <a:pt x="2354" y="473"/>
                  </a:lnTo>
                  <a:lnTo>
                    <a:pt x="2262" y="521"/>
                  </a:lnTo>
                  <a:lnTo>
                    <a:pt x="2170" y="573"/>
                  </a:lnTo>
                  <a:lnTo>
                    <a:pt x="2081" y="625"/>
                  </a:lnTo>
                  <a:lnTo>
                    <a:pt x="1991" y="680"/>
                  </a:lnTo>
                  <a:lnTo>
                    <a:pt x="1905" y="738"/>
                  </a:lnTo>
                  <a:lnTo>
                    <a:pt x="1821" y="797"/>
                  </a:lnTo>
                  <a:lnTo>
                    <a:pt x="1736" y="859"/>
                  </a:lnTo>
                  <a:lnTo>
                    <a:pt x="1654" y="922"/>
                  </a:lnTo>
                  <a:lnTo>
                    <a:pt x="1574" y="987"/>
                  </a:lnTo>
                  <a:lnTo>
                    <a:pt x="1493" y="1054"/>
                  </a:lnTo>
                  <a:lnTo>
                    <a:pt x="1416" y="1123"/>
                  </a:lnTo>
                  <a:lnTo>
                    <a:pt x="1340" y="1192"/>
                  </a:lnTo>
                  <a:lnTo>
                    <a:pt x="1267" y="1265"/>
                  </a:lnTo>
                  <a:lnTo>
                    <a:pt x="1194" y="1340"/>
                  </a:lnTo>
                  <a:lnTo>
                    <a:pt x="1123" y="1414"/>
                  </a:lnTo>
                  <a:lnTo>
                    <a:pt x="1054" y="1493"/>
                  </a:lnTo>
                  <a:lnTo>
                    <a:pt x="987" y="1572"/>
                  </a:lnTo>
                  <a:lnTo>
                    <a:pt x="922" y="1652"/>
                  </a:lnTo>
                  <a:lnTo>
                    <a:pt x="859" y="1735"/>
                  </a:lnTo>
                  <a:lnTo>
                    <a:pt x="797" y="1819"/>
                  </a:lnTo>
                  <a:lnTo>
                    <a:pt x="738" y="1905"/>
                  </a:lnTo>
                  <a:lnTo>
                    <a:pt x="680" y="1991"/>
                  </a:lnTo>
                  <a:lnTo>
                    <a:pt x="627" y="2080"/>
                  </a:lnTo>
                  <a:lnTo>
                    <a:pt x="573" y="2170"/>
                  </a:lnTo>
                  <a:lnTo>
                    <a:pt x="521" y="2262"/>
                  </a:lnTo>
                  <a:lnTo>
                    <a:pt x="473" y="2354"/>
                  </a:lnTo>
                  <a:lnTo>
                    <a:pt x="427" y="2447"/>
                  </a:lnTo>
                  <a:lnTo>
                    <a:pt x="381" y="2541"/>
                  </a:lnTo>
                  <a:lnTo>
                    <a:pt x="339" y="2639"/>
                  </a:lnTo>
                  <a:lnTo>
                    <a:pt x="301" y="2737"/>
                  </a:lnTo>
                  <a:lnTo>
                    <a:pt x="263" y="2835"/>
                  </a:lnTo>
                  <a:lnTo>
                    <a:pt x="228" y="2934"/>
                  </a:lnTo>
                  <a:lnTo>
                    <a:pt x="195" y="3036"/>
                  </a:lnTo>
                  <a:lnTo>
                    <a:pt x="165" y="3137"/>
                  </a:lnTo>
                  <a:lnTo>
                    <a:pt x="136" y="3241"/>
                  </a:lnTo>
                  <a:lnTo>
                    <a:pt x="111" y="3344"/>
                  </a:lnTo>
                  <a:lnTo>
                    <a:pt x="88" y="3450"/>
                  </a:lnTo>
                  <a:lnTo>
                    <a:pt x="69" y="3555"/>
                  </a:lnTo>
                  <a:lnTo>
                    <a:pt x="50" y="3663"/>
                  </a:lnTo>
                  <a:lnTo>
                    <a:pt x="34" y="3770"/>
                  </a:lnTo>
                  <a:lnTo>
                    <a:pt x="23" y="3879"/>
                  </a:lnTo>
                  <a:lnTo>
                    <a:pt x="13" y="3988"/>
                  </a:lnTo>
                  <a:lnTo>
                    <a:pt x="6" y="4098"/>
                  </a:lnTo>
                  <a:lnTo>
                    <a:pt x="2" y="4209"/>
                  </a:lnTo>
                  <a:lnTo>
                    <a:pt x="0" y="4320"/>
                  </a:lnTo>
                  <a:lnTo>
                    <a:pt x="0" y="4320"/>
                  </a:lnTo>
                  <a:lnTo>
                    <a:pt x="2" y="4431"/>
                  </a:lnTo>
                  <a:lnTo>
                    <a:pt x="6" y="4542"/>
                  </a:lnTo>
                  <a:lnTo>
                    <a:pt x="13" y="4652"/>
                  </a:lnTo>
                  <a:lnTo>
                    <a:pt x="23" y="4761"/>
                  </a:lnTo>
                  <a:lnTo>
                    <a:pt x="34" y="4870"/>
                  </a:lnTo>
                  <a:lnTo>
                    <a:pt x="50" y="4977"/>
                  </a:lnTo>
                  <a:lnTo>
                    <a:pt x="69" y="5085"/>
                  </a:lnTo>
                  <a:lnTo>
                    <a:pt x="88" y="5190"/>
                  </a:lnTo>
                  <a:lnTo>
                    <a:pt x="111" y="5296"/>
                  </a:lnTo>
                  <a:lnTo>
                    <a:pt x="136" y="5399"/>
                  </a:lnTo>
                  <a:lnTo>
                    <a:pt x="165" y="5503"/>
                  </a:lnTo>
                  <a:lnTo>
                    <a:pt x="195" y="5604"/>
                  </a:lnTo>
                  <a:lnTo>
                    <a:pt x="228" y="5706"/>
                  </a:lnTo>
                  <a:lnTo>
                    <a:pt x="263" y="5805"/>
                  </a:lnTo>
                  <a:lnTo>
                    <a:pt x="301" y="5903"/>
                  </a:lnTo>
                  <a:lnTo>
                    <a:pt x="339" y="6001"/>
                  </a:lnTo>
                  <a:lnTo>
                    <a:pt x="381" y="6099"/>
                  </a:lnTo>
                  <a:lnTo>
                    <a:pt x="427" y="6193"/>
                  </a:lnTo>
                  <a:lnTo>
                    <a:pt x="473" y="6286"/>
                  </a:lnTo>
                  <a:lnTo>
                    <a:pt x="521" y="6378"/>
                  </a:lnTo>
                  <a:lnTo>
                    <a:pt x="573" y="6470"/>
                  </a:lnTo>
                  <a:lnTo>
                    <a:pt x="627" y="6560"/>
                  </a:lnTo>
                  <a:lnTo>
                    <a:pt x="680" y="6649"/>
                  </a:lnTo>
                  <a:lnTo>
                    <a:pt x="738" y="6735"/>
                  </a:lnTo>
                  <a:lnTo>
                    <a:pt x="797" y="6821"/>
                  </a:lnTo>
                  <a:lnTo>
                    <a:pt x="859" y="6905"/>
                  </a:lnTo>
                  <a:lnTo>
                    <a:pt x="922" y="6988"/>
                  </a:lnTo>
                  <a:lnTo>
                    <a:pt x="987" y="7068"/>
                  </a:lnTo>
                  <a:lnTo>
                    <a:pt x="1054" y="7147"/>
                  </a:lnTo>
                  <a:lnTo>
                    <a:pt x="1123" y="7226"/>
                  </a:lnTo>
                  <a:lnTo>
                    <a:pt x="1194" y="7300"/>
                  </a:lnTo>
                  <a:lnTo>
                    <a:pt x="1267" y="7375"/>
                  </a:lnTo>
                  <a:lnTo>
                    <a:pt x="1340" y="7448"/>
                  </a:lnTo>
                  <a:lnTo>
                    <a:pt x="1416" y="7517"/>
                  </a:lnTo>
                  <a:lnTo>
                    <a:pt x="1493" y="7586"/>
                  </a:lnTo>
                  <a:lnTo>
                    <a:pt x="1574" y="7653"/>
                  </a:lnTo>
                  <a:lnTo>
                    <a:pt x="1654" y="7718"/>
                  </a:lnTo>
                  <a:lnTo>
                    <a:pt x="1736" y="7781"/>
                  </a:lnTo>
                  <a:lnTo>
                    <a:pt x="1821" y="7843"/>
                  </a:lnTo>
                  <a:lnTo>
                    <a:pt x="1905" y="7902"/>
                  </a:lnTo>
                  <a:lnTo>
                    <a:pt x="1991" y="7960"/>
                  </a:lnTo>
                  <a:lnTo>
                    <a:pt x="2081" y="8015"/>
                  </a:lnTo>
                  <a:lnTo>
                    <a:pt x="2170" y="8067"/>
                  </a:lnTo>
                  <a:lnTo>
                    <a:pt x="2262" y="8119"/>
                  </a:lnTo>
                  <a:lnTo>
                    <a:pt x="2354" y="8167"/>
                  </a:lnTo>
                  <a:lnTo>
                    <a:pt x="2447" y="8215"/>
                  </a:lnTo>
                  <a:lnTo>
                    <a:pt x="2543" y="8259"/>
                  </a:lnTo>
                  <a:lnTo>
                    <a:pt x="2639" y="8301"/>
                  </a:lnTo>
                  <a:lnTo>
                    <a:pt x="2737" y="8341"/>
                  </a:lnTo>
                  <a:lnTo>
                    <a:pt x="2835" y="8377"/>
                  </a:lnTo>
                  <a:lnTo>
                    <a:pt x="2934" y="8414"/>
                  </a:lnTo>
                  <a:lnTo>
                    <a:pt x="3036" y="8446"/>
                  </a:lnTo>
                  <a:lnTo>
                    <a:pt x="3137" y="8475"/>
                  </a:lnTo>
                  <a:lnTo>
                    <a:pt x="3241" y="8504"/>
                  </a:lnTo>
                  <a:lnTo>
                    <a:pt x="3344" y="8529"/>
                  </a:lnTo>
                  <a:lnTo>
                    <a:pt x="3450" y="8552"/>
                  </a:lnTo>
                  <a:lnTo>
                    <a:pt x="3555" y="8573"/>
                  </a:lnTo>
                  <a:lnTo>
                    <a:pt x="3663" y="8590"/>
                  </a:lnTo>
                  <a:lnTo>
                    <a:pt x="3770" y="8606"/>
                  </a:lnTo>
                  <a:lnTo>
                    <a:pt x="3879" y="8617"/>
                  </a:lnTo>
                  <a:lnTo>
                    <a:pt x="3988" y="8627"/>
                  </a:lnTo>
                  <a:lnTo>
                    <a:pt x="4098" y="8634"/>
                  </a:lnTo>
                  <a:lnTo>
                    <a:pt x="4209" y="8638"/>
                  </a:lnTo>
                  <a:lnTo>
                    <a:pt x="4320" y="8640"/>
                  </a:lnTo>
                  <a:lnTo>
                    <a:pt x="4320" y="8640"/>
                  </a:lnTo>
                  <a:lnTo>
                    <a:pt x="4431" y="8638"/>
                  </a:lnTo>
                  <a:lnTo>
                    <a:pt x="4542" y="8634"/>
                  </a:lnTo>
                  <a:lnTo>
                    <a:pt x="4653" y="8627"/>
                  </a:lnTo>
                  <a:lnTo>
                    <a:pt x="4763" y="8617"/>
                  </a:lnTo>
                  <a:lnTo>
                    <a:pt x="4870" y="8606"/>
                  </a:lnTo>
                  <a:lnTo>
                    <a:pt x="4979" y="8590"/>
                  </a:lnTo>
                  <a:lnTo>
                    <a:pt x="5085" y="8573"/>
                  </a:lnTo>
                  <a:lnTo>
                    <a:pt x="5192" y="8552"/>
                  </a:lnTo>
                  <a:lnTo>
                    <a:pt x="5296" y="8529"/>
                  </a:lnTo>
                  <a:lnTo>
                    <a:pt x="5401" y="8504"/>
                  </a:lnTo>
                  <a:lnTo>
                    <a:pt x="5503" y="8475"/>
                  </a:lnTo>
                  <a:lnTo>
                    <a:pt x="5606" y="8446"/>
                  </a:lnTo>
                  <a:lnTo>
                    <a:pt x="5706" y="8414"/>
                  </a:lnTo>
                  <a:lnTo>
                    <a:pt x="5805" y="8377"/>
                  </a:lnTo>
                  <a:lnTo>
                    <a:pt x="5905" y="8341"/>
                  </a:lnTo>
                  <a:lnTo>
                    <a:pt x="6003" y="8301"/>
                  </a:lnTo>
                  <a:lnTo>
                    <a:pt x="6099" y="8259"/>
                  </a:lnTo>
                  <a:lnTo>
                    <a:pt x="6194" y="8215"/>
                  </a:lnTo>
                  <a:lnTo>
                    <a:pt x="6286" y="8167"/>
                  </a:lnTo>
                  <a:lnTo>
                    <a:pt x="6380" y="8119"/>
                  </a:lnTo>
                  <a:lnTo>
                    <a:pt x="6470" y="8067"/>
                  </a:lnTo>
                  <a:lnTo>
                    <a:pt x="6560" y="8015"/>
                  </a:lnTo>
                  <a:lnTo>
                    <a:pt x="6649" y="7960"/>
                  </a:lnTo>
                  <a:lnTo>
                    <a:pt x="6737" y="7902"/>
                  </a:lnTo>
                  <a:lnTo>
                    <a:pt x="6821" y="7843"/>
                  </a:lnTo>
                  <a:lnTo>
                    <a:pt x="6905" y="7781"/>
                  </a:lnTo>
                  <a:lnTo>
                    <a:pt x="6988" y="7718"/>
                  </a:lnTo>
                  <a:lnTo>
                    <a:pt x="7068" y="7653"/>
                  </a:lnTo>
                  <a:lnTo>
                    <a:pt x="7147" y="7586"/>
                  </a:lnTo>
                  <a:lnTo>
                    <a:pt x="7226" y="7517"/>
                  </a:lnTo>
                  <a:lnTo>
                    <a:pt x="7300" y="7448"/>
                  </a:lnTo>
                  <a:lnTo>
                    <a:pt x="7375" y="7375"/>
                  </a:lnTo>
                  <a:lnTo>
                    <a:pt x="7448" y="7300"/>
                  </a:lnTo>
                  <a:lnTo>
                    <a:pt x="7519" y="7226"/>
                  </a:lnTo>
                  <a:lnTo>
                    <a:pt x="7588" y="7147"/>
                  </a:lnTo>
                  <a:lnTo>
                    <a:pt x="7655" y="7068"/>
                  </a:lnTo>
                  <a:lnTo>
                    <a:pt x="7720" y="6988"/>
                  </a:lnTo>
                  <a:lnTo>
                    <a:pt x="7783" y="6905"/>
                  </a:lnTo>
                  <a:lnTo>
                    <a:pt x="7843" y="6821"/>
                  </a:lnTo>
                  <a:lnTo>
                    <a:pt x="7902" y="6735"/>
                  </a:lnTo>
                  <a:lnTo>
                    <a:pt x="7960" y="6649"/>
                  </a:lnTo>
                  <a:lnTo>
                    <a:pt x="8015" y="6560"/>
                  </a:lnTo>
                  <a:lnTo>
                    <a:pt x="8069" y="6470"/>
                  </a:lnTo>
                  <a:lnTo>
                    <a:pt x="8119" y="6378"/>
                  </a:lnTo>
                  <a:lnTo>
                    <a:pt x="8169" y="6286"/>
                  </a:lnTo>
                  <a:lnTo>
                    <a:pt x="8215" y="6193"/>
                  </a:lnTo>
                  <a:lnTo>
                    <a:pt x="8259" y="6099"/>
                  </a:lnTo>
                  <a:lnTo>
                    <a:pt x="8301" y="6001"/>
                  </a:lnTo>
                  <a:lnTo>
                    <a:pt x="8341" y="5903"/>
                  </a:lnTo>
                  <a:lnTo>
                    <a:pt x="8379" y="5805"/>
                  </a:lnTo>
                  <a:lnTo>
                    <a:pt x="8414" y="5706"/>
                  </a:lnTo>
                  <a:lnTo>
                    <a:pt x="8446" y="5604"/>
                  </a:lnTo>
                  <a:lnTo>
                    <a:pt x="8477" y="5503"/>
                  </a:lnTo>
                  <a:lnTo>
                    <a:pt x="8504" y="5399"/>
                  </a:lnTo>
                  <a:lnTo>
                    <a:pt x="8531" y="5296"/>
                  </a:lnTo>
                  <a:lnTo>
                    <a:pt x="8554" y="5190"/>
                  </a:lnTo>
                  <a:lnTo>
                    <a:pt x="8573" y="5085"/>
                  </a:lnTo>
                  <a:lnTo>
                    <a:pt x="8590" y="4977"/>
                  </a:lnTo>
                  <a:lnTo>
                    <a:pt x="8606" y="4870"/>
                  </a:lnTo>
                  <a:lnTo>
                    <a:pt x="8619" y="4761"/>
                  </a:lnTo>
                  <a:lnTo>
                    <a:pt x="8629" y="4652"/>
                  </a:lnTo>
                  <a:lnTo>
                    <a:pt x="8634" y="4542"/>
                  </a:lnTo>
                  <a:lnTo>
                    <a:pt x="8640" y="4431"/>
                  </a:lnTo>
                  <a:lnTo>
                    <a:pt x="8640" y="4320"/>
                  </a:lnTo>
                  <a:lnTo>
                    <a:pt x="8640" y="4320"/>
                  </a:lnTo>
                  <a:lnTo>
                    <a:pt x="8640" y="0"/>
                  </a:lnTo>
                  <a:lnTo>
                    <a:pt x="8640" y="0"/>
                  </a:lnTo>
                  <a:lnTo>
                    <a:pt x="4320" y="0"/>
                  </a:lnTo>
                  <a:lnTo>
                    <a:pt x="4320" y="0"/>
                  </a:lnTo>
                  <a:close/>
                  <a:moveTo>
                    <a:pt x="4320" y="8370"/>
                  </a:moveTo>
                  <a:lnTo>
                    <a:pt x="4320" y="8370"/>
                  </a:lnTo>
                  <a:lnTo>
                    <a:pt x="4217" y="8368"/>
                  </a:lnTo>
                  <a:lnTo>
                    <a:pt x="4113" y="8364"/>
                  </a:lnTo>
                  <a:lnTo>
                    <a:pt x="4010" y="8356"/>
                  </a:lnTo>
                  <a:lnTo>
                    <a:pt x="3906" y="8349"/>
                  </a:lnTo>
                  <a:lnTo>
                    <a:pt x="3804" y="8337"/>
                  </a:lnTo>
                  <a:lnTo>
                    <a:pt x="3705" y="8322"/>
                  </a:lnTo>
                  <a:lnTo>
                    <a:pt x="3603" y="8307"/>
                  </a:lnTo>
                  <a:lnTo>
                    <a:pt x="3505" y="8287"/>
                  </a:lnTo>
                  <a:lnTo>
                    <a:pt x="3406" y="8264"/>
                  </a:lnTo>
                  <a:lnTo>
                    <a:pt x="3308" y="8241"/>
                  </a:lnTo>
                  <a:lnTo>
                    <a:pt x="3212" y="8215"/>
                  </a:lnTo>
                  <a:lnTo>
                    <a:pt x="3116" y="8188"/>
                  </a:lnTo>
                  <a:lnTo>
                    <a:pt x="3022" y="8157"/>
                  </a:lnTo>
                  <a:lnTo>
                    <a:pt x="2929" y="8123"/>
                  </a:lnTo>
                  <a:lnTo>
                    <a:pt x="2837" y="8088"/>
                  </a:lnTo>
                  <a:lnTo>
                    <a:pt x="2745" y="8052"/>
                  </a:lnTo>
                  <a:lnTo>
                    <a:pt x="2654" y="8011"/>
                  </a:lnTo>
                  <a:lnTo>
                    <a:pt x="2564" y="7969"/>
                  </a:lnTo>
                  <a:lnTo>
                    <a:pt x="2478" y="7925"/>
                  </a:lnTo>
                  <a:lnTo>
                    <a:pt x="2390" y="7881"/>
                  </a:lnTo>
                  <a:lnTo>
                    <a:pt x="2306" y="7833"/>
                  </a:lnTo>
                  <a:lnTo>
                    <a:pt x="2221" y="7783"/>
                  </a:lnTo>
                  <a:lnTo>
                    <a:pt x="2139" y="7732"/>
                  </a:lnTo>
                  <a:lnTo>
                    <a:pt x="2057" y="7678"/>
                  </a:lnTo>
                  <a:lnTo>
                    <a:pt x="1976" y="7622"/>
                  </a:lnTo>
                  <a:lnTo>
                    <a:pt x="1897" y="7565"/>
                  </a:lnTo>
                  <a:lnTo>
                    <a:pt x="1821" y="7505"/>
                  </a:lnTo>
                  <a:lnTo>
                    <a:pt x="1746" y="7444"/>
                  </a:lnTo>
                  <a:lnTo>
                    <a:pt x="1671" y="7381"/>
                  </a:lnTo>
                  <a:lnTo>
                    <a:pt x="1598" y="7318"/>
                  </a:lnTo>
                  <a:lnTo>
                    <a:pt x="1528" y="7250"/>
                  </a:lnTo>
                  <a:lnTo>
                    <a:pt x="1459" y="7183"/>
                  </a:lnTo>
                  <a:lnTo>
                    <a:pt x="1390" y="7114"/>
                  </a:lnTo>
                  <a:lnTo>
                    <a:pt x="1324" y="7042"/>
                  </a:lnTo>
                  <a:lnTo>
                    <a:pt x="1259" y="6969"/>
                  </a:lnTo>
                  <a:lnTo>
                    <a:pt x="1196" y="6896"/>
                  </a:lnTo>
                  <a:lnTo>
                    <a:pt x="1135" y="6819"/>
                  </a:lnTo>
                  <a:lnTo>
                    <a:pt x="1075" y="6743"/>
                  </a:lnTo>
                  <a:lnTo>
                    <a:pt x="1020" y="6664"/>
                  </a:lnTo>
                  <a:lnTo>
                    <a:pt x="964" y="6583"/>
                  </a:lnTo>
                  <a:lnTo>
                    <a:pt x="910" y="6503"/>
                  </a:lnTo>
                  <a:lnTo>
                    <a:pt x="859" y="6419"/>
                  </a:lnTo>
                  <a:lnTo>
                    <a:pt x="809" y="6336"/>
                  </a:lnTo>
                  <a:lnTo>
                    <a:pt x="761" y="6250"/>
                  </a:lnTo>
                  <a:lnTo>
                    <a:pt x="715" y="6164"/>
                  </a:lnTo>
                  <a:lnTo>
                    <a:pt x="671" y="6076"/>
                  </a:lnTo>
                  <a:lnTo>
                    <a:pt x="629" y="5986"/>
                  </a:lnTo>
                  <a:lnTo>
                    <a:pt x="590" y="5895"/>
                  </a:lnTo>
                  <a:lnTo>
                    <a:pt x="552" y="5805"/>
                  </a:lnTo>
                  <a:lnTo>
                    <a:pt x="517" y="5711"/>
                  </a:lnTo>
                  <a:lnTo>
                    <a:pt x="485" y="5619"/>
                  </a:lnTo>
                  <a:lnTo>
                    <a:pt x="454" y="5524"/>
                  </a:lnTo>
                  <a:lnTo>
                    <a:pt x="425" y="5428"/>
                  </a:lnTo>
                  <a:lnTo>
                    <a:pt x="399" y="5332"/>
                  </a:lnTo>
                  <a:lnTo>
                    <a:pt x="376" y="5234"/>
                  </a:lnTo>
                  <a:lnTo>
                    <a:pt x="355" y="5136"/>
                  </a:lnTo>
                  <a:lnTo>
                    <a:pt x="335" y="5037"/>
                  </a:lnTo>
                  <a:lnTo>
                    <a:pt x="318" y="4937"/>
                  </a:lnTo>
                  <a:lnTo>
                    <a:pt x="305" y="4836"/>
                  </a:lnTo>
                  <a:lnTo>
                    <a:pt x="293" y="4734"/>
                  </a:lnTo>
                  <a:lnTo>
                    <a:pt x="284" y="4632"/>
                  </a:lnTo>
                  <a:lnTo>
                    <a:pt x="278" y="4529"/>
                  </a:lnTo>
                  <a:lnTo>
                    <a:pt x="272" y="4425"/>
                  </a:lnTo>
                  <a:lnTo>
                    <a:pt x="272" y="4320"/>
                  </a:lnTo>
                  <a:lnTo>
                    <a:pt x="272" y="4320"/>
                  </a:lnTo>
                  <a:lnTo>
                    <a:pt x="272" y="4215"/>
                  </a:lnTo>
                  <a:lnTo>
                    <a:pt x="278" y="4111"/>
                  </a:lnTo>
                  <a:lnTo>
                    <a:pt x="284" y="4008"/>
                  </a:lnTo>
                  <a:lnTo>
                    <a:pt x="293" y="3906"/>
                  </a:lnTo>
                  <a:lnTo>
                    <a:pt x="305" y="3804"/>
                  </a:lnTo>
                  <a:lnTo>
                    <a:pt x="318" y="3703"/>
                  </a:lnTo>
                  <a:lnTo>
                    <a:pt x="335" y="3603"/>
                  </a:lnTo>
                  <a:lnTo>
                    <a:pt x="355" y="3504"/>
                  </a:lnTo>
                  <a:lnTo>
                    <a:pt x="376" y="3406"/>
                  </a:lnTo>
                  <a:lnTo>
                    <a:pt x="399" y="3308"/>
                  </a:lnTo>
                  <a:lnTo>
                    <a:pt x="425" y="3212"/>
                  </a:lnTo>
                  <a:lnTo>
                    <a:pt x="454" y="3116"/>
                  </a:lnTo>
                  <a:lnTo>
                    <a:pt x="485" y="3021"/>
                  </a:lnTo>
                  <a:lnTo>
                    <a:pt x="517" y="2929"/>
                  </a:lnTo>
                  <a:lnTo>
                    <a:pt x="552" y="2835"/>
                  </a:lnTo>
                  <a:lnTo>
                    <a:pt x="590" y="2745"/>
                  </a:lnTo>
                  <a:lnTo>
                    <a:pt x="629" y="2654"/>
                  </a:lnTo>
                  <a:lnTo>
                    <a:pt x="671" y="2564"/>
                  </a:lnTo>
                  <a:lnTo>
                    <a:pt x="715" y="2476"/>
                  </a:lnTo>
                  <a:lnTo>
                    <a:pt x="761" y="2390"/>
                  </a:lnTo>
                  <a:lnTo>
                    <a:pt x="809" y="2304"/>
                  </a:lnTo>
                  <a:lnTo>
                    <a:pt x="859" y="2221"/>
                  </a:lnTo>
                  <a:lnTo>
                    <a:pt x="910" y="2137"/>
                  </a:lnTo>
                  <a:lnTo>
                    <a:pt x="964" y="2057"/>
                  </a:lnTo>
                  <a:lnTo>
                    <a:pt x="1020" y="1976"/>
                  </a:lnTo>
                  <a:lnTo>
                    <a:pt x="1075" y="1897"/>
                  </a:lnTo>
                  <a:lnTo>
                    <a:pt x="1135" y="1821"/>
                  </a:lnTo>
                  <a:lnTo>
                    <a:pt x="1196" y="1744"/>
                  </a:lnTo>
                  <a:lnTo>
                    <a:pt x="1259" y="1671"/>
                  </a:lnTo>
                  <a:lnTo>
                    <a:pt x="1324" y="1598"/>
                  </a:lnTo>
                  <a:lnTo>
                    <a:pt x="1390" y="1526"/>
                  </a:lnTo>
                  <a:lnTo>
                    <a:pt x="1459" y="1457"/>
                  </a:lnTo>
                  <a:lnTo>
                    <a:pt x="1528" y="1390"/>
                  </a:lnTo>
                  <a:lnTo>
                    <a:pt x="1598" y="1322"/>
                  </a:lnTo>
                  <a:lnTo>
                    <a:pt x="1671" y="1259"/>
                  </a:lnTo>
                  <a:lnTo>
                    <a:pt x="1746" y="1196"/>
                  </a:lnTo>
                  <a:lnTo>
                    <a:pt x="1821" y="1135"/>
                  </a:lnTo>
                  <a:lnTo>
                    <a:pt x="1897" y="1075"/>
                  </a:lnTo>
                  <a:lnTo>
                    <a:pt x="1976" y="1018"/>
                  </a:lnTo>
                  <a:lnTo>
                    <a:pt x="2057" y="962"/>
                  </a:lnTo>
                  <a:lnTo>
                    <a:pt x="2139" y="908"/>
                  </a:lnTo>
                  <a:lnTo>
                    <a:pt x="2221" y="857"/>
                  </a:lnTo>
                  <a:lnTo>
                    <a:pt x="2306" y="807"/>
                  </a:lnTo>
                  <a:lnTo>
                    <a:pt x="2390" y="759"/>
                  </a:lnTo>
                  <a:lnTo>
                    <a:pt x="2478" y="715"/>
                  </a:lnTo>
                  <a:lnTo>
                    <a:pt x="2564" y="671"/>
                  </a:lnTo>
                  <a:lnTo>
                    <a:pt x="2654" y="629"/>
                  </a:lnTo>
                  <a:lnTo>
                    <a:pt x="2745" y="588"/>
                  </a:lnTo>
                  <a:lnTo>
                    <a:pt x="2837" y="552"/>
                  </a:lnTo>
                  <a:lnTo>
                    <a:pt x="2929" y="517"/>
                  </a:lnTo>
                  <a:lnTo>
                    <a:pt x="3022" y="483"/>
                  </a:lnTo>
                  <a:lnTo>
                    <a:pt x="3116" y="452"/>
                  </a:lnTo>
                  <a:lnTo>
                    <a:pt x="3212" y="425"/>
                  </a:lnTo>
                  <a:lnTo>
                    <a:pt x="3308" y="399"/>
                  </a:lnTo>
                  <a:lnTo>
                    <a:pt x="3406" y="376"/>
                  </a:lnTo>
                  <a:lnTo>
                    <a:pt x="3505" y="353"/>
                  </a:lnTo>
                  <a:lnTo>
                    <a:pt x="3603" y="333"/>
                  </a:lnTo>
                  <a:lnTo>
                    <a:pt x="3705" y="318"/>
                  </a:lnTo>
                  <a:lnTo>
                    <a:pt x="3804" y="303"/>
                  </a:lnTo>
                  <a:lnTo>
                    <a:pt x="3906" y="291"/>
                  </a:lnTo>
                  <a:lnTo>
                    <a:pt x="4010" y="284"/>
                  </a:lnTo>
                  <a:lnTo>
                    <a:pt x="4113" y="276"/>
                  </a:lnTo>
                  <a:lnTo>
                    <a:pt x="4217" y="272"/>
                  </a:lnTo>
                  <a:lnTo>
                    <a:pt x="4320" y="270"/>
                  </a:lnTo>
                  <a:lnTo>
                    <a:pt x="4320" y="270"/>
                  </a:lnTo>
                  <a:lnTo>
                    <a:pt x="4425" y="272"/>
                  </a:lnTo>
                  <a:lnTo>
                    <a:pt x="4529" y="276"/>
                  </a:lnTo>
                  <a:lnTo>
                    <a:pt x="4632" y="284"/>
                  </a:lnTo>
                  <a:lnTo>
                    <a:pt x="4734" y="291"/>
                  </a:lnTo>
                  <a:lnTo>
                    <a:pt x="4836" y="303"/>
                  </a:lnTo>
                  <a:lnTo>
                    <a:pt x="4937" y="318"/>
                  </a:lnTo>
                  <a:lnTo>
                    <a:pt x="5037" y="333"/>
                  </a:lnTo>
                  <a:lnTo>
                    <a:pt x="5136" y="353"/>
                  </a:lnTo>
                  <a:lnTo>
                    <a:pt x="5234" y="376"/>
                  </a:lnTo>
                  <a:lnTo>
                    <a:pt x="5332" y="399"/>
                  </a:lnTo>
                  <a:lnTo>
                    <a:pt x="5430" y="425"/>
                  </a:lnTo>
                  <a:lnTo>
                    <a:pt x="5526" y="452"/>
                  </a:lnTo>
                  <a:lnTo>
                    <a:pt x="5619" y="483"/>
                  </a:lnTo>
                  <a:lnTo>
                    <a:pt x="5713" y="517"/>
                  </a:lnTo>
                  <a:lnTo>
                    <a:pt x="5805" y="552"/>
                  </a:lnTo>
                  <a:lnTo>
                    <a:pt x="5897" y="588"/>
                  </a:lnTo>
                  <a:lnTo>
                    <a:pt x="5987" y="629"/>
                  </a:lnTo>
                  <a:lnTo>
                    <a:pt x="6076" y="671"/>
                  </a:lnTo>
                  <a:lnTo>
                    <a:pt x="6164" y="715"/>
                  </a:lnTo>
                  <a:lnTo>
                    <a:pt x="6250" y="759"/>
                  </a:lnTo>
                  <a:lnTo>
                    <a:pt x="6336" y="807"/>
                  </a:lnTo>
                  <a:lnTo>
                    <a:pt x="6421" y="857"/>
                  </a:lnTo>
                  <a:lnTo>
                    <a:pt x="6503" y="908"/>
                  </a:lnTo>
                  <a:lnTo>
                    <a:pt x="6583" y="962"/>
                  </a:lnTo>
                  <a:lnTo>
                    <a:pt x="6664" y="1018"/>
                  </a:lnTo>
                  <a:lnTo>
                    <a:pt x="6743" y="1075"/>
                  </a:lnTo>
                  <a:lnTo>
                    <a:pt x="6821" y="1135"/>
                  </a:lnTo>
                  <a:lnTo>
                    <a:pt x="6896" y="1196"/>
                  </a:lnTo>
                  <a:lnTo>
                    <a:pt x="6971" y="1259"/>
                  </a:lnTo>
                  <a:lnTo>
                    <a:pt x="7043" y="1322"/>
                  </a:lnTo>
                  <a:lnTo>
                    <a:pt x="7114" y="1390"/>
                  </a:lnTo>
                  <a:lnTo>
                    <a:pt x="7183" y="1457"/>
                  </a:lnTo>
                  <a:lnTo>
                    <a:pt x="7252" y="1526"/>
                  </a:lnTo>
                  <a:lnTo>
                    <a:pt x="7318" y="1598"/>
                  </a:lnTo>
                  <a:lnTo>
                    <a:pt x="7383" y="1671"/>
                  </a:lnTo>
                  <a:lnTo>
                    <a:pt x="7444" y="1744"/>
                  </a:lnTo>
                  <a:lnTo>
                    <a:pt x="7505" y="1821"/>
                  </a:lnTo>
                  <a:lnTo>
                    <a:pt x="7565" y="1897"/>
                  </a:lnTo>
                  <a:lnTo>
                    <a:pt x="7622" y="1976"/>
                  </a:lnTo>
                  <a:lnTo>
                    <a:pt x="7678" y="2057"/>
                  </a:lnTo>
                  <a:lnTo>
                    <a:pt x="7732" y="2137"/>
                  </a:lnTo>
                  <a:lnTo>
                    <a:pt x="7783" y="2221"/>
                  </a:lnTo>
                  <a:lnTo>
                    <a:pt x="7833" y="2304"/>
                  </a:lnTo>
                  <a:lnTo>
                    <a:pt x="7881" y="2390"/>
                  </a:lnTo>
                  <a:lnTo>
                    <a:pt x="7927" y="2476"/>
                  </a:lnTo>
                  <a:lnTo>
                    <a:pt x="7971" y="2564"/>
                  </a:lnTo>
                  <a:lnTo>
                    <a:pt x="8011" y="2654"/>
                  </a:lnTo>
                  <a:lnTo>
                    <a:pt x="8052" y="2745"/>
                  </a:lnTo>
                  <a:lnTo>
                    <a:pt x="8088" y="2835"/>
                  </a:lnTo>
                  <a:lnTo>
                    <a:pt x="8124" y="2929"/>
                  </a:lnTo>
                  <a:lnTo>
                    <a:pt x="8157" y="3021"/>
                  </a:lnTo>
                  <a:lnTo>
                    <a:pt x="8188" y="3116"/>
                  </a:lnTo>
                  <a:lnTo>
                    <a:pt x="8216" y="3212"/>
                  </a:lnTo>
                  <a:lnTo>
                    <a:pt x="8241" y="3308"/>
                  </a:lnTo>
                  <a:lnTo>
                    <a:pt x="8266" y="3406"/>
                  </a:lnTo>
                  <a:lnTo>
                    <a:pt x="8287" y="3504"/>
                  </a:lnTo>
                  <a:lnTo>
                    <a:pt x="8307" y="3603"/>
                  </a:lnTo>
                  <a:lnTo>
                    <a:pt x="8322" y="3703"/>
                  </a:lnTo>
                  <a:lnTo>
                    <a:pt x="8337" y="3804"/>
                  </a:lnTo>
                  <a:lnTo>
                    <a:pt x="8349" y="3906"/>
                  </a:lnTo>
                  <a:lnTo>
                    <a:pt x="8358" y="4008"/>
                  </a:lnTo>
                  <a:lnTo>
                    <a:pt x="8364" y="4111"/>
                  </a:lnTo>
                  <a:lnTo>
                    <a:pt x="8368" y="4215"/>
                  </a:lnTo>
                  <a:lnTo>
                    <a:pt x="8370" y="4320"/>
                  </a:lnTo>
                  <a:lnTo>
                    <a:pt x="8370" y="4320"/>
                  </a:lnTo>
                  <a:lnTo>
                    <a:pt x="8368" y="4425"/>
                  </a:lnTo>
                  <a:lnTo>
                    <a:pt x="8364" y="4529"/>
                  </a:lnTo>
                  <a:lnTo>
                    <a:pt x="8358" y="4632"/>
                  </a:lnTo>
                  <a:lnTo>
                    <a:pt x="8349" y="4734"/>
                  </a:lnTo>
                  <a:lnTo>
                    <a:pt x="8337" y="4836"/>
                  </a:lnTo>
                  <a:lnTo>
                    <a:pt x="8322" y="4937"/>
                  </a:lnTo>
                  <a:lnTo>
                    <a:pt x="8307" y="5037"/>
                  </a:lnTo>
                  <a:lnTo>
                    <a:pt x="8287" y="5136"/>
                  </a:lnTo>
                  <a:lnTo>
                    <a:pt x="8266" y="5234"/>
                  </a:lnTo>
                  <a:lnTo>
                    <a:pt x="8241" y="5332"/>
                  </a:lnTo>
                  <a:lnTo>
                    <a:pt x="8216" y="5428"/>
                  </a:lnTo>
                  <a:lnTo>
                    <a:pt x="8188" y="5524"/>
                  </a:lnTo>
                  <a:lnTo>
                    <a:pt x="8157" y="5619"/>
                  </a:lnTo>
                  <a:lnTo>
                    <a:pt x="8124" y="5711"/>
                  </a:lnTo>
                  <a:lnTo>
                    <a:pt x="8088" y="5805"/>
                  </a:lnTo>
                  <a:lnTo>
                    <a:pt x="8052" y="5895"/>
                  </a:lnTo>
                  <a:lnTo>
                    <a:pt x="8011" y="5986"/>
                  </a:lnTo>
                  <a:lnTo>
                    <a:pt x="7971" y="6076"/>
                  </a:lnTo>
                  <a:lnTo>
                    <a:pt x="7927" y="6164"/>
                  </a:lnTo>
                  <a:lnTo>
                    <a:pt x="7881" y="6250"/>
                  </a:lnTo>
                  <a:lnTo>
                    <a:pt x="7833" y="6336"/>
                  </a:lnTo>
                  <a:lnTo>
                    <a:pt x="7783" y="6419"/>
                  </a:lnTo>
                  <a:lnTo>
                    <a:pt x="7732" y="6503"/>
                  </a:lnTo>
                  <a:lnTo>
                    <a:pt x="7678" y="6583"/>
                  </a:lnTo>
                  <a:lnTo>
                    <a:pt x="7622" y="6664"/>
                  </a:lnTo>
                  <a:lnTo>
                    <a:pt x="7565" y="6743"/>
                  </a:lnTo>
                  <a:lnTo>
                    <a:pt x="7505" y="6819"/>
                  </a:lnTo>
                  <a:lnTo>
                    <a:pt x="7444" y="6896"/>
                  </a:lnTo>
                  <a:lnTo>
                    <a:pt x="7383" y="6969"/>
                  </a:lnTo>
                  <a:lnTo>
                    <a:pt x="7318" y="7042"/>
                  </a:lnTo>
                  <a:lnTo>
                    <a:pt x="7252" y="7114"/>
                  </a:lnTo>
                  <a:lnTo>
                    <a:pt x="7183" y="7183"/>
                  </a:lnTo>
                  <a:lnTo>
                    <a:pt x="7114" y="7250"/>
                  </a:lnTo>
                  <a:lnTo>
                    <a:pt x="7043" y="7318"/>
                  </a:lnTo>
                  <a:lnTo>
                    <a:pt x="6971" y="7381"/>
                  </a:lnTo>
                  <a:lnTo>
                    <a:pt x="6896" y="7444"/>
                  </a:lnTo>
                  <a:lnTo>
                    <a:pt x="6821" y="7505"/>
                  </a:lnTo>
                  <a:lnTo>
                    <a:pt x="6743" y="7565"/>
                  </a:lnTo>
                  <a:lnTo>
                    <a:pt x="6664" y="7622"/>
                  </a:lnTo>
                  <a:lnTo>
                    <a:pt x="6583" y="7678"/>
                  </a:lnTo>
                  <a:lnTo>
                    <a:pt x="6503" y="7732"/>
                  </a:lnTo>
                  <a:lnTo>
                    <a:pt x="6421" y="7783"/>
                  </a:lnTo>
                  <a:lnTo>
                    <a:pt x="6336" y="7833"/>
                  </a:lnTo>
                  <a:lnTo>
                    <a:pt x="6250" y="7881"/>
                  </a:lnTo>
                  <a:lnTo>
                    <a:pt x="6164" y="7925"/>
                  </a:lnTo>
                  <a:lnTo>
                    <a:pt x="6076" y="7969"/>
                  </a:lnTo>
                  <a:lnTo>
                    <a:pt x="5987" y="8011"/>
                  </a:lnTo>
                  <a:lnTo>
                    <a:pt x="5897" y="8052"/>
                  </a:lnTo>
                  <a:lnTo>
                    <a:pt x="5805" y="8088"/>
                  </a:lnTo>
                  <a:lnTo>
                    <a:pt x="5713" y="8123"/>
                  </a:lnTo>
                  <a:lnTo>
                    <a:pt x="5619" y="8157"/>
                  </a:lnTo>
                  <a:lnTo>
                    <a:pt x="5526" y="8188"/>
                  </a:lnTo>
                  <a:lnTo>
                    <a:pt x="5430" y="8215"/>
                  </a:lnTo>
                  <a:lnTo>
                    <a:pt x="5332" y="8241"/>
                  </a:lnTo>
                  <a:lnTo>
                    <a:pt x="5234" y="8264"/>
                  </a:lnTo>
                  <a:lnTo>
                    <a:pt x="5136" y="8287"/>
                  </a:lnTo>
                  <a:lnTo>
                    <a:pt x="5037" y="8307"/>
                  </a:lnTo>
                  <a:lnTo>
                    <a:pt x="4937" y="8322"/>
                  </a:lnTo>
                  <a:lnTo>
                    <a:pt x="4836" y="8337"/>
                  </a:lnTo>
                  <a:lnTo>
                    <a:pt x="4734" y="8349"/>
                  </a:lnTo>
                  <a:lnTo>
                    <a:pt x="4632" y="8356"/>
                  </a:lnTo>
                  <a:lnTo>
                    <a:pt x="4529" y="8364"/>
                  </a:lnTo>
                  <a:lnTo>
                    <a:pt x="4425" y="8368"/>
                  </a:lnTo>
                  <a:lnTo>
                    <a:pt x="4320" y="8370"/>
                  </a:lnTo>
                  <a:lnTo>
                    <a:pt x="4320" y="8370"/>
                  </a:lnTo>
                  <a:close/>
                </a:path>
              </a:pathLst>
            </a:custGeom>
            <a:solidFill>
              <a:srgbClr val="464646"/>
            </a:solidFill>
            <a:ln w="9525">
              <a:noFill/>
              <a:round/>
              <a:headEnd/>
              <a:tailEnd/>
            </a:ln>
          </p:spPr>
          <p:txBody>
            <a:bodyPr vert="horz" wrap="square" lIns="91440" tIns="45720" rIns="91440" bIns="45720" numCol="1" anchor="t" anchorCtr="0" compatLnSpc="1">
              <a:prstTxWarp prst="textNoShape">
                <a:avLst/>
              </a:prstTxWarp>
            </a:bodyPr>
            <a:lstStyle/>
            <a:p>
              <a:pPr defTabSz="685800"/>
              <a:endParaRPr lang="en-US" sz="1100">
                <a:solidFill>
                  <a:prstClr val="black"/>
                </a:solidFill>
              </a:endParaRPr>
            </a:p>
          </p:txBody>
        </p:sp>
      </p:grpSp>
      <p:grpSp>
        <p:nvGrpSpPr>
          <p:cNvPr id="23" name="Group 22">
            <a:extLst>
              <a:ext uri="{FF2B5EF4-FFF2-40B4-BE49-F238E27FC236}">
                <a16:creationId xmlns:a16="http://schemas.microsoft.com/office/drawing/2014/main" xmlns="" id="{035E8A3C-3426-4F1B-A281-37DAB7CCB8D6}"/>
              </a:ext>
            </a:extLst>
          </p:cNvPr>
          <p:cNvGrpSpPr/>
          <p:nvPr userDrawn="1"/>
        </p:nvGrpSpPr>
        <p:grpSpPr>
          <a:xfrm>
            <a:off x="1677403" y="2571750"/>
            <a:ext cx="1278481" cy="1292537"/>
            <a:chOff x="864853" y="1993832"/>
            <a:chExt cx="2839120" cy="2870336"/>
          </a:xfrm>
        </p:grpSpPr>
        <p:graphicFrame>
          <p:nvGraphicFramePr>
            <p:cNvPr id="24" name="Chart 23">
              <a:extLst>
                <a:ext uri="{FF2B5EF4-FFF2-40B4-BE49-F238E27FC236}">
                  <a16:creationId xmlns:a16="http://schemas.microsoft.com/office/drawing/2014/main" xmlns="" id="{49F762AB-81D8-479C-909A-D1FFC070AEDC}"/>
                </a:ext>
              </a:extLst>
            </p:cNvPr>
            <p:cNvGraphicFramePr/>
            <p:nvPr>
              <p:extLst>
                <p:ext uri="{D42A27DB-BD31-4B8C-83A1-F6EECF244321}">
                  <p14:modId xmlns:p14="http://schemas.microsoft.com/office/powerpoint/2010/main" val="1356826138"/>
                </p:ext>
              </p:extLst>
            </p:nvPr>
          </p:nvGraphicFramePr>
          <p:xfrm>
            <a:off x="864853" y="1993832"/>
            <a:ext cx="2839120" cy="2870336"/>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xmlns="" id="{7ABDC462-D022-4D6A-8C89-4CDDEDB1DFFF}"/>
                </a:ext>
              </a:extLst>
            </p:cNvPr>
            <p:cNvSpPr/>
            <p:nvPr/>
          </p:nvSpPr>
          <p:spPr>
            <a:xfrm>
              <a:off x="1736448" y="2868803"/>
              <a:ext cx="1113692" cy="1113692"/>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lnSpc>
                  <a:spcPct val="85000"/>
                </a:lnSpc>
              </a:pPr>
              <a:endParaRPr lang="en-US" sz="1500">
                <a:solidFill>
                  <a:prstClr val="white"/>
                </a:solidFill>
                <a:cs typeface="Arial Narrow"/>
              </a:endParaRPr>
            </a:p>
          </p:txBody>
        </p:sp>
        <p:sp>
          <p:nvSpPr>
            <p:cNvPr id="26" name="Freeform 6">
              <a:extLst>
                <a:ext uri="{FF2B5EF4-FFF2-40B4-BE49-F238E27FC236}">
                  <a16:creationId xmlns:a16="http://schemas.microsoft.com/office/drawing/2014/main" xmlns="" id="{784CBD3B-DC8A-4646-9EC5-8B28D04FBC5E}"/>
                </a:ext>
              </a:extLst>
            </p:cNvPr>
            <p:cNvSpPr>
              <a:spLocks noEditPoints="1"/>
            </p:cNvSpPr>
            <p:nvPr/>
          </p:nvSpPr>
          <p:spPr bwMode="auto">
            <a:xfrm rot="5400000">
              <a:off x="989012" y="2133600"/>
              <a:ext cx="2590800" cy="2590800"/>
            </a:xfrm>
            <a:custGeom>
              <a:avLst/>
              <a:gdLst/>
              <a:ahLst/>
              <a:cxnLst>
                <a:cxn ang="0">
                  <a:pos x="3663" y="50"/>
                </a:cxn>
                <a:cxn ang="0">
                  <a:pos x="2835" y="263"/>
                </a:cxn>
                <a:cxn ang="0">
                  <a:pos x="2081" y="625"/>
                </a:cxn>
                <a:cxn ang="0">
                  <a:pos x="1416" y="1123"/>
                </a:cxn>
                <a:cxn ang="0">
                  <a:pos x="859" y="1735"/>
                </a:cxn>
                <a:cxn ang="0">
                  <a:pos x="427" y="2447"/>
                </a:cxn>
                <a:cxn ang="0">
                  <a:pos x="136" y="3241"/>
                </a:cxn>
                <a:cxn ang="0">
                  <a:pos x="6" y="4098"/>
                </a:cxn>
                <a:cxn ang="0">
                  <a:pos x="34" y="4870"/>
                </a:cxn>
                <a:cxn ang="0">
                  <a:pos x="228" y="5706"/>
                </a:cxn>
                <a:cxn ang="0">
                  <a:pos x="573" y="6470"/>
                </a:cxn>
                <a:cxn ang="0">
                  <a:pos x="1054" y="7147"/>
                </a:cxn>
                <a:cxn ang="0">
                  <a:pos x="1654" y="7718"/>
                </a:cxn>
                <a:cxn ang="0">
                  <a:pos x="2354" y="8167"/>
                </a:cxn>
                <a:cxn ang="0">
                  <a:pos x="3137" y="8475"/>
                </a:cxn>
                <a:cxn ang="0">
                  <a:pos x="3988" y="8627"/>
                </a:cxn>
                <a:cxn ang="0">
                  <a:pos x="4763" y="8617"/>
                </a:cxn>
                <a:cxn ang="0">
                  <a:pos x="5606" y="8446"/>
                </a:cxn>
                <a:cxn ang="0">
                  <a:pos x="6380" y="8119"/>
                </a:cxn>
                <a:cxn ang="0">
                  <a:pos x="7068" y="7653"/>
                </a:cxn>
                <a:cxn ang="0">
                  <a:pos x="7655" y="7068"/>
                </a:cxn>
                <a:cxn ang="0">
                  <a:pos x="8119" y="6378"/>
                </a:cxn>
                <a:cxn ang="0">
                  <a:pos x="8446" y="5604"/>
                </a:cxn>
                <a:cxn ang="0">
                  <a:pos x="8619" y="4761"/>
                </a:cxn>
                <a:cxn ang="0">
                  <a:pos x="4320" y="0"/>
                </a:cxn>
                <a:cxn ang="0">
                  <a:pos x="3804" y="8337"/>
                </a:cxn>
                <a:cxn ang="0">
                  <a:pos x="3022" y="8157"/>
                </a:cxn>
                <a:cxn ang="0">
                  <a:pos x="2306" y="7833"/>
                </a:cxn>
                <a:cxn ang="0">
                  <a:pos x="1671" y="7381"/>
                </a:cxn>
                <a:cxn ang="0">
                  <a:pos x="1135" y="6819"/>
                </a:cxn>
                <a:cxn ang="0">
                  <a:pos x="715" y="6164"/>
                </a:cxn>
                <a:cxn ang="0">
                  <a:pos x="425" y="5428"/>
                </a:cxn>
                <a:cxn ang="0">
                  <a:pos x="284" y="4632"/>
                </a:cxn>
                <a:cxn ang="0">
                  <a:pos x="293" y="3906"/>
                </a:cxn>
                <a:cxn ang="0">
                  <a:pos x="454" y="3116"/>
                </a:cxn>
                <a:cxn ang="0">
                  <a:pos x="761" y="2390"/>
                </a:cxn>
                <a:cxn ang="0">
                  <a:pos x="1196" y="1744"/>
                </a:cxn>
                <a:cxn ang="0">
                  <a:pos x="1746" y="1196"/>
                </a:cxn>
                <a:cxn ang="0">
                  <a:pos x="2390" y="759"/>
                </a:cxn>
                <a:cxn ang="0">
                  <a:pos x="3116" y="452"/>
                </a:cxn>
                <a:cxn ang="0">
                  <a:pos x="3906" y="291"/>
                </a:cxn>
                <a:cxn ang="0">
                  <a:pos x="4632" y="284"/>
                </a:cxn>
                <a:cxn ang="0">
                  <a:pos x="5430" y="425"/>
                </a:cxn>
                <a:cxn ang="0">
                  <a:pos x="6164" y="715"/>
                </a:cxn>
                <a:cxn ang="0">
                  <a:pos x="6821" y="1135"/>
                </a:cxn>
                <a:cxn ang="0">
                  <a:pos x="7383" y="1671"/>
                </a:cxn>
                <a:cxn ang="0">
                  <a:pos x="7833" y="2304"/>
                </a:cxn>
                <a:cxn ang="0">
                  <a:pos x="8157" y="3021"/>
                </a:cxn>
                <a:cxn ang="0">
                  <a:pos x="8337" y="3804"/>
                </a:cxn>
                <a:cxn ang="0">
                  <a:pos x="8364" y="4529"/>
                </a:cxn>
                <a:cxn ang="0">
                  <a:pos x="8241" y="5332"/>
                </a:cxn>
                <a:cxn ang="0">
                  <a:pos x="7971" y="6076"/>
                </a:cxn>
                <a:cxn ang="0">
                  <a:pos x="7565" y="6743"/>
                </a:cxn>
                <a:cxn ang="0">
                  <a:pos x="7043" y="7318"/>
                </a:cxn>
                <a:cxn ang="0">
                  <a:pos x="6421" y="7783"/>
                </a:cxn>
                <a:cxn ang="0">
                  <a:pos x="5713" y="8123"/>
                </a:cxn>
                <a:cxn ang="0">
                  <a:pos x="4937" y="8322"/>
                </a:cxn>
              </a:cxnLst>
              <a:rect l="0" t="0" r="r" b="b"/>
              <a:pathLst>
                <a:path w="8640" h="8640">
                  <a:moveTo>
                    <a:pt x="4320" y="0"/>
                  </a:moveTo>
                  <a:lnTo>
                    <a:pt x="4320" y="0"/>
                  </a:lnTo>
                  <a:lnTo>
                    <a:pt x="4209" y="2"/>
                  </a:lnTo>
                  <a:lnTo>
                    <a:pt x="4098" y="6"/>
                  </a:lnTo>
                  <a:lnTo>
                    <a:pt x="3988" y="13"/>
                  </a:lnTo>
                  <a:lnTo>
                    <a:pt x="3879" y="23"/>
                  </a:lnTo>
                  <a:lnTo>
                    <a:pt x="3770" y="34"/>
                  </a:lnTo>
                  <a:lnTo>
                    <a:pt x="3663" y="50"/>
                  </a:lnTo>
                  <a:lnTo>
                    <a:pt x="3555" y="67"/>
                  </a:lnTo>
                  <a:lnTo>
                    <a:pt x="3450" y="88"/>
                  </a:lnTo>
                  <a:lnTo>
                    <a:pt x="3344" y="111"/>
                  </a:lnTo>
                  <a:lnTo>
                    <a:pt x="3241" y="136"/>
                  </a:lnTo>
                  <a:lnTo>
                    <a:pt x="3137" y="165"/>
                  </a:lnTo>
                  <a:lnTo>
                    <a:pt x="3036" y="194"/>
                  </a:lnTo>
                  <a:lnTo>
                    <a:pt x="2934" y="226"/>
                  </a:lnTo>
                  <a:lnTo>
                    <a:pt x="2835" y="263"/>
                  </a:lnTo>
                  <a:lnTo>
                    <a:pt x="2737" y="299"/>
                  </a:lnTo>
                  <a:lnTo>
                    <a:pt x="2639" y="339"/>
                  </a:lnTo>
                  <a:lnTo>
                    <a:pt x="2543" y="381"/>
                  </a:lnTo>
                  <a:lnTo>
                    <a:pt x="2447" y="425"/>
                  </a:lnTo>
                  <a:lnTo>
                    <a:pt x="2354" y="473"/>
                  </a:lnTo>
                  <a:lnTo>
                    <a:pt x="2262" y="521"/>
                  </a:lnTo>
                  <a:lnTo>
                    <a:pt x="2170" y="573"/>
                  </a:lnTo>
                  <a:lnTo>
                    <a:pt x="2081" y="625"/>
                  </a:lnTo>
                  <a:lnTo>
                    <a:pt x="1991" y="680"/>
                  </a:lnTo>
                  <a:lnTo>
                    <a:pt x="1905" y="738"/>
                  </a:lnTo>
                  <a:lnTo>
                    <a:pt x="1821" y="797"/>
                  </a:lnTo>
                  <a:lnTo>
                    <a:pt x="1736" y="859"/>
                  </a:lnTo>
                  <a:lnTo>
                    <a:pt x="1654" y="922"/>
                  </a:lnTo>
                  <a:lnTo>
                    <a:pt x="1574" y="987"/>
                  </a:lnTo>
                  <a:lnTo>
                    <a:pt x="1493" y="1054"/>
                  </a:lnTo>
                  <a:lnTo>
                    <a:pt x="1416" y="1123"/>
                  </a:lnTo>
                  <a:lnTo>
                    <a:pt x="1340" y="1192"/>
                  </a:lnTo>
                  <a:lnTo>
                    <a:pt x="1267" y="1265"/>
                  </a:lnTo>
                  <a:lnTo>
                    <a:pt x="1194" y="1340"/>
                  </a:lnTo>
                  <a:lnTo>
                    <a:pt x="1123" y="1414"/>
                  </a:lnTo>
                  <a:lnTo>
                    <a:pt x="1054" y="1493"/>
                  </a:lnTo>
                  <a:lnTo>
                    <a:pt x="987" y="1572"/>
                  </a:lnTo>
                  <a:lnTo>
                    <a:pt x="922" y="1652"/>
                  </a:lnTo>
                  <a:lnTo>
                    <a:pt x="859" y="1735"/>
                  </a:lnTo>
                  <a:lnTo>
                    <a:pt x="797" y="1819"/>
                  </a:lnTo>
                  <a:lnTo>
                    <a:pt x="738" y="1905"/>
                  </a:lnTo>
                  <a:lnTo>
                    <a:pt x="680" y="1991"/>
                  </a:lnTo>
                  <a:lnTo>
                    <a:pt x="627" y="2080"/>
                  </a:lnTo>
                  <a:lnTo>
                    <a:pt x="573" y="2170"/>
                  </a:lnTo>
                  <a:lnTo>
                    <a:pt x="521" y="2262"/>
                  </a:lnTo>
                  <a:lnTo>
                    <a:pt x="473" y="2354"/>
                  </a:lnTo>
                  <a:lnTo>
                    <a:pt x="427" y="2447"/>
                  </a:lnTo>
                  <a:lnTo>
                    <a:pt x="381" y="2541"/>
                  </a:lnTo>
                  <a:lnTo>
                    <a:pt x="339" y="2639"/>
                  </a:lnTo>
                  <a:lnTo>
                    <a:pt x="301" y="2737"/>
                  </a:lnTo>
                  <a:lnTo>
                    <a:pt x="263" y="2835"/>
                  </a:lnTo>
                  <a:lnTo>
                    <a:pt x="228" y="2934"/>
                  </a:lnTo>
                  <a:lnTo>
                    <a:pt x="195" y="3036"/>
                  </a:lnTo>
                  <a:lnTo>
                    <a:pt x="165" y="3137"/>
                  </a:lnTo>
                  <a:lnTo>
                    <a:pt x="136" y="3241"/>
                  </a:lnTo>
                  <a:lnTo>
                    <a:pt x="111" y="3344"/>
                  </a:lnTo>
                  <a:lnTo>
                    <a:pt x="88" y="3450"/>
                  </a:lnTo>
                  <a:lnTo>
                    <a:pt x="69" y="3555"/>
                  </a:lnTo>
                  <a:lnTo>
                    <a:pt x="50" y="3663"/>
                  </a:lnTo>
                  <a:lnTo>
                    <a:pt x="34" y="3770"/>
                  </a:lnTo>
                  <a:lnTo>
                    <a:pt x="23" y="3879"/>
                  </a:lnTo>
                  <a:lnTo>
                    <a:pt x="13" y="3988"/>
                  </a:lnTo>
                  <a:lnTo>
                    <a:pt x="6" y="4098"/>
                  </a:lnTo>
                  <a:lnTo>
                    <a:pt x="2" y="4209"/>
                  </a:lnTo>
                  <a:lnTo>
                    <a:pt x="0" y="4320"/>
                  </a:lnTo>
                  <a:lnTo>
                    <a:pt x="0" y="4320"/>
                  </a:lnTo>
                  <a:lnTo>
                    <a:pt x="2" y="4431"/>
                  </a:lnTo>
                  <a:lnTo>
                    <a:pt x="6" y="4542"/>
                  </a:lnTo>
                  <a:lnTo>
                    <a:pt x="13" y="4652"/>
                  </a:lnTo>
                  <a:lnTo>
                    <a:pt x="23" y="4761"/>
                  </a:lnTo>
                  <a:lnTo>
                    <a:pt x="34" y="4870"/>
                  </a:lnTo>
                  <a:lnTo>
                    <a:pt x="50" y="4977"/>
                  </a:lnTo>
                  <a:lnTo>
                    <a:pt x="69" y="5085"/>
                  </a:lnTo>
                  <a:lnTo>
                    <a:pt x="88" y="5190"/>
                  </a:lnTo>
                  <a:lnTo>
                    <a:pt x="111" y="5296"/>
                  </a:lnTo>
                  <a:lnTo>
                    <a:pt x="136" y="5399"/>
                  </a:lnTo>
                  <a:lnTo>
                    <a:pt x="165" y="5503"/>
                  </a:lnTo>
                  <a:lnTo>
                    <a:pt x="195" y="5604"/>
                  </a:lnTo>
                  <a:lnTo>
                    <a:pt x="228" y="5706"/>
                  </a:lnTo>
                  <a:lnTo>
                    <a:pt x="263" y="5805"/>
                  </a:lnTo>
                  <a:lnTo>
                    <a:pt x="301" y="5903"/>
                  </a:lnTo>
                  <a:lnTo>
                    <a:pt x="339" y="6001"/>
                  </a:lnTo>
                  <a:lnTo>
                    <a:pt x="381" y="6099"/>
                  </a:lnTo>
                  <a:lnTo>
                    <a:pt x="427" y="6193"/>
                  </a:lnTo>
                  <a:lnTo>
                    <a:pt x="473" y="6286"/>
                  </a:lnTo>
                  <a:lnTo>
                    <a:pt x="521" y="6378"/>
                  </a:lnTo>
                  <a:lnTo>
                    <a:pt x="573" y="6470"/>
                  </a:lnTo>
                  <a:lnTo>
                    <a:pt x="627" y="6560"/>
                  </a:lnTo>
                  <a:lnTo>
                    <a:pt x="680" y="6649"/>
                  </a:lnTo>
                  <a:lnTo>
                    <a:pt x="738" y="6735"/>
                  </a:lnTo>
                  <a:lnTo>
                    <a:pt x="797" y="6821"/>
                  </a:lnTo>
                  <a:lnTo>
                    <a:pt x="859" y="6905"/>
                  </a:lnTo>
                  <a:lnTo>
                    <a:pt x="922" y="6988"/>
                  </a:lnTo>
                  <a:lnTo>
                    <a:pt x="987" y="7068"/>
                  </a:lnTo>
                  <a:lnTo>
                    <a:pt x="1054" y="7147"/>
                  </a:lnTo>
                  <a:lnTo>
                    <a:pt x="1123" y="7226"/>
                  </a:lnTo>
                  <a:lnTo>
                    <a:pt x="1194" y="7300"/>
                  </a:lnTo>
                  <a:lnTo>
                    <a:pt x="1267" y="7375"/>
                  </a:lnTo>
                  <a:lnTo>
                    <a:pt x="1340" y="7448"/>
                  </a:lnTo>
                  <a:lnTo>
                    <a:pt x="1416" y="7517"/>
                  </a:lnTo>
                  <a:lnTo>
                    <a:pt x="1493" y="7586"/>
                  </a:lnTo>
                  <a:lnTo>
                    <a:pt x="1574" y="7653"/>
                  </a:lnTo>
                  <a:lnTo>
                    <a:pt x="1654" y="7718"/>
                  </a:lnTo>
                  <a:lnTo>
                    <a:pt x="1736" y="7781"/>
                  </a:lnTo>
                  <a:lnTo>
                    <a:pt x="1821" y="7843"/>
                  </a:lnTo>
                  <a:lnTo>
                    <a:pt x="1905" y="7902"/>
                  </a:lnTo>
                  <a:lnTo>
                    <a:pt x="1991" y="7960"/>
                  </a:lnTo>
                  <a:lnTo>
                    <a:pt x="2081" y="8015"/>
                  </a:lnTo>
                  <a:lnTo>
                    <a:pt x="2170" y="8067"/>
                  </a:lnTo>
                  <a:lnTo>
                    <a:pt x="2262" y="8119"/>
                  </a:lnTo>
                  <a:lnTo>
                    <a:pt x="2354" y="8167"/>
                  </a:lnTo>
                  <a:lnTo>
                    <a:pt x="2447" y="8215"/>
                  </a:lnTo>
                  <a:lnTo>
                    <a:pt x="2543" y="8259"/>
                  </a:lnTo>
                  <a:lnTo>
                    <a:pt x="2639" y="8301"/>
                  </a:lnTo>
                  <a:lnTo>
                    <a:pt x="2737" y="8341"/>
                  </a:lnTo>
                  <a:lnTo>
                    <a:pt x="2835" y="8377"/>
                  </a:lnTo>
                  <a:lnTo>
                    <a:pt x="2934" y="8414"/>
                  </a:lnTo>
                  <a:lnTo>
                    <a:pt x="3036" y="8446"/>
                  </a:lnTo>
                  <a:lnTo>
                    <a:pt x="3137" y="8475"/>
                  </a:lnTo>
                  <a:lnTo>
                    <a:pt x="3241" y="8504"/>
                  </a:lnTo>
                  <a:lnTo>
                    <a:pt x="3344" y="8529"/>
                  </a:lnTo>
                  <a:lnTo>
                    <a:pt x="3450" y="8552"/>
                  </a:lnTo>
                  <a:lnTo>
                    <a:pt x="3555" y="8573"/>
                  </a:lnTo>
                  <a:lnTo>
                    <a:pt x="3663" y="8590"/>
                  </a:lnTo>
                  <a:lnTo>
                    <a:pt x="3770" y="8606"/>
                  </a:lnTo>
                  <a:lnTo>
                    <a:pt x="3879" y="8617"/>
                  </a:lnTo>
                  <a:lnTo>
                    <a:pt x="3988" y="8627"/>
                  </a:lnTo>
                  <a:lnTo>
                    <a:pt x="4098" y="8634"/>
                  </a:lnTo>
                  <a:lnTo>
                    <a:pt x="4209" y="8638"/>
                  </a:lnTo>
                  <a:lnTo>
                    <a:pt x="4320" y="8640"/>
                  </a:lnTo>
                  <a:lnTo>
                    <a:pt x="4320" y="8640"/>
                  </a:lnTo>
                  <a:lnTo>
                    <a:pt x="4431" y="8638"/>
                  </a:lnTo>
                  <a:lnTo>
                    <a:pt x="4542" y="8634"/>
                  </a:lnTo>
                  <a:lnTo>
                    <a:pt x="4653" y="8627"/>
                  </a:lnTo>
                  <a:lnTo>
                    <a:pt x="4763" y="8617"/>
                  </a:lnTo>
                  <a:lnTo>
                    <a:pt x="4870" y="8606"/>
                  </a:lnTo>
                  <a:lnTo>
                    <a:pt x="4979" y="8590"/>
                  </a:lnTo>
                  <a:lnTo>
                    <a:pt x="5085" y="8573"/>
                  </a:lnTo>
                  <a:lnTo>
                    <a:pt x="5192" y="8552"/>
                  </a:lnTo>
                  <a:lnTo>
                    <a:pt x="5296" y="8529"/>
                  </a:lnTo>
                  <a:lnTo>
                    <a:pt x="5401" y="8504"/>
                  </a:lnTo>
                  <a:lnTo>
                    <a:pt x="5503" y="8475"/>
                  </a:lnTo>
                  <a:lnTo>
                    <a:pt x="5606" y="8446"/>
                  </a:lnTo>
                  <a:lnTo>
                    <a:pt x="5706" y="8414"/>
                  </a:lnTo>
                  <a:lnTo>
                    <a:pt x="5805" y="8377"/>
                  </a:lnTo>
                  <a:lnTo>
                    <a:pt x="5905" y="8341"/>
                  </a:lnTo>
                  <a:lnTo>
                    <a:pt x="6003" y="8301"/>
                  </a:lnTo>
                  <a:lnTo>
                    <a:pt x="6099" y="8259"/>
                  </a:lnTo>
                  <a:lnTo>
                    <a:pt x="6194" y="8215"/>
                  </a:lnTo>
                  <a:lnTo>
                    <a:pt x="6286" y="8167"/>
                  </a:lnTo>
                  <a:lnTo>
                    <a:pt x="6380" y="8119"/>
                  </a:lnTo>
                  <a:lnTo>
                    <a:pt x="6470" y="8067"/>
                  </a:lnTo>
                  <a:lnTo>
                    <a:pt x="6560" y="8015"/>
                  </a:lnTo>
                  <a:lnTo>
                    <a:pt x="6649" y="7960"/>
                  </a:lnTo>
                  <a:lnTo>
                    <a:pt x="6737" y="7902"/>
                  </a:lnTo>
                  <a:lnTo>
                    <a:pt x="6821" y="7843"/>
                  </a:lnTo>
                  <a:lnTo>
                    <a:pt x="6905" y="7781"/>
                  </a:lnTo>
                  <a:lnTo>
                    <a:pt x="6988" y="7718"/>
                  </a:lnTo>
                  <a:lnTo>
                    <a:pt x="7068" y="7653"/>
                  </a:lnTo>
                  <a:lnTo>
                    <a:pt x="7147" y="7586"/>
                  </a:lnTo>
                  <a:lnTo>
                    <a:pt x="7226" y="7517"/>
                  </a:lnTo>
                  <a:lnTo>
                    <a:pt x="7300" y="7448"/>
                  </a:lnTo>
                  <a:lnTo>
                    <a:pt x="7375" y="7375"/>
                  </a:lnTo>
                  <a:lnTo>
                    <a:pt x="7448" y="7300"/>
                  </a:lnTo>
                  <a:lnTo>
                    <a:pt x="7519" y="7226"/>
                  </a:lnTo>
                  <a:lnTo>
                    <a:pt x="7588" y="7147"/>
                  </a:lnTo>
                  <a:lnTo>
                    <a:pt x="7655" y="7068"/>
                  </a:lnTo>
                  <a:lnTo>
                    <a:pt x="7720" y="6988"/>
                  </a:lnTo>
                  <a:lnTo>
                    <a:pt x="7783" y="6905"/>
                  </a:lnTo>
                  <a:lnTo>
                    <a:pt x="7843" y="6821"/>
                  </a:lnTo>
                  <a:lnTo>
                    <a:pt x="7902" y="6735"/>
                  </a:lnTo>
                  <a:lnTo>
                    <a:pt x="7960" y="6649"/>
                  </a:lnTo>
                  <a:lnTo>
                    <a:pt x="8015" y="6560"/>
                  </a:lnTo>
                  <a:lnTo>
                    <a:pt x="8069" y="6470"/>
                  </a:lnTo>
                  <a:lnTo>
                    <a:pt x="8119" y="6378"/>
                  </a:lnTo>
                  <a:lnTo>
                    <a:pt x="8169" y="6286"/>
                  </a:lnTo>
                  <a:lnTo>
                    <a:pt x="8215" y="6193"/>
                  </a:lnTo>
                  <a:lnTo>
                    <a:pt x="8259" y="6099"/>
                  </a:lnTo>
                  <a:lnTo>
                    <a:pt x="8301" y="6001"/>
                  </a:lnTo>
                  <a:lnTo>
                    <a:pt x="8341" y="5903"/>
                  </a:lnTo>
                  <a:lnTo>
                    <a:pt x="8379" y="5805"/>
                  </a:lnTo>
                  <a:lnTo>
                    <a:pt x="8414" y="5706"/>
                  </a:lnTo>
                  <a:lnTo>
                    <a:pt x="8446" y="5604"/>
                  </a:lnTo>
                  <a:lnTo>
                    <a:pt x="8477" y="5503"/>
                  </a:lnTo>
                  <a:lnTo>
                    <a:pt x="8504" y="5399"/>
                  </a:lnTo>
                  <a:lnTo>
                    <a:pt x="8531" y="5296"/>
                  </a:lnTo>
                  <a:lnTo>
                    <a:pt x="8554" y="5190"/>
                  </a:lnTo>
                  <a:lnTo>
                    <a:pt x="8573" y="5085"/>
                  </a:lnTo>
                  <a:lnTo>
                    <a:pt x="8590" y="4977"/>
                  </a:lnTo>
                  <a:lnTo>
                    <a:pt x="8606" y="4870"/>
                  </a:lnTo>
                  <a:lnTo>
                    <a:pt x="8619" y="4761"/>
                  </a:lnTo>
                  <a:lnTo>
                    <a:pt x="8629" y="4652"/>
                  </a:lnTo>
                  <a:lnTo>
                    <a:pt x="8634" y="4542"/>
                  </a:lnTo>
                  <a:lnTo>
                    <a:pt x="8640" y="4431"/>
                  </a:lnTo>
                  <a:lnTo>
                    <a:pt x="8640" y="4320"/>
                  </a:lnTo>
                  <a:lnTo>
                    <a:pt x="8640" y="4320"/>
                  </a:lnTo>
                  <a:lnTo>
                    <a:pt x="8640" y="0"/>
                  </a:lnTo>
                  <a:lnTo>
                    <a:pt x="8640" y="0"/>
                  </a:lnTo>
                  <a:lnTo>
                    <a:pt x="4320" y="0"/>
                  </a:lnTo>
                  <a:lnTo>
                    <a:pt x="4320" y="0"/>
                  </a:lnTo>
                  <a:close/>
                  <a:moveTo>
                    <a:pt x="4320" y="8370"/>
                  </a:moveTo>
                  <a:lnTo>
                    <a:pt x="4320" y="8370"/>
                  </a:lnTo>
                  <a:lnTo>
                    <a:pt x="4217" y="8368"/>
                  </a:lnTo>
                  <a:lnTo>
                    <a:pt x="4113" y="8364"/>
                  </a:lnTo>
                  <a:lnTo>
                    <a:pt x="4010" y="8356"/>
                  </a:lnTo>
                  <a:lnTo>
                    <a:pt x="3906" y="8349"/>
                  </a:lnTo>
                  <a:lnTo>
                    <a:pt x="3804" y="8337"/>
                  </a:lnTo>
                  <a:lnTo>
                    <a:pt x="3705" y="8322"/>
                  </a:lnTo>
                  <a:lnTo>
                    <a:pt x="3603" y="8307"/>
                  </a:lnTo>
                  <a:lnTo>
                    <a:pt x="3505" y="8287"/>
                  </a:lnTo>
                  <a:lnTo>
                    <a:pt x="3406" y="8264"/>
                  </a:lnTo>
                  <a:lnTo>
                    <a:pt x="3308" y="8241"/>
                  </a:lnTo>
                  <a:lnTo>
                    <a:pt x="3212" y="8215"/>
                  </a:lnTo>
                  <a:lnTo>
                    <a:pt x="3116" y="8188"/>
                  </a:lnTo>
                  <a:lnTo>
                    <a:pt x="3022" y="8157"/>
                  </a:lnTo>
                  <a:lnTo>
                    <a:pt x="2929" y="8123"/>
                  </a:lnTo>
                  <a:lnTo>
                    <a:pt x="2837" y="8088"/>
                  </a:lnTo>
                  <a:lnTo>
                    <a:pt x="2745" y="8052"/>
                  </a:lnTo>
                  <a:lnTo>
                    <a:pt x="2654" y="8011"/>
                  </a:lnTo>
                  <a:lnTo>
                    <a:pt x="2564" y="7969"/>
                  </a:lnTo>
                  <a:lnTo>
                    <a:pt x="2478" y="7925"/>
                  </a:lnTo>
                  <a:lnTo>
                    <a:pt x="2390" y="7881"/>
                  </a:lnTo>
                  <a:lnTo>
                    <a:pt x="2306" y="7833"/>
                  </a:lnTo>
                  <a:lnTo>
                    <a:pt x="2221" y="7783"/>
                  </a:lnTo>
                  <a:lnTo>
                    <a:pt x="2139" y="7732"/>
                  </a:lnTo>
                  <a:lnTo>
                    <a:pt x="2057" y="7678"/>
                  </a:lnTo>
                  <a:lnTo>
                    <a:pt x="1976" y="7622"/>
                  </a:lnTo>
                  <a:lnTo>
                    <a:pt x="1897" y="7565"/>
                  </a:lnTo>
                  <a:lnTo>
                    <a:pt x="1821" y="7505"/>
                  </a:lnTo>
                  <a:lnTo>
                    <a:pt x="1746" y="7444"/>
                  </a:lnTo>
                  <a:lnTo>
                    <a:pt x="1671" y="7381"/>
                  </a:lnTo>
                  <a:lnTo>
                    <a:pt x="1598" y="7318"/>
                  </a:lnTo>
                  <a:lnTo>
                    <a:pt x="1528" y="7250"/>
                  </a:lnTo>
                  <a:lnTo>
                    <a:pt x="1459" y="7183"/>
                  </a:lnTo>
                  <a:lnTo>
                    <a:pt x="1390" y="7114"/>
                  </a:lnTo>
                  <a:lnTo>
                    <a:pt x="1324" y="7042"/>
                  </a:lnTo>
                  <a:lnTo>
                    <a:pt x="1259" y="6969"/>
                  </a:lnTo>
                  <a:lnTo>
                    <a:pt x="1196" y="6896"/>
                  </a:lnTo>
                  <a:lnTo>
                    <a:pt x="1135" y="6819"/>
                  </a:lnTo>
                  <a:lnTo>
                    <a:pt x="1075" y="6743"/>
                  </a:lnTo>
                  <a:lnTo>
                    <a:pt x="1020" y="6664"/>
                  </a:lnTo>
                  <a:lnTo>
                    <a:pt x="964" y="6583"/>
                  </a:lnTo>
                  <a:lnTo>
                    <a:pt x="910" y="6503"/>
                  </a:lnTo>
                  <a:lnTo>
                    <a:pt x="859" y="6419"/>
                  </a:lnTo>
                  <a:lnTo>
                    <a:pt x="809" y="6336"/>
                  </a:lnTo>
                  <a:lnTo>
                    <a:pt x="761" y="6250"/>
                  </a:lnTo>
                  <a:lnTo>
                    <a:pt x="715" y="6164"/>
                  </a:lnTo>
                  <a:lnTo>
                    <a:pt x="671" y="6076"/>
                  </a:lnTo>
                  <a:lnTo>
                    <a:pt x="629" y="5986"/>
                  </a:lnTo>
                  <a:lnTo>
                    <a:pt x="590" y="5895"/>
                  </a:lnTo>
                  <a:lnTo>
                    <a:pt x="552" y="5805"/>
                  </a:lnTo>
                  <a:lnTo>
                    <a:pt x="517" y="5711"/>
                  </a:lnTo>
                  <a:lnTo>
                    <a:pt x="485" y="5619"/>
                  </a:lnTo>
                  <a:lnTo>
                    <a:pt x="454" y="5524"/>
                  </a:lnTo>
                  <a:lnTo>
                    <a:pt x="425" y="5428"/>
                  </a:lnTo>
                  <a:lnTo>
                    <a:pt x="399" y="5332"/>
                  </a:lnTo>
                  <a:lnTo>
                    <a:pt x="376" y="5234"/>
                  </a:lnTo>
                  <a:lnTo>
                    <a:pt x="355" y="5136"/>
                  </a:lnTo>
                  <a:lnTo>
                    <a:pt x="335" y="5037"/>
                  </a:lnTo>
                  <a:lnTo>
                    <a:pt x="318" y="4937"/>
                  </a:lnTo>
                  <a:lnTo>
                    <a:pt x="305" y="4836"/>
                  </a:lnTo>
                  <a:lnTo>
                    <a:pt x="293" y="4734"/>
                  </a:lnTo>
                  <a:lnTo>
                    <a:pt x="284" y="4632"/>
                  </a:lnTo>
                  <a:lnTo>
                    <a:pt x="278" y="4529"/>
                  </a:lnTo>
                  <a:lnTo>
                    <a:pt x="272" y="4425"/>
                  </a:lnTo>
                  <a:lnTo>
                    <a:pt x="272" y="4320"/>
                  </a:lnTo>
                  <a:lnTo>
                    <a:pt x="272" y="4320"/>
                  </a:lnTo>
                  <a:lnTo>
                    <a:pt x="272" y="4215"/>
                  </a:lnTo>
                  <a:lnTo>
                    <a:pt x="278" y="4111"/>
                  </a:lnTo>
                  <a:lnTo>
                    <a:pt x="284" y="4008"/>
                  </a:lnTo>
                  <a:lnTo>
                    <a:pt x="293" y="3906"/>
                  </a:lnTo>
                  <a:lnTo>
                    <a:pt x="305" y="3804"/>
                  </a:lnTo>
                  <a:lnTo>
                    <a:pt x="318" y="3703"/>
                  </a:lnTo>
                  <a:lnTo>
                    <a:pt x="335" y="3603"/>
                  </a:lnTo>
                  <a:lnTo>
                    <a:pt x="355" y="3504"/>
                  </a:lnTo>
                  <a:lnTo>
                    <a:pt x="376" y="3406"/>
                  </a:lnTo>
                  <a:lnTo>
                    <a:pt x="399" y="3308"/>
                  </a:lnTo>
                  <a:lnTo>
                    <a:pt x="425" y="3212"/>
                  </a:lnTo>
                  <a:lnTo>
                    <a:pt x="454" y="3116"/>
                  </a:lnTo>
                  <a:lnTo>
                    <a:pt x="485" y="3021"/>
                  </a:lnTo>
                  <a:lnTo>
                    <a:pt x="517" y="2929"/>
                  </a:lnTo>
                  <a:lnTo>
                    <a:pt x="552" y="2835"/>
                  </a:lnTo>
                  <a:lnTo>
                    <a:pt x="590" y="2745"/>
                  </a:lnTo>
                  <a:lnTo>
                    <a:pt x="629" y="2654"/>
                  </a:lnTo>
                  <a:lnTo>
                    <a:pt x="671" y="2564"/>
                  </a:lnTo>
                  <a:lnTo>
                    <a:pt x="715" y="2476"/>
                  </a:lnTo>
                  <a:lnTo>
                    <a:pt x="761" y="2390"/>
                  </a:lnTo>
                  <a:lnTo>
                    <a:pt x="809" y="2304"/>
                  </a:lnTo>
                  <a:lnTo>
                    <a:pt x="859" y="2221"/>
                  </a:lnTo>
                  <a:lnTo>
                    <a:pt x="910" y="2137"/>
                  </a:lnTo>
                  <a:lnTo>
                    <a:pt x="964" y="2057"/>
                  </a:lnTo>
                  <a:lnTo>
                    <a:pt x="1020" y="1976"/>
                  </a:lnTo>
                  <a:lnTo>
                    <a:pt x="1075" y="1897"/>
                  </a:lnTo>
                  <a:lnTo>
                    <a:pt x="1135" y="1821"/>
                  </a:lnTo>
                  <a:lnTo>
                    <a:pt x="1196" y="1744"/>
                  </a:lnTo>
                  <a:lnTo>
                    <a:pt x="1259" y="1671"/>
                  </a:lnTo>
                  <a:lnTo>
                    <a:pt x="1324" y="1598"/>
                  </a:lnTo>
                  <a:lnTo>
                    <a:pt x="1390" y="1526"/>
                  </a:lnTo>
                  <a:lnTo>
                    <a:pt x="1459" y="1457"/>
                  </a:lnTo>
                  <a:lnTo>
                    <a:pt x="1528" y="1390"/>
                  </a:lnTo>
                  <a:lnTo>
                    <a:pt x="1598" y="1322"/>
                  </a:lnTo>
                  <a:lnTo>
                    <a:pt x="1671" y="1259"/>
                  </a:lnTo>
                  <a:lnTo>
                    <a:pt x="1746" y="1196"/>
                  </a:lnTo>
                  <a:lnTo>
                    <a:pt x="1821" y="1135"/>
                  </a:lnTo>
                  <a:lnTo>
                    <a:pt x="1897" y="1075"/>
                  </a:lnTo>
                  <a:lnTo>
                    <a:pt x="1976" y="1018"/>
                  </a:lnTo>
                  <a:lnTo>
                    <a:pt x="2057" y="962"/>
                  </a:lnTo>
                  <a:lnTo>
                    <a:pt x="2139" y="908"/>
                  </a:lnTo>
                  <a:lnTo>
                    <a:pt x="2221" y="857"/>
                  </a:lnTo>
                  <a:lnTo>
                    <a:pt x="2306" y="807"/>
                  </a:lnTo>
                  <a:lnTo>
                    <a:pt x="2390" y="759"/>
                  </a:lnTo>
                  <a:lnTo>
                    <a:pt x="2478" y="715"/>
                  </a:lnTo>
                  <a:lnTo>
                    <a:pt x="2564" y="671"/>
                  </a:lnTo>
                  <a:lnTo>
                    <a:pt x="2654" y="629"/>
                  </a:lnTo>
                  <a:lnTo>
                    <a:pt x="2745" y="588"/>
                  </a:lnTo>
                  <a:lnTo>
                    <a:pt x="2837" y="552"/>
                  </a:lnTo>
                  <a:lnTo>
                    <a:pt x="2929" y="517"/>
                  </a:lnTo>
                  <a:lnTo>
                    <a:pt x="3022" y="483"/>
                  </a:lnTo>
                  <a:lnTo>
                    <a:pt x="3116" y="452"/>
                  </a:lnTo>
                  <a:lnTo>
                    <a:pt x="3212" y="425"/>
                  </a:lnTo>
                  <a:lnTo>
                    <a:pt x="3308" y="399"/>
                  </a:lnTo>
                  <a:lnTo>
                    <a:pt x="3406" y="376"/>
                  </a:lnTo>
                  <a:lnTo>
                    <a:pt x="3505" y="353"/>
                  </a:lnTo>
                  <a:lnTo>
                    <a:pt x="3603" y="333"/>
                  </a:lnTo>
                  <a:lnTo>
                    <a:pt x="3705" y="318"/>
                  </a:lnTo>
                  <a:lnTo>
                    <a:pt x="3804" y="303"/>
                  </a:lnTo>
                  <a:lnTo>
                    <a:pt x="3906" y="291"/>
                  </a:lnTo>
                  <a:lnTo>
                    <a:pt x="4010" y="284"/>
                  </a:lnTo>
                  <a:lnTo>
                    <a:pt x="4113" y="276"/>
                  </a:lnTo>
                  <a:lnTo>
                    <a:pt x="4217" y="272"/>
                  </a:lnTo>
                  <a:lnTo>
                    <a:pt x="4320" y="270"/>
                  </a:lnTo>
                  <a:lnTo>
                    <a:pt x="4320" y="270"/>
                  </a:lnTo>
                  <a:lnTo>
                    <a:pt x="4425" y="272"/>
                  </a:lnTo>
                  <a:lnTo>
                    <a:pt x="4529" y="276"/>
                  </a:lnTo>
                  <a:lnTo>
                    <a:pt x="4632" y="284"/>
                  </a:lnTo>
                  <a:lnTo>
                    <a:pt x="4734" y="291"/>
                  </a:lnTo>
                  <a:lnTo>
                    <a:pt x="4836" y="303"/>
                  </a:lnTo>
                  <a:lnTo>
                    <a:pt x="4937" y="318"/>
                  </a:lnTo>
                  <a:lnTo>
                    <a:pt x="5037" y="333"/>
                  </a:lnTo>
                  <a:lnTo>
                    <a:pt x="5136" y="353"/>
                  </a:lnTo>
                  <a:lnTo>
                    <a:pt x="5234" y="376"/>
                  </a:lnTo>
                  <a:lnTo>
                    <a:pt x="5332" y="399"/>
                  </a:lnTo>
                  <a:lnTo>
                    <a:pt x="5430" y="425"/>
                  </a:lnTo>
                  <a:lnTo>
                    <a:pt x="5526" y="452"/>
                  </a:lnTo>
                  <a:lnTo>
                    <a:pt x="5619" y="483"/>
                  </a:lnTo>
                  <a:lnTo>
                    <a:pt x="5713" y="517"/>
                  </a:lnTo>
                  <a:lnTo>
                    <a:pt x="5805" y="552"/>
                  </a:lnTo>
                  <a:lnTo>
                    <a:pt x="5897" y="588"/>
                  </a:lnTo>
                  <a:lnTo>
                    <a:pt x="5987" y="629"/>
                  </a:lnTo>
                  <a:lnTo>
                    <a:pt x="6076" y="671"/>
                  </a:lnTo>
                  <a:lnTo>
                    <a:pt x="6164" y="715"/>
                  </a:lnTo>
                  <a:lnTo>
                    <a:pt x="6250" y="759"/>
                  </a:lnTo>
                  <a:lnTo>
                    <a:pt x="6336" y="807"/>
                  </a:lnTo>
                  <a:lnTo>
                    <a:pt x="6421" y="857"/>
                  </a:lnTo>
                  <a:lnTo>
                    <a:pt x="6503" y="908"/>
                  </a:lnTo>
                  <a:lnTo>
                    <a:pt x="6583" y="962"/>
                  </a:lnTo>
                  <a:lnTo>
                    <a:pt x="6664" y="1018"/>
                  </a:lnTo>
                  <a:lnTo>
                    <a:pt x="6743" y="1075"/>
                  </a:lnTo>
                  <a:lnTo>
                    <a:pt x="6821" y="1135"/>
                  </a:lnTo>
                  <a:lnTo>
                    <a:pt x="6896" y="1196"/>
                  </a:lnTo>
                  <a:lnTo>
                    <a:pt x="6971" y="1259"/>
                  </a:lnTo>
                  <a:lnTo>
                    <a:pt x="7043" y="1322"/>
                  </a:lnTo>
                  <a:lnTo>
                    <a:pt x="7114" y="1390"/>
                  </a:lnTo>
                  <a:lnTo>
                    <a:pt x="7183" y="1457"/>
                  </a:lnTo>
                  <a:lnTo>
                    <a:pt x="7252" y="1526"/>
                  </a:lnTo>
                  <a:lnTo>
                    <a:pt x="7318" y="1598"/>
                  </a:lnTo>
                  <a:lnTo>
                    <a:pt x="7383" y="1671"/>
                  </a:lnTo>
                  <a:lnTo>
                    <a:pt x="7444" y="1744"/>
                  </a:lnTo>
                  <a:lnTo>
                    <a:pt x="7505" y="1821"/>
                  </a:lnTo>
                  <a:lnTo>
                    <a:pt x="7565" y="1897"/>
                  </a:lnTo>
                  <a:lnTo>
                    <a:pt x="7622" y="1976"/>
                  </a:lnTo>
                  <a:lnTo>
                    <a:pt x="7678" y="2057"/>
                  </a:lnTo>
                  <a:lnTo>
                    <a:pt x="7732" y="2137"/>
                  </a:lnTo>
                  <a:lnTo>
                    <a:pt x="7783" y="2221"/>
                  </a:lnTo>
                  <a:lnTo>
                    <a:pt x="7833" y="2304"/>
                  </a:lnTo>
                  <a:lnTo>
                    <a:pt x="7881" y="2390"/>
                  </a:lnTo>
                  <a:lnTo>
                    <a:pt x="7927" y="2476"/>
                  </a:lnTo>
                  <a:lnTo>
                    <a:pt x="7971" y="2564"/>
                  </a:lnTo>
                  <a:lnTo>
                    <a:pt x="8011" y="2654"/>
                  </a:lnTo>
                  <a:lnTo>
                    <a:pt x="8052" y="2745"/>
                  </a:lnTo>
                  <a:lnTo>
                    <a:pt x="8088" y="2835"/>
                  </a:lnTo>
                  <a:lnTo>
                    <a:pt x="8124" y="2929"/>
                  </a:lnTo>
                  <a:lnTo>
                    <a:pt x="8157" y="3021"/>
                  </a:lnTo>
                  <a:lnTo>
                    <a:pt x="8188" y="3116"/>
                  </a:lnTo>
                  <a:lnTo>
                    <a:pt x="8216" y="3212"/>
                  </a:lnTo>
                  <a:lnTo>
                    <a:pt x="8241" y="3308"/>
                  </a:lnTo>
                  <a:lnTo>
                    <a:pt x="8266" y="3406"/>
                  </a:lnTo>
                  <a:lnTo>
                    <a:pt x="8287" y="3504"/>
                  </a:lnTo>
                  <a:lnTo>
                    <a:pt x="8307" y="3603"/>
                  </a:lnTo>
                  <a:lnTo>
                    <a:pt x="8322" y="3703"/>
                  </a:lnTo>
                  <a:lnTo>
                    <a:pt x="8337" y="3804"/>
                  </a:lnTo>
                  <a:lnTo>
                    <a:pt x="8349" y="3906"/>
                  </a:lnTo>
                  <a:lnTo>
                    <a:pt x="8358" y="4008"/>
                  </a:lnTo>
                  <a:lnTo>
                    <a:pt x="8364" y="4111"/>
                  </a:lnTo>
                  <a:lnTo>
                    <a:pt x="8368" y="4215"/>
                  </a:lnTo>
                  <a:lnTo>
                    <a:pt x="8370" y="4320"/>
                  </a:lnTo>
                  <a:lnTo>
                    <a:pt x="8370" y="4320"/>
                  </a:lnTo>
                  <a:lnTo>
                    <a:pt x="8368" y="4425"/>
                  </a:lnTo>
                  <a:lnTo>
                    <a:pt x="8364" y="4529"/>
                  </a:lnTo>
                  <a:lnTo>
                    <a:pt x="8358" y="4632"/>
                  </a:lnTo>
                  <a:lnTo>
                    <a:pt x="8349" y="4734"/>
                  </a:lnTo>
                  <a:lnTo>
                    <a:pt x="8337" y="4836"/>
                  </a:lnTo>
                  <a:lnTo>
                    <a:pt x="8322" y="4937"/>
                  </a:lnTo>
                  <a:lnTo>
                    <a:pt x="8307" y="5037"/>
                  </a:lnTo>
                  <a:lnTo>
                    <a:pt x="8287" y="5136"/>
                  </a:lnTo>
                  <a:lnTo>
                    <a:pt x="8266" y="5234"/>
                  </a:lnTo>
                  <a:lnTo>
                    <a:pt x="8241" y="5332"/>
                  </a:lnTo>
                  <a:lnTo>
                    <a:pt x="8216" y="5428"/>
                  </a:lnTo>
                  <a:lnTo>
                    <a:pt x="8188" y="5524"/>
                  </a:lnTo>
                  <a:lnTo>
                    <a:pt x="8157" y="5619"/>
                  </a:lnTo>
                  <a:lnTo>
                    <a:pt x="8124" y="5711"/>
                  </a:lnTo>
                  <a:lnTo>
                    <a:pt x="8088" y="5805"/>
                  </a:lnTo>
                  <a:lnTo>
                    <a:pt x="8052" y="5895"/>
                  </a:lnTo>
                  <a:lnTo>
                    <a:pt x="8011" y="5986"/>
                  </a:lnTo>
                  <a:lnTo>
                    <a:pt x="7971" y="6076"/>
                  </a:lnTo>
                  <a:lnTo>
                    <a:pt x="7927" y="6164"/>
                  </a:lnTo>
                  <a:lnTo>
                    <a:pt x="7881" y="6250"/>
                  </a:lnTo>
                  <a:lnTo>
                    <a:pt x="7833" y="6336"/>
                  </a:lnTo>
                  <a:lnTo>
                    <a:pt x="7783" y="6419"/>
                  </a:lnTo>
                  <a:lnTo>
                    <a:pt x="7732" y="6503"/>
                  </a:lnTo>
                  <a:lnTo>
                    <a:pt x="7678" y="6583"/>
                  </a:lnTo>
                  <a:lnTo>
                    <a:pt x="7622" y="6664"/>
                  </a:lnTo>
                  <a:lnTo>
                    <a:pt x="7565" y="6743"/>
                  </a:lnTo>
                  <a:lnTo>
                    <a:pt x="7505" y="6819"/>
                  </a:lnTo>
                  <a:lnTo>
                    <a:pt x="7444" y="6896"/>
                  </a:lnTo>
                  <a:lnTo>
                    <a:pt x="7383" y="6969"/>
                  </a:lnTo>
                  <a:lnTo>
                    <a:pt x="7318" y="7042"/>
                  </a:lnTo>
                  <a:lnTo>
                    <a:pt x="7252" y="7114"/>
                  </a:lnTo>
                  <a:lnTo>
                    <a:pt x="7183" y="7183"/>
                  </a:lnTo>
                  <a:lnTo>
                    <a:pt x="7114" y="7250"/>
                  </a:lnTo>
                  <a:lnTo>
                    <a:pt x="7043" y="7318"/>
                  </a:lnTo>
                  <a:lnTo>
                    <a:pt x="6971" y="7381"/>
                  </a:lnTo>
                  <a:lnTo>
                    <a:pt x="6896" y="7444"/>
                  </a:lnTo>
                  <a:lnTo>
                    <a:pt x="6821" y="7505"/>
                  </a:lnTo>
                  <a:lnTo>
                    <a:pt x="6743" y="7565"/>
                  </a:lnTo>
                  <a:lnTo>
                    <a:pt x="6664" y="7622"/>
                  </a:lnTo>
                  <a:lnTo>
                    <a:pt x="6583" y="7678"/>
                  </a:lnTo>
                  <a:lnTo>
                    <a:pt x="6503" y="7732"/>
                  </a:lnTo>
                  <a:lnTo>
                    <a:pt x="6421" y="7783"/>
                  </a:lnTo>
                  <a:lnTo>
                    <a:pt x="6336" y="7833"/>
                  </a:lnTo>
                  <a:lnTo>
                    <a:pt x="6250" y="7881"/>
                  </a:lnTo>
                  <a:lnTo>
                    <a:pt x="6164" y="7925"/>
                  </a:lnTo>
                  <a:lnTo>
                    <a:pt x="6076" y="7969"/>
                  </a:lnTo>
                  <a:lnTo>
                    <a:pt x="5987" y="8011"/>
                  </a:lnTo>
                  <a:lnTo>
                    <a:pt x="5897" y="8052"/>
                  </a:lnTo>
                  <a:lnTo>
                    <a:pt x="5805" y="8088"/>
                  </a:lnTo>
                  <a:lnTo>
                    <a:pt x="5713" y="8123"/>
                  </a:lnTo>
                  <a:lnTo>
                    <a:pt x="5619" y="8157"/>
                  </a:lnTo>
                  <a:lnTo>
                    <a:pt x="5526" y="8188"/>
                  </a:lnTo>
                  <a:lnTo>
                    <a:pt x="5430" y="8215"/>
                  </a:lnTo>
                  <a:lnTo>
                    <a:pt x="5332" y="8241"/>
                  </a:lnTo>
                  <a:lnTo>
                    <a:pt x="5234" y="8264"/>
                  </a:lnTo>
                  <a:lnTo>
                    <a:pt x="5136" y="8287"/>
                  </a:lnTo>
                  <a:lnTo>
                    <a:pt x="5037" y="8307"/>
                  </a:lnTo>
                  <a:lnTo>
                    <a:pt x="4937" y="8322"/>
                  </a:lnTo>
                  <a:lnTo>
                    <a:pt x="4836" y="8337"/>
                  </a:lnTo>
                  <a:lnTo>
                    <a:pt x="4734" y="8349"/>
                  </a:lnTo>
                  <a:lnTo>
                    <a:pt x="4632" y="8356"/>
                  </a:lnTo>
                  <a:lnTo>
                    <a:pt x="4529" y="8364"/>
                  </a:lnTo>
                  <a:lnTo>
                    <a:pt x="4425" y="8368"/>
                  </a:lnTo>
                  <a:lnTo>
                    <a:pt x="4320" y="8370"/>
                  </a:lnTo>
                  <a:lnTo>
                    <a:pt x="4320" y="8370"/>
                  </a:lnTo>
                  <a:close/>
                </a:path>
              </a:pathLst>
            </a:custGeom>
            <a:solidFill>
              <a:srgbClr val="464646"/>
            </a:solidFill>
            <a:ln w="9525">
              <a:noFill/>
              <a:round/>
              <a:headEnd/>
              <a:tailEnd/>
            </a:ln>
          </p:spPr>
          <p:txBody>
            <a:bodyPr vert="horz" wrap="square" lIns="91440" tIns="45720" rIns="91440" bIns="45720" numCol="1" anchor="t" anchorCtr="0" compatLnSpc="1">
              <a:prstTxWarp prst="textNoShape">
                <a:avLst/>
              </a:prstTxWarp>
            </a:bodyPr>
            <a:lstStyle/>
            <a:p>
              <a:pPr defTabSz="685800"/>
              <a:endParaRPr lang="en-US" sz="1100">
                <a:solidFill>
                  <a:prstClr val="black"/>
                </a:solidFill>
              </a:endParaRPr>
            </a:p>
          </p:txBody>
        </p:sp>
      </p:grpSp>
      <p:grpSp>
        <p:nvGrpSpPr>
          <p:cNvPr id="28" name="Group 27">
            <a:extLst>
              <a:ext uri="{FF2B5EF4-FFF2-40B4-BE49-F238E27FC236}">
                <a16:creationId xmlns:a16="http://schemas.microsoft.com/office/drawing/2014/main" xmlns="" id="{7BA858FF-32FB-4575-9962-38983A922572}"/>
              </a:ext>
            </a:extLst>
          </p:cNvPr>
          <p:cNvGrpSpPr/>
          <p:nvPr userDrawn="1"/>
        </p:nvGrpSpPr>
        <p:grpSpPr>
          <a:xfrm>
            <a:off x="3126206" y="2571750"/>
            <a:ext cx="1278481" cy="1292537"/>
            <a:chOff x="864852" y="1993834"/>
            <a:chExt cx="2839121" cy="2870338"/>
          </a:xfrm>
        </p:grpSpPr>
        <p:graphicFrame>
          <p:nvGraphicFramePr>
            <p:cNvPr id="29" name="Chart 28">
              <a:extLst>
                <a:ext uri="{FF2B5EF4-FFF2-40B4-BE49-F238E27FC236}">
                  <a16:creationId xmlns:a16="http://schemas.microsoft.com/office/drawing/2014/main" xmlns="" id="{38177325-E11A-4C73-8C0B-2DB4B3C7449B}"/>
                </a:ext>
              </a:extLst>
            </p:cNvPr>
            <p:cNvGraphicFramePr/>
            <p:nvPr>
              <p:extLst>
                <p:ext uri="{D42A27DB-BD31-4B8C-83A1-F6EECF244321}">
                  <p14:modId xmlns:p14="http://schemas.microsoft.com/office/powerpoint/2010/main" val="479902347"/>
                </p:ext>
              </p:extLst>
            </p:nvPr>
          </p:nvGraphicFramePr>
          <p:xfrm>
            <a:off x="864852" y="1993834"/>
            <a:ext cx="2839121" cy="2870338"/>
          </p:xfrm>
          <a:graphic>
            <a:graphicData uri="http://schemas.openxmlformats.org/drawingml/2006/chart">
              <c:chart xmlns:c="http://schemas.openxmlformats.org/drawingml/2006/chart" xmlns:r="http://schemas.openxmlformats.org/officeDocument/2006/relationships" r:id="rId4"/>
            </a:graphicData>
          </a:graphic>
        </p:graphicFrame>
        <p:sp>
          <p:nvSpPr>
            <p:cNvPr id="30" name="Oval 29">
              <a:extLst>
                <a:ext uri="{FF2B5EF4-FFF2-40B4-BE49-F238E27FC236}">
                  <a16:creationId xmlns:a16="http://schemas.microsoft.com/office/drawing/2014/main" xmlns="" id="{EC44BB50-765A-47C0-9622-E29AF86A5B60}"/>
                </a:ext>
              </a:extLst>
            </p:cNvPr>
            <p:cNvSpPr/>
            <p:nvPr/>
          </p:nvSpPr>
          <p:spPr>
            <a:xfrm>
              <a:off x="1736448" y="2868806"/>
              <a:ext cx="1113693" cy="1113693"/>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lnSpc>
                  <a:spcPct val="85000"/>
                </a:lnSpc>
              </a:pPr>
              <a:endParaRPr lang="en-US" sz="1500">
                <a:solidFill>
                  <a:prstClr val="white"/>
                </a:solidFill>
                <a:cs typeface="Arial Narrow"/>
              </a:endParaRPr>
            </a:p>
          </p:txBody>
        </p:sp>
        <p:sp>
          <p:nvSpPr>
            <p:cNvPr id="31" name="Freeform 6">
              <a:extLst>
                <a:ext uri="{FF2B5EF4-FFF2-40B4-BE49-F238E27FC236}">
                  <a16:creationId xmlns:a16="http://schemas.microsoft.com/office/drawing/2014/main" xmlns="" id="{0EE52C6B-C59F-4315-AE7F-EE60B663D098}"/>
                </a:ext>
              </a:extLst>
            </p:cNvPr>
            <p:cNvSpPr>
              <a:spLocks noEditPoints="1"/>
            </p:cNvSpPr>
            <p:nvPr/>
          </p:nvSpPr>
          <p:spPr bwMode="auto">
            <a:xfrm rot="5400000">
              <a:off x="989012" y="2133602"/>
              <a:ext cx="2590801" cy="2590801"/>
            </a:xfrm>
            <a:custGeom>
              <a:avLst/>
              <a:gdLst/>
              <a:ahLst/>
              <a:cxnLst>
                <a:cxn ang="0">
                  <a:pos x="3663" y="50"/>
                </a:cxn>
                <a:cxn ang="0">
                  <a:pos x="2835" y="263"/>
                </a:cxn>
                <a:cxn ang="0">
                  <a:pos x="2081" y="625"/>
                </a:cxn>
                <a:cxn ang="0">
                  <a:pos x="1416" y="1123"/>
                </a:cxn>
                <a:cxn ang="0">
                  <a:pos x="859" y="1735"/>
                </a:cxn>
                <a:cxn ang="0">
                  <a:pos x="427" y="2447"/>
                </a:cxn>
                <a:cxn ang="0">
                  <a:pos x="136" y="3241"/>
                </a:cxn>
                <a:cxn ang="0">
                  <a:pos x="6" y="4098"/>
                </a:cxn>
                <a:cxn ang="0">
                  <a:pos x="34" y="4870"/>
                </a:cxn>
                <a:cxn ang="0">
                  <a:pos x="228" y="5706"/>
                </a:cxn>
                <a:cxn ang="0">
                  <a:pos x="573" y="6470"/>
                </a:cxn>
                <a:cxn ang="0">
                  <a:pos x="1054" y="7147"/>
                </a:cxn>
                <a:cxn ang="0">
                  <a:pos x="1654" y="7718"/>
                </a:cxn>
                <a:cxn ang="0">
                  <a:pos x="2354" y="8167"/>
                </a:cxn>
                <a:cxn ang="0">
                  <a:pos x="3137" y="8475"/>
                </a:cxn>
                <a:cxn ang="0">
                  <a:pos x="3988" y="8627"/>
                </a:cxn>
                <a:cxn ang="0">
                  <a:pos x="4763" y="8617"/>
                </a:cxn>
                <a:cxn ang="0">
                  <a:pos x="5606" y="8446"/>
                </a:cxn>
                <a:cxn ang="0">
                  <a:pos x="6380" y="8119"/>
                </a:cxn>
                <a:cxn ang="0">
                  <a:pos x="7068" y="7653"/>
                </a:cxn>
                <a:cxn ang="0">
                  <a:pos x="7655" y="7068"/>
                </a:cxn>
                <a:cxn ang="0">
                  <a:pos x="8119" y="6378"/>
                </a:cxn>
                <a:cxn ang="0">
                  <a:pos x="8446" y="5604"/>
                </a:cxn>
                <a:cxn ang="0">
                  <a:pos x="8619" y="4761"/>
                </a:cxn>
                <a:cxn ang="0">
                  <a:pos x="4320" y="0"/>
                </a:cxn>
                <a:cxn ang="0">
                  <a:pos x="3804" y="8337"/>
                </a:cxn>
                <a:cxn ang="0">
                  <a:pos x="3022" y="8157"/>
                </a:cxn>
                <a:cxn ang="0">
                  <a:pos x="2306" y="7833"/>
                </a:cxn>
                <a:cxn ang="0">
                  <a:pos x="1671" y="7381"/>
                </a:cxn>
                <a:cxn ang="0">
                  <a:pos x="1135" y="6819"/>
                </a:cxn>
                <a:cxn ang="0">
                  <a:pos x="715" y="6164"/>
                </a:cxn>
                <a:cxn ang="0">
                  <a:pos x="425" y="5428"/>
                </a:cxn>
                <a:cxn ang="0">
                  <a:pos x="284" y="4632"/>
                </a:cxn>
                <a:cxn ang="0">
                  <a:pos x="293" y="3906"/>
                </a:cxn>
                <a:cxn ang="0">
                  <a:pos x="454" y="3116"/>
                </a:cxn>
                <a:cxn ang="0">
                  <a:pos x="761" y="2390"/>
                </a:cxn>
                <a:cxn ang="0">
                  <a:pos x="1196" y="1744"/>
                </a:cxn>
                <a:cxn ang="0">
                  <a:pos x="1746" y="1196"/>
                </a:cxn>
                <a:cxn ang="0">
                  <a:pos x="2390" y="759"/>
                </a:cxn>
                <a:cxn ang="0">
                  <a:pos x="3116" y="452"/>
                </a:cxn>
                <a:cxn ang="0">
                  <a:pos x="3906" y="291"/>
                </a:cxn>
                <a:cxn ang="0">
                  <a:pos x="4632" y="284"/>
                </a:cxn>
                <a:cxn ang="0">
                  <a:pos x="5430" y="425"/>
                </a:cxn>
                <a:cxn ang="0">
                  <a:pos x="6164" y="715"/>
                </a:cxn>
                <a:cxn ang="0">
                  <a:pos x="6821" y="1135"/>
                </a:cxn>
                <a:cxn ang="0">
                  <a:pos x="7383" y="1671"/>
                </a:cxn>
                <a:cxn ang="0">
                  <a:pos x="7833" y="2304"/>
                </a:cxn>
                <a:cxn ang="0">
                  <a:pos x="8157" y="3021"/>
                </a:cxn>
                <a:cxn ang="0">
                  <a:pos x="8337" y="3804"/>
                </a:cxn>
                <a:cxn ang="0">
                  <a:pos x="8364" y="4529"/>
                </a:cxn>
                <a:cxn ang="0">
                  <a:pos x="8241" y="5332"/>
                </a:cxn>
                <a:cxn ang="0">
                  <a:pos x="7971" y="6076"/>
                </a:cxn>
                <a:cxn ang="0">
                  <a:pos x="7565" y="6743"/>
                </a:cxn>
                <a:cxn ang="0">
                  <a:pos x="7043" y="7318"/>
                </a:cxn>
                <a:cxn ang="0">
                  <a:pos x="6421" y="7783"/>
                </a:cxn>
                <a:cxn ang="0">
                  <a:pos x="5713" y="8123"/>
                </a:cxn>
                <a:cxn ang="0">
                  <a:pos x="4937" y="8322"/>
                </a:cxn>
              </a:cxnLst>
              <a:rect l="0" t="0" r="r" b="b"/>
              <a:pathLst>
                <a:path w="8640" h="8640">
                  <a:moveTo>
                    <a:pt x="4320" y="0"/>
                  </a:moveTo>
                  <a:lnTo>
                    <a:pt x="4320" y="0"/>
                  </a:lnTo>
                  <a:lnTo>
                    <a:pt x="4209" y="2"/>
                  </a:lnTo>
                  <a:lnTo>
                    <a:pt x="4098" y="6"/>
                  </a:lnTo>
                  <a:lnTo>
                    <a:pt x="3988" y="13"/>
                  </a:lnTo>
                  <a:lnTo>
                    <a:pt x="3879" y="23"/>
                  </a:lnTo>
                  <a:lnTo>
                    <a:pt x="3770" y="34"/>
                  </a:lnTo>
                  <a:lnTo>
                    <a:pt x="3663" y="50"/>
                  </a:lnTo>
                  <a:lnTo>
                    <a:pt x="3555" y="67"/>
                  </a:lnTo>
                  <a:lnTo>
                    <a:pt x="3450" y="88"/>
                  </a:lnTo>
                  <a:lnTo>
                    <a:pt x="3344" y="111"/>
                  </a:lnTo>
                  <a:lnTo>
                    <a:pt x="3241" y="136"/>
                  </a:lnTo>
                  <a:lnTo>
                    <a:pt x="3137" y="165"/>
                  </a:lnTo>
                  <a:lnTo>
                    <a:pt x="3036" y="194"/>
                  </a:lnTo>
                  <a:lnTo>
                    <a:pt x="2934" y="226"/>
                  </a:lnTo>
                  <a:lnTo>
                    <a:pt x="2835" y="263"/>
                  </a:lnTo>
                  <a:lnTo>
                    <a:pt x="2737" y="299"/>
                  </a:lnTo>
                  <a:lnTo>
                    <a:pt x="2639" y="339"/>
                  </a:lnTo>
                  <a:lnTo>
                    <a:pt x="2543" y="381"/>
                  </a:lnTo>
                  <a:lnTo>
                    <a:pt x="2447" y="425"/>
                  </a:lnTo>
                  <a:lnTo>
                    <a:pt x="2354" y="473"/>
                  </a:lnTo>
                  <a:lnTo>
                    <a:pt x="2262" y="521"/>
                  </a:lnTo>
                  <a:lnTo>
                    <a:pt x="2170" y="573"/>
                  </a:lnTo>
                  <a:lnTo>
                    <a:pt x="2081" y="625"/>
                  </a:lnTo>
                  <a:lnTo>
                    <a:pt x="1991" y="680"/>
                  </a:lnTo>
                  <a:lnTo>
                    <a:pt x="1905" y="738"/>
                  </a:lnTo>
                  <a:lnTo>
                    <a:pt x="1821" y="797"/>
                  </a:lnTo>
                  <a:lnTo>
                    <a:pt x="1736" y="859"/>
                  </a:lnTo>
                  <a:lnTo>
                    <a:pt x="1654" y="922"/>
                  </a:lnTo>
                  <a:lnTo>
                    <a:pt x="1574" y="987"/>
                  </a:lnTo>
                  <a:lnTo>
                    <a:pt x="1493" y="1054"/>
                  </a:lnTo>
                  <a:lnTo>
                    <a:pt x="1416" y="1123"/>
                  </a:lnTo>
                  <a:lnTo>
                    <a:pt x="1340" y="1192"/>
                  </a:lnTo>
                  <a:lnTo>
                    <a:pt x="1267" y="1265"/>
                  </a:lnTo>
                  <a:lnTo>
                    <a:pt x="1194" y="1340"/>
                  </a:lnTo>
                  <a:lnTo>
                    <a:pt x="1123" y="1414"/>
                  </a:lnTo>
                  <a:lnTo>
                    <a:pt x="1054" y="1493"/>
                  </a:lnTo>
                  <a:lnTo>
                    <a:pt x="987" y="1572"/>
                  </a:lnTo>
                  <a:lnTo>
                    <a:pt x="922" y="1652"/>
                  </a:lnTo>
                  <a:lnTo>
                    <a:pt x="859" y="1735"/>
                  </a:lnTo>
                  <a:lnTo>
                    <a:pt x="797" y="1819"/>
                  </a:lnTo>
                  <a:lnTo>
                    <a:pt x="738" y="1905"/>
                  </a:lnTo>
                  <a:lnTo>
                    <a:pt x="680" y="1991"/>
                  </a:lnTo>
                  <a:lnTo>
                    <a:pt x="627" y="2080"/>
                  </a:lnTo>
                  <a:lnTo>
                    <a:pt x="573" y="2170"/>
                  </a:lnTo>
                  <a:lnTo>
                    <a:pt x="521" y="2262"/>
                  </a:lnTo>
                  <a:lnTo>
                    <a:pt x="473" y="2354"/>
                  </a:lnTo>
                  <a:lnTo>
                    <a:pt x="427" y="2447"/>
                  </a:lnTo>
                  <a:lnTo>
                    <a:pt x="381" y="2541"/>
                  </a:lnTo>
                  <a:lnTo>
                    <a:pt x="339" y="2639"/>
                  </a:lnTo>
                  <a:lnTo>
                    <a:pt x="301" y="2737"/>
                  </a:lnTo>
                  <a:lnTo>
                    <a:pt x="263" y="2835"/>
                  </a:lnTo>
                  <a:lnTo>
                    <a:pt x="228" y="2934"/>
                  </a:lnTo>
                  <a:lnTo>
                    <a:pt x="195" y="3036"/>
                  </a:lnTo>
                  <a:lnTo>
                    <a:pt x="165" y="3137"/>
                  </a:lnTo>
                  <a:lnTo>
                    <a:pt x="136" y="3241"/>
                  </a:lnTo>
                  <a:lnTo>
                    <a:pt x="111" y="3344"/>
                  </a:lnTo>
                  <a:lnTo>
                    <a:pt x="88" y="3450"/>
                  </a:lnTo>
                  <a:lnTo>
                    <a:pt x="69" y="3555"/>
                  </a:lnTo>
                  <a:lnTo>
                    <a:pt x="50" y="3663"/>
                  </a:lnTo>
                  <a:lnTo>
                    <a:pt x="34" y="3770"/>
                  </a:lnTo>
                  <a:lnTo>
                    <a:pt x="23" y="3879"/>
                  </a:lnTo>
                  <a:lnTo>
                    <a:pt x="13" y="3988"/>
                  </a:lnTo>
                  <a:lnTo>
                    <a:pt x="6" y="4098"/>
                  </a:lnTo>
                  <a:lnTo>
                    <a:pt x="2" y="4209"/>
                  </a:lnTo>
                  <a:lnTo>
                    <a:pt x="0" y="4320"/>
                  </a:lnTo>
                  <a:lnTo>
                    <a:pt x="0" y="4320"/>
                  </a:lnTo>
                  <a:lnTo>
                    <a:pt x="2" y="4431"/>
                  </a:lnTo>
                  <a:lnTo>
                    <a:pt x="6" y="4542"/>
                  </a:lnTo>
                  <a:lnTo>
                    <a:pt x="13" y="4652"/>
                  </a:lnTo>
                  <a:lnTo>
                    <a:pt x="23" y="4761"/>
                  </a:lnTo>
                  <a:lnTo>
                    <a:pt x="34" y="4870"/>
                  </a:lnTo>
                  <a:lnTo>
                    <a:pt x="50" y="4977"/>
                  </a:lnTo>
                  <a:lnTo>
                    <a:pt x="69" y="5085"/>
                  </a:lnTo>
                  <a:lnTo>
                    <a:pt x="88" y="5190"/>
                  </a:lnTo>
                  <a:lnTo>
                    <a:pt x="111" y="5296"/>
                  </a:lnTo>
                  <a:lnTo>
                    <a:pt x="136" y="5399"/>
                  </a:lnTo>
                  <a:lnTo>
                    <a:pt x="165" y="5503"/>
                  </a:lnTo>
                  <a:lnTo>
                    <a:pt x="195" y="5604"/>
                  </a:lnTo>
                  <a:lnTo>
                    <a:pt x="228" y="5706"/>
                  </a:lnTo>
                  <a:lnTo>
                    <a:pt x="263" y="5805"/>
                  </a:lnTo>
                  <a:lnTo>
                    <a:pt x="301" y="5903"/>
                  </a:lnTo>
                  <a:lnTo>
                    <a:pt x="339" y="6001"/>
                  </a:lnTo>
                  <a:lnTo>
                    <a:pt x="381" y="6099"/>
                  </a:lnTo>
                  <a:lnTo>
                    <a:pt x="427" y="6193"/>
                  </a:lnTo>
                  <a:lnTo>
                    <a:pt x="473" y="6286"/>
                  </a:lnTo>
                  <a:lnTo>
                    <a:pt x="521" y="6378"/>
                  </a:lnTo>
                  <a:lnTo>
                    <a:pt x="573" y="6470"/>
                  </a:lnTo>
                  <a:lnTo>
                    <a:pt x="627" y="6560"/>
                  </a:lnTo>
                  <a:lnTo>
                    <a:pt x="680" y="6649"/>
                  </a:lnTo>
                  <a:lnTo>
                    <a:pt x="738" y="6735"/>
                  </a:lnTo>
                  <a:lnTo>
                    <a:pt x="797" y="6821"/>
                  </a:lnTo>
                  <a:lnTo>
                    <a:pt x="859" y="6905"/>
                  </a:lnTo>
                  <a:lnTo>
                    <a:pt x="922" y="6988"/>
                  </a:lnTo>
                  <a:lnTo>
                    <a:pt x="987" y="7068"/>
                  </a:lnTo>
                  <a:lnTo>
                    <a:pt x="1054" y="7147"/>
                  </a:lnTo>
                  <a:lnTo>
                    <a:pt x="1123" y="7226"/>
                  </a:lnTo>
                  <a:lnTo>
                    <a:pt x="1194" y="7300"/>
                  </a:lnTo>
                  <a:lnTo>
                    <a:pt x="1267" y="7375"/>
                  </a:lnTo>
                  <a:lnTo>
                    <a:pt x="1340" y="7448"/>
                  </a:lnTo>
                  <a:lnTo>
                    <a:pt x="1416" y="7517"/>
                  </a:lnTo>
                  <a:lnTo>
                    <a:pt x="1493" y="7586"/>
                  </a:lnTo>
                  <a:lnTo>
                    <a:pt x="1574" y="7653"/>
                  </a:lnTo>
                  <a:lnTo>
                    <a:pt x="1654" y="7718"/>
                  </a:lnTo>
                  <a:lnTo>
                    <a:pt x="1736" y="7781"/>
                  </a:lnTo>
                  <a:lnTo>
                    <a:pt x="1821" y="7843"/>
                  </a:lnTo>
                  <a:lnTo>
                    <a:pt x="1905" y="7902"/>
                  </a:lnTo>
                  <a:lnTo>
                    <a:pt x="1991" y="7960"/>
                  </a:lnTo>
                  <a:lnTo>
                    <a:pt x="2081" y="8015"/>
                  </a:lnTo>
                  <a:lnTo>
                    <a:pt x="2170" y="8067"/>
                  </a:lnTo>
                  <a:lnTo>
                    <a:pt x="2262" y="8119"/>
                  </a:lnTo>
                  <a:lnTo>
                    <a:pt x="2354" y="8167"/>
                  </a:lnTo>
                  <a:lnTo>
                    <a:pt x="2447" y="8215"/>
                  </a:lnTo>
                  <a:lnTo>
                    <a:pt x="2543" y="8259"/>
                  </a:lnTo>
                  <a:lnTo>
                    <a:pt x="2639" y="8301"/>
                  </a:lnTo>
                  <a:lnTo>
                    <a:pt x="2737" y="8341"/>
                  </a:lnTo>
                  <a:lnTo>
                    <a:pt x="2835" y="8377"/>
                  </a:lnTo>
                  <a:lnTo>
                    <a:pt x="2934" y="8414"/>
                  </a:lnTo>
                  <a:lnTo>
                    <a:pt x="3036" y="8446"/>
                  </a:lnTo>
                  <a:lnTo>
                    <a:pt x="3137" y="8475"/>
                  </a:lnTo>
                  <a:lnTo>
                    <a:pt x="3241" y="8504"/>
                  </a:lnTo>
                  <a:lnTo>
                    <a:pt x="3344" y="8529"/>
                  </a:lnTo>
                  <a:lnTo>
                    <a:pt x="3450" y="8552"/>
                  </a:lnTo>
                  <a:lnTo>
                    <a:pt x="3555" y="8573"/>
                  </a:lnTo>
                  <a:lnTo>
                    <a:pt x="3663" y="8590"/>
                  </a:lnTo>
                  <a:lnTo>
                    <a:pt x="3770" y="8606"/>
                  </a:lnTo>
                  <a:lnTo>
                    <a:pt x="3879" y="8617"/>
                  </a:lnTo>
                  <a:lnTo>
                    <a:pt x="3988" y="8627"/>
                  </a:lnTo>
                  <a:lnTo>
                    <a:pt x="4098" y="8634"/>
                  </a:lnTo>
                  <a:lnTo>
                    <a:pt x="4209" y="8638"/>
                  </a:lnTo>
                  <a:lnTo>
                    <a:pt x="4320" y="8640"/>
                  </a:lnTo>
                  <a:lnTo>
                    <a:pt x="4320" y="8640"/>
                  </a:lnTo>
                  <a:lnTo>
                    <a:pt x="4431" y="8638"/>
                  </a:lnTo>
                  <a:lnTo>
                    <a:pt x="4542" y="8634"/>
                  </a:lnTo>
                  <a:lnTo>
                    <a:pt x="4653" y="8627"/>
                  </a:lnTo>
                  <a:lnTo>
                    <a:pt x="4763" y="8617"/>
                  </a:lnTo>
                  <a:lnTo>
                    <a:pt x="4870" y="8606"/>
                  </a:lnTo>
                  <a:lnTo>
                    <a:pt x="4979" y="8590"/>
                  </a:lnTo>
                  <a:lnTo>
                    <a:pt x="5085" y="8573"/>
                  </a:lnTo>
                  <a:lnTo>
                    <a:pt x="5192" y="8552"/>
                  </a:lnTo>
                  <a:lnTo>
                    <a:pt x="5296" y="8529"/>
                  </a:lnTo>
                  <a:lnTo>
                    <a:pt x="5401" y="8504"/>
                  </a:lnTo>
                  <a:lnTo>
                    <a:pt x="5503" y="8475"/>
                  </a:lnTo>
                  <a:lnTo>
                    <a:pt x="5606" y="8446"/>
                  </a:lnTo>
                  <a:lnTo>
                    <a:pt x="5706" y="8414"/>
                  </a:lnTo>
                  <a:lnTo>
                    <a:pt x="5805" y="8377"/>
                  </a:lnTo>
                  <a:lnTo>
                    <a:pt x="5905" y="8341"/>
                  </a:lnTo>
                  <a:lnTo>
                    <a:pt x="6003" y="8301"/>
                  </a:lnTo>
                  <a:lnTo>
                    <a:pt x="6099" y="8259"/>
                  </a:lnTo>
                  <a:lnTo>
                    <a:pt x="6194" y="8215"/>
                  </a:lnTo>
                  <a:lnTo>
                    <a:pt x="6286" y="8167"/>
                  </a:lnTo>
                  <a:lnTo>
                    <a:pt x="6380" y="8119"/>
                  </a:lnTo>
                  <a:lnTo>
                    <a:pt x="6470" y="8067"/>
                  </a:lnTo>
                  <a:lnTo>
                    <a:pt x="6560" y="8015"/>
                  </a:lnTo>
                  <a:lnTo>
                    <a:pt x="6649" y="7960"/>
                  </a:lnTo>
                  <a:lnTo>
                    <a:pt x="6737" y="7902"/>
                  </a:lnTo>
                  <a:lnTo>
                    <a:pt x="6821" y="7843"/>
                  </a:lnTo>
                  <a:lnTo>
                    <a:pt x="6905" y="7781"/>
                  </a:lnTo>
                  <a:lnTo>
                    <a:pt x="6988" y="7718"/>
                  </a:lnTo>
                  <a:lnTo>
                    <a:pt x="7068" y="7653"/>
                  </a:lnTo>
                  <a:lnTo>
                    <a:pt x="7147" y="7586"/>
                  </a:lnTo>
                  <a:lnTo>
                    <a:pt x="7226" y="7517"/>
                  </a:lnTo>
                  <a:lnTo>
                    <a:pt x="7300" y="7448"/>
                  </a:lnTo>
                  <a:lnTo>
                    <a:pt x="7375" y="7375"/>
                  </a:lnTo>
                  <a:lnTo>
                    <a:pt x="7448" y="7300"/>
                  </a:lnTo>
                  <a:lnTo>
                    <a:pt x="7519" y="7226"/>
                  </a:lnTo>
                  <a:lnTo>
                    <a:pt x="7588" y="7147"/>
                  </a:lnTo>
                  <a:lnTo>
                    <a:pt x="7655" y="7068"/>
                  </a:lnTo>
                  <a:lnTo>
                    <a:pt x="7720" y="6988"/>
                  </a:lnTo>
                  <a:lnTo>
                    <a:pt x="7783" y="6905"/>
                  </a:lnTo>
                  <a:lnTo>
                    <a:pt x="7843" y="6821"/>
                  </a:lnTo>
                  <a:lnTo>
                    <a:pt x="7902" y="6735"/>
                  </a:lnTo>
                  <a:lnTo>
                    <a:pt x="7960" y="6649"/>
                  </a:lnTo>
                  <a:lnTo>
                    <a:pt x="8015" y="6560"/>
                  </a:lnTo>
                  <a:lnTo>
                    <a:pt x="8069" y="6470"/>
                  </a:lnTo>
                  <a:lnTo>
                    <a:pt x="8119" y="6378"/>
                  </a:lnTo>
                  <a:lnTo>
                    <a:pt x="8169" y="6286"/>
                  </a:lnTo>
                  <a:lnTo>
                    <a:pt x="8215" y="6193"/>
                  </a:lnTo>
                  <a:lnTo>
                    <a:pt x="8259" y="6099"/>
                  </a:lnTo>
                  <a:lnTo>
                    <a:pt x="8301" y="6001"/>
                  </a:lnTo>
                  <a:lnTo>
                    <a:pt x="8341" y="5903"/>
                  </a:lnTo>
                  <a:lnTo>
                    <a:pt x="8379" y="5805"/>
                  </a:lnTo>
                  <a:lnTo>
                    <a:pt x="8414" y="5706"/>
                  </a:lnTo>
                  <a:lnTo>
                    <a:pt x="8446" y="5604"/>
                  </a:lnTo>
                  <a:lnTo>
                    <a:pt x="8477" y="5503"/>
                  </a:lnTo>
                  <a:lnTo>
                    <a:pt x="8504" y="5399"/>
                  </a:lnTo>
                  <a:lnTo>
                    <a:pt x="8531" y="5296"/>
                  </a:lnTo>
                  <a:lnTo>
                    <a:pt x="8554" y="5190"/>
                  </a:lnTo>
                  <a:lnTo>
                    <a:pt x="8573" y="5085"/>
                  </a:lnTo>
                  <a:lnTo>
                    <a:pt x="8590" y="4977"/>
                  </a:lnTo>
                  <a:lnTo>
                    <a:pt x="8606" y="4870"/>
                  </a:lnTo>
                  <a:lnTo>
                    <a:pt x="8619" y="4761"/>
                  </a:lnTo>
                  <a:lnTo>
                    <a:pt x="8629" y="4652"/>
                  </a:lnTo>
                  <a:lnTo>
                    <a:pt x="8634" y="4542"/>
                  </a:lnTo>
                  <a:lnTo>
                    <a:pt x="8640" y="4431"/>
                  </a:lnTo>
                  <a:lnTo>
                    <a:pt x="8640" y="4320"/>
                  </a:lnTo>
                  <a:lnTo>
                    <a:pt x="8640" y="4320"/>
                  </a:lnTo>
                  <a:lnTo>
                    <a:pt x="8640" y="0"/>
                  </a:lnTo>
                  <a:lnTo>
                    <a:pt x="8640" y="0"/>
                  </a:lnTo>
                  <a:lnTo>
                    <a:pt x="4320" y="0"/>
                  </a:lnTo>
                  <a:lnTo>
                    <a:pt x="4320" y="0"/>
                  </a:lnTo>
                  <a:close/>
                  <a:moveTo>
                    <a:pt x="4320" y="8370"/>
                  </a:moveTo>
                  <a:lnTo>
                    <a:pt x="4320" y="8370"/>
                  </a:lnTo>
                  <a:lnTo>
                    <a:pt x="4217" y="8368"/>
                  </a:lnTo>
                  <a:lnTo>
                    <a:pt x="4113" y="8364"/>
                  </a:lnTo>
                  <a:lnTo>
                    <a:pt x="4010" y="8356"/>
                  </a:lnTo>
                  <a:lnTo>
                    <a:pt x="3906" y="8349"/>
                  </a:lnTo>
                  <a:lnTo>
                    <a:pt x="3804" y="8337"/>
                  </a:lnTo>
                  <a:lnTo>
                    <a:pt x="3705" y="8322"/>
                  </a:lnTo>
                  <a:lnTo>
                    <a:pt x="3603" y="8307"/>
                  </a:lnTo>
                  <a:lnTo>
                    <a:pt x="3505" y="8287"/>
                  </a:lnTo>
                  <a:lnTo>
                    <a:pt x="3406" y="8264"/>
                  </a:lnTo>
                  <a:lnTo>
                    <a:pt x="3308" y="8241"/>
                  </a:lnTo>
                  <a:lnTo>
                    <a:pt x="3212" y="8215"/>
                  </a:lnTo>
                  <a:lnTo>
                    <a:pt x="3116" y="8188"/>
                  </a:lnTo>
                  <a:lnTo>
                    <a:pt x="3022" y="8157"/>
                  </a:lnTo>
                  <a:lnTo>
                    <a:pt x="2929" y="8123"/>
                  </a:lnTo>
                  <a:lnTo>
                    <a:pt x="2837" y="8088"/>
                  </a:lnTo>
                  <a:lnTo>
                    <a:pt x="2745" y="8052"/>
                  </a:lnTo>
                  <a:lnTo>
                    <a:pt x="2654" y="8011"/>
                  </a:lnTo>
                  <a:lnTo>
                    <a:pt x="2564" y="7969"/>
                  </a:lnTo>
                  <a:lnTo>
                    <a:pt x="2478" y="7925"/>
                  </a:lnTo>
                  <a:lnTo>
                    <a:pt x="2390" y="7881"/>
                  </a:lnTo>
                  <a:lnTo>
                    <a:pt x="2306" y="7833"/>
                  </a:lnTo>
                  <a:lnTo>
                    <a:pt x="2221" y="7783"/>
                  </a:lnTo>
                  <a:lnTo>
                    <a:pt x="2139" y="7732"/>
                  </a:lnTo>
                  <a:lnTo>
                    <a:pt x="2057" y="7678"/>
                  </a:lnTo>
                  <a:lnTo>
                    <a:pt x="1976" y="7622"/>
                  </a:lnTo>
                  <a:lnTo>
                    <a:pt x="1897" y="7565"/>
                  </a:lnTo>
                  <a:lnTo>
                    <a:pt x="1821" y="7505"/>
                  </a:lnTo>
                  <a:lnTo>
                    <a:pt x="1746" y="7444"/>
                  </a:lnTo>
                  <a:lnTo>
                    <a:pt x="1671" y="7381"/>
                  </a:lnTo>
                  <a:lnTo>
                    <a:pt x="1598" y="7318"/>
                  </a:lnTo>
                  <a:lnTo>
                    <a:pt x="1528" y="7250"/>
                  </a:lnTo>
                  <a:lnTo>
                    <a:pt x="1459" y="7183"/>
                  </a:lnTo>
                  <a:lnTo>
                    <a:pt x="1390" y="7114"/>
                  </a:lnTo>
                  <a:lnTo>
                    <a:pt x="1324" y="7042"/>
                  </a:lnTo>
                  <a:lnTo>
                    <a:pt x="1259" y="6969"/>
                  </a:lnTo>
                  <a:lnTo>
                    <a:pt x="1196" y="6896"/>
                  </a:lnTo>
                  <a:lnTo>
                    <a:pt x="1135" y="6819"/>
                  </a:lnTo>
                  <a:lnTo>
                    <a:pt x="1075" y="6743"/>
                  </a:lnTo>
                  <a:lnTo>
                    <a:pt x="1020" y="6664"/>
                  </a:lnTo>
                  <a:lnTo>
                    <a:pt x="964" y="6583"/>
                  </a:lnTo>
                  <a:lnTo>
                    <a:pt x="910" y="6503"/>
                  </a:lnTo>
                  <a:lnTo>
                    <a:pt x="859" y="6419"/>
                  </a:lnTo>
                  <a:lnTo>
                    <a:pt x="809" y="6336"/>
                  </a:lnTo>
                  <a:lnTo>
                    <a:pt x="761" y="6250"/>
                  </a:lnTo>
                  <a:lnTo>
                    <a:pt x="715" y="6164"/>
                  </a:lnTo>
                  <a:lnTo>
                    <a:pt x="671" y="6076"/>
                  </a:lnTo>
                  <a:lnTo>
                    <a:pt x="629" y="5986"/>
                  </a:lnTo>
                  <a:lnTo>
                    <a:pt x="590" y="5895"/>
                  </a:lnTo>
                  <a:lnTo>
                    <a:pt x="552" y="5805"/>
                  </a:lnTo>
                  <a:lnTo>
                    <a:pt x="517" y="5711"/>
                  </a:lnTo>
                  <a:lnTo>
                    <a:pt x="485" y="5619"/>
                  </a:lnTo>
                  <a:lnTo>
                    <a:pt x="454" y="5524"/>
                  </a:lnTo>
                  <a:lnTo>
                    <a:pt x="425" y="5428"/>
                  </a:lnTo>
                  <a:lnTo>
                    <a:pt x="399" y="5332"/>
                  </a:lnTo>
                  <a:lnTo>
                    <a:pt x="376" y="5234"/>
                  </a:lnTo>
                  <a:lnTo>
                    <a:pt x="355" y="5136"/>
                  </a:lnTo>
                  <a:lnTo>
                    <a:pt x="335" y="5037"/>
                  </a:lnTo>
                  <a:lnTo>
                    <a:pt x="318" y="4937"/>
                  </a:lnTo>
                  <a:lnTo>
                    <a:pt x="305" y="4836"/>
                  </a:lnTo>
                  <a:lnTo>
                    <a:pt x="293" y="4734"/>
                  </a:lnTo>
                  <a:lnTo>
                    <a:pt x="284" y="4632"/>
                  </a:lnTo>
                  <a:lnTo>
                    <a:pt x="278" y="4529"/>
                  </a:lnTo>
                  <a:lnTo>
                    <a:pt x="272" y="4425"/>
                  </a:lnTo>
                  <a:lnTo>
                    <a:pt x="272" y="4320"/>
                  </a:lnTo>
                  <a:lnTo>
                    <a:pt x="272" y="4320"/>
                  </a:lnTo>
                  <a:lnTo>
                    <a:pt x="272" y="4215"/>
                  </a:lnTo>
                  <a:lnTo>
                    <a:pt x="278" y="4111"/>
                  </a:lnTo>
                  <a:lnTo>
                    <a:pt x="284" y="4008"/>
                  </a:lnTo>
                  <a:lnTo>
                    <a:pt x="293" y="3906"/>
                  </a:lnTo>
                  <a:lnTo>
                    <a:pt x="305" y="3804"/>
                  </a:lnTo>
                  <a:lnTo>
                    <a:pt x="318" y="3703"/>
                  </a:lnTo>
                  <a:lnTo>
                    <a:pt x="335" y="3603"/>
                  </a:lnTo>
                  <a:lnTo>
                    <a:pt x="355" y="3504"/>
                  </a:lnTo>
                  <a:lnTo>
                    <a:pt x="376" y="3406"/>
                  </a:lnTo>
                  <a:lnTo>
                    <a:pt x="399" y="3308"/>
                  </a:lnTo>
                  <a:lnTo>
                    <a:pt x="425" y="3212"/>
                  </a:lnTo>
                  <a:lnTo>
                    <a:pt x="454" y="3116"/>
                  </a:lnTo>
                  <a:lnTo>
                    <a:pt x="485" y="3021"/>
                  </a:lnTo>
                  <a:lnTo>
                    <a:pt x="517" y="2929"/>
                  </a:lnTo>
                  <a:lnTo>
                    <a:pt x="552" y="2835"/>
                  </a:lnTo>
                  <a:lnTo>
                    <a:pt x="590" y="2745"/>
                  </a:lnTo>
                  <a:lnTo>
                    <a:pt x="629" y="2654"/>
                  </a:lnTo>
                  <a:lnTo>
                    <a:pt x="671" y="2564"/>
                  </a:lnTo>
                  <a:lnTo>
                    <a:pt x="715" y="2476"/>
                  </a:lnTo>
                  <a:lnTo>
                    <a:pt x="761" y="2390"/>
                  </a:lnTo>
                  <a:lnTo>
                    <a:pt x="809" y="2304"/>
                  </a:lnTo>
                  <a:lnTo>
                    <a:pt x="859" y="2221"/>
                  </a:lnTo>
                  <a:lnTo>
                    <a:pt x="910" y="2137"/>
                  </a:lnTo>
                  <a:lnTo>
                    <a:pt x="964" y="2057"/>
                  </a:lnTo>
                  <a:lnTo>
                    <a:pt x="1020" y="1976"/>
                  </a:lnTo>
                  <a:lnTo>
                    <a:pt x="1075" y="1897"/>
                  </a:lnTo>
                  <a:lnTo>
                    <a:pt x="1135" y="1821"/>
                  </a:lnTo>
                  <a:lnTo>
                    <a:pt x="1196" y="1744"/>
                  </a:lnTo>
                  <a:lnTo>
                    <a:pt x="1259" y="1671"/>
                  </a:lnTo>
                  <a:lnTo>
                    <a:pt x="1324" y="1598"/>
                  </a:lnTo>
                  <a:lnTo>
                    <a:pt x="1390" y="1526"/>
                  </a:lnTo>
                  <a:lnTo>
                    <a:pt x="1459" y="1457"/>
                  </a:lnTo>
                  <a:lnTo>
                    <a:pt x="1528" y="1390"/>
                  </a:lnTo>
                  <a:lnTo>
                    <a:pt x="1598" y="1322"/>
                  </a:lnTo>
                  <a:lnTo>
                    <a:pt x="1671" y="1259"/>
                  </a:lnTo>
                  <a:lnTo>
                    <a:pt x="1746" y="1196"/>
                  </a:lnTo>
                  <a:lnTo>
                    <a:pt x="1821" y="1135"/>
                  </a:lnTo>
                  <a:lnTo>
                    <a:pt x="1897" y="1075"/>
                  </a:lnTo>
                  <a:lnTo>
                    <a:pt x="1976" y="1018"/>
                  </a:lnTo>
                  <a:lnTo>
                    <a:pt x="2057" y="962"/>
                  </a:lnTo>
                  <a:lnTo>
                    <a:pt x="2139" y="908"/>
                  </a:lnTo>
                  <a:lnTo>
                    <a:pt x="2221" y="857"/>
                  </a:lnTo>
                  <a:lnTo>
                    <a:pt x="2306" y="807"/>
                  </a:lnTo>
                  <a:lnTo>
                    <a:pt x="2390" y="759"/>
                  </a:lnTo>
                  <a:lnTo>
                    <a:pt x="2478" y="715"/>
                  </a:lnTo>
                  <a:lnTo>
                    <a:pt x="2564" y="671"/>
                  </a:lnTo>
                  <a:lnTo>
                    <a:pt x="2654" y="629"/>
                  </a:lnTo>
                  <a:lnTo>
                    <a:pt x="2745" y="588"/>
                  </a:lnTo>
                  <a:lnTo>
                    <a:pt x="2837" y="552"/>
                  </a:lnTo>
                  <a:lnTo>
                    <a:pt x="2929" y="517"/>
                  </a:lnTo>
                  <a:lnTo>
                    <a:pt x="3022" y="483"/>
                  </a:lnTo>
                  <a:lnTo>
                    <a:pt x="3116" y="452"/>
                  </a:lnTo>
                  <a:lnTo>
                    <a:pt x="3212" y="425"/>
                  </a:lnTo>
                  <a:lnTo>
                    <a:pt x="3308" y="399"/>
                  </a:lnTo>
                  <a:lnTo>
                    <a:pt x="3406" y="376"/>
                  </a:lnTo>
                  <a:lnTo>
                    <a:pt x="3505" y="353"/>
                  </a:lnTo>
                  <a:lnTo>
                    <a:pt x="3603" y="333"/>
                  </a:lnTo>
                  <a:lnTo>
                    <a:pt x="3705" y="318"/>
                  </a:lnTo>
                  <a:lnTo>
                    <a:pt x="3804" y="303"/>
                  </a:lnTo>
                  <a:lnTo>
                    <a:pt x="3906" y="291"/>
                  </a:lnTo>
                  <a:lnTo>
                    <a:pt x="4010" y="284"/>
                  </a:lnTo>
                  <a:lnTo>
                    <a:pt x="4113" y="276"/>
                  </a:lnTo>
                  <a:lnTo>
                    <a:pt x="4217" y="272"/>
                  </a:lnTo>
                  <a:lnTo>
                    <a:pt x="4320" y="270"/>
                  </a:lnTo>
                  <a:lnTo>
                    <a:pt x="4320" y="270"/>
                  </a:lnTo>
                  <a:lnTo>
                    <a:pt x="4425" y="272"/>
                  </a:lnTo>
                  <a:lnTo>
                    <a:pt x="4529" y="276"/>
                  </a:lnTo>
                  <a:lnTo>
                    <a:pt x="4632" y="284"/>
                  </a:lnTo>
                  <a:lnTo>
                    <a:pt x="4734" y="291"/>
                  </a:lnTo>
                  <a:lnTo>
                    <a:pt x="4836" y="303"/>
                  </a:lnTo>
                  <a:lnTo>
                    <a:pt x="4937" y="318"/>
                  </a:lnTo>
                  <a:lnTo>
                    <a:pt x="5037" y="333"/>
                  </a:lnTo>
                  <a:lnTo>
                    <a:pt x="5136" y="353"/>
                  </a:lnTo>
                  <a:lnTo>
                    <a:pt x="5234" y="376"/>
                  </a:lnTo>
                  <a:lnTo>
                    <a:pt x="5332" y="399"/>
                  </a:lnTo>
                  <a:lnTo>
                    <a:pt x="5430" y="425"/>
                  </a:lnTo>
                  <a:lnTo>
                    <a:pt x="5526" y="452"/>
                  </a:lnTo>
                  <a:lnTo>
                    <a:pt x="5619" y="483"/>
                  </a:lnTo>
                  <a:lnTo>
                    <a:pt x="5713" y="517"/>
                  </a:lnTo>
                  <a:lnTo>
                    <a:pt x="5805" y="552"/>
                  </a:lnTo>
                  <a:lnTo>
                    <a:pt x="5897" y="588"/>
                  </a:lnTo>
                  <a:lnTo>
                    <a:pt x="5987" y="629"/>
                  </a:lnTo>
                  <a:lnTo>
                    <a:pt x="6076" y="671"/>
                  </a:lnTo>
                  <a:lnTo>
                    <a:pt x="6164" y="715"/>
                  </a:lnTo>
                  <a:lnTo>
                    <a:pt x="6250" y="759"/>
                  </a:lnTo>
                  <a:lnTo>
                    <a:pt x="6336" y="807"/>
                  </a:lnTo>
                  <a:lnTo>
                    <a:pt x="6421" y="857"/>
                  </a:lnTo>
                  <a:lnTo>
                    <a:pt x="6503" y="908"/>
                  </a:lnTo>
                  <a:lnTo>
                    <a:pt x="6583" y="962"/>
                  </a:lnTo>
                  <a:lnTo>
                    <a:pt x="6664" y="1018"/>
                  </a:lnTo>
                  <a:lnTo>
                    <a:pt x="6743" y="1075"/>
                  </a:lnTo>
                  <a:lnTo>
                    <a:pt x="6821" y="1135"/>
                  </a:lnTo>
                  <a:lnTo>
                    <a:pt x="6896" y="1196"/>
                  </a:lnTo>
                  <a:lnTo>
                    <a:pt x="6971" y="1259"/>
                  </a:lnTo>
                  <a:lnTo>
                    <a:pt x="7043" y="1322"/>
                  </a:lnTo>
                  <a:lnTo>
                    <a:pt x="7114" y="1390"/>
                  </a:lnTo>
                  <a:lnTo>
                    <a:pt x="7183" y="1457"/>
                  </a:lnTo>
                  <a:lnTo>
                    <a:pt x="7252" y="1526"/>
                  </a:lnTo>
                  <a:lnTo>
                    <a:pt x="7318" y="1598"/>
                  </a:lnTo>
                  <a:lnTo>
                    <a:pt x="7383" y="1671"/>
                  </a:lnTo>
                  <a:lnTo>
                    <a:pt x="7444" y="1744"/>
                  </a:lnTo>
                  <a:lnTo>
                    <a:pt x="7505" y="1821"/>
                  </a:lnTo>
                  <a:lnTo>
                    <a:pt x="7565" y="1897"/>
                  </a:lnTo>
                  <a:lnTo>
                    <a:pt x="7622" y="1976"/>
                  </a:lnTo>
                  <a:lnTo>
                    <a:pt x="7678" y="2057"/>
                  </a:lnTo>
                  <a:lnTo>
                    <a:pt x="7732" y="2137"/>
                  </a:lnTo>
                  <a:lnTo>
                    <a:pt x="7783" y="2221"/>
                  </a:lnTo>
                  <a:lnTo>
                    <a:pt x="7833" y="2304"/>
                  </a:lnTo>
                  <a:lnTo>
                    <a:pt x="7881" y="2390"/>
                  </a:lnTo>
                  <a:lnTo>
                    <a:pt x="7927" y="2476"/>
                  </a:lnTo>
                  <a:lnTo>
                    <a:pt x="7971" y="2564"/>
                  </a:lnTo>
                  <a:lnTo>
                    <a:pt x="8011" y="2654"/>
                  </a:lnTo>
                  <a:lnTo>
                    <a:pt x="8052" y="2745"/>
                  </a:lnTo>
                  <a:lnTo>
                    <a:pt x="8088" y="2835"/>
                  </a:lnTo>
                  <a:lnTo>
                    <a:pt x="8124" y="2929"/>
                  </a:lnTo>
                  <a:lnTo>
                    <a:pt x="8157" y="3021"/>
                  </a:lnTo>
                  <a:lnTo>
                    <a:pt x="8188" y="3116"/>
                  </a:lnTo>
                  <a:lnTo>
                    <a:pt x="8216" y="3212"/>
                  </a:lnTo>
                  <a:lnTo>
                    <a:pt x="8241" y="3308"/>
                  </a:lnTo>
                  <a:lnTo>
                    <a:pt x="8266" y="3406"/>
                  </a:lnTo>
                  <a:lnTo>
                    <a:pt x="8287" y="3504"/>
                  </a:lnTo>
                  <a:lnTo>
                    <a:pt x="8307" y="3603"/>
                  </a:lnTo>
                  <a:lnTo>
                    <a:pt x="8322" y="3703"/>
                  </a:lnTo>
                  <a:lnTo>
                    <a:pt x="8337" y="3804"/>
                  </a:lnTo>
                  <a:lnTo>
                    <a:pt x="8349" y="3906"/>
                  </a:lnTo>
                  <a:lnTo>
                    <a:pt x="8358" y="4008"/>
                  </a:lnTo>
                  <a:lnTo>
                    <a:pt x="8364" y="4111"/>
                  </a:lnTo>
                  <a:lnTo>
                    <a:pt x="8368" y="4215"/>
                  </a:lnTo>
                  <a:lnTo>
                    <a:pt x="8370" y="4320"/>
                  </a:lnTo>
                  <a:lnTo>
                    <a:pt x="8370" y="4320"/>
                  </a:lnTo>
                  <a:lnTo>
                    <a:pt x="8368" y="4425"/>
                  </a:lnTo>
                  <a:lnTo>
                    <a:pt x="8364" y="4529"/>
                  </a:lnTo>
                  <a:lnTo>
                    <a:pt x="8358" y="4632"/>
                  </a:lnTo>
                  <a:lnTo>
                    <a:pt x="8349" y="4734"/>
                  </a:lnTo>
                  <a:lnTo>
                    <a:pt x="8337" y="4836"/>
                  </a:lnTo>
                  <a:lnTo>
                    <a:pt x="8322" y="4937"/>
                  </a:lnTo>
                  <a:lnTo>
                    <a:pt x="8307" y="5037"/>
                  </a:lnTo>
                  <a:lnTo>
                    <a:pt x="8287" y="5136"/>
                  </a:lnTo>
                  <a:lnTo>
                    <a:pt x="8266" y="5234"/>
                  </a:lnTo>
                  <a:lnTo>
                    <a:pt x="8241" y="5332"/>
                  </a:lnTo>
                  <a:lnTo>
                    <a:pt x="8216" y="5428"/>
                  </a:lnTo>
                  <a:lnTo>
                    <a:pt x="8188" y="5524"/>
                  </a:lnTo>
                  <a:lnTo>
                    <a:pt x="8157" y="5619"/>
                  </a:lnTo>
                  <a:lnTo>
                    <a:pt x="8124" y="5711"/>
                  </a:lnTo>
                  <a:lnTo>
                    <a:pt x="8088" y="5805"/>
                  </a:lnTo>
                  <a:lnTo>
                    <a:pt x="8052" y="5895"/>
                  </a:lnTo>
                  <a:lnTo>
                    <a:pt x="8011" y="5986"/>
                  </a:lnTo>
                  <a:lnTo>
                    <a:pt x="7971" y="6076"/>
                  </a:lnTo>
                  <a:lnTo>
                    <a:pt x="7927" y="6164"/>
                  </a:lnTo>
                  <a:lnTo>
                    <a:pt x="7881" y="6250"/>
                  </a:lnTo>
                  <a:lnTo>
                    <a:pt x="7833" y="6336"/>
                  </a:lnTo>
                  <a:lnTo>
                    <a:pt x="7783" y="6419"/>
                  </a:lnTo>
                  <a:lnTo>
                    <a:pt x="7732" y="6503"/>
                  </a:lnTo>
                  <a:lnTo>
                    <a:pt x="7678" y="6583"/>
                  </a:lnTo>
                  <a:lnTo>
                    <a:pt x="7622" y="6664"/>
                  </a:lnTo>
                  <a:lnTo>
                    <a:pt x="7565" y="6743"/>
                  </a:lnTo>
                  <a:lnTo>
                    <a:pt x="7505" y="6819"/>
                  </a:lnTo>
                  <a:lnTo>
                    <a:pt x="7444" y="6896"/>
                  </a:lnTo>
                  <a:lnTo>
                    <a:pt x="7383" y="6969"/>
                  </a:lnTo>
                  <a:lnTo>
                    <a:pt x="7318" y="7042"/>
                  </a:lnTo>
                  <a:lnTo>
                    <a:pt x="7252" y="7114"/>
                  </a:lnTo>
                  <a:lnTo>
                    <a:pt x="7183" y="7183"/>
                  </a:lnTo>
                  <a:lnTo>
                    <a:pt x="7114" y="7250"/>
                  </a:lnTo>
                  <a:lnTo>
                    <a:pt x="7043" y="7318"/>
                  </a:lnTo>
                  <a:lnTo>
                    <a:pt x="6971" y="7381"/>
                  </a:lnTo>
                  <a:lnTo>
                    <a:pt x="6896" y="7444"/>
                  </a:lnTo>
                  <a:lnTo>
                    <a:pt x="6821" y="7505"/>
                  </a:lnTo>
                  <a:lnTo>
                    <a:pt x="6743" y="7565"/>
                  </a:lnTo>
                  <a:lnTo>
                    <a:pt x="6664" y="7622"/>
                  </a:lnTo>
                  <a:lnTo>
                    <a:pt x="6583" y="7678"/>
                  </a:lnTo>
                  <a:lnTo>
                    <a:pt x="6503" y="7732"/>
                  </a:lnTo>
                  <a:lnTo>
                    <a:pt x="6421" y="7783"/>
                  </a:lnTo>
                  <a:lnTo>
                    <a:pt x="6336" y="7833"/>
                  </a:lnTo>
                  <a:lnTo>
                    <a:pt x="6250" y="7881"/>
                  </a:lnTo>
                  <a:lnTo>
                    <a:pt x="6164" y="7925"/>
                  </a:lnTo>
                  <a:lnTo>
                    <a:pt x="6076" y="7969"/>
                  </a:lnTo>
                  <a:lnTo>
                    <a:pt x="5987" y="8011"/>
                  </a:lnTo>
                  <a:lnTo>
                    <a:pt x="5897" y="8052"/>
                  </a:lnTo>
                  <a:lnTo>
                    <a:pt x="5805" y="8088"/>
                  </a:lnTo>
                  <a:lnTo>
                    <a:pt x="5713" y="8123"/>
                  </a:lnTo>
                  <a:lnTo>
                    <a:pt x="5619" y="8157"/>
                  </a:lnTo>
                  <a:lnTo>
                    <a:pt x="5526" y="8188"/>
                  </a:lnTo>
                  <a:lnTo>
                    <a:pt x="5430" y="8215"/>
                  </a:lnTo>
                  <a:lnTo>
                    <a:pt x="5332" y="8241"/>
                  </a:lnTo>
                  <a:lnTo>
                    <a:pt x="5234" y="8264"/>
                  </a:lnTo>
                  <a:lnTo>
                    <a:pt x="5136" y="8287"/>
                  </a:lnTo>
                  <a:lnTo>
                    <a:pt x="5037" y="8307"/>
                  </a:lnTo>
                  <a:lnTo>
                    <a:pt x="4937" y="8322"/>
                  </a:lnTo>
                  <a:lnTo>
                    <a:pt x="4836" y="8337"/>
                  </a:lnTo>
                  <a:lnTo>
                    <a:pt x="4734" y="8349"/>
                  </a:lnTo>
                  <a:lnTo>
                    <a:pt x="4632" y="8356"/>
                  </a:lnTo>
                  <a:lnTo>
                    <a:pt x="4529" y="8364"/>
                  </a:lnTo>
                  <a:lnTo>
                    <a:pt x="4425" y="8368"/>
                  </a:lnTo>
                  <a:lnTo>
                    <a:pt x="4320" y="8370"/>
                  </a:lnTo>
                  <a:lnTo>
                    <a:pt x="4320" y="8370"/>
                  </a:lnTo>
                  <a:close/>
                </a:path>
              </a:pathLst>
            </a:custGeom>
            <a:solidFill>
              <a:srgbClr val="464646"/>
            </a:solidFill>
            <a:ln w="9525">
              <a:noFill/>
              <a:round/>
              <a:headEnd/>
              <a:tailEnd/>
            </a:ln>
          </p:spPr>
          <p:txBody>
            <a:bodyPr vert="horz" wrap="square" lIns="91440" tIns="45720" rIns="91440" bIns="45720" numCol="1" anchor="t" anchorCtr="0" compatLnSpc="1">
              <a:prstTxWarp prst="textNoShape">
                <a:avLst/>
              </a:prstTxWarp>
            </a:bodyPr>
            <a:lstStyle/>
            <a:p>
              <a:pPr defTabSz="685800"/>
              <a:endParaRPr lang="en-US" sz="1100">
                <a:solidFill>
                  <a:prstClr val="black"/>
                </a:solidFill>
              </a:endParaRPr>
            </a:p>
          </p:txBody>
        </p:sp>
      </p:grpSp>
      <p:grpSp>
        <p:nvGrpSpPr>
          <p:cNvPr id="4" name="Group 3"/>
          <p:cNvGrpSpPr/>
          <p:nvPr userDrawn="1"/>
        </p:nvGrpSpPr>
        <p:grpSpPr>
          <a:xfrm>
            <a:off x="3047872" y="310945"/>
            <a:ext cx="1537586" cy="2027306"/>
            <a:chOff x="565623" y="211921"/>
            <a:chExt cx="1995344" cy="2609273"/>
          </a:xfrm>
        </p:grpSpPr>
        <p:sp>
          <p:nvSpPr>
            <p:cNvPr id="381" name="Freeform 352">
              <a:extLst>
                <a:ext uri="{FF2B5EF4-FFF2-40B4-BE49-F238E27FC236}">
                  <a16:creationId xmlns:a16="http://schemas.microsoft.com/office/drawing/2014/main" xmlns="" id="{D0572AC4-8361-439C-BB36-78B65D1B28BE}"/>
                </a:ext>
              </a:extLst>
            </p:cNvPr>
            <p:cNvSpPr>
              <a:spLocks/>
            </p:cNvSpPr>
            <p:nvPr/>
          </p:nvSpPr>
          <p:spPr bwMode="auto">
            <a:xfrm>
              <a:off x="565623" y="1418093"/>
              <a:ext cx="689749" cy="1033869"/>
            </a:xfrm>
            <a:custGeom>
              <a:avLst/>
              <a:gdLst/>
              <a:ahLst/>
              <a:cxnLst>
                <a:cxn ang="0">
                  <a:pos x="56" y="28"/>
                </a:cxn>
                <a:cxn ang="0">
                  <a:pos x="54" y="22"/>
                </a:cxn>
                <a:cxn ang="0">
                  <a:pos x="50" y="18"/>
                </a:cxn>
                <a:cxn ang="0">
                  <a:pos x="42" y="20"/>
                </a:cxn>
                <a:cxn ang="0">
                  <a:pos x="38" y="26"/>
                </a:cxn>
                <a:cxn ang="0">
                  <a:pos x="36" y="24"/>
                </a:cxn>
                <a:cxn ang="0">
                  <a:pos x="34" y="20"/>
                </a:cxn>
                <a:cxn ang="0">
                  <a:pos x="30" y="16"/>
                </a:cxn>
                <a:cxn ang="0">
                  <a:pos x="32" y="14"/>
                </a:cxn>
                <a:cxn ang="0">
                  <a:pos x="32" y="12"/>
                </a:cxn>
                <a:cxn ang="0">
                  <a:pos x="36" y="12"/>
                </a:cxn>
                <a:cxn ang="0">
                  <a:pos x="38" y="6"/>
                </a:cxn>
                <a:cxn ang="0">
                  <a:pos x="36" y="0"/>
                </a:cxn>
                <a:cxn ang="0">
                  <a:pos x="30" y="2"/>
                </a:cxn>
                <a:cxn ang="0">
                  <a:pos x="22" y="12"/>
                </a:cxn>
                <a:cxn ang="0">
                  <a:pos x="28" y="14"/>
                </a:cxn>
                <a:cxn ang="0">
                  <a:pos x="28" y="16"/>
                </a:cxn>
                <a:cxn ang="0">
                  <a:pos x="24" y="20"/>
                </a:cxn>
                <a:cxn ang="0">
                  <a:pos x="24" y="22"/>
                </a:cxn>
                <a:cxn ang="0">
                  <a:pos x="8" y="20"/>
                </a:cxn>
                <a:cxn ang="0">
                  <a:pos x="6" y="26"/>
                </a:cxn>
                <a:cxn ang="0">
                  <a:pos x="6" y="28"/>
                </a:cxn>
                <a:cxn ang="0">
                  <a:pos x="2" y="28"/>
                </a:cxn>
                <a:cxn ang="0">
                  <a:pos x="10" y="32"/>
                </a:cxn>
                <a:cxn ang="0">
                  <a:pos x="4" y="38"/>
                </a:cxn>
                <a:cxn ang="0">
                  <a:pos x="6" y="44"/>
                </a:cxn>
                <a:cxn ang="0">
                  <a:pos x="18" y="46"/>
                </a:cxn>
                <a:cxn ang="0">
                  <a:pos x="12" y="50"/>
                </a:cxn>
                <a:cxn ang="0">
                  <a:pos x="12" y="56"/>
                </a:cxn>
                <a:cxn ang="0">
                  <a:pos x="8" y="60"/>
                </a:cxn>
                <a:cxn ang="0">
                  <a:pos x="16" y="58"/>
                </a:cxn>
                <a:cxn ang="0">
                  <a:pos x="20" y="54"/>
                </a:cxn>
                <a:cxn ang="0">
                  <a:pos x="20" y="58"/>
                </a:cxn>
                <a:cxn ang="0">
                  <a:pos x="22" y="58"/>
                </a:cxn>
                <a:cxn ang="0">
                  <a:pos x="10" y="60"/>
                </a:cxn>
                <a:cxn ang="0">
                  <a:pos x="6" y="68"/>
                </a:cxn>
                <a:cxn ang="0">
                  <a:pos x="0" y="68"/>
                </a:cxn>
                <a:cxn ang="0">
                  <a:pos x="0" y="70"/>
                </a:cxn>
                <a:cxn ang="0">
                  <a:pos x="6" y="72"/>
                </a:cxn>
                <a:cxn ang="0">
                  <a:pos x="0" y="76"/>
                </a:cxn>
                <a:cxn ang="0">
                  <a:pos x="8" y="76"/>
                </a:cxn>
                <a:cxn ang="0">
                  <a:pos x="4" y="82"/>
                </a:cxn>
                <a:cxn ang="0">
                  <a:pos x="10" y="78"/>
                </a:cxn>
                <a:cxn ang="0">
                  <a:pos x="10" y="82"/>
                </a:cxn>
                <a:cxn ang="0">
                  <a:pos x="8" y="82"/>
                </a:cxn>
                <a:cxn ang="0">
                  <a:pos x="8" y="84"/>
                </a:cxn>
                <a:cxn ang="0">
                  <a:pos x="14" y="84"/>
                </a:cxn>
                <a:cxn ang="0">
                  <a:pos x="24" y="80"/>
                </a:cxn>
                <a:cxn ang="0">
                  <a:pos x="26" y="78"/>
                </a:cxn>
                <a:cxn ang="0">
                  <a:pos x="26" y="74"/>
                </a:cxn>
                <a:cxn ang="0">
                  <a:pos x="28" y="76"/>
                </a:cxn>
                <a:cxn ang="0">
                  <a:pos x="34" y="74"/>
                </a:cxn>
                <a:cxn ang="0">
                  <a:pos x="36" y="70"/>
                </a:cxn>
                <a:cxn ang="0">
                  <a:pos x="52" y="68"/>
                </a:cxn>
                <a:cxn ang="0">
                  <a:pos x="52" y="64"/>
                </a:cxn>
                <a:cxn ang="0">
                  <a:pos x="56" y="52"/>
                </a:cxn>
                <a:cxn ang="0">
                  <a:pos x="56" y="42"/>
                </a:cxn>
                <a:cxn ang="0">
                  <a:pos x="56" y="38"/>
                </a:cxn>
                <a:cxn ang="0">
                  <a:pos x="54" y="30"/>
                </a:cxn>
                <a:cxn ang="0">
                  <a:pos x="56" y="28"/>
                </a:cxn>
                <a:cxn ang="0">
                  <a:pos x="56" y="28"/>
                </a:cxn>
              </a:cxnLst>
              <a:rect l="0" t="0" r="r" b="b"/>
              <a:pathLst>
                <a:path w="56" h="84">
                  <a:moveTo>
                    <a:pt x="56" y="28"/>
                  </a:moveTo>
                  <a:lnTo>
                    <a:pt x="54" y="22"/>
                  </a:lnTo>
                  <a:lnTo>
                    <a:pt x="50" y="18"/>
                  </a:lnTo>
                  <a:lnTo>
                    <a:pt x="42" y="20"/>
                  </a:lnTo>
                  <a:lnTo>
                    <a:pt x="38" y="26"/>
                  </a:lnTo>
                  <a:lnTo>
                    <a:pt x="36" y="24"/>
                  </a:lnTo>
                  <a:lnTo>
                    <a:pt x="34" y="20"/>
                  </a:lnTo>
                  <a:lnTo>
                    <a:pt x="30" y="16"/>
                  </a:lnTo>
                  <a:lnTo>
                    <a:pt x="32" y="14"/>
                  </a:lnTo>
                  <a:lnTo>
                    <a:pt x="32" y="12"/>
                  </a:lnTo>
                  <a:lnTo>
                    <a:pt x="36" y="12"/>
                  </a:lnTo>
                  <a:lnTo>
                    <a:pt x="38" y="6"/>
                  </a:lnTo>
                  <a:lnTo>
                    <a:pt x="36" y="0"/>
                  </a:lnTo>
                  <a:lnTo>
                    <a:pt x="30" y="2"/>
                  </a:lnTo>
                  <a:lnTo>
                    <a:pt x="22" y="12"/>
                  </a:lnTo>
                  <a:lnTo>
                    <a:pt x="28" y="14"/>
                  </a:lnTo>
                  <a:lnTo>
                    <a:pt x="28" y="16"/>
                  </a:lnTo>
                  <a:lnTo>
                    <a:pt x="24" y="20"/>
                  </a:lnTo>
                  <a:lnTo>
                    <a:pt x="24" y="22"/>
                  </a:lnTo>
                  <a:lnTo>
                    <a:pt x="8" y="20"/>
                  </a:lnTo>
                  <a:lnTo>
                    <a:pt x="6" y="26"/>
                  </a:lnTo>
                  <a:lnTo>
                    <a:pt x="6" y="28"/>
                  </a:lnTo>
                  <a:lnTo>
                    <a:pt x="2" y="28"/>
                  </a:lnTo>
                  <a:lnTo>
                    <a:pt x="10" y="32"/>
                  </a:lnTo>
                  <a:lnTo>
                    <a:pt x="4" y="38"/>
                  </a:lnTo>
                  <a:lnTo>
                    <a:pt x="6" y="44"/>
                  </a:lnTo>
                  <a:lnTo>
                    <a:pt x="18" y="46"/>
                  </a:lnTo>
                  <a:lnTo>
                    <a:pt x="12" y="50"/>
                  </a:lnTo>
                  <a:lnTo>
                    <a:pt x="12" y="56"/>
                  </a:lnTo>
                  <a:lnTo>
                    <a:pt x="8" y="60"/>
                  </a:lnTo>
                  <a:lnTo>
                    <a:pt x="16" y="58"/>
                  </a:lnTo>
                  <a:lnTo>
                    <a:pt x="20" y="54"/>
                  </a:lnTo>
                  <a:lnTo>
                    <a:pt x="20" y="58"/>
                  </a:lnTo>
                  <a:lnTo>
                    <a:pt x="22" y="58"/>
                  </a:lnTo>
                  <a:lnTo>
                    <a:pt x="10" y="60"/>
                  </a:lnTo>
                  <a:lnTo>
                    <a:pt x="6" y="68"/>
                  </a:lnTo>
                  <a:lnTo>
                    <a:pt x="0" y="68"/>
                  </a:lnTo>
                  <a:lnTo>
                    <a:pt x="0" y="70"/>
                  </a:lnTo>
                  <a:lnTo>
                    <a:pt x="6" y="72"/>
                  </a:lnTo>
                  <a:lnTo>
                    <a:pt x="0" y="76"/>
                  </a:lnTo>
                  <a:lnTo>
                    <a:pt x="8" y="76"/>
                  </a:lnTo>
                  <a:lnTo>
                    <a:pt x="4" y="82"/>
                  </a:lnTo>
                  <a:lnTo>
                    <a:pt x="10" y="78"/>
                  </a:lnTo>
                  <a:lnTo>
                    <a:pt x="10" y="82"/>
                  </a:lnTo>
                  <a:lnTo>
                    <a:pt x="8" y="82"/>
                  </a:lnTo>
                  <a:lnTo>
                    <a:pt x="8" y="84"/>
                  </a:lnTo>
                  <a:lnTo>
                    <a:pt x="14" y="84"/>
                  </a:lnTo>
                  <a:lnTo>
                    <a:pt x="24" y="80"/>
                  </a:lnTo>
                  <a:lnTo>
                    <a:pt x="26" y="78"/>
                  </a:lnTo>
                  <a:lnTo>
                    <a:pt x="26" y="74"/>
                  </a:lnTo>
                  <a:lnTo>
                    <a:pt x="28" y="76"/>
                  </a:lnTo>
                  <a:lnTo>
                    <a:pt x="34" y="74"/>
                  </a:lnTo>
                  <a:lnTo>
                    <a:pt x="36" y="70"/>
                  </a:lnTo>
                  <a:lnTo>
                    <a:pt x="52" y="68"/>
                  </a:lnTo>
                  <a:lnTo>
                    <a:pt x="52" y="64"/>
                  </a:lnTo>
                  <a:lnTo>
                    <a:pt x="56" y="52"/>
                  </a:lnTo>
                  <a:lnTo>
                    <a:pt x="56" y="42"/>
                  </a:lnTo>
                  <a:lnTo>
                    <a:pt x="56" y="38"/>
                  </a:lnTo>
                  <a:lnTo>
                    <a:pt x="54" y="30"/>
                  </a:lnTo>
                  <a:lnTo>
                    <a:pt x="56" y="28"/>
                  </a:lnTo>
                  <a:lnTo>
                    <a:pt x="56" y="28"/>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400" name="Freeform 371">
              <a:extLst>
                <a:ext uri="{FF2B5EF4-FFF2-40B4-BE49-F238E27FC236}">
                  <a16:creationId xmlns:a16="http://schemas.microsoft.com/office/drawing/2014/main" xmlns="" id="{43098277-F56F-4557-B71F-5D6099A1476F}"/>
                </a:ext>
              </a:extLst>
            </p:cNvPr>
            <p:cNvSpPr>
              <a:spLocks/>
            </p:cNvSpPr>
            <p:nvPr/>
          </p:nvSpPr>
          <p:spPr bwMode="auto">
            <a:xfrm>
              <a:off x="935126" y="1393477"/>
              <a:ext cx="418772" cy="369232"/>
            </a:xfrm>
            <a:custGeom>
              <a:avLst/>
              <a:gdLst/>
              <a:ahLst/>
              <a:cxnLst>
                <a:cxn ang="0">
                  <a:pos x="26" y="30"/>
                </a:cxn>
                <a:cxn ang="0">
                  <a:pos x="28" y="28"/>
                </a:cxn>
                <a:cxn ang="0">
                  <a:pos x="30" y="26"/>
                </a:cxn>
                <a:cxn ang="0">
                  <a:pos x="32" y="24"/>
                </a:cxn>
                <a:cxn ang="0">
                  <a:pos x="34" y="24"/>
                </a:cxn>
                <a:cxn ang="0">
                  <a:pos x="32" y="18"/>
                </a:cxn>
                <a:cxn ang="0">
                  <a:pos x="34" y="22"/>
                </a:cxn>
                <a:cxn ang="0">
                  <a:pos x="34" y="18"/>
                </a:cxn>
                <a:cxn ang="0">
                  <a:pos x="32" y="16"/>
                </a:cxn>
                <a:cxn ang="0">
                  <a:pos x="28" y="16"/>
                </a:cxn>
                <a:cxn ang="0">
                  <a:pos x="30" y="14"/>
                </a:cxn>
                <a:cxn ang="0">
                  <a:pos x="30" y="8"/>
                </a:cxn>
                <a:cxn ang="0">
                  <a:pos x="26" y="4"/>
                </a:cxn>
                <a:cxn ang="0">
                  <a:pos x="22" y="2"/>
                </a:cxn>
                <a:cxn ang="0">
                  <a:pos x="12" y="6"/>
                </a:cxn>
                <a:cxn ang="0">
                  <a:pos x="12" y="4"/>
                </a:cxn>
                <a:cxn ang="0">
                  <a:pos x="14" y="2"/>
                </a:cxn>
                <a:cxn ang="0">
                  <a:pos x="12" y="0"/>
                </a:cxn>
                <a:cxn ang="0">
                  <a:pos x="10" y="0"/>
                </a:cxn>
                <a:cxn ang="0">
                  <a:pos x="8" y="2"/>
                </a:cxn>
                <a:cxn ang="0">
                  <a:pos x="8" y="8"/>
                </a:cxn>
                <a:cxn ang="0">
                  <a:pos x="8" y="8"/>
                </a:cxn>
                <a:cxn ang="0">
                  <a:pos x="6" y="14"/>
                </a:cxn>
                <a:cxn ang="0">
                  <a:pos x="2" y="14"/>
                </a:cxn>
                <a:cxn ang="0">
                  <a:pos x="2" y="16"/>
                </a:cxn>
                <a:cxn ang="0">
                  <a:pos x="0" y="18"/>
                </a:cxn>
                <a:cxn ang="0">
                  <a:pos x="4" y="22"/>
                </a:cxn>
                <a:cxn ang="0">
                  <a:pos x="6" y="26"/>
                </a:cxn>
                <a:cxn ang="0">
                  <a:pos x="8" y="28"/>
                </a:cxn>
                <a:cxn ang="0">
                  <a:pos x="12" y="22"/>
                </a:cxn>
                <a:cxn ang="0">
                  <a:pos x="20" y="20"/>
                </a:cxn>
                <a:cxn ang="0">
                  <a:pos x="24" y="24"/>
                </a:cxn>
                <a:cxn ang="0">
                  <a:pos x="26" y="30"/>
                </a:cxn>
                <a:cxn ang="0">
                  <a:pos x="26" y="30"/>
                </a:cxn>
              </a:cxnLst>
              <a:rect l="0" t="0" r="r" b="b"/>
              <a:pathLst>
                <a:path w="34" h="30">
                  <a:moveTo>
                    <a:pt x="26" y="30"/>
                  </a:moveTo>
                  <a:lnTo>
                    <a:pt x="28" y="28"/>
                  </a:lnTo>
                  <a:lnTo>
                    <a:pt x="30" y="26"/>
                  </a:lnTo>
                  <a:lnTo>
                    <a:pt x="32" y="24"/>
                  </a:lnTo>
                  <a:lnTo>
                    <a:pt x="34" y="24"/>
                  </a:lnTo>
                  <a:lnTo>
                    <a:pt x="32" y="18"/>
                  </a:lnTo>
                  <a:lnTo>
                    <a:pt x="34" y="22"/>
                  </a:lnTo>
                  <a:lnTo>
                    <a:pt x="34" y="18"/>
                  </a:lnTo>
                  <a:lnTo>
                    <a:pt x="32" y="16"/>
                  </a:lnTo>
                  <a:lnTo>
                    <a:pt x="28" y="16"/>
                  </a:lnTo>
                  <a:lnTo>
                    <a:pt x="30" y="14"/>
                  </a:lnTo>
                  <a:lnTo>
                    <a:pt x="30" y="8"/>
                  </a:lnTo>
                  <a:lnTo>
                    <a:pt x="26" y="4"/>
                  </a:lnTo>
                  <a:lnTo>
                    <a:pt x="22" y="2"/>
                  </a:lnTo>
                  <a:lnTo>
                    <a:pt x="12" y="6"/>
                  </a:lnTo>
                  <a:lnTo>
                    <a:pt x="12" y="4"/>
                  </a:lnTo>
                  <a:lnTo>
                    <a:pt x="14" y="2"/>
                  </a:lnTo>
                  <a:lnTo>
                    <a:pt x="12" y="0"/>
                  </a:lnTo>
                  <a:lnTo>
                    <a:pt x="10" y="0"/>
                  </a:lnTo>
                  <a:lnTo>
                    <a:pt x="8" y="2"/>
                  </a:lnTo>
                  <a:lnTo>
                    <a:pt x="8" y="8"/>
                  </a:lnTo>
                  <a:lnTo>
                    <a:pt x="8" y="8"/>
                  </a:lnTo>
                  <a:lnTo>
                    <a:pt x="6" y="14"/>
                  </a:lnTo>
                  <a:lnTo>
                    <a:pt x="2" y="14"/>
                  </a:lnTo>
                  <a:lnTo>
                    <a:pt x="2" y="16"/>
                  </a:lnTo>
                  <a:lnTo>
                    <a:pt x="0" y="18"/>
                  </a:lnTo>
                  <a:lnTo>
                    <a:pt x="4" y="22"/>
                  </a:lnTo>
                  <a:lnTo>
                    <a:pt x="6" y="26"/>
                  </a:lnTo>
                  <a:lnTo>
                    <a:pt x="8" y="28"/>
                  </a:lnTo>
                  <a:lnTo>
                    <a:pt x="12" y="22"/>
                  </a:lnTo>
                  <a:lnTo>
                    <a:pt x="20" y="20"/>
                  </a:lnTo>
                  <a:lnTo>
                    <a:pt x="24" y="24"/>
                  </a:lnTo>
                  <a:lnTo>
                    <a:pt x="26" y="30"/>
                  </a:lnTo>
                  <a:lnTo>
                    <a:pt x="26" y="3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58" name="Freeform 530">
              <a:extLst>
                <a:ext uri="{FF2B5EF4-FFF2-40B4-BE49-F238E27FC236}">
                  <a16:creationId xmlns:a16="http://schemas.microsoft.com/office/drawing/2014/main" xmlns="" id="{94367E82-F30F-4484-B850-45D77C38FAD4}"/>
                </a:ext>
              </a:extLst>
            </p:cNvPr>
            <p:cNvSpPr>
              <a:spLocks/>
            </p:cNvSpPr>
            <p:nvPr/>
          </p:nvSpPr>
          <p:spPr bwMode="auto">
            <a:xfrm>
              <a:off x="1107566" y="433456"/>
              <a:ext cx="147806" cy="221546"/>
            </a:xfrm>
            <a:custGeom>
              <a:avLst/>
              <a:gdLst/>
              <a:ahLst/>
              <a:cxnLst>
                <a:cxn ang="0">
                  <a:pos x="10" y="0"/>
                </a:cxn>
                <a:cxn ang="0">
                  <a:pos x="2" y="6"/>
                </a:cxn>
                <a:cxn ang="0">
                  <a:pos x="4" y="8"/>
                </a:cxn>
                <a:cxn ang="0">
                  <a:pos x="0" y="6"/>
                </a:cxn>
                <a:cxn ang="0">
                  <a:pos x="0" y="18"/>
                </a:cxn>
                <a:cxn ang="0">
                  <a:pos x="8" y="12"/>
                </a:cxn>
                <a:cxn ang="0">
                  <a:pos x="8" y="8"/>
                </a:cxn>
                <a:cxn ang="0">
                  <a:pos x="12" y="6"/>
                </a:cxn>
                <a:cxn ang="0">
                  <a:pos x="10" y="6"/>
                </a:cxn>
                <a:cxn ang="0">
                  <a:pos x="10" y="0"/>
                </a:cxn>
                <a:cxn ang="0">
                  <a:pos x="10" y="0"/>
                </a:cxn>
              </a:cxnLst>
              <a:rect l="0" t="0" r="r" b="b"/>
              <a:pathLst>
                <a:path w="12" h="18">
                  <a:moveTo>
                    <a:pt x="10" y="0"/>
                  </a:moveTo>
                  <a:lnTo>
                    <a:pt x="2" y="6"/>
                  </a:lnTo>
                  <a:lnTo>
                    <a:pt x="4" y="8"/>
                  </a:lnTo>
                  <a:lnTo>
                    <a:pt x="0" y="6"/>
                  </a:lnTo>
                  <a:lnTo>
                    <a:pt x="0" y="18"/>
                  </a:lnTo>
                  <a:lnTo>
                    <a:pt x="8" y="12"/>
                  </a:lnTo>
                  <a:lnTo>
                    <a:pt x="8" y="8"/>
                  </a:lnTo>
                  <a:lnTo>
                    <a:pt x="12" y="6"/>
                  </a:lnTo>
                  <a:lnTo>
                    <a:pt x="10" y="6"/>
                  </a:lnTo>
                  <a:lnTo>
                    <a:pt x="10" y="0"/>
                  </a:lnTo>
                  <a:lnTo>
                    <a:pt x="10"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59" name="Freeform 531">
              <a:extLst>
                <a:ext uri="{FF2B5EF4-FFF2-40B4-BE49-F238E27FC236}">
                  <a16:creationId xmlns:a16="http://schemas.microsoft.com/office/drawing/2014/main" xmlns="" id="{D3C3201A-2A44-477E-9696-5565E8FC73C4}"/>
                </a:ext>
              </a:extLst>
            </p:cNvPr>
            <p:cNvSpPr>
              <a:spLocks/>
            </p:cNvSpPr>
            <p:nvPr/>
          </p:nvSpPr>
          <p:spPr bwMode="auto">
            <a:xfrm>
              <a:off x="1033663" y="704234"/>
              <a:ext cx="49269" cy="24616"/>
            </a:xfrm>
            <a:custGeom>
              <a:avLst/>
              <a:gdLst/>
              <a:ahLst/>
              <a:cxnLst>
                <a:cxn ang="0">
                  <a:pos x="4" y="0"/>
                </a:cxn>
                <a:cxn ang="0">
                  <a:pos x="0" y="0"/>
                </a:cxn>
                <a:cxn ang="0">
                  <a:pos x="4" y="2"/>
                </a:cxn>
                <a:cxn ang="0">
                  <a:pos x="4" y="0"/>
                </a:cxn>
                <a:cxn ang="0">
                  <a:pos x="4" y="0"/>
                </a:cxn>
              </a:cxnLst>
              <a:rect l="0" t="0" r="r" b="b"/>
              <a:pathLst>
                <a:path w="4" h="2">
                  <a:moveTo>
                    <a:pt x="4" y="0"/>
                  </a:moveTo>
                  <a:lnTo>
                    <a:pt x="0" y="0"/>
                  </a:lnTo>
                  <a:lnTo>
                    <a:pt x="4" y="2"/>
                  </a:lnTo>
                  <a:lnTo>
                    <a:pt x="4" y="0"/>
                  </a:lnTo>
                  <a:lnTo>
                    <a:pt x="4"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0" name="Freeform 532">
              <a:extLst>
                <a:ext uri="{FF2B5EF4-FFF2-40B4-BE49-F238E27FC236}">
                  <a16:creationId xmlns:a16="http://schemas.microsoft.com/office/drawing/2014/main" xmlns="" id="{A31EFCEA-10CD-44F3-95EA-42458F31983C}"/>
                </a:ext>
              </a:extLst>
            </p:cNvPr>
            <p:cNvSpPr>
              <a:spLocks/>
            </p:cNvSpPr>
            <p:nvPr/>
          </p:nvSpPr>
          <p:spPr bwMode="auto">
            <a:xfrm>
              <a:off x="1723413" y="211921"/>
              <a:ext cx="98537" cy="73849"/>
            </a:xfrm>
            <a:custGeom>
              <a:avLst/>
              <a:gdLst/>
              <a:ahLst/>
              <a:cxnLst>
                <a:cxn ang="0">
                  <a:pos x="8" y="6"/>
                </a:cxn>
                <a:cxn ang="0">
                  <a:pos x="4" y="4"/>
                </a:cxn>
                <a:cxn ang="0">
                  <a:pos x="2" y="0"/>
                </a:cxn>
                <a:cxn ang="0">
                  <a:pos x="0" y="2"/>
                </a:cxn>
                <a:cxn ang="0">
                  <a:pos x="0" y="6"/>
                </a:cxn>
                <a:cxn ang="0">
                  <a:pos x="8" y="6"/>
                </a:cxn>
                <a:cxn ang="0">
                  <a:pos x="8" y="6"/>
                </a:cxn>
              </a:cxnLst>
              <a:rect l="0" t="0" r="r" b="b"/>
              <a:pathLst>
                <a:path w="8" h="6">
                  <a:moveTo>
                    <a:pt x="8" y="6"/>
                  </a:moveTo>
                  <a:lnTo>
                    <a:pt x="4" y="4"/>
                  </a:lnTo>
                  <a:lnTo>
                    <a:pt x="2" y="0"/>
                  </a:lnTo>
                  <a:lnTo>
                    <a:pt x="0" y="2"/>
                  </a:lnTo>
                  <a:lnTo>
                    <a:pt x="0" y="6"/>
                  </a:lnTo>
                  <a:lnTo>
                    <a:pt x="8" y="6"/>
                  </a:lnTo>
                  <a:lnTo>
                    <a:pt x="8" y="6"/>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1" name="Freeform 533">
              <a:extLst>
                <a:ext uri="{FF2B5EF4-FFF2-40B4-BE49-F238E27FC236}">
                  <a16:creationId xmlns:a16="http://schemas.microsoft.com/office/drawing/2014/main" xmlns="" id="{D943E49C-948A-43CA-88F3-B7C7CF925B45}"/>
                </a:ext>
              </a:extLst>
            </p:cNvPr>
            <p:cNvSpPr>
              <a:spLocks/>
            </p:cNvSpPr>
            <p:nvPr/>
          </p:nvSpPr>
          <p:spPr bwMode="auto">
            <a:xfrm>
              <a:off x="1698778" y="285770"/>
              <a:ext cx="49269" cy="24616"/>
            </a:xfrm>
            <a:custGeom>
              <a:avLst/>
              <a:gdLst/>
              <a:ahLst/>
              <a:cxnLst>
                <a:cxn ang="0">
                  <a:pos x="4" y="2"/>
                </a:cxn>
                <a:cxn ang="0">
                  <a:pos x="0" y="0"/>
                </a:cxn>
                <a:cxn ang="0">
                  <a:pos x="4" y="2"/>
                </a:cxn>
                <a:cxn ang="0">
                  <a:pos x="4" y="2"/>
                </a:cxn>
              </a:cxnLst>
              <a:rect l="0" t="0" r="r" b="b"/>
              <a:pathLst>
                <a:path w="4" h="2">
                  <a:moveTo>
                    <a:pt x="4" y="2"/>
                  </a:moveTo>
                  <a:lnTo>
                    <a:pt x="0" y="0"/>
                  </a:lnTo>
                  <a:lnTo>
                    <a:pt x="4" y="2"/>
                  </a:lnTo>
                  <a:lnTo>
                    <a:pt x="4" y="2"/>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2" name="Freeform 534">
              <a:extLst>
                <a:ext uri="{FF2B5EF4-FFF2-40B4-BE49-F238E27FC236}">
                  <a16:creationId xmlns:a16="http://schemas.microsoft.com/office/drawing/2014/main" xmlns="" id="{A5892736-2460-4053-8890-0433B1C66D3A}"/>
                </a:ext>
              </a:extLst>
            </p:cNvPr>
            <p:cNvSpPr>
              <a:spLocks/>
            </p:cNvSpPr>
            <p:nvPr/>
          </p:nvSpPr>
          <p:spPr bwMode="auto">
            <a:xfrm>
              <a:off x="1255372" y="384224"/>
              <a:ext cx="1305595" cy="2436970"/>
            </a:xfrm>
            <a:custGeom>
              <a:avLst/>
              <a:gdLst/>
              <a:ahLst/>
              <a:cxnLst>
                <a:cxn ang="0">
                  <a:pos x="56" y="184"/>
                </a:cxn>
                <a:cxn ang="0">
                  <a:pos x="64" y="180"/>
                </a:cxn>
                <a:cxn ang="0">
                  <a:pos x="100" y="174"/>
                </a:cxn>
                <a:cxn ang="0">
                  <a:pos x="90" y="166"/>
                </a:cxn>
                <a:cxn ang="0">
                  <a:pos x="98" y="160"/>
                </a:cxn>
                <a:cxn ang="0">
                  <a:pos x="106" y="144"/>
                </a:cxn>
                <a:cxn ang="0">
                  <a:pos x="90" y="136"/>
                </a:cxn>
                <a:cxn ang="0">
                  <a:pos x="82" y="138"/>
                </a:cxn>
                <a:cxn ang="0">
                  <a:pos x="84" y="120"/>
                </a:cxn>
                <a:cxn ang="0">
                  <a:pos x="66" y="98"/>
                </a:cxn>
                <a:cxn ang="0">
                  <a:pos x="54" y="68"/>
                </a:cxn>
                <a:cxn ang="0">
                  <a:pos x="40" y="62"/>
                </a:cxn>
                <a:cxn ang="0">
                  <a:pos x="46" y="54"/>
                </a:cxn>
                <a:cxn ang="0">
                  <a:pos x="58" y="32"/>
                </a:cxn>
                <a:cxn ang="0">
                  <a:pos x="26" y="28"/>
                </a:cxn>
                <a:cxn ang="0">
                  <a:pos x="30" y="22"/>
                </a:cxn>
                <a:cxn ang="0">
                  <a:pos x="40" y="8"/>
                </a:cxn>
                <a:cxn ang="0">
                  <a:pos x="16" y="2"/>
                </a:cxn>
                <a:cxn ang="0">
                  <a:pos x="10" y="14"/>
                </a:cxn>
                <a:cxn ang="0">
                  <a:pos x="4" y="22"/>
                </a:cxn>
                <a:cxn ang="0">
                  <a:pos x="4" y="28"/>
                </a:cxn>
                <a:cxn ang="0">
                  <a:pos x="6" y="34"/>
                </a:cxn>
                <a:cxn ang="0">
                  <a:pos x="0" y="48"/>
                </a:cxn>
                <a:cxn ang="0">
                  <a:pos x="6" y="68"/>
                </a:cxn>
                <a:cxn ang="0">
                  <a:pos x="8" y="80"/>
                </a:cxn>
                <a:cxn ang="0">
                  <a:pos x="14" y="60"/>
                </a:cxn>
                <a:cxn ang="0">
                  <a:pos x="16" y="64"/>
                </a:cxn>
                <a:cxn ang="0">
                  <a:pos x="16" y="74"/>
                </a:cxn>
                <a:cxn ang="0">
                  <a:pos x="12" y="90"/>
                </a:cxn>
                <a:cxn ang="0">
                  <a:pos x="18" y="92"/>
                </a:cxn>
                <a:cxn ang="0">
                  <a:pos x="40" y="90"/>
                </a:cxn>
                <a:cxn ang="0">
                  <a:pos x="38" y="110"/>
                </a:cxn>
                <a:cxn ang="0">
                  <a:pos x="44" y="118"/>
                </a:cxn>
                <a:cxn ang="0">
                  <a:pos x="42" y="128"/>
                </a:cxn>
                <a:cxn ang="0">
                  <a:pos x="26" y="136"/>
                </a:cxn>
                <a:cxn ang="0">
                  <a:pos x="26" y="150"/>
                </a:cxn>
                <a:cxn ang="0">
                  <a:pos x="22" y="162"/>
                </a:cxn>
                <a:cxn ang="0">
                  <a:pos x="36" y="170"/>
                </a:cxn>
                <a:cxn ang="0">
                  <a:pos x="42" y="174"/>
                </a:cxn>
                <a:cxn ang="0">
                  <a:pos x="8" y="198"/>
                </a:cxn>
                <a:cxn ang="0">
                  <a:pos x="20" y="192"/>
                </a:cxn>
                <a:cxn ang="0">
                  <a:pos x="44" y="184"/>
                </a:cxn>
              </a:cxnLst>
              <a:rect l="0" t="0" r="r" b="b"/>
              <a:pathLst>
                <a:path w="106" h="198">
                  <a:moveTo>
                    <a:pt x="48" y="188"/>
                  </a:moveTo>
                  <a:lnTo>
                    <a:pt x="56" y="186"/>
                  </a:lnTo>
                  <a:lnTo>
                    <a:pt x="56" y="184"/>
                  </a:lnTo>
                  <a:lnTo>
                    <a:pt x="62" y="184"/>
                  </a:lnTo>
                  <a:lnTo>
                    <a:pt x="64" y="182"/>
                  </a:lnTo>
                  <a:lnTo>
                    <a:pt x="64" y="180"/>
                  </a:lnTo>
                  <a:lnTo>
                    <a:pt x="72" y="184"/>
                  </a:lnTo>
                  <a:lnTo>
                    <a:pt x="94" y="180"/>
                  </a:lnTo>
                  <a:lnTo>
                    <a:pt x="100" y="174"/>
                  </a:lnTo>
                  <a:lnTo>
                    <a:pt x="102" y="172"/>
                  </a:lnTo>
                  <a:lnTo>
                    <a:pt x="92" y="170"/>
                  </a:lnTo>
                  <a:lnTo>
                    <a:pt x="90" y="166"/>
                  </a:lnTo>
                  <a:lnTo>
                    <a:pt x="94" y="164"/>
                  </a:lnTo>
                  <a:lnTo>
                    <a:pt x="92" y="162"/>
                  </a:lnTo>
                  <a:lnTo>
                    <a:pt x="98" y="160"/>
                  </a:lnTo>
                  <a:lnTo>
                    <a:pt x="98" y="156"/>
                  </a:lnTo>
                  <a:lnTo>
                    <a:pt x="104" y="154"/>
                  </a:lnTo>
                  <a:lnTo>
                    <a:pt x="106" y="144"/>
                  </a:lnTo>
                  <a:lnTo>
                    <a:pt x="104" y="140"/>
                  </a:lnTo>
                  <a:lnTo>
                    <a:pt x="98" y="136"/>
                  </a:lnTo>
                  <a:lnTo>
                    <a:pt x="90" y="136"/>
                  </a:lnTo>
                  <a:lnTo>
                    <a:pt x="86" y="140"/>
                  </a:lnTo>
                  <a:lnTo>
                    <a:pt x="84" y="138"/>
                  </a:lnTo>
                  <a:lnTo>
                    <a:pt x="82" y="138"/>
                  </a:lnTo>
                  <a:lnTo>
                    <a:pt x="86" y="128"/>
                  </a:lnTo>
                  <a:lnTo>
                    <a:pt x="78" y="118"/>
                  </a:lnTo>
                  <a:lnTo>
                    <a:pt x="84" y="120"/>
                  </a:lnTo>
                  <a:lnTo>
                    <a:pt x="84" y="116"/>
                  </a:lnTo>
                  <a:lnTo>
                    <a:pt x="74" y="100"/>
                  </a:lnTo>
                  <a:lnTo>
                    <a:pt x="66" y="98"/>
                  </a:lnTo>
                  <a:lnTo>
                    <a:pt x="62" y="86"/>
                  </a:lnTo>
                  <a:lnTo>
                    <a:pt x="60" y="76"/>
                  </a:lnTo>
                  <a:lnTo>
                    <a:pt x="54" y="68"/>
                  </a:lnTo>
                  <a:lnTo>
                    <a:pt x="48" y="66"/>
                  </a:lnTo>
                  <a:lnTo>
                    <a:pt x="38" y="66"/>
                  </a:lnTo>
                  <a:lnTo>
                    <a:pt x="40" y="62"/>
                  </a:lnTo>
                  <a:lnTo>
                    <a:pt x="46" y="60"/>
                  </a:lnTo>
                  <a:lnTo>
                    <a:pt x="42" y="54"/>
                  </a:lnTo>
                  <a:lnTo>
                    <a:pt x="46" y="54"/>
                  </a:lnTo>
                  <a:lnTo>
                    <a:pt x="52" y="44"/>
                  </a:lnTo>
                  <a:lnTo>
                    <a:pt x="54" y="36"/>
                  </a:lnTo>
                  <a:lnTo>
                    <a:pt x="58" y="32"/>
                  </a:lnTo>
                  <a:lnTo>
                    <a:pt x="56" y="24"/>
                  </a:lnTo>
                  <a:lnTo>
                    <a:pt x="38" y="24"/>
                  </a:lnTo>
                  <a:lnTo>
                    <a:pt x="26" y="28"/>
                  </a:lnTo>
                  <a:lnTo>
                    <a:pt x="26" y="24"/>
                  </a:lnTo>
                  <a:lnTo>
                    <a:pt x="24" y="24"/>
                  </a:lnTo>
                  <a:lnTo>
                    <a:pt x="30" y="22"/>
                  </a:lnTo>
                  <a:lnTo>
                    <a:pt x="26" y="20"/>
                  </a:lnTo>
                  <a:lnTo>
                    <a:pt x="26" y="18"/>
                  </a:lnTo>
                  <a:lnTo>
                    <a:pt x="40" y="8"/>
                  </a:lnTo>
                  <a:lnTo>
                    <a:pt x="40" y="2"/>
                  </a:lnTo>
                  <a:lnTo>
                    <a:pt x="38" y="0"/>
                  </a:lnTo>
                  <a:lnTo>
                    <a:pt x="16" y="2"/>
                  </a:lnTo>
                  <a:lnTo>
                    <a:pt x="14" y="10"/>
                  </a:lnTo>
                  <a:lnTo>
                    <a:pt x="10" y="10"/>
                  </a:lnTo>
                  <a:lnTo>
                    <a:pt x="10" y="14"/>
                  </a:lnTo>
                  <a:lnTo>
                    <a:pt x="10" y="14"/>
                  </a:lnTo>
                  <a:lnTo>
                    <a:pt x="12" y="18"/>
                  </a:lnTo>
                  <a:lnTo>
                    <a:pt x="4" y="22"/>
                  </a:lnTo>
                  <a:lnTo>
                    <a:pt x="6" y="26"/>
                  </a:lnTo>
                  <a:lnTo>
                    <a:pt x="6" y="28"/>
                  </a:lnTo>
                  <a:lnTo>
                    <a:pt x="4" y="28"/>
                  </a:lnTo>
                  <a:lnTo>
                    <a:pt x="4" y="32"/>
                  </a:lnTo>
                  <a:lnTo>
                    <a:pt x="8" y="32"/>
                  </a:lnTo>
                  <a:lnTo>
                    <a:pt x="6" y="34"/>
                  </a:lnTo>
                  <a:lnTo>
                    <a:pt x="8" y="34"/>
                  </a:lnTo>
                  <a:lnTo>
                    <a:pt x="4" y="46"/>
                  </a:lnTo>
                  <a:lnTo>
                    <a:pt x="0" y="48"/>
                  </a:lnTo>
                  <a:lnTo>
                    <a:pt x="6" y="54"/>
                  </a:lnTo>
                  <a:lnTo>
                    <a:pt x="12" y="50"/>
                  </a:lnTo>
                  <a:lnTo>
                    <a:pt x="6" y="68"/>
                  </a:lnTo>
                  <a:lnTo>
                    <a:pt x="8" y="72"/>
                  </a:lnTo>
                  <a:lnTo>
                    <a:pt x="4" y="82"/>
                  </a:lnTo>
                  <a:lnTo>
                    <a:pt x="8" y="80"/>
                  </a:lnTo>
                  <a:lnTo>
                    <a:pt x="10" y="72"/>
                  </a:lnTo>
                  <a:lnTo>
                    <a:pt x="10" y="66"/>
                  </a:lnTo>
                  <a:lnTo>
                    <a:pt x="14" y="60"/>
                  </a:lnTo>
                  <a:lnTo>
                    <a:pt x="12" y="68"/>
                  </a:lnTo>
                  <a:lnTo>
                    <a:pt x="16" y="68"/>
                  </a:lnTo>
                  <a:lnTo>
                    <a:pt x="16" y="64"/>
                  </a:lnTo>
                  <a:lnTo>
                    <a:pt x="20" y="66"/>
                  </a:lnTo>
                  <a:lnTo>
                    <a:pt x="18" y="68"/>
                  </a:lnTo>
                  <a:lnTo>
                    <a:pt x="16" y="74"/>
                  </a:lnTo>
                  <a:lnTo>
                    <a:pt x="20" y="78"/>
                  </a:lnTo>
                  <a:lnTo>
                    <a:pt x="14" y="90"/>
                  </a:lnTo>
                  <a:lnTo>
                    <a:pt x="12" y="90"/>
                  </a:lnTo>
                  <a:lnTo>
                    <a:pt x="14" y="96"/>
                  </a:lnTo>
                  <a:lnTo>
                    <a:pt x="16" y="98"/>
                  </a:lnTo>
                  <a:lnTo>
                    <a:pt x="18" y="92"/>
                  </a:lnTo>
                  <a:lnTo>
                    <a:pt x="22" y="96"/>
                  </a:lnTo>
                  <a:lnTo>
                    <a:pt x="24" y="92"/>
                  </a:lnTo>
                  <a:lnTo>
                    <a:pt x="40" y="90"/>
                  </a:lnTo>
                  <a:lnTo>
                    <a:pt x="36" y="92"/>
                  </a:lnTo>
                  <a:lnTo>
                    <a:pt x="34" y="102"/>
                  </a:lnTo>
                  <a:lnTo>
                    <a:pt x="38" y="110"/>
                  </a:lnTo>
                  <a:lnTo>
                    <a:pt x="46" y="108"/>
                  </a:lnTo>
                  <a:lnTo>
                    <a:pt x="42" y="116"/>
                  </a:lnTo>
                  <a:lnTo>
                    <a:pt x="44" y="118"/>
                  </a:lnTo>
                  <a:lnTo>
                    <a:pt x="42" y="124"/>
                  </a:lnTo>
                  <a:lnTo>
                    <a:pt x="44" y="126"/>
                  </a:lnTo>
                  <a:lnTo>
                    <a:pt x="42" y="128"/>
                  </a:lnTo>
                  <a:lnTo>
                    <a:pt x="32" y="128"/>
                  </a:lnTo>
                  <a:lnTo>
                    <a:pt x="20" y="138"/>
                  </a:lnTo>
                  <a:lnTo>
                    <a:pt x="26" y="136"/>
                  </a:lnTo>
                  <a:lnTo>
                    <a:pt x="28" y="142"/>
                  </a:lnTo>
                  <a:lnTo>
                    <a:pt x="30" y="144"/>
                  </a:lnTo>
                  <a:lnTo>
                    <a:pt x="26" y="150"/>
                  </a:lnTo>
                  <a:lnTo>
                    <a:pt x="12" y="160"/>
                  </a:lnTo>
                  <a:lnTo>
                    <a:pt x="14" y="164"/>
                  </a:lnTo>
                  <a:lnTo>
                    <a:pt x="22" y="162"/>
                  </a:lnTo>
                  <a:lnTo>
                    <a:pt x="24" y="166"/>
                  </a:lnTo>
                  <a:lnTo>
                    <a:pt x="30" y="164"/>
                  </a:lnTo>
                  <a:lnTo>
                    <a:pt x="36" y="170"/>
                  </a:lnTo>
                  <a:lnTo>
                    <a:pt x="48" y="162"/>
                  </a:lnTo>
                  <a:lnTo>
                    <a:pt x="48" y="164"/>
                  </a:lnTo>
                  <a:lnTo>
                    <a:pt x="42" y="174"/>
                  </a:lnTo>
                  <a:lnTo>
                    <a:pt x="26" y="174"/>
                  </a:lnTo>
                  <a:lnTo>
                    <a:pt x="8" y="196"/>
                  </a:lnTo>
                  <a:lnTo>
                    <a:pt x="8" y="198"/>
                  </a:lnTo>
                  <a:lnTo>
                    <a:pt x="8" y="196"/>
                  </a:lnTo>
                  <a:lnTo>
                    <a:pt x="14" y="198"/>
                  </a:lnTo>
                  <a:lnTo>
                    <a:pt x="20" y="192"/>
                  </a:lnTo>
                  <a:lnTo>
                    <a:pt x="34" y="194"/>
                  </a:lnTo>
                  <a:lnTo>
                    <a:pt x="36" y="186"/>
                  </a:lnTo>
                  <a:lnTo>
                    <a:pt x="44" y="184"/>
                  </a:lnTo>
                  <a:lnTo>
                    <a:pt x="48" y="188"/>
                  </a:lnTo>
                  <a:lnTo>
                    <a:pt x="48" y="188"/>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3" name="Freeform 535">
              <a:extLst>
                <a:ext uri="{FF2B5EF4-FFF2-40B4-BE49-F238E27FC236}">
                  <a16:creationId xmlns:a16="http://schemas.microsoft.com/office/drawing/2014/main" xmlns="" id="{32F54F4B-5FD4-4FBE-B90D-FD974604CC12}"/>
                </a:ext>
              </a:extLst>
            </p:cNvPr>
            <p:cNvSpPr>
              <a:spLocks/>
            </p:cNvSpPr>
            <p:nvPr/>
          </p:nvSpPr>
          <p:spPr bwMode="auto">
            <a:xfrm>
              <a:off x="2019024" y="2648881"/>
              <a:ext cx="73903" cy="24616"/>
            </a:xfrm>
            <a:custGeom>
              <a:avLst/>
              <a:gdLst/>
              <a:ahLst/>
              <a:cxnLst>
                <a:cxn ang="0">
                  <a:pos x="4" y="0"/>
                </a:cxn>
                <a:cxn ang="0">
                  <a:pos x="0" y="2"/>
                </a:cxn>
                <a:cxn ang="0">
                  <a:pos x="4" y="2"/>
                </a:cxn>
                <a:cxn ang="0">
                  <a:pos x="6" y="0"/>
                </a:cxn>
                <a:cxn ang="0">
                  <a:pos x="4" y="0"/>
                </a:cxn>
                <a:cxn ang="0">
                  <a:pos x="4" y="0"/>
                </a:cxn>
              </a:cxnLst>
              <a:rect l="0" t="0" r="r" b="b"/>
              <a:pathLst>
                <a:path w="6" h="2">
                  <a:moveTo>
                    <a:pt x="4" y="0"/>
                  </a:moveTo>
                  <a:lnTo>
                    <a:pt x="0" y="2"/>
                  </a:lnTo>
                  <a:lnTo>
                    <a:pt x="4" y="2"/>
                  </a:lnTo>
                  <a:lnTo>
                    <a:pt x="6" y="0"/>
                  </a:lnTo>
                  <a:lnTo>
                    <a:pt x="4" y="0"/>
                  </a:lnTo>
                  <a:lnTo>
                    <a:pt x="4"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4" name="Freeform 536">
              <a:extLst>
                <a:ext uri="{FF2B5EF4-FFF2-40B4-BE49-F238E27FC236}">
                  <a16:creationId xmlns:a16="http://schemas.microsoft.com/office/drawing/2014/main" xmlns="" id="{EADCAAC9-6CB1-4AE3-BFF3-DB68C63D689B}"/>
                </a:ext>
              </a:extLst>
            </p:cNvPr>
            <p:cNvSpPr>
              <a:spLocks/>
            </p:cNvSpPr>
            <p:nvPr/>
          </p:nvSpPr>
          <p:spPr bwMode="auto">
            <a:xfrm>
              <a:off x="1550973" y="1935022"/>
              <a:ext cx="49269" cy="49232"/>
            </a:xfrm>
            <a:custGeom>
              <a:avLst/>
              <a:gdLst/>
              <a:ahLst/>
              <a:cxnLst>
                <a:cxn ang="0">
                  <a:pos x="2" y="4"/>
                </a:cxn>
                <a:cxn ang="0">
                  <a:pos x="4" y="2"/>
                </a:cxn>
                <a:cxn ang="0">
                  <a:pos x="0" y="0"/>
                </a:cxn>
                <a:cxn ang="0">
                  <a:pos x="2" y="4"/>
                </a:cxn>
                <a:cxn ang="0">
                  <a:pos x="2" y="4"/>
                </a:cxn>
              </a:cxnLst>
              <a:rect l="0" t="0" r="r" b="b"/>
              <a:pathLst>
                <a:path w="4" h="4">
                  <a:moveTo>
                    <a:pt x="2" y="4"/>
                  </a:moveTo>
                  <a:lnTo>
                    <a:pt x="4" y="2"/>
                  </a:lnTo>
                  <a:lnTo>
                    <a:pt x="0" y="0"/>
                  </a:lnTo>
                  <a:lnTo>
                    <a:pt x="2" y="4"/>
                  </a:lnTo>
                  <a:lnTo>
                    <a:pt x="2" y="4"/>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5" name="Freeform 537">
              <a:extLst>
                <a:ext uri="{FF2B5EF4-FFF2-40B4-BE49-F238E27FC236}">
                  <a16:creationId xmlns:a16="http://schemas.microsoft.com/office/drawing/2014/main" xmlns="" id="{B8BAB0A5-6437-4F24-845E-51201B86EA02}"/>
                </a:ext>
              </a:extLst>
            </p:cNvPr>
            <p:cNvSpPr>
              <a:spLocks/>
            </p:cNvSpPr>
            <p:nvPr/>
          </p:nvSpPr>
          <p:spPr bwMode="auto">
            <a:xfrm>
              <a:off x="1477081" y="1664255"/>
              <a:ext cx="73903" cy="73849"/>
            </a:xfrm>
            <a:custGeom>
              <a:avLst/>
              <a:gdLst/>
              <a:ahLst/>
              <a:cxnLst>
                <a:cxn ang="0">
                  <a:pos x="6" y="0"/>
                </a:cxn>
                <a:cxn ang="0">
                  <a:pos x="0" y="6"/>
                </a:cxn>
                <a:cxn ang="0">
                  <a:pos x="4" y="4"/>
                </a:cxn>
                <a:cxn ang="0">
                  <a:pos x="6" y="2"/>
                </a:cxn>
                <a:cxn ang="0">
                  <a:pos x="6" y="0"/>
                </a:cxn>
                <a:cxn ang="0">
                  <a:pos x="6" y="0"/>
                </a:cxn>
              </a:cxnLst>
              <a:rect l="0" t="0" r="r" b="b"/>
              <a:pathLst>
                <a:path w="6" h="6">
                  <a:moveTo>
                    <a:pt x="6" y="0"/>
                  </a:moveTo>
                  <a:lnTo>
                    <a:pt x="0" y="6"/>
                  </a:lnTo>
                  <a:lnTo>
                    <a:pt x="4" y="4"/>
                  </a:lnTo>
                  <a:lnTo>
                    <a:pt x="6" y="2"/>
                  </a:lnTo>
                  <a:lnTo>
                    <a:pt x="6" y="0"/>
                  </a:lnTo>
                  <a:lnTo>
                    <a:pt x="6"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6" name="Freeform 538">
              <a:extLst>
                <a:ext uri="{FF2B5EF4-FFF2-40B4-BE49-F238E27FC236}">
                  <a16:creationId xmlns:a16="http://schemas.microsoft.com/office/drawing/2014/main" xmlns="" id="{FCE7DCF9-307E-4D67-9B20-0B126E08F933}"/>
                </a:ext>
              </a:extLst>
            </p:cNvPr>
            <p:cNvSpPr>
              <a:spLocks/>
            </p:cNvSpPr>
            <p:nvPr/>
          </p:nvSpPr>
          <p:spPr bwMode="auto">
            <a:xfrm>
              <a:off x="1378543" y="1295012"/>
              <a:ext cx="49269" cy="49232"/>
            </a:xfrm>
            <a:custGeom>
              <a:avLst/>
              <a:gdLst/>
              <a:ahLst/>
              <a:cxnLst>
                <a:cxn ang="0">
                  <a:pos x="0" y="0"/>
                </a:cxn>
                <a:cxn ang="0">
                  <a:pos x="0" y="4"/>
                </a:cxn>
                <a:cxn ang="0">
                  <a:pos x="2" y="4"/>
                </a:cxn>
                <a:cxn ang="0">
                  <a:pos x="4" y="0"/>
                </a:cxn>
                <a:cxn ang="0">
                  <a:pos x="0" y="0"/>
                </a:cxn>
                <a:cxn ang="0">
                  <a:pos x="0" y="0"/>
                </a:cxn>
              </a:cxnLst>
              <a:rect l="0" t="0" r="r" b="b"/>
              <a:pathLst>
                <a:path w="4" h="4">
                  <a:moveTo>
                    <a:pt x="0" y="0"/>
                  </a:moveTo>
                  <a:lnTo>
                    <a:pt x="0" y="4"/>
                  </a:lnTo>
                  <a:lnTo>
                    <a:pt x="2" y="4"/>
                  </a:lnTo>
                  <a:lnTo>
                    <a:pt x="4" y="0"/>
                  </a:lnTo>
                  <a:lnTo>
                    <a:pt x="0" y="0"/>
                  </a:lnTo>
                  <a:lnTo>
                    <a:pt x="0"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7" name="Freeform 539">
              <a:extLst>
                <a:ext uri="{FF2B5EF4-FFF2-40B4-BE49-F238E27FC236}">
                  <a16:creationId xmlns:a16="http://schemas.microsoft.com/office/drawing/2014/main" xmlns="" id="{F8E1B8C8-92E1-45CC-A2E4-27DE367B1F53}"/>
                </a:ext>
              </a:extLst>
            </p:cNvPr>
            <p:cNvSpPr>
              <a:spLocks/>
            </p:cNvSpPr>
            <p:nvPr/>
          </p:nvSpPr>
          <p:spPr bwMode="auto">
            <a:xfrm>
              <a:off x="1206103" y="1221163"/>
              <a:ext cx="49269" cy="73849"/>
            </a:xfrm>
            <a:custGeom>
              <a:avLst/>
              <a:gdLst/>
              <a:ahLst/>
              <a:cxnLst>
                <a:cxn ang="0">
                  <a:pos x="4" y="0"/>
                </a:cxn>
                <a:cxn ang="0">
                  <a:pos x="0" y="2"/>
                </a:cxn>
                <a:cxn ang="0">
                  <a:pos x="0" y="6"/>
                </a:cxn>
                <a:cxn ang="0">
                  <a:pos x="0" y="2"/>
                </a:cxn>
                <a:cxn ang="0">
                  <a:pos x="2" y="6"/>
                </a:cxn>
                <a:cxn ang="0">
                  <a:pos x="4" y="6"/>
                </a:cxn>
                <a:cxn ang="0">
                  <a:pos x="4" y="0"/>
                </a:cxn>
                <a:cxn ang="0">
                  <a:pos x="4" y="0"/>
                </a:cxn>
              </a:cxnLst>
              <a:rect l="0" t="0" r="r" b="b"/>
              <a:pathLst>
                <a:path w="4" h="6">
                  <a:moveTo>
                    <a:pt x="4" y="0"/>
                  </a:moveTo>
                  <a:lnTo>
                    <a:pt x="0" y="2"/>
                  </a:lnTo>
                  <a:lnTo>
                    <a:pt x="0" y="6"/>
                  </a:lnTo>
                  <a:lnTo>
                    <a:pt x="0" y="2"/>
                  </a:lnTo>
                  <a:lnTo>
                    <a:pt x="2" y="6"/>
                  </a:lnTo>
                  <a:lnTo>
                    <a:pt x="4" y="6"/>
                  </a:lnTo>
                  <a:lnTo>
                    <a:pt x="4" y="0"/>
                  </a:lnTo>
                  <a:lnTo>
                    <a:pt x="4"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8" name="Freeform 540">
              <a:extLst>
                <a:ext uri="{FF2B5EF4-FFF2-40B4-BE49-F238E27FC236}">
                  <a16:creationId xmlns:a16="http://schemas.microsoft.com/office/drawing/2014/main" xmlns="" id="{80CA3610-7E84-4B0F-87D1-95C9D9A567F9}"/>
                </a:ext>
              </a:extLst>
            </p:cNvPr>
            <p:cNvSpPr>
              <a:spLocks/>
            </p:cNvSpPr>
            <p:nvPr/>
          </p:nvSpPr>
          <p:spPr bwMode="auto">
            <a:xfrm>
              <a:off x="1280006" y="1171931"/>
              <a:ext cx="49269" cy="73849"/>
            </a:xfrm>
            <a:custGeom>
              <a:avLst/>
              <a:gdLst/>
              <a:ahLst/>
              <a:cxnLst>
                <a:cxn ang="0">
                  <a:pos x="4" y="0"/>
                </a:cxn>
                <a:cxn ang="0">
                  <a:pos x="0" y="6"/>
                </a:cxn>
                <a:cxn ang="0">
                  <a:pos x="4" y="0"/>
                </a:cxn>
                <a:cxn ang="0">
                  <a:pos x="4" y="0"/>
                </a:cxn>
              </a:cxnLst>
              <a:rect l="0" t="0" r="r" b="b"/>
              <a:pathLst>
                <a:path w="4" h="6">
                  <a:moveTo>
                    <a:pt x="4" y="0"/>
                  </a:moveTo>
                  <a:lnTo>
                    <a:pt x="0" y="6"/>
                  </a:lnTo>
                  <a:lnTo>
                    <a:pt x="4" y="0"/>
                  </a:lnTo>
                  <a:lnTo>
                    <a:pt x="4"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69" name="Freeform 541">
              <a:extLst>
                <a:ext uri="{FF2B5EF4-FFF2-40B4-BE49-F238E27FC236}">
                  <a16:creationId xmlns:a16="http://schemas.microsoft.com/office/drawing/2014/main" xmlns="" id="{7F6E2175-D211-426C-A204-C5DA7F47BB53}"/>
                </a:ext>
              </a:extLst>
            </p:cNvPr>
            <p:cNvSpPr>
              <a:spLocks/>
            </p:cNvSpPr>
            <p:nvPr/>
          </p:nvSpPr>
          <p:spPr bwMode="auto">
            <a:xfrm>
              <a:off x="1230738" y="999629"/>
              <a:ext cx="98537" cy="98465"/>
            </a:xfrm>
            <a:custGeom>
              <a:avLst/>
              <a:gdLst/>
              <a:ahLst/>
              <a:cxnLst>
                <a:cxn ang="0">
                  <a:pos x="0" y="8"/>
                </a:cxn>
                <a:cxn ang="0">
                  <a:pos x="8" y="6"/>
                </a:cxn>
                <a:cxn ang="0">
                  <a:pos x="2" y="0"/>
                </a:cxn>
                <a:cxn ang="0">
                  <a:pos x="0" y="2"/>
                </a:cxn>
                <a:cxn ang="0">
                  <a:pos x="2" y="6"/>
                </a:cxn>
                <a:cxn ang="0">
                  <a:pos x="0" y="8"/>
                </a:cxn>
                <a:cxn ang="0">
                  <a:pos x="0" y="8"/>
                </a:cxn>
              </a:cxnLst>
              <a:rect l="0" t="0" r="r" b="b"/>
              <a:pathLst>
                <a:path w="8" h="8">
                  <a:moveTo>
                    <a:pt x="0" y="8"/>
                  </a:moveTo>
                  <a:lnTo>
                    <a:pt x="8" y="6"/>
                  </a:lnTo>
                  <a:lnTo>
                    <a:pt x="2" y="0"/>
                  </a:lnTo>
                  <a:lnTo>
                    <a:pt x="0" y="2"/>
                  </a:lnTo>
                  <a:lnTo>
                    <a:pt x="2" y="6"/>
                  </a:lnTo>
                  <a:lnTo>
                    <a:pt x="0" y="8"/>
                  </a:lnTo>
                  <a:lnTo>
                    <a:pt x="0" y="8"/>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sp>
          <p:nvSpPr>
            <p:cNvPr id="570" name="Freeform 542">
              <a:extLst>
                <a:ext uri="{FF2B5EF4-FFF2-40B4-BE49-F238E27FC236}">
                  <a16:creationId xmlns:a16="http://schemas.microsoft.com/office/drawing/2014/main" xmlns="" id="{76E55F5A-6C90-46DC-9942-BE923976EAEB}"/>
                </a:ext>
              </a:extLst>
            </p:cNvPr>
            <p:cNvSpPr>
              <a:spLocks/>
            </p:cNvSpPr>
            <p:nvPr/>
          </p:nvSpPr>
          <p:spPr bwMode="auto">
            <a:xfrm>
              <a:off x="1156835" y="679618"/>
              <a:ext cx="172440" cy="196930"/>
            </a:xfrm>
            <a:custGeom>
              <a:avLst/>
              <a:gdLst/>
              <a:ahLst/>
              <a:cxnLst>
                <a:cxn ang="0">
                  <a:pos x="6" y="0"/>
                </a:cxn>
                <a:cxn ang="0">
                  <a:pos x="4" y="6"/>
                </a:cxn>
                <a:cxn ang="0">
                  <a:pos x="2" y="4"/>
                </a:cxn>
                <a:cxn ang="0">
                  <a:pos x="0" y="8"/>
                </a:cxn>
                <a:cxn ang="0">
                  <a:pos x="2" y="8"/>
                </a:cxn>
                <a:cxn ang="0">
                  <a:pos x="6" y="14"/>
                </a:cxn>
                <a:cxn ang="0">
                  <a:pos x="12" y="16"/>
                </a:cxn>
                <a:cxn ang="0">
                  <a:pos x="14" y="12"/>
                </a:cxn>
                <a:cxn ang="0">
                  <a:pos x="8" y="10"/>
                </a:cxn>
                <a:cxn ang="0">
                  <a:pos x="6" y="0"/>
                </a:cxn>
                <a:cxn ang="0">
                  <a:pos x="6" y="0"/>
                </a:cxn>
              </a:cxnLst>
              <a:rect l="0" t="0" r="r" b="b"/>
              <a:pathLst>
                <a:path w="14" h="16">
                  <a:moveTo>
                    <a:pt x="6" y="0"/>
                  </a:moveTo>
                  <a:lnTo>
                    <a:pt x="4" y="6"/>
                  </a:lnTo>
                  <a:lnTo>
                    <a:pt x="2" y="4"/>
                  </a:lnTo>
                  <a:lnTo>
                    <a:pt x="0" y="8"/>
                  </a:lnTo>
                  <a:lnTo>
                    <a:pt x="2" y="8"/>
                  </a:lnTo>
                  <a:lnTo>
                    <a:pt x="6" y="14"/>
                  </a:lnTo>
                  <a:lnTo>
                    <a:pt x="12" y="16"/>
                  </a:lnTo>
                  <a:lnTo>
                    <a:pt x="14" y="12"/>
                  </a:lnTo>
                  <a:lnTo>
                    <a:pt x="8" y="10"/>
                  </a:lnTo>
                  <a:lnTo>
                    <a:pt x="6" y="0"/>
                  </a:lnTo>
                  <a:lnTo>
                    <a:pt x="6"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a:lstStyle/>
            <a:p>
              <a:pPr defTabSz="685800"/>
              <a:endParaRPr lang="en-US" sz="1400">
                <a:solidFill>
                  <a:prstClr val="black"/>
                </a:solidFill>
              </a:endParaRPr>
            </a:p>
          </p:txBody>
        </p:sp>
      </p:grpSp>
      <p:sp>
        <p:nvSpPr>
          <p:cNvPr id="596" name="Freeform 568">
            <a:extLst>
              <a:ext uri="{FF2B5EF4-FFF2-40B4-BE49-F238E27FC236}">
                <a16:creationId xmlns:a16="http://schemas.microsoft.com/office/drawing/2014/main" xmlns="" id="{FE8242BF-9CF5-40C4-A160-F1AC471B22BF}"/>
              </a:ext>
            </a:extLst>
          </p:cNvPr>
          <p:cNvSpPr>
            <a:spLocks/>
          </p:cNvSpPr>
          <p:nvPr/>
        </p:nvSpPr>
        <p:spPr bwMode="auto">
          <a:xfrm>
            <a:off x="830674" y="-450301"/>
            <a:ext cx="18476" cy="55387"/>
          </a:xfrm>
          <a:custGeom>
            <a:avLst/>
            <a:gdLst/>
            <a:ahLst/>
            <a:cxnLst>
              <a:cxn ang="0">
                <a:pos x="0" y="0"/>
              </a:cxn>
              <a:cxn ang="0">
                <a:pos x="0" y="4"/>
              </a:cxn>
              <a:cxn ang="0">
                <a:pos x="2" y="6"/>
              </a:cxn>
              <a:cxn ang="0">
                <a:pos x="0" y="0"/>
              </a:cxn>
              <a:cxn ang="0">
                <a:pos x="0" y="0"/>
              </a:cxn>
            </a:cxnLst>
            <a:rect l="0" t="0" r="r" b="b"/>
            <a:pathLst>
              <a:path w="2" h="6">
                <a:moveTo>
                  <a:pt x="0" y="0"/>
                </a:moveTo>
                <a:lnTo>
                  <a:pt x="0" y="4"/>
                </a:lnTo>
                <a:lnTo>
                  <a:pt x="2" y="6"/>
                </a:lnTo>
                <a:lnTo>
                  <a:pt x="0" y="0"/>
                </a:lnTo>
                <a:lnTo>
                  <a:pt x="0" y="0"/>
                </a:lnTo>
                <a:close/>
              </a:path>
            </a:pathLst>
          </a:custGeom>
          <a:solidFill>
            <a:schemeClr val="accent3">
              <a:lumMod val="60000"/>
              <a:lumOff val="40000"/>
            </a:schemeClr>
          </a:solidFill>
          <a:ln w="3175" cmpd="sng">
            <a:solidFill>
              <a:schemeClr val="accent3">
                <a:lumMod val="60000"/>
                <a:lumOff val="40000"/>
              </a:schemeClr>
            </a:solidFill>
            <a:prstDash val="solid"/>
            <a:round/>
            <a:headEnd/>
            <a:tailEnd/>
          </a:ln>
        </p:spPr>
        <p:txBody>
          <a:bodyPr lIns="68580" tIns="34290" rIns="68580" bIns="34290"/>
          <a:lstStyle/>
          <a:p>
            <a:pPr defTabSz="685800"/>
            <a:endParaRPr lang="en-US" sz="1400">
              <a:solidFill>
                <a:prstClr val="black"/>
              </a:solidFill>
            </a:endParaRPr>
          </a:p>
        </p:txBody>
      </p:sp>
      <p:sp>
        <p:nvSpPr>
          <p:cNvPr id="902" name="Line Callout 2 (Accent Bar) 907">
            <a:extLst>
              <a:ext uri="{FF2B5EF4-FFF2-40B4-BE49-F238E27FC236}">
                <a16:creationId xmlns:a16="http://schemas.microsoft.com/office/drawing/2014/main" xmlns="" id="{86103187-24A0-4EBD-9657-87B8937D5A67}"/>
              </a:ext>
            </a:extLst>
          </p:cNvPr>
          <p:cNvSpPr/>
          <p:nvPr userDrawn="1"/>
        </p:nvSpPr>
        <p:spPr bwMode="auto">
          <a:xfrm>
            <a:off x="4162404" y="369678"/>
            <a:ext cx="778002" cy="342900"/>
          </a:xfrm>
          <a:prstGeom prst="accentCallout2">
            <a:avLst>
              <a:gd name="adj1" fmla="val 108946"/>
              <a:gd name="adj2" fmla="val 91215"/>
              <a:gd name="adj3" fmla="val 129860"/>
              <a:gd name="adj4" fmla="val 91326"/>
              <a:gd name="adj5" fmla="val 288971"/>
              <a:gd name="adj6" fmla="val 4041"/>
            </a:avLst>
          </a:prstGeom>
          <a:solidFill>
            <a:schemeClr val="accent6">
              <a:lumMod val="50000"/>
            </a:schemeClr>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lnSpc>
                <a:spcPct val="85000"/>
              </a:lnSpc>
              <a:spcBef>
                <a:spcPct val="0"/>
              </a:spcBef>
              <a:spcAft>
                <a:spcPct val="0"/>
              </a:spcAft>
            </a:pPr>
            <a:r>
              <a:rPr lang="en-US" sz="900" dirty="0" err="1" smtClean="0">
                <a:solidFill>
                  <a:srgbClr val="FFFFFF"/>
                </a:solidFill>
                <a:latin typeface="Verdana" panose="020B0604030504040204" pitchFamily="34" charset="0"/>
                <a:ea typeface="Verdana" panose="020B0604030504040204" pitchFamily="34" charset="0"/>
                <a:cs typeface="Arial"/>
              </a:rPr>
              <a:t>Hartlepool</a:t>
            </a:r>
            <a:r>
              <a:rPr lang="en-US" sz="900" dirty="0" smtClean="0">
                <a:solidFill>
                  <a:srgbClr val="FFFFFF"/>
                </a:solidFill>
                <a:latin typeface="Verdana" panose="020B0604030504040204" pitchFamily="34" charset="0"/>
                <a:ea typeface="Verdana" panose="020B0604030504040204" pitchFamily="34" charset="0"/>
                <a:cs typeface="Arial"/>
              </a:rPr>
              <a:t> Water</a:t>
            </a:r>
            <a:endParaRPr lang="en-US" sz="900" dirty="0">
              <a:solidFill>
                <a:srgbClr val="FFFFFF"/>
              </a:solidFill>
              <a:latin typeface="Verdana" panose="020B0604030504040204" pitchFamily="34" charset="0"/>
              <a:ea typeface="Verdana" panose="020B0604030504040204" pitchFamily="34" charset="0"/>
              <a:cs typeface="Arial"/>
            </a:endParaRPr>
          </a:p>
        </p:txBody>
      </p:sp>
      <p:graphicFrame>
        <p:nvGraphicFramePr>
          <p:cNvPr id="903" name="Chart 902">
            <a:extLst>
              <a:ext uri="{FF2B5EF4-FFF2-40B4-BE49-F238E27FC236}">
                <a16:creationId xmlns:a16="http://schemas.microsoft.com/office/drawing/2014/main" xmlns="" id="{F6CB590D-23EF-48F0-B236-8E0752C75163}"/>
              </a:ext>
            </a:extLst>
          </p:cNvPr>
          <p:cNvGraphicFramePr/>
          <p:nvPr userDrawn="1">
            <p:extLst>
              <p:ext uri="{D42A27DB-BD31-4B8C-83A1-F6EECF244321}">
                <p14:modId xmlns:p14="http://schemas.microsoft.com/office/powerpoint/2010/main" val="629104662"/>
              </p:ext>
            </p:extLst>
          </p:nvPr>
        </p:nvGraphicFramePr>
        <p:xfrm>
          <a:off x="4751784" y="1600200"/>
          <a:ext cx="4229100" cy="3159858"/>
        </p:xfrm>
        <a:graphic>
          <a:graphicData uri="http://schemas.openxmlformats.org/drawingml/2006/chart">
            <c:chart xmlns:c="http://schemas.openxmlformats.org/drawingml/2006/chart" xmlns:r="http://schemas.openxmlformats.org/officeDocument/2006/relationships" r:id="rId5"/>
          </a:graphicData>
        </a:graphic>
      </p:graphicFrame>
      <p:sp>
        <p:nvSpPr>
          <p:cNvPr id="927" name="Title 926">
            <a:extLst>
              <a:ext uri="{FF2B5EF4-FFF2-40B4-BE49-F238E27FC236}">
                <a16:creationId xmlns:a16="http://schemas.microsoft.com/office/drawing/2014/main" xmlns="" id="{35AE5A41-5862-46E3-9C5F-50466C98CE22}"/>
              </a:ext>
            </a:extLst>
          </p:cNvPr>
          <p:cNvSpPr>
            <a:spLocks noGrp="1"/>
          </p:cNvSpPr>
          <p:nvPr userDrawn="1">
            <p:ph type="title" hasCustomPrompt="1"/>
          </p:nvPr>
        </p:nvSpPr>
        <p:spPr>
          <a:xfrm>
            <a:off x="4745736" y="171450"/>
            <a:ext cx="4235148" cy="459486"/>
          </a:xfrm>
          <a:prstGeom prst="rect">
            <a:avLst/>
          </a:prstGeom>
        </p:spPr>
        <p:txBody>
          <a:bodyPr lIns="68580" tIns="34290" rIns="68580" bIns="34290"/>
          <a:lstStyle>
            <a:lvl1pPr>
              <a:defRPr sz="1800" baseline="0">
                <a:solidFill>
                  <a:schemeClr val="bg1"/>
                </a:solidFill>
                <a:latin typeface="Verdana" panose="020B0604030504040204" pitchFamily="34" charset="0"/>
                <a:ea typeface="Verdana" panose="020B0604030504040204" pitchFamily="34" charset="0"/>
              </a:defRPr>
            </a:lvl1pPr>
          </a:lstStyle>
          <a:p>
            <a:r>
              <a:rPr lang="en-US" dirty="0" err="1" smtClean="0"/>
              <a:t>Totex</a:t>
            </a:r>
            <a:r>
              <a:rPr lang="en-US" dirty="0" smtClean="0"/>
              <a:t> investment Plan 2020 -2025</a:t>
            </a:r>
            <a:endParaRPr lang="en-US" dirty="0"/>
          </a:p>
        </p:txBody>
      </p:sp>
      <p:sp>
        <p:nvSpPr>
          <p:cNvPr id="3" name="Text Placeholder 2">
            <a:extLst>
              <a:ext uri="{FF2B5EF4-FFF2-40B4-BE49-F238E27FC236}">
                <a16:creationId xmlns:a16="http://schemas.microsoft.com/office/drawing/2014/main" xmlns="" id="{69884641-055B-440A-BBD7-0B4C736A1B38}"/>
              </a:ext>
            </a:extLst>
          </p:cNvPr>
          <p:cNvSpPr>
            <a:spLocks noGrp="1"/>
          </p:cNvSpPr>
          <p:nvPr userDrawn="1">
            <p:ph type="body" sz="quarter" idx="10" hasCustomPrompt="1"/>
          </p:nvPr>
        </p:nvSpPr>
        <p:spPr>
          <a:xfrm>
            <a:off x="4821931" y="638175"/>
            <a:ext cx="2455164" cy="1192911"/>
          </a:xfrm>
          <a:prstGeom prst="rect">
            <a:avLst/>
          </a:prstGeom>
        </p:spPr>
        <p:txBody>
          <a:bodyPr lIns="68580" tIns="34290" rIns="68580" bIns="34290"/>
          <a:lstStyle>
            <a:lvl1pPr marL="0" indent="0" algn="ctr">
              <a:buNone/>
              <a:defRPr sz="7200">
                <a:solidFill>
                  <a:schemeClr val="bg2">
                    <a:lumMod val="90000"/>
                  </a:schemeClr>
                </a:solidFill>
                <a:latin typeface="+mj-lt"/>
              </a:defRPr>
            </a:lvl1pPr>
          </a:lstStyle>
          <a:p>
            <a:pPr lvl="0"/>
            <a:r>
              <a:rPr lang="en-US" dirty="0" smtClean="0"/>
              <a:t>+30%</a:t>
            </a:r>
          </a:p>
        </p:txBody>
      </p:sp>
      <p:sp>
        <p:nvSpPr>
          <p:cNvPr id="885" name="Text Placeholder 884">
            <a:extLst>
              <a:ext uri="{FF2B5EF4-FFF2-40B4-BE49-F238E27FC236}">
                <a16:creationId xmlns:a16="http://schemas.microsoft.com/office/drawing/2014/main" xmlns="" id="{49A7668B-EEF9-4478-9C23-620BD67381B0}"/>
              </a:ext>
            </a:extLst>
          </p:cNvPr>
          <p:cNvSpPr>
            <a:spLocks noGrp="1"/>
          </p:cNvSpPr>
          <p:nvPr userDrawn="1">
            <p:ph type="body" sz="quarter" idx="11" hasCustomPrompt="1"/>
          </p:nvPr>
        </p:nvSpPr>
        <p:spPr>
          <a:xfrm>
            <a:off x="7387590" y="797814"/>
            <a:ext cx="1604772" cy="1033272"/>
          </a:xfrm>
          <a:prstGeom prst="rect">
            <a:avLst/>
          </a:prstGeom>
        </p:spPr>
        <p:txBody>
          <a:bodyPr lIns="68580" tIns="34290" rIns="68580" bIns="34290"/>
          <a:lstStyle>
            <a:lvl1pPr marL="0" indent="0">
              <a:buNone/>
              <a:defRPr sz="1200" baseline="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Versus the equivalent plan 2015-2020</a:t>
            </a:r>
          </a:p>
        </p:txBody>
      </p:sp>
      <p:sp>
        <p:nvSpPr>
          <p:cNvPr id="887" name="Text Placeholder 886">
            <a:extLst>
              <a:ext uri="{FF2B5EF4-FFF2-40B4-BE49-F238E27FC236}">
                <a16:creationId xmlns:a16="http://schemas.microsoft.com/office/drawing/2014/main" xmlns="" id="{174E2260-6CFD-4292-BBFB-95605D05CF2B}"/>
              </a:ext>
            </a:extLst>
          </p:cNvPr>
          <p:cNvSpPr>
            <a:spLocks noGrp="1"/>
          </p:cNvSpPr>
          <p:nvPr userDrawn="1">
            <p:ph type="body" sz="quarter" idx="12" hasCustomPrompt="1"/>
          </p:nvPr>
        </p:nvSpPr>
        <p:spPr>
          <a:xfrm>
            <a:off x="329184" y="3826764"/>
            <a:ext cx="1117854" cy="459486"/>
          </a:xfrm>
          <a:prstGeom prst="rect">
            <a:avLst/>
          </a:prstGeom>
        </p:spPr>
        <p:txBody>
          <a:bodyPr lIns="68580" tIns="34290" rIns="68580" bIns="34290"/>
          <a:lstStyle>
            <a:lvl1pPr marL="0" indent="0" algn="ctr">
              <a:buNone/>
              <a:defRPr sz="2700">
                <a:solidFill>
                  <a:schemeClr val="bg1"/>
                </a:solidFill>
                <a:latin typeface="Verdana" panose="020B0604030504040204" pitchFamily="34" charset="0"/>
                <a:ea typeface="Verdana" panose="020B0604030504040204" pitchFamily="34" charset="0"/>
              </a:defRPr>
            </a:lvl1pPr>
            <a:lvl2pPr>
              <a:defRPr>
                <a:solidFill>
                  <a:schemeClr val="bg1"/>
                </a:solidFill>
                <a:latin typeface="+mj-lt"/>
              </a:defRPr>
            </a:lvl2pPr>
          </a:lstStyle>
          <a:p>
            <a:pPr lvl="0"/>
            <a:r>
              <a:rPr lang="en-US" dirty="0" smtClean="0"/>
              <a:t>80%</a:t>
            </a:r>
            <a:endParaRPr lang="en-US" dirty="0"/>
          </a:p>
        </p:txBody>
      </p:sp>
      <p:sp>
        <p:nvSpPr>
          <p:cNvPr id="889" name="Text Placeholder 888">
            <a:extLst>
              <a:ext uri="{FF2B5EF4-FFF2-40B4-BE49-F238E27FC236}">
                <a16:creationId xmlns:a16="http://schemas.microsoft.com/office/drawing/2014/main" xmlns="" id="{B56620EF-61AF-4EED-BA31-140E46C4901D}"/>
              </a:ext>
            </a:extLst>
          </p:cNvPr>
          <p:cNvSpPr>
            <a:spLocks noGrp="1"/>
          </p:cNvSpPr>
          <p:nvPr userDrawn="1">
            <p:ph type="body" sz="quarter" idx="13"/>
          </p:nvPr>
        </p:nvSpPr>
        <p:spPr>
          <a:xfrm>
            <a:off x="329184" y="4286250"/>
            <a:ext cx="1117854" cy="857250"/>
          </a:xfrm>
          <a:prstGeom prst="rect">
            <a:avLst/>
          </a:prstGeom>
        </p:spPr>
        <p:txBody>
          <a:bodyPr lIns="68580" tIns="34290" rIns="68580" bIns="34290"/>
          <a:lstStyle>
            <a:lvl1pPr marL="214313" indent="-214313">
              <a:buFont typeface="Arial" panose="020B0604020202020204" pitchFamily="34" charset="0"/>
              <a:buChar char="•"/>
              <a:defRPr sz="1100">
                <a:solidFill>
                  <a:schemeClr val="bg2">
                    <a:lumMod val="75000"/>
                  </a:schemeClr>
                </a:solidFill>
                <a:latin typeface="Verdana" panose="020B0604030504040204" pitchFamily="34" charset="0"/>
                <a:ea typeface="Verdana" panose="020B0604030504040204" pitchFamily="34" charset="0"/>
              </a:defRPr>
            </a:lvl1pPr>
          </a:lstStyle>
          <a:p>
            <a:pPr lvl="0"/>
            <a:r>
              <a:rPr lang="en-US" dirty="0" smtClean="0"/>
              <a:t>Edit Master text styles</a:t>
            </a:r>
          </a:p>
        </p:txBody>
      </p:sp>
      <p:sp>
        <p:nvSpPr>
          <p:cNvPr id="901" name="Text Placeholder 886">
            <a:extLst>
              <a:ext uri="{FF2B5EF4-FFF2-40B4-BE49-F238E27FC236}">
                <a16:creationId xmlns:a16="http://schemas.microsoft.com/office/drawing/2014/main" xmlns="" id="{628F9BA9-36FB-40CB-98C2-A56F56067602}"/>
              </a:ext>
            </a:extLst>
          </p:cNvPr>
          <p:cNvSpPr>
            <a:spLocks noGrp="1"/>
          </p:cNvSpPr>
          <p:nvPr userDrawn="1">
            <p:ph type="body" sz="quarter" idx="14" hasCustomPrompt="1"/>
          </p:nvPr>
        </p:nvSpPr>
        <p:spPr>
          <a:xfrm>
            <a:off x="1783080" y="3826764"/>
            <a:ext cx="1117854" cy="459486"/>
          </a:xfrm>
          <a:prstGeom prst="rect">
            <a:avLst/>
          </a:prstGeom>
        </p:spPr>
        <p:txBody>
          <a:bodyPr lIns="68580" tIns="34290" rIns="68580" bIns="34290"/>
          <a:lstStyle>
            <a:lvl1pPr marL="0" indent="0" algn="ctr">
              <a:buNone/>
              <a:defRPr sz="2700">
                <a:solidFill>
                  <a:schemeClr val="bg1"/>
                </a:solidFill>
                <a:latin typeface="Verdana" panose="020B0604030504040204" pitchFamily="34" charset="0"/>
                <a:ea typeface="Verdana" panose="020B0604030504040204" pitchFamily="34" charset="0"/>
              </a:defRPr>
            </a:lvl1pPr>
            <a:lvl2pPr>
              <a:defRPr>
                <a:solidFill>
                  <a:schemeClr val="bg1"/>
                </a:solidFill>
                <a:latin typeface="+mj-lt"/>
              </a:defRPr>
            </a:lvl2pPr>
          </a:lstStyle>
          <a:p>
            <a:pPr lvl="0"/>
            <a:r>
              <a:rPr lang="en-US"/>
              <a:t>45%</a:t>
            </a:r>
          </a:p>
        </p:txBody>
      </p:sp>
      <p:sp>
        <p:nvSpPr>
          <p:cNvPr id="910" name="Text Placeholder 888">
            <a:extLst>
              <a:ext uri="{FF2B5EF4-FFF2-40B4-BE49-F238E27FC236}">
                <a16:creationId xmlns:a16="http://schemas.microsoft.com/office/drawing/2014/main" xmlns="" id="{488582E2-60A2-474F-9DC0-FE0EE148C129}"/>
              </a:ext>
            </a:extLst>
          </p:cNvPr>
          <p:cNvSpPr>
            <a:spLocks noGrp="1"/>
          </p:cNvSpPr>
          <p:nvPr userDrawn="1">
            <p:ph type="body" sz="quarter" idx="15"/>
          </p:nvPr>
        </p:nvSpPr>
        <p:spPr>
          <a:xfrm>
            <a:off x="1783080" y="4286250"/>
            <a:ext cx="1117854" cy="857250"/>
          </a:xfrm>
          <a:prstGeom prst="rect">
            <a:avLst/>
          </a:prstGeom>
        </p:spPr>
        <p:txBody>
          <a:bodyPr lIns="68580" tIns="34290" rIns="68580" bIns="34290"/>
          <a:lstStyle>
            <a:lvl1pPr marL="214313" indent="-214313">
              <a:buFont typeface="Arial" panose="020B0604020202020204" pitchFamily="34" charset="0"/>
              <a:buChar char="•"/>
              <a:defRPr sz="1100">
                <a:solidFill>
                  <a:schemeClr val="bg2">
                    <a:lumMod val="75000"/>
                  </a:schemeClr>
                </a:solidFill>
                <a:latin typeface="Verdana" panose="020B0604030504040204" pitchFamily="34" charset="0"/>
                <a:ea typeface="Verdana" panose="020B0604030504040204" pitchFamily="34" charset="0"/>
              </a:defRPr>
            </a:lvl1pPr>
          </a:lstStyle>
          <a:p>
            <a:pPr lvl="0"/>
            <a:r>
              <a:rPr lang="en-US" smtClean="0"/>
              <a:t>Edit Master text styles</a:t>
            </a:r>
          </a:p>
        </p:txBody>
      </p:sp>
      <p:sp>
        <p:nvSpPr>
          <p:cNvPr id="911" name="Text Placeholder 886">
            <a:extLst>
              <a:ext uri="{FF2B5EF4-FFF2-40B4-BE49-F238E27FC236}">
                <a16:creationId xmlns:a16="http://schemas.microsoft.com/office/drawing/2014/main" xmlns="" id="{4C3A2C77-3500-473D-9DDF-BC5F0BB99CFC}"/>
              </a:ext>
            </a:extLst>
          </p:cNvPr>
          <p:cNvSpPr>
            <a:spLocks noGrp="1"/>
          </p:cNvSpPr>
          <p:nvPr userDrawn="1">
            <p:ph type="body" sz="quarter" idx="16" hasCustomPrompt="1"/>
          </p:nvPr>
        </p:nvSpPr>
        <p:spPr>
          <a:xfrm>
            <a:off x="3230118" y="3826764"/>
            <a:ext cx="1117854" cy="459486"/>
          </a:xfrm>
          <a:prstGeom prst="rect">
            <a:avLst/>
          </a:prstGeom>
        </p:spPr>
        <p:txBody>
          <a:bodyPr lIns="68580" tIns="34290" rIns="68580" bIns="34290"/>
          <a:lstStyle>
            <a:lvl1pPr marL="0" indent="0" algn="ctr">
              <a:buNone/>
              <a:defRPr sz="2700">
                <a:solidFill>
                  <a:schemeClr val="bg1"/>
                </a:solidFill>
                <a:latin typeface="Verdana" panose="020B0604030504040204" pitchFamily="34" charset="0"/>
                <a:ea typeface="Verdana" panose="020B0604030504040204" pitchFamily="34" charset="0"/>
              </a:defRPr>
            </a:lvl1pPr>
            <a:lvl2pPr>
              <a:defRPr>
                <a:solidFill>
                  <a:schemeClr val="bg1"/>
                </a:solidFill>
                <a:latin typeface="+mj-lt"/>
              </a:defRPr>
            </a:lvl2pPr>
          </a:lstStyle>
          <a:p>
            <a:pPr lvl="0"/>
            <a:r>
              <a:rPr lang="en-US"/>
              <a:t>55%</a:t>
            </a:r>
          </a:p>
        </p:txBody>
      </p:sp>
      <p:sp>
        <p:nvSpPr>
          <p:cNvPr id="912" name="Text Placeholder 888">
            <a:extLst>
              <a:ext uri="{FF2B5EF4-FFF2-40B4-BE49-F238E27FC236}">
                <a16:creationId xmlns:a16="http://schemas.microsoft.com/office/drawing/2014/main" xmlns="" id="{5A17A936-7B55-485B-860F-4E52506BD6AB}"/>
              </a:ext>
            </a:extLst>
          </p:cNvPr>
          <p:cNvSpPr>
            <a:spLocks noGrp="1"/>
          </p:cNvSpPr>
          <p:nvPr userDrawn="1">
            <p:ph type="body" sz="quarter" idx="17"/>
          </p:nvPr>
        </p:nvSpPr>
        <p:spPr>
          <a:xfrm>
            <a:off x="3230118" y="4286250"/>
            <a:ext cx="1117854" cy="857250"/>
          </a:xfrm>
          <a:prstGeom prst="rect">
            <a:avLst/>
          </a:prstGeom>
        </p:spPr>
        <p:txBody>
          <a:bodyPr lIns="68580" tIns="34290" rIns="68580" bIns="34290"/>
          <a:lstStyle>
            <a:lvl1pPr marL="214313" indent="-214313">
              <a:buFont typeface="Arial" panose="020B0604020202020204" pitchFamily="34" charset="0"/>
              <a:buChar char="•"/>
              <a:defRPr sz="1100">
                <a:solidFill>
                  <a:schemeClr val="bg2">
                    <a:lumMod val="75000"/>
                  </a:schemeClr>
                </a:solidFill>
                <a:latin typeface="Verdana" panose="020B0604030504040204" pitchFamily="34" charset="0"/>
                <a:ea typeface="Verdana" panose="020B0604030504040204" pitchFamily="34" charset="0"/>
              </a:defRPr>
            </a:lvl1pPr>
          </a:lstStyle>
          <a:p>
            <a:pPr lvl="0"/>
            <a:r>
              <a:rPr lang="en-US" smtClean="0"/>
              <a:t>Edit Master text styles</a:t>
            </a:r>
          </a:p>
        </p:txBody>
      </p:sp>
      <p:sp>
        <p:nvSpPr>
          <p:cNvPr id="5" name="Freeform 4"/>
          <p:cNvSpPr/>
          <p:nvPr userDrawn="1"/>
        </p:nvSpPr>
        <p:spPr>
          <a:xfrm>
            <a:off x="4255471" y="1576717"/>
            <a:ext cx="332309" cy="422523"/>
          </a:xfrm>
          <a:custGeom>
            <a:avLst/>
            <a:gdLst>
              <a:gd name="connsiteX0" fmla="*/ 91793 w 443078"/>
              <a:gd name="connsiteY0" fmla="*/ 0 h 541932"/>
              <a:gd name="connsiteX1" fmla="*/ 28244 w 443078"/>
              <a:gd name="connsiteY1" fmla="*/ 22949 h 541932"/>
              <a:gd name="connsiteX2" fmla="*/ 17652 w 443078"/>
              <a:gd name="connsiteY2" fmla="*/ 114742 h 541932"/>
              <a:gd name="connsiteX3" fmla="*/ 0 w 443078"/>
              <a:gd name="connsiteY3" fmla="*/ 233014 h 541932"/>
              <a:gd name="connsiteX4" fmla="*/ 28244 w 443078"/>
              <a:gd name="connsiteY4" fmla="*/ 289502 h 541932"/>
              <a:gd name="connsiteX5" fmla="*/ 44131 w 443078"/>
              <a:gd name="connsiteY5" fmla="*/ 363642 h 541932"/>
              <a:gd name="connsiteX6" fmla="*/ 10591 w 443078"/>
              <a:gd name="connsiteY6" fmla="*/ 474853 h 541932"/>
              <a:gd name="connsiteX7" fmla="*/ 44131 w 443078"/>
              <a:gd name="connsiteY7" fmla="*/ 526045 h 541932"/>
              <a:gd name="connsiteX8" fmla="*/ 111211 w 443078"/>
              <a:gd name="connsiteY8" fmla="*/ 496036 h 541932"/>
              <a:gd name="connsiteX9" fmla="*/ 176525 w 443078"/>
              <a:gd name="connsiteY9" fmla="*/ 490740 h 541932"/>
              <a:gd name="connsiteX10" fmla="*/ 222421 w 443078"/>
              <a:gd name="connsiteY10" fmla="*/ 513688 h 541932"/>
              <a:gd name="connsiteX11" fmla="*/ 270083 w 443078"/>
              <a:gd name="connsiteY11" fmla="*/ 541932 h 541932"/>
              <a:gd name="connsiteX12" fmla="*/ 337163 w 443078"/>
              <a:gd name="connsiteY12" fmla="*/ 524280 h 541932"/>
              <a:gd name="connsiteX13" fmla="*/ 335398 w 443078"/>
              <a:gd name="connsiteY13" fmla="*/ 466027 h 541932"/>
              <a:gd name="connsiteX14" fmla="*/ 413069 w 443078"/>
              <a:gd name="connsiteY14" fmla="*/ 446609 h 541932"/>
              <a:gd name="connsiteX15" fmla="*/ 443078 w 443078"/>
              <a:gd name="connsiteY15" fmla="*/ 308919 h 541932"/>
              <a:gd name="connsiteX16" fmla="*/ 421895 w 443078"/>
              <a:gd name="connsiteY16" fmla="*/ 263023 h 541932"/>
              <a:gd name="connsiteX17" fmla="*/ 347754 w 443078"/>
              <a:gd name="connsiteY17" fmla="*/ 210065 h 541932"/>
              <a:gd name="connsiteX18" fmla="*/ 233013 w 443078"/>
              <a:gd name="connsiteY18" fmla="*/ 210065 h 541932"/>
              <a:gd name="connsiteX19" fmla="*/ 192412 w 443078"/>
              <a:gd name="connsiteY19" fmla="*/ 268319 h 541932"/>
              <a:gd name="connsiteX20" fmla="*/ 171229 w 443078"/>
              <a:gd name="connsiteY20" fmla="*/ 236544 h 541932"/>
              <a:gd name="connsiteX21" fmla="*/ 139455 w 443078"/>
              <a:gd name="connsiteY21" fmla="*/ 238309 h 541932"/>
              <a:gd name="connsiteX22" fmla="*/ 181821 w 443078"/>
              <a:gd name="connsiteY22" fmla="*/ 109446 h 541932"/>
              <a:gd name="connsiteX23" fmla="*/ 91793 w 443078"/>
              <a:gd name="connsiteY23" fmla="*/ 0 h 541932"/>
              <a:gd name="connsiteX0" fmla="*/ 91793 w 443078"/>
              <a:gd name="connsiteY0" fmla="*/ 0 h 541932"/>
              <a:gd name="connsiteX1" fmla="*/ 28244 w 443078"/>
              <a:gd name="connsiteY1" fmla="*/ 22949 h 541932"/>
              <a:gd name="connsiteX2" fmla="*/ 17652 w 443078"/>
              <a:gd name="connsiteY2" fmla="*/ 114742 h 541932"/>
              <a:gd name="connsiteX3" fmla="*/ 0 w 443078"/>
              <a:gd name="connsiteY3" fmla="*/ 233014 h 541932"/>
              <a:gd name="connsiteX4" fmla="*/ 28244 w 443078"/>
              <a:gd name="connsiteY4" fmla="*/ 289502 h 541932"/>
              <a:gd name="connsiteX5" fmla="*/ 44131 w 443078"/>
              <a:gd name="connsiteY5" fmla="*/ 363642 h 541932"/>
              <a:gd name="connsiteX6" fmla="*/ 10591 w 443078"/>
              <a:gd name="connsiteY6" fmla="*/ 474853 h 541932"/>
              <a:gd name="connsiteX7" fmla="*/ 44131 w 443078"/>
              <a:gd name="connsiteY7" fmla="*/ 526045 h 541932"/>
              <a:gd name="connsiteX8" fmla="*/ 111211 w 443078"/>
              <a:gd name="connsiteY8" fmla="*/ 496036 h 541932"/>
              <a:gd name="connsiteX9" fmla="*/ 176525 w 443078"/>
              <a:gd name="connsiteY9" fmla="*/ 490740 h 541932"/>
              <a:gd name="connsiteX10" fmla="*/ 222421 w 443078"/>
              <a:gd name="connsiteY10" fmla="*/ 513688 h 541932"/>
              <a:gd name="connsiteX11" fmla="*/ 270083 w 443078"/>
              <a:gd name="connsiteY11" fmla="*/ 541932 h 541932"/>
              <a:gd name="connsiteX12" fmla="*/ 337163 w 443078"/>
              <a:gd name="connsiteY12" fmla="*/ 524280 h 541932"/>
              <a:gd name="connsiteX13" fmla="*/ 335398 w 443078"/>
              <a:gd name="connsiteY13" fmla="*/ 466027 h 541932"/>
              <a:gd name="connsiteX14" fmla="*/ 413069 w 443078"/>
              <a:gd name="connsiteY14" fmla="*/ 446609 h 541932"/>
              <a:gd name="connsiteX15" fmla="*/ 443078 w 443078"/>
              <a:gd name="connsiteY15" fmla="*/ 308919 h 541932"/>
              <a:gd name="connsiteX16" fmla="*/ 421895 w 443078"/>
              <a:gd name="connsiteY16" fmla="*/ 263023 h 541932"/>
              <a:gd name="connsiteX17" fmla="*/ 347754 w 443078"/>
              <a:gd name="connsiteY17" fmla="*/ 210065 h 541932"/>
              <a:gd name="connsiteX18" fmla="*/ 233013 w 443078"/>
              <a:gd name="connsiteY18" fmla="*/ 210065 h 541932"/>
              <a:gd name="connsiteX19" fmla="*/ 192412 w 443078"/>
              <a:gd name="connsiteY19" fmla="*/ 268319 h 541932"/>
              <a:gd name="connsiteX20" fmla="*/ 171229 w 443078"/>
              <a:gd name="connsiteY20" fmla="*/ 236544 h 541932"/>
              <a:gd name="connsiteX21" fmla="*/ 139455 w 443078"/>
              <a:gd name="connsiteY21" fmla="*/ 238309 h 541932"/>
              <a:gd name="connsiteX22" fmla="*/ 196109 w 443078"/>
              <a:gd name="connsiteY22" fmla="*/ 107065 h 541932"/>
              <a:gd name="connsiteX23" fmla="*/ 91793 w 443078"/>
              <a:gd name="connsiteY23" fmla="*/ 0 h 541932"/>
              <a:gd name="connsiteX0" fmla="*/ 98937 w 443078"/>
              <a:gd name="connsiteY0" fmla="*/ 0 h 552648"/>
              <a:gd name="connsiteX1" fmla="*/ 28244 w 443078"/>
              <a:gd name="connsiteY1" fmla="*/ 33665 h 552648"/>
              <a:gd name="connsiteX2" fmla="*/ 17652 w 443078"/>
              <a:gd name="connsiteY2" fmla="*/ 125458 h 552648"/>
              <a:gd name="connsiteX3" fmla="*/ 0 w 443078"/>
              <a:gd name="connsiteY3" fmla="*/ 243730 h 552648"/>
              <a:gd name="connsiteX4" fmla="*/ 28244 w 443078"/>
              <a:gd name="connsiteY4" fmla="*/ 300218 h 552648"/>
              <a:gd name="connsiteX5" fmla="*/ 44131 w 443078"/>
              <a:gd name="connsiteY5" fmla="*/ 374358 h 552648"/>
              <a:gd name="connsiteX6" fmla="*/ 10591 w 443078"/>
              <a:gd name="connsiteY6" fmla="*/ 485569 h 552648"/>
              <a:gd name="connsiteX7" fmla="*/ 44131 w 443078"/>
              <a:gd name="connsiteY7" fmla="*/ 536761 h 552648"/>
              <a:gd name="connsiteX8" fmla="*/ 111211 w 443078"/>
              <a:gd name="connsiteY8" fmla="*/ 506752 h 552648"/>
              <a:gd name="connsiteX9" fmla="*/ 176525 w 443078"/>
              <a:gd name="connsiteY9" fmla="*/ 501456 h 552648"/>
              <a:gd name="connsiteX10" fmla="*/ 222421 w 443078"/>
              <a:gd name="connsiteY10" fmla="*/ 524404 h 552648"/>
              <a:gd name="connsiteX11" fmla="*/ 270083 w 443078"/>
              <a:gd name="connsiteY11" fmla="*/ 552648 h 552648"/>
              <a:gd name="connsiteX12" fmla="*/ 337163 w 443078"/>
              <a:gd name="connsiteY12" fmla="*/ 534996 h 552648"/>
              <a:gd name="connsiteX13" fmla="*/ 335398 w 443078"/>
              <a:gd name="connsiteY13" fmla="*/ 476743 h 552648"/>
              <a:gd name="connsiteX14" fmla="*/ 413069 w 443078"/>
              <a:gd name="connsiteY14" fmla="*/ 457325 h 552648"/>
              <a:gd name="connsiteX15" fmla="*/ 443078 w 443078"/>
              <a:gd name="connsiteY15" fmla="*/ 319635 h 552648"/>
              <a:gd name="connsiteX16" fmla="*/ 421895 w 443078"/>
              <a:gd name="connsiteY16" fmla="*/ 273739 h 552648"/>
              <a:gd name="connsiteX17" fmla="*/ 347754 w 443078"/>
              <a:gd name="connsiteY17" fmla="*/ 220781 h 552648"/>
              <a:gd name="connsiteX18" fmla="*/ 233013 w 443078"/>
              <a:gd name="connsiteY18" fmla="*/ 220781 h 552648"/>
              <a:gd name="connsiteX19" fmla="*/ 192412 w 443078"/>
              <a:gd name="connsiteY19" fmla="*/ 279035 h 552648"/>
              <a:gd name="connsiteX20" fmla="*/ 171229 w 443078"/>
              <a:gd name="connsiteY20" fmla="*/ 247260 h 552648"/>
              <a:gd name="connsiteX21" fmla="*/ 139455 w 443078"/>
              <a:gd name="connsiteY21" fmla="*/ 249025 h 552648"/>
              <a:gd name="connsiteX22" fmla="*/ 196109 w 443078"/>
              <a:gd name="connsiteY22" fmla="*/ 117781 h 552648"/>
              <a:gd name="connsiteX23" fmla="*/ 98937 w 443078"/>
              <a:gd name="connsiteY23" fmla="*/ 0 h 552648"/>
              <a:gd name="connsiteX0" fmla="*/ 98937 w 443078"/>
              <a:gd name="connsiteY0" fmla="*/ 0 h 552648"/>
              <a:gd name="connsiteX1" fmla="*/ 28244 w 443078"/>
              <a:gd name="connsiteY1" fmla="*/ 33665 h 552648"/>
              <a:gd name="connsiteX2" fmla="*/ 17652 w 443078"/>
              <a:gd name="connsiteY2" fmla="*/ 125458 h 552648"/>
              <a:gd name="connsiteX3" fmla="*/ 0 w 443078"/>
              <a:gd name="connsiteY3" fmla="*/ 243730 h 552648"/>
              <a:gd name="connsiteX4" fmla="*/ 28244 w 443078"/>
              <a:gd name="connsiteY4" fmla="*/ 300218 h 552648"/>
              <a:gd name="connsiteX5" fmla="*/ 44131 w 443078"/>
              <a:gd name="connsiteY5" fmla="*/ 374358 h 552648"/>
              <a:gd name="connsiteX6" fmla="*/ 10591 w 443078"/>
              <a:gd name="connsiteY6" fmla="*/ 485569 h 552648"/>
              <a:gd name="connsiteX7" fmla="*/ 44131 w 443078"/>
              <a:gd name="connsiteY7" fmla="*/ 536761 h 552648"/>
              <a:gd name="connsiteX8" fmla="*/ 111211 w 443078"/>
              <a:gd name="connsiteY8" fmla="*/ 506752 h 552648"/>
              <a:gd name="connsiteX9" fmla="*/ 176525 w 443078"/>
              <a:gd name="connsiteY9" fmla="*/ 501456 h 552648"/>
              <a:gd name="connsiteX10" fmla="*/ 222421 w 443078"/>
              <a:gd name="connsiteY10" fmla="*/ 524404 h 552648"/>
              <a:gd name="connsiteX11" fmla="*/ 270083 w 443078"/>
              <a:gd name="connsiteY11" fmla="*/ 552648 h 552648"/>
              <a:gd name="connsiteX12" fmla="*/ 337163 w 443078"/>
              <a:gd name="connsiteY12" fmla="*/ 534996 h 552648"/>
              <a:gd name="connsiteX13" fmla="*/ 338970 w 443078"/>
              <a:gd name="connsiteY13" fmla="*/ 483887 h 552648"/>
              <a:gd name="connsiteX14" fmla="*/ 413069 w 443078"/>
              <a:gd name="connsiteY14" fmla="*/ 457325 h 552648"/>
              <a:gd name="connsiteX15" fmla="*/ 443078 w 443078"/>
              <a:gd name="connsiteY15" fmla="*/ 319635 h 552648"/>
              <a:gd name="connsiteX16" fmla="*/ 421895 w 443078"/>
              <a:gd name="connsiteY16" fmla="*/ 273739 h 552648"/>
              <a:gd name="connsiteX17" fmla="*/ 347754 w 443078"/>
              <a:gd name="connsiteY17" fmla="*/ 220781 h 552648"/>
              <a:gd name="connsiteX18" fmla="*/ 233013 w 443078"/>
              <a:gd name="connsiteY18" fmla="*/ 220781 h 552648"/>
              <a:gd name="connsiteX19" fmla="*/ 192412 w 443078"/>
              <a:gd name="connsiteY19" fmla="*/ 279035 h 552648"/>
              <a:gd name="connsiteX20" fmla="*/ 171229 w 443078"/>
              <a:gd name="connsiteY20" fmla="*/ 247260 h 552648"/>
              <a:gd name="connsiteX21" fmla="*/ 139455 w 443078"/>
              <a:gd name="connsiteY21" fmla="*/ 249025 h 552648"/>
              <a:gd name="connsiteX22" fmla="*/ 196109 w 443078"/>
              <a:gd name="connsiteY22" fmla="*/ 117781 h 552648"/>
              <a:gd name="connsiteX23" fmla="*/ 98937 w 443078"/>
              <a:gd name="connsiteY23" fmla="*/ 0 h 552648"/>
              <a:gd name="connsiteX0" fmla="*/ 98937 w 443078"/>
              <a:gd name="connsiteY0" fmla="*/ 0 h 563364"/>
              <a:gd name="connsiteX1" fmla="*/ 28244 w 443078"/>
              <a:gd name="connsiteY1" fmla="*/ 33665 h 563364"/>
              <a:gd name="connsiteX2" fmla="*/ 17652 w 443078"/>
              <a:gd name="connsiteY2" fmla="*/ 125458 h 563364"/>
              <a:gd name="connsiteX3" fmla="*/ 0 w 443078"/>
              <a:gd name="connsiteY3" fmla="*/ 243730 h 563364"/>
              <a:gd name="connsiteX4" fmla="*/ 28244 w 443078"/>
              <a:gd name="connsiteY4" fmla="*/ 300218 h 563364"/>
              <a:gd name="connsiteX5" fmla="*/ 44131 w 443078"/>
              <a:gd name="connsiteY5" fmla="*/ 374358 h 563364"/>
              <a:gd name="connsiteX6" fmla="*/ 10591 w 443078"/>
              <a:gd name="connsiteY6" fmla="*/ 485569 h 563364"/>
              <a:gd name="connsiteX7" fmla="*/ 44131 w 443078"/>
              <a:gd name="connsiteY7" fmla="*/ 536761 h 563364"/>
              <a:gd name="connsiteX8" fmla="*/ 111211 w 443078"/>
              <a:gd name="connsiteY8" fmla="*/ 506752 h 563364"/>
              <a:gd name="connsiteX9" fmla="*/ 176525 w 443078"/>
              <a:gd name="connsiteY9" fmla="*/ 501456 h 563364"/>
              <a:gd name="connsiteX10" fmla="*/ 222421 w 443078"/>
              <a:gd name="connsiteY10" fmla="*/ 524404 h 563364"/>
              <a:gd name="connsiteX11" fmla="*/ 273655 w 443078"/>
              <a:gd name="connsiteY11" fmla="*/ 563364 h 563364"/>
              <a:gd name="connsiteX12" fmla="*/ 337163 w 443078"/>
              <a:gd name="connsiteY12" fmla="*/ 534996 h 563364"/>
              <a:gd name="connsiteX13" fmla="*/ 338970 w 443078"/>
              <a:gd name="connsiteY13" fmla="*/ 483887 h 563364"/>
              <a:gd name="connsiteX14" fmla="*/ 413069 w 443078"/>
              <a:gd name="connsiteY14" fmla="*/ 457325 h 563364"/>
              <a:gd name="connsiteX15" fmla="*/ 443078 w 443078"/>
              <a:gd name="connsiteY15" fmla="*/ 319635 h 563364"/>
              <a:gd name="connsiteX16" fmla="*/ 421895 w 443078"/>
              <a:gd name="connsiteY16" fmla="*/ 273739 h 563364"/>
              <a:gd name="connsiteX17" fmla="*/ 347754 w 443078"/>
              <a:gd name="connsiteY17" fmla="*/ 220781 h 563364"/>
              <a:gd name="connsiteX18" fmla="*/ 233013 w 443078"/>
              <a:gd name="connsiteY18" fmla="*/ 220781 h 563364"/>
              <a:gd name="connsiteX19" fmla="*/ 192412 w 443078"/>
              <a:gd name="connsiteY19" fmla="*/ 279035 h 563364"/>
              <a:gd name="connsiteX20" fmla="*/ 171229 w 443078"/>
              <a:gd name="connsiteY20" fmla="*/ 247260 h 563364"/>
              <a:gd name="connsiteX21" fmla="*/ 139455 w 443078"/>
              <a:gd name="connsiteY21" fmla="*/ 249025 h 563364"/>
              <a:gd name="connsiteX22" fmla="*/ 196109 w 443078"/>
              <a:gd name="connsiteY22" fmla="*/ 117781 h 563364"/>
              <a:gd name="connsiteX23" fmla="*/ 98937 w 443078"/>
              <a:gd name="connsiteY23" fmla="*/ 0 h 563364"/>
              <a:gd name="connsiteX0" fmla="*/ 98937 w 443078"/>
              <a:gd name="connsiteY0" fmla="*/ 0 h 563364"/>
              <a:gd name="connsiteX1" fmla="*/ 28244 w 443078"/>
              <a:gd name="connsiteY1" fmla="*/ 33665 h 563364"/>
              <a:gd name="connsiteX2" fmla="*/ 17652 w 443078"/>
              <a:gd name="connsiteY2" fmla="*/ 125458 h 563364"/>
              <a:gd name="connsiteX3" fmla="*/ 0 w 443078"/>
              <a:gd name="connsiteY3" fmla="*/ 243730 h 563364"/>
              <a:gd name="connsiteX4" fmla="*/ 28244 w 443078"/>
              <a:gd name="connsiteY4" fmla="*/ 300218 h 563364"/>
              <a:gd name="connsiteX5" fmla="*/ 44131 w 443078"/>
              <a:gd name="connsiteY5" fmla="*/ 374358 h 563364"/>
              <a:gd name="connsiteX6" fmla="*/ 10591 w 443078"/>
              <a:gd name="connsiteY6" fmla="*/ 485569 h 563364"/>
              <a:gd name="connsiteX7" fmla="*/ 44131 w 443078"/>
              <a:gd name="connsiteY7" fmla="*/ 536761 h 563364"/>
              <a:gd name="connsiteX8" fmla="*/ 111211 w 443078"/>
              <a:gd name="connsiteY8" fmla="*/ 506752 h 563364"/>
              <a:gd name="connsiteX9" fmla="*/ 176525 w 443078"/>
              <a:gd name="connsiteY9" fmla="*/ 501456 h 563364"/>
              <a:gd name="connsiteX10" fmla="*/ 222421 w 443078"/>
              <a:gd name="connsiteY10" fmla="*/ 524404 h 563364"/>
              <a:gd name="connsiteX11" fmla="*/ 273655 w 443078"/>
              <a:gd name="connsiteY11" fmla="*/ 563364 h 563364"/>
              <a:gd name="connsiteX12" fmla="*/ 337163 w 443078"/>
              <a:gd name="connsiteY12" fmla="*/ 534996 h 563364"/>
              <a:gd name="connsiteX13" fmla="*/ 338970 w 443078"/>
              <a:gd name="connsiteY13" fmla="*/ 483887 h 563364"/>
              <a:gd name="connsiteX14" fmla="*/ 423785 w 443078"/>
              <a:gd name="connsiteY14" fmla="*/ 457325 h 563364"/>
              <a:gd name="connsiteX15" fmla="*/ 443078 w 443078"/>
              <a:gd name="connsiteY15" fmla="*/ 319635 h 563364"/>
              <a:gd name="connsiteX16" fmla="*/ 421895 w 443078"/>
              <a:gd name="connsiteY16" fmla="*/ 273739 h 563364"/>
              <a:gd name="connsiteX17" fmla="*/ 347754 w 443078"/>
              <a:gd name="connsiteY17" fmla="*/ 220781 h 563364"/>
              <a:gd name="connsiteX18" fmla="*/ 233013 w 443078"/>
              <a:gd name="connsiteY18" fmla="*/ 220781 h 563364"/>
              <a:gd name="connsiteX19" fmla="*/ 192412 w 443078"/>
              <a:gd name="connsiteY19" fmla="*/ 279035 h 563364"/>
              <a:gd name="connsiteX20" fmla="*/ 171229 w 443078"/>
              <a:gd name="connsiteY20" fmla="*/ 247260 h 563364"/>
              <a:gd name="connsiteX21" fmla="*/ 139455 w 443078"/>
              <a:gd name="connsiteY21" fmla="*/ 249025 h 563364"/>
              <a:gd name="connsiteX22" fmla="*/ 196109 w 443078"/>
              <a:gd name="connsiteY22" fmla="*/ 117781 h 563364"/>
              <a:gd name="connsiteX23" fmla="*/ 98937 w 443078"/>
              <a:gd name="connsiteY23" fmla="*/ 0 h 563364"/>
              <a:gd name="connsiteX0" fmla="*/ 98937 w 443078"/>
              <a:gd name="connsiteY0" fmla="*/ 0 h 563364"/>
              <a:gd name="connsiteX1" fmla="*/ 28244 w 443078"/>
              <a:gd name="connsiteY1" fmla="*/ 33665 h 563364"/>
              <a:gd name="connsiteX2" fmla="*/ 17652 w 443078"/>
              <a:gd name="connsiteY2" fmla="*/ 125458 h 563364"/>
              <a:gd name="connsiteX3" fmla="*/ 0 w 443078"/>
              <a:gd name="connsiteY3" fmla="*/ 243730 h 563364"/>
              <a:gd name="connsiteX4" fmla="*/ 28244 w 443078"/>
              <a:gd name="connsiteY4" fmla="*/ 300218 h 563364"/>
              <a:gd name="connsiteX5" fmla="*/ 44131 w 443078"/>
              <a:gd name="connsiteY5" fmla="*/ 374358 h 563364"/>
              <a:gd name="connsiteX6" fmla="*/ 10591 w 443078"/>
              <a:gd name="connsiteY6" fmla="*/ 485569 h 563364"/>
              <a:gd name="connsiteX7" fmla="*/ 44131 w 443078"/>
              <a:gd name="connsiteY7" fmla="*/ 536761 h 563364"/>
              <a:gd name="connsiteX8" fmla="*/ 111211 w 443078"/>
              <a:gd name="connsiteY8" fmla="*/ 506752 h 563364"/>
              <a:gd name="connsiteX9" fmla="*/ 176525 w 443078"/>
              <a:gd name="connsiteY9" fmla="*/ 501456 h 563364"/>
              <a:gd name="connsiteX10" fmla="*/ 222421 w 443078"/>
              <a:gd name="connsiteY10" fmla="*/ 524404 h 563364"/>
              <a:gd name="connsiteX11" fmla="*/ 273655 w 443078"/>
              <a:gd name="connsiteY11" fmla="*/ 563364 h 563364"/>
              <a:gd name="connsiteX12" fmla="*/ 337163 w 443078"/>
              <a:gd name="connsiteY12" fmla="*/ 534996 h 563364"/>
              <a:gd name="connsiteX13" fmla="*/ 338970 w 443078"/>
              <a:gd name="connsiteY13" fmla="*/ 483887 h 563364"/>
              <a:gd name="connsiteX14" fmla="*/ 423785 w 443078"/>
              <a:gd name="connsiteY14" fmla="*/ 457325 h 563364"/>
              <a:gd name="connsiteX15" fmla="*/ 443078 w 443078"/>
              <a:gd name="connsiteY15" fmla="*/ 319635 h 563364"/>
              <a:gd name="connsiteX16" fmla="*/ 421895 w 443078"/>
              <a:gd name="connsiteY16" fmla="*/ 273739 h 563364"/>
              <a:gd name="connsiteX17" fmla="*/ 347754 w 443078"/>
              <a:gd name="connsiteY17" fmla="*/ 220781 h 563364"/>
              <a:gd name="connsiteX18" fmla="*/ 233013 w 443078"/>
              <a:gd name="connsiteY18" fmla="*/ 220781 h 563364"/>
              <a:gd name="connsiteX19" fmla="*/ 190031 w 443078"/>
              <a:gd name="connsiteY19" fmla="*/ 275463 h 563364"/>
              <a:gd name="connsiteX20" fmla="*/ 171229 w 443078"/>
              <a:gd name="connsiteY20" fmla="*/ 247260 h 563364"/>
              <a:gd name="connsiteX21" fmla="*/ 139455 w 443078"/>
              <a:gd name="connsiteY21" fmla="*/ 249025 h 563364"/>
              <a:gd name="connsiteX22" fmla="*/ 196109 w 443078"/>
              <a:gd name="connsiteY22" fmla="*/ 117781 h 563364"/>
              <a:gd name="connsiteX23" fmla="*/ 98937 w 443078"/>
              <a:gd name="connsiteY23" fmla="*/ 0 h 563364"/>
              <a:gd name="connsiteX0" fmla="*/ 98937 w 443078"/>
              <a:gd name="connsiteY0" fmla="*/ 0 h 563364"/>
              <a:gd name="connsiteX1" fmla="*/ 28244 w 443078"/>
              <a:gd name="connsiteY1" fmla="*/ 33665 h 563364"/>
              <a:gd name="connsiteX2" fmla="*/ 17652 w 443078"/>
              <a:gd name="connsiteY2" fmla="*/ 125458 h 563364"/>
              <a:gd name="connsiteX3" fmla="*/ 0 w 443078"/>
              <a:gd name="connsiteY3" fmla="*/ 243730 h 563364"/>
              <a:gd name="connsiteX4" fmla="*/ 28244 w 443078"/>
              <a:gd name="connsiteY4" fmla="*/ 300218 h 563364"/>
              <a:gd name="connsiteX5" fmla="*/ 44131 w 443078"/>
              <a:gd name="connsiteY5" fmla="*/ 374358 h 563364"/>
              <a:gd name="connsiteX6" fmla="*/ 10591 w 443078"/>
              <a:gd name="connsiteY6" fmla="*/ 485569 h 563364"/>
              <a:gd name="connsiteX7" fmla="*/ 44131 w 443078"/>
              <a:gd name="connsiteY7" fmla="*/ 536761 h 563364"/>
              <a:gd name="connsiteX8" fmla="*/ 111211 w 443078"/>
              <a:gd name="connsiteY8" fmla="*/ 506752 h 563364"/>
              <a:gd name="connsiteX9" fmla="*/ 176525 w 443078"/>
              <a:gd name="connsiteY9" fmla="*/ 501456 h 563364"/>
              <a:gd name="connsiteX10" fmla="*/ 222421 w 443078"/>
              <a:gd name="connsiteY10" fmla="*/ 524404 h 563364"/>
              <a:gd name="connsiteX11" fmla="*/ 273655 w 443078"/>
              <a:gd name="connsiteY11" fmla="*/ 563364 h 563364"/>
              <a:gd name="connsiteX12" fmla="*/ 341925 w 443078"/>
              <a:gd name="connsiteY12" fmla="*/ 534996 h 563364"/>
              <a:gd name="connsiteX13" fmla="*/ 338970 w 443078"/>
              <a:gd name="connsiteY13" fmla="*/ 483887 h 563364"/>
              <a:gd name="connsiteX14" fmla="*/ 423785 w 443078"/>
              <a:gd name="connsiteY14" fmla="*/ 457325 h 563364"/>
              <a:gd name="connsiteX15" fmla="*/ 443078 w 443078"/>
              <a:gd name="connsiteY15" fmla="*/ 319635 h 563364"/>
              <a:gd name="connsiteX16" fmla="*/ 421895 w 443078"/>
              <a:gd name="connsiteY16" fmla="*/ 273739 h 563364"/>
              <a:gd name="connsiteX17" fmla="*/ 347754 w 443078"/>
              <a:gd name="connsiteY17" fmla="*/ 220781 h 563364"/>
              <a:gd name="connsiteX18" fmla="*/ 233013 w 443078"/>
              <a:gd name="connsiteY18" fmla="*/ 220781 h 563364"/>
              <a:gd name="connsiteX19" fmla="*/ 190031 w 443078"/>
              <a:gd name="connsiteY19" fmla="*/ 275463 h 563364"/>
              <a:gd name="connsiteX20" fmla="*/ 171229 w 443078"/>
              <a:gd name="connsiteY20" fmla="*/ 247260 h 563364"/>
              <a:gd name="connsiteX21" fmla="*/ 139455 w 443078"/>
              <a:gd name="connsiteY21" fmla="*/ 249025 h 563364"/>
              <a:gd name="connsiteX22" fmla="*/ 196109 w 443078"/>
              <a:gd name="connsiteY22" fmla="*/ 117781 h 563364"/>
              <a:gd name="connsiteX23" fmla="*/ 98937 w 443078"/>
              <a:gd name="connsiteY23" fmla="*/ 0 h 56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3078" h="563364">
                <a:moveTo>
                  <a:pt x="98937" y="0"/>
                </a:moveTo>
                <a:lnTo>
                  <a:pt x="28244" y="33665"/>
                </a:lnTo>
                <a:lnTo>
                  <a:pt x="17652" y="125458"/>
                </a:lnTo>
                <a:lnTo>
                  <a:pt x="0" y="243730"/>
                </a:lnTo>
                <a:lnTo>
                  <a:pt x="28244" y="300218"/>
                </a:lnTo>
                <a:lnTo>
                  <a:pt x="44131" y="374358"/>
                </a:lnTo>
                <a:lnTo>
                  <a:pt x="10591" y="485569"/>
                </a:lnTo>
                <a:lnTo>
                  <a:pt x="44131" y="536761"/>
                </a:lnTo>
                <a:lnTo>
                  <a:pt x="111211" y="506752"/>
                </a:lnTo>
                <a:lnTo>
                  <a:pt x="176525" y="501456"/>
                </a:lnTo>
                <a:lnTo>
                  <a:pt x="222421" y="524404"/>
                </a:lnTo>
                <a:lnTo>
                  <a:pt x="273655" y="563364"/>
                </a:lnTo>
                <a:lnTo>
                  <a:pt x="341925" y="534996"/>
                </a:lnTo>
                <a:cubicBezTo>
                  <a:pt x="341337" y="515578"/>
                  <a:pt x="339558" y="503305"/>
                  <a:pt x="338970" y="483887"/>
                </a:cubicBezTo>
                <a:lnTo>
                  <a:pt x="423785" y="457325"/>
                </a:lnTo>
                <a:lnTo>
                  <a:pt x="443078" y="319635"/>
                </a:lnTo>
                <a:lnTo>
                  <a:pt x="421895" y="273739"/>
                </a:lnTo>
                <a:lnTo>
                  <a:pt x="347754" y="220781"/>
                </a:lnTo>
                <a:lnTo>
                  <a:pt x="233013" y="220781"/>
                </a:lnTo>
                <a:lnTo>
                  <a:pt x="190031" y="275463"/>
                </a:lnTo>
                <a:lnTo>
                  <a:pt x="171229" y="247260"/>
                </a:lnTo>
                <a:lnTo>
                  <a:pt x="139455" y="249025"/>
                </a:lnTo>
                <a:lnTo>
                  <a:pt x="196109" y="117781"/>
                </a:lnTo>
                <a:lnTo>
                  <a:pt x="98937"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a:solidFill>
                <a:prstClr val="white"/>
              </a:solidFill>
            </a:endParaRPr>
          </a:p>
        </p:txBody>
      </p:sp>
      <p:sp>
        <p:nvSpPr>
          <p:cNvPr id="9" name="Freeform 8"/>
          <p:cNvSpPr/>
          <p:nvPr userDrawn="1"/>
        </p:nvSpPr>
        <p:spPr>
          <a:xfrm>
            <a:off x="4162404" y="1337667"/>
            <a:ext cx="41970" cy="36612"/>
          </a:xfrm>
          <a:custGeom>
            <a:avLst/>
            <a:gdLst>
              <a:gd name="connsiteX0" fmla="*/ 40481 w 55960"/>
              <a:gd name="connsiteY0" fmla="*/ 0 h 48816"/>
              <a:gd name="connsiteX1" fmla="*/ 0 w 55960"/>
              <a:gd name="connsiteY1" fmla="*/ 34528 h 48816"/>
              <a:gd name="connsiteX2" fmla="*/ 55960 w 55960"/>
              <a:gd name="connsiteY2" fmla="*/ 48816 h 48816"/>
              <a:gd name="connsiteX3" fmla="*/ 40481 w 55960"/>
              <a:gd name="connsiteY3" fmla="*/ 0 h 48816"/>
            </a:gdLst>
            <a:ahLst/>
            <a:cxnLst>
              <a:cxn ang="0">
                <a:pos x="connsiteX0" y="connsiteY0"/>
              </a:cxn>
              <a:cxn ang="0">
                <a:pos x="connsiteX1" y="connsiteY1"/>
              </a:cxn>
              <a:cxn ang="0">
                <a:pos x="connsiteX2" y="connsiteY2"/>
              </a:cxn>
              <a:cxn ang="0">
                <a:pos x="connsiteX3" y="connsiteY3"/>
              </a:cxn>
            </a:cxnLst>
            <a:rect l="l" t="t" r="r" b="b"/>
            <a:pathLst>
              <a:path w="55960" h="48816">
                <a:moveTo>
                  <a:pt x="40481" y="0"/>
                </a:moveTo>
                <a:lnTo>
                  <a:pt x="0" y="34528"/>
                </a:lnTo>
                <a:lnTo>
                  <a:pt x="55960" y="48816"/>
                </a:lnTo>
                <a:lnTo>
                  <a:pt x="40481"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GB" sz="1400">
              <a:solidFill>
                <a:prstClr val="white"/>
              </a:solidFill>
            </a:endParaRPr>
          </a:p>
        </p:txBody>
      </p:sp>
      <p:sp>
        <p:nvSpPr>
          <p:cNvPr id="898" name="Line Callout 2 (Accent Bar) 907">
            <a:extLst>
              <a:ext uri="{FF2B5EF4-FFF2-40B4-BE49-F238E27FC236}">
                <a16:creationId xmlns:a16="http://schemas.microsoft.com/office/drawing/2014/main" xmlns="" id="{86103187-24A0-4EBD-9657-87B8937D5A67}"/>
              </a:ext>
            </a:extLst>
          </p:cNvPr>
          <p:cNvSpPr/>
          <p:nvPr userDrawn="1"/>
        </p:nvSpPr>
        <p:spPr bwMode="auto">
          <a:xfrm>
            <a:off x="4355463" y="913031"/>
            <a:ext cx="602146" cy="342900"/>
          </a:xfrm>
          <a:prstGeom prst="accentCallout2">
            <a:avLst>
              <a:gd name="adj1" fmla="val 108946"/>
              <a:gd name="adj2" fmla="val 91215"/>
              <a:gd name="adj3" fmla="val 129860"/>
              <a:gd name="adj4" fmla="val 91326"/>
              <a:gd name="adj5" fmla="val 241912"/>
              <a:gd name="adj6" fmla="val 25888"/>
            </a:avLst>
          </a:prstGeom>
          <a:solidFill>
            <a:schemeClr val="accent6">
              <a:lumMod val="50000"/>
            </a:schemeClr>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lnSpc>
                <a:spcPct val="85000"/>
              </a:lnSpc>
              <a:spcBef>
                <a:spcPct val="0"/>
              </a:spcBef>
              <a:spcAft>
                <a:spcPct val="0"/>
              </a:spcAft>
            </a:pPr>
            <a:r>
              <a:rPr lang="en-US" sz="900" dirty="0" smtClean="0">
                <a:solidFill>
                  <a:srgbClr val="FFFFFF"/>
                </a:solidFill>
                <a:latin typeface="Verdana" panose="020B0604030504040204" pitchFamily="34" charset="0"/>
                <a:ea typeface="Verdana" panose="020B0604030504040204" pitchFamily="34" charset="0"/>
                <a:cs typeface="Arial"/>
              </a:rPr>
              <a:t>Anglian Water</a:t>
            </a:r>
            <a:endParaRPr lang="en-US" sz="900" dirty="0">
              <a:solidFill>
                <a:srgbClr val="FFFFFF"/>
              </a:solidFill>
              <a:latin typeface="Verdana" panose="020B0604030504040204" pitchFamily="34" charset="0"/>
              <a:ea typeface="Verdana" panose="020B0604030504040204" pitchFamily="34" charset="0"/>
              <a:cs typeface="Arial"/>
            </a:endParaRPr>
          </a:p>
        </p:txBody>
      </p:sp>
      <p:sp>
        <p:nvSpPr>
          <p:cNvPr id="900" name="Text Placeholder 890">
            <a:extLst>
              <a:ext uri="{FF2B5EF4-FFF2-40B4-BE49-F238E27FC236}">
                <a16:creationId xmlns:a16="http://schemas.microsoft.com/office/drawing/2014/main" xmlns="" id="{011882F1-7410-499B-AEDA-86DE79208D5A}"/>
              </a:ext>
            </a:extLst>
          </p:cNvPr>
          <p:cNvSpPr txBox="1">
            <a:spLocks/>
          </p:cNvSpPr>
          <p:nvPr userDrawn="1"/>
        </p:nvSpPr>
        <p:spPr>
          <a:xfrm>
            <a:off x="4890247" y="4715435"/>
            <a:ext cx="515657" cy="298521"/>
          </a:xfrm>
          <a:prstGeom prst="rect">
            <a:avLst/>
          </a:prstGeom>
          <a:solidFill>
            <a:schemeClr val="accent3">
              <a:lumMod val="60000"/>
              <a:lumOff val="40000"/>
            </a:schemeClr>
          </a:solidFill>
        </p:spPr>
        <p:txBody>
          <a:bodyPr lIns="0" tIns="34290" rIns="0" bIns="34290"/>
          <a:lstStyle>
            <a:lvl1pPr marL="0" indent="0" algn="ctr" defTabSz="914400" rtl="0" eaLnBrk="1" latinLnBrk="0" hangingPunct="1">
              <a:lnSpc>
                <a:spcPct val="90000"/>
              </a:lnSpc>
              <a:spcBef>
                <a:spcPts val="1000"/>
              </a:spcBef>
              <a:buFont typeface="Arial" panose="020B0604020202020204" pitchFamily="34" charset="0"/>
              <a:buNone/>
              <a:defRPr sz="1050"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smtClean="0">
                <a:solidFill>
                  <a:prstClr val="black"/>
                </a:solidFill>
              </a:rPr>
              <a:t>Water Resources</a:t>
            </a:r>
            <a:endParaRPr lang="en-US" sz="600" dirty="0">
              <a:solidFill>
                <a:prstClr val="black"/>
              </a:solidFill>
            </a:endParaRPr>
          </a:p>
        </p:txBody>
      </p:sp>
      <p:sp>
        <p:nvSpPr>
          <p:cNvPr id="904" name="Text Placeholder 890">
            <a:extLst>
              <a:ext uri="{FF2B5EF4-FFF2-40B4-BE49-F238E27FC236}">
                <a16:creationId xmlns:a16="http://schemas.microsoft.com/office/drawing/2014/main" xmlns="" id="{DAC1058E-3000-4153-80FC-621477D81722}"/>
              </a:ext>
            </a:extLst>
          </p:cNvPr>
          <p:cNvSpPr txBox="1">
            <a:spLocks/>
          </p:cNvSpPr>
          <p:nvPr userDrawn="1"/>
        </p:nvSpPr>
        <p:spPr>
          <a:xfrm>
            <a:off x="5458642" y="4715435"/>
            <a:ext cx="515657" cy="298521"/>
          </a:xfrm>
          <a:prstGeom prst="rect">
            <a:avLst/>
          </a:prstGeom>
          <a:solidFill>
            <a:schemeClr val="accent3">
              <a:lumMod val="60000"/>
              <a:lumOff val="40000"/>
            </a:schemeClr>
          </a:solidFill>
        </p:spPr>
        <p:txBody>
          <a:bodyPr lIns="0" tIns="34290" rIns="0" bIns="34290"/>
          <a:lstStyle>
            <a:lvl1pPr marL="0" indent="0" algn="ctr" defTabSz="914400" rtl="0" eaLnBrk="1" latinLnBrk="0" hangingPunct="1">
              <a:lnSpc>
                <a:spcPct val="90000"/>
              </a:lnSpc>
              <a:spcBef>
                <a:spcPts val="1000"/>
              </a:spcBef>
              <a:buFont typeface="Arial" panose="020B0604020202020204" pitchFamily="34" charset="0"/>
              <a:buNone/>
              <a:defRPr sz="1050"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smtClean="0">
                <a:solidFill>
                  <a:prstClr val="black"/>
                </a:solidFill>
              </a:rPr>
              <a:t>Water Treatment</a:t>
            </a:r>
            <a:endParaRPr lang="en-US" sz="600" dirty="0">
              <a:solidFill>
                <a:prstClr val="black"/>
              </a:solidFill>
            </a:endParaRPr>
          </a:p>
        </p:txBody>
      </p:sp>
      <p:sp>
        <p:nvSpPr>
          <p:cNvPr id="905" name="Text Placeholder 890">
            <a:extLst>
              <a:ext uri="{FF2B5EF4-FFF2-40B4-BE49-F238E27FC236}">
                <a16:creationId xmlns:a16="http://schemas.microsoft.com/office/drawing/2014/main" xmlns="" id="{296B2C8A-2970-46A8-9F50-1B94B590781B}"/>
              </a:ext>
            </a:extLst>
          </p:cNvPr>
          <p:cNvSpPr txBox="1">
            <a:spLocks/>
          </p:cNvSpPr>
          <p:nvPr userDrawn="1"/>
        </p:nvSpPr>
        <p:spPr>
          <a:xfrm>
            <a:off x="6032897" y="4715435"/>
            <a:ext cx="515657" cy="298521"/>
          </a:xfrm>
          <a:prstGeom prst="rect">
            <a:avLst/>
          </a:prstGeom>
          <a:solidFill>
            <a:schemeClr val="accent3">
              <a:lumMod val="60000"/>
              <a:lumOff val="40000"/>
            </a:schemeClr>
          </a:solidFill>
        </p:spPr>
        <p:txBody>
          <a:bodyPr lIns="0" tIns="34290" rIns="0" bIns="34290"/>
          <a:lstStyle>
            <a:lvl1pPr marL="0" indent="0" algn="ctr" defTabSz="914400" rtl="0" eaLnBrk="1" latinLnBrk="0" hangingPunct="1">
              <a:lnSpc>
                <a:spcPct val="90000"/>
              </a:lnSpc>
              <a:spcBef>
                <a:spcPts val="1000"/>
              </a:spcBef>
              <a:buFont typeface="Arial" panose="020B0604020202020204" pitchFamily="34" charset="0"/>
              <a:buNone/>
              <a:defRPr sz="1050"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smtClean="0">
                <a:solidFill>
                  <a:prstClr val="black"/>
                </a:solidFill>
              </a:rPr>
              <a:t>Water Distribution</a:t>
            </a:r>
            <a:endParaRPr lang="en-US" sz="600" dirty="0">
              <a:solidFill>
                <a:prstClr val="black"/>
              </a:solidFill>
            </a:endParaRPr>
          </a:p>
        </p:txBody>
      </p:sp>
      <p:sp>
        <p:nvSpPr>
          <p:cNvPr id="906" name="Text Placeholder 890">
            <a:extLst>
              <a:ext uri="{FF2B5EF4-FFF2-40B4-BE49-F238E27FC236}">
                <a16:creationId xmlns:a16="http://schemas.microsoft.com/office/drawing/2014/main" xmlns="" id="{D3E07E62-28B2-42A6-B3BF-E4BB5BBFE57D}"/>
              </a:ext>
            </a:extLst>
          </p:cNvPr>
          <p:cNvSpPr txBox="1">
            <a:spLocks/>
          </p:cNvSpPr>
          <p:nvPr userDrawn="1"/>
        </p:nvSpPr>
        <p:spPr>
          <a:xfrm>
            <a:off x="6601292" y="4715435"/>
            <a:ext cx="527377" cy="298521"/>
          </a:xfrm>
          <a:prstGeom prst="rect">
            <a:avLst/>
          </a:prstGeom>
          <a:solidFill>
            <a:schemeClr val="accent3">
              <a:lumMod val="60000"/>
              <a:lumOff val="40000"/>
            </a:schemeClr>
          </a:solidFill>
        </p:spPr>
        <p:txBody>
          <a:bodyPr lIns="68580" tIns="34290" rIns="68580" bIns="34290"/>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smtClean="0">
                <a:solidFill>
                  <a:prstClr val="black"/>
                </a:solidFill>
              </a:rPr>
              <a:t>Sewage Networks</a:t>
            </a:r>
            <a:endParaRPr lang="en-US" sz="600" dirty="0">
              <a:solidFill>
                <a:prstClr val="black"/>
              </a:solidFill>
            </a:endParaRPr>
          </a:p>
        </p:txBody>
      </p:sp>
      <p:sp>
        <p:nvSpPr>
          <p:cNvPr id="907" name="Text Placeholder 890">
            <a:extLst>
              <a:ext uri="{FF2B5EF4-FFF2-40B4-BE49-F238E27FC236}">
                <a16:creationId xmlns:a16="http://schemas.microsoft.com/office/drawing/2014/main" xmlns="" id="{D9529164-C23B-4A16-81D3-28AB81A01A35}"/>
              </a:ext>
            </a:extLst>
          </p:cNvPr>
          <p:cNvSpPr txBox="1">
            <a:spLocks/>
          </p:cNvSpPr>
          <p:nvPr userDrawn="1"/>
        </p:nvSpPr>
        <p:spPr>
          <a:xfrm>
            <a:off x="7175547" y="4715435"/>
            <a:ext cx="527377" cy="298521"/>
          </a:xfrm>
          <a:prstGeom prst="rect">
            <a:avLst/>
          </a:prstGeom>
          <a:solidFill>
            <a:schemeClr val="accent3">
              <a:lumMod val="60000"/>
              <a:lumOff val="40000"/>
            </a:schemeClr>
          </a:solidFill>
        </p:spPr>
        <p:txBody>
          <a:bodyPr lIns="68580" tIns="34290" rIns="68580" bIns="34290"/>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smtClean="0">
                <a:solidFill>
                  <a:prstClr val="black"/>
                </a:solidFill>
              </a:rPr>
              <a:t>Water Recycling</a:t>
            </a:r>
            <a:endParaRPr lang="en-US" sz="600" dirty="0">
              <a:solidFill>
                <a:prstClr val="black"/>
              </a:solidFill>
            </a:endParaRPr>
          </a:p>
        </p:txBody>
      </p:sp>
      <p:sp>
        <p:nvSpPr>
          <p:cNvPr id="908" name="Text Placeholder 890">
            <a:extLst>
              <a:ext uri="{FF2B5EF4-FFF2-40B4-BE49-F238E27FC236}">
                <a16:creationId xmlns:a16="http://schemas.microsoft.com/office/drawing/2014/main" xmlns="" id="{2F645172-1E37-495C-8F9A-1E23E0FF6EF5}"/>
              </a:ext>
            </a:extLst>
          </p:cNvPr>
          <p:cNvSpPr txBox="1">
            <a:spLocks/>
          </p:cNvSpPr>
          <p:nvPr userDrawn="1"/>
        </p:nvSpPr>
        <p:spPr>
          <a:xfrm>
            <a:off x="7749802" y="4715435"/>
            <a:ext cx="515657" cy="298521"/>
          </a:xfrm>
          <a:prstGeom prst="rect">
            <a:avLst/>
          </a:prstGeom>
          <a:solidFill>
            <a:schemeClr val="accent3">
              <a:lumMod val="60000"/>
              <a:lumOff val="40000"/>
            </a:schemeClr>
          </a:solidFill>
        </p:spPr>
        <p:txBody>
          <a:bodyPr lIns="0" tIns="34290" rIns="0" bIns="34290"/>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smtClean="0">
                <a:solidFill>
                  <a:prstClr val="black"/>
                </a:solidFill>
              </a:rPr>
              <a:t>Bio-resources</a:t>
            </a:r>
            <a:endParaRPr lang="en-US" sz="600" dirty="0">
              <a:solidFill>
                <a:prstClr val="black"/>
              </a:solidFill>
            </a:endParaRPr>
          </a:p>
        </p:txBody>
      </p:sp>
      <p:sp>
        <p:nvSpPr>
          <p:cNvPr id="909" name="Text Placeholder 890">
            <a:extLst>
              <a:ext uri="{FF2B5EF4-FFF2-40B4-BE49-F238E27FC236}">
                <a16:creationId xmlns:a16="http://schemas.microsoft.com/office/drawing/2014/main" xmlns="" id="{2F645172-1E37-495C-8F9A-1E23E0FF6EF5}"/>
              </a:ext>
            </a:extLst>
          </p:cNvPr>
          <p:cNvSpPr txBox="1">
            <a:spLocks/>
          </p:cNvSpPr>
          <p:nvPr userDrawn="1"/>
        </p:nvSpPr>
        <p:spPr>
          <a:xfrm>
            <a:off x="8330263" y="4713192"/>
            <a:ext cx="515657" cy="298521"/>
          </a:xfrm>
          <a:prstGeom prst="rect">
            <a:avLst/>
          </a:prstGeom>
          <a:solidFill>
            <a:schemeClr val="accent3">
              <a:lumMod val="60000"/>
              <a:lumOff val="40000"/>
            </a:schemeClr>
          </a:solidFill>
        </p:spPr>
        <p:txBody>
          <a:bodyPr lIns="0" tIns="34290" rIns="0" bIns="34290"/>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smtClean="0">
                <a:solidFill>
                  <a:prstClr val="black"/>
                </a:solidFill>
              </a:rPr>
              <a:t>Retail</a:t>
            </a:r>
            <a:endParaRPr lang="en-US" sz="600" dirty="0">
              <a:solidFill>
                <a:prstClr val="black"/>
              </a:solidFill>
            </a:endParaRP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8152" y="125465"/>
            <a:ext cx="1475209" cy="563867"/>
          </a:xfrm>
          <a:prstGeom prst="rect">
            <a:avLst/>
          </a:prstGeom>
        </p:spPr>
      </p:pic>
      <p:sp>
        <p:nvSpPr>
          <p:cNvPr id="918" name="Line Callout 2 (Accent Bar) 907">
            <a:extLst>
              <a:ext uri="{FF2B5EF4-FFF2-40B4-BE49-F238E27FC236}">
                <a16:creationId xmlns:a16="http://schemas.microsoft.com/office/drawing/2014/main" xmlns="" id="{86103187-24A0-4EBD-9657-87B8937D5A67}"/>
              </a:ext>
            </a:extLst>
          </p:cNvPr>
          <p:cNvSpPr/>
          <p:nvPr userDrawn="1"/>
        </p:nvSpPr>
        <p:spPr bwMode="auto">
          <a:xfrm>
            <a:off x="5047133" y="2681319"/>
            <a:ext cx="602146" cy="232211"/>
          </a:xfrm>
          <a:prstGeom prst="accentCallout2">
            <a:avLst>
              <a:gd name="adj1" fmla="val 108946"/>
              <a:gd name="adj2" fmla="val 91215"/>
              <a:gd name="adj3" fmla="val 129860"/>
              <a:gd name="adj4" fmla="val 91326"/>
              <a:gd name="adj5" fmla="val 180474"/>
              <a:gd name="adj6" fmla="val 160624"/>
            </a:avLst>
          </a:prstGeom>
          <a:solidFill>
            <a:schemeClr val="accent6">
              <a:lumMod val="50000"/>
            </a:schemeClr>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lnSpc>
                <a:spcPct val="85000"/>
              </a:lnSpc>
              <a:spcBef>
                <a:spcPct val="0"/>
              </a:spcBef>
              <a:spcAft>
                <a:spcPct val="0"/>
              </a:spcAft>
            </a:pPr>
            <a:r>
              <a:rPr lang="en-US" sz="1100" dirty="0" smtClean="0">
                <a:solidFill>
                  <a:srgbClr val="FFFFFF"/>
                </a:solidFill>
                <a:latin typeface="Verdana" panose="020B0604030504040204" pitchFamily="34" charset="0"/>
                <a:ea typeface="Verdana" panose="020B0604030504040204" pitchFamily="34" charset="0"/>
                <a:cs typeface="Arial"/>
              </a:rPr>
              <a:t>WRMP</a:t>
            </a:r>
            <a:endParaRPr lang="en-US" sz="1100" dirty="0">
              <a:solidFill>
                <a:srgbClr val="FFFFFF"/>
              </a:solidFill>
              <a:latin typeface="Verdana" panose="020B0604030504040204" pitchFamily="34" charset="0"/>
              <a:ea typeface="Verdana" panose="020B0604030504040204" pitchFamily="34" charset="0"/>
              <a:cs typeface="Arial"/>
            </a:endParaRPr>
          </a:p>
        </p:txBody>
      </p:sp>
      <p:sp>
        <p:nvSpPr>
          <p:cNvPr id="919" name="Line Callout 2 (Accent Bar) 907">
            <a:extLst>
              <a:ext uri="{FF2B5EF4-FFF2-40B4-BE49-F238E27FC236}">
                <a16:creationId xmlns:a16="http://schemas.microsoft.com/office/drawing/2014/main" xmlns="" id="{86103187-24A0-4EBD-9657-87B8937D5A67}"/>
              </a:ext>
            </a:extLst>
          </p:cNvPr>
          <p:cNvSpPr/>
          <p:nvPr userDrawn="1"/>
        </p:nvSpPr>
        <p:spPr bwMode="auto">
          <a:xfrm>
            <a:off x="7826189" y="2376702"/>
            <a:ext cx="664860" cy="232211"/>
          </a:xfrm>
          <a:prstGeom prst="accentCallout2">
            <a:avLst>
              <a:gd name="adj1" fmla="val 108946"/>
              <a:gd name="adj2" fmla="val 91215"/>
              <a:gd name="adj3" fmla="val 129860"/>
              <a:gd name="adj4" fmla="val 91326"/>
              <a:gd name="adj5" fmla="val 240313"/>
              <a:gd name="adj6" fmla="val -11176"/>
            </a:avLst>
          </a:prstGeom>
          <a:solidFill>
            <a:schemeClr val="accent6">
              <a:lumMod val="50000"/>
            </a:schemeClr>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lnSpc>
                <a:spcPct val="85000"/>
              </a:lnSpc>
              <a:spcBef>
                <a:spcPct val="0"/>
              </a:spcBef>
              <a:spcAft>
                <a:spcPct val="0"/>
              </a:spcAft>
            </a:pPr>
            <a:r>
              <a:rPr lang="en-US" sz="1100" dirty="0" smtClean="0">
                <a:solidFill>
                  <a:srgbClr val="FFFFFF"/>
                </a:solidFill>
                <a:latin typeface="Verdana" panose="020B0604030504040204" pitchFamily="34" charset="0"/>
                <a:ea typeface="Verdana" panose="020B0604030504040204" pitchFamily="34" charset="0"/>
                <a:cs typeface="Arial"/>
              </a:rPr>
              <a:t>WINEP</a:t>
            </a:r>
            <a:endParaRPr lang="en-US" sz="1100" dirty="0">
              <a:solidFill>
                <a:srgbClr val="FFFFFF"/>
              </a:solidFill>
              <a:latin typeface="Verdana" panose="020B0604030504040204" pitchFamily="34" charset="0"/>
              <a:ea typeface="Verdana" panose="020B0604030504040204" pitchFamily="34" charset="0"/>
              <a:cs typeface="Arial"/>
            </a:endParaRPr>
          </a:p>
        </p:txBody>
      </p:sp>
      <p:sp>
        <p:nvSpPr>
          <p:cNvPr id="920" name="Text Placeholder 884">
            <a:extLst>
              <a:ext uri="{FF2B5EF4-FFF2-40B4-BE49-F238E27FC236}">
                <a16:creationId xmlns:a16="http://schemas.microsoft.com/office/drawing/2014/main" xmlns="" id="{49A7668B-EEF9-4478-9C23-620BD67381B0}"/>
              </a:ext>
            </a:extLst>
          </p:cNvPr>
          <p:cNvSpPr>
            <a:spLocks noGrp="1"/>
          </p:cNvSpPr>
          <p:nvPr>
            <p:ph type="body" sz="quarter" idx="18" hasCustomPrompt="1"/>
          </p:nvPr>
        </p:nvSpPr>
        <p:spPr>
          <a:xfrm>
            <a:off x="4821931" y="1947593"/>
            <a:ext cx="3570956" cy="295658"/>
          </a:xfrm>
          <a:prstGeom prst="rect">
            <a:avLst/>
          </a:prstGeom>
          <a:ln>
            <a:noFill/>
          </a:ln>
        </p:spPr>
        <p:txBody>
          <a:bodyPr lIns="68580" tIns="34290" rIns="68580" bIns="34290"/>
          <a:lstStyle>
            <a:lvl1pPr marL="0" indent="0">
              <a:buNone/>
              <a:defRPr sz="1200" baseline="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err="1" smtClean="0"/>
              <a:t>Totex</a:t>
            </a:r>
            <a:r>
              <a:rPr lang="en-US" dirty="0" smtClean="0"/>
              <a:t> by price control shown in £m:</a:t>
            </a:r>
          </a:p>
        </p:txBody>
      </p:sp>
    </p:spTree>
    <p:extLst>
      <p:ext uri="{BB962C8B-B14F-4D97-AF65-F5344CB8AC3E}">
        <p14:creationId xmlns:p14="http://schemas.microsoft.com/office/powerpoint/2010/main" val="11356419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lIns="68580" tIns="34290" rIns="68580" bIns="34290"/>
          <a:lstStyle/>
          <a:p>
            <a:r>
              <a:rPr lang="en-US" smtClean="0"/>
              <a:t>Click to edit Master title style</a:t>
            </a:r>
            <a:endParaRPr lang="en-GB"/>
          </a:p>
        </p:txBody>
      </p:sp>
    </p:spTree>
    <p:extLst>
      <p:ext uri="{BB962C8B-B14F-4D97-AF65-F5344CB8AC3E}">
        <p14:creationId xmlns:p14="http://schemas.microsoft.com/office/powerpoint/2010/main" val="4986235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jeremy-bishop-98691.jpg"/>
          <p:cNvPicPr>
            <a:picLocks noChangeAspect="1"/>
          </p:cNvPicPr>
          <p:nvPr userDrawn="1"/>
        </p:nvPicPr>
        <p:blipFill rotWithShape="1">
          <a:blip r:embed="rId2">
            <a:extLst>
              <a:ext uri="{28A0092B-C50C-407E-A947-70E740481C1C}">
                <a14:useLocalDpi xmlns:a14="http://schemas.microsoft.com/office/drawing/2010/main" val="0"/>
              </a:ext>
            </a:extLst>
          </a:blip>
          <a:srcRect t="24500" b="23140"/>
          <a:stretch/>
        </p:blipFill>
        <p:spPr>
          <a:xfrm>
            <a:off x="0" y="1068896"/>
            <a:ext cx="9144000" cy="3590721"/>
          </a:xfrm>
          <a:prstGeom prst="rect">
            <a:avLst/>
          </a:prstGeom>
        </p:spPr>
      </p:pic>
      <p:sp>
        <p:nvSpPr>
          <p:cNvPr id="2" name="Title 1"/>
          <p:cNvSpPr>
            <a:spLocks noGrp="1"/>
          </p:cNvSpPr>
          <p:nvPr>
            <p:ph type="ctrTitle"/>
          </p:nvPr>
        </p:nvSpPr>
        <p:spPr>
          <a:xfrm>
            <a:off x="965615" y="1781918"/>
            <a:ext cx="7772400" cy="1976498"/>
          </a:xfrm>
        </p:spPr>
        <p:txBody>
          <a:bodyPr>
            <a:normAutofit/>
          </a:bodyPr>
          <a:lstStyle>
            <a:lvl1pPr algn="l">
              <a:defRPr sz="3400">
                <a:solidFill>
                  <a:schemeClr val="bg1"/>
                </a:solidFill>
                <a:latin typeface="Calibri Light"/>
                <a:cs typeface="Calibri Light"/>
              </a:defRPr>
            </a:lvl1pPr>
          </a:lstStyle>
          <a:p>
            <a:r>
              <a:rPr lang="en-US" dirty="0" smtClean="0"/>
              <a:t>Click to edit Master title style</a:t>
            </a:r>
            <a:endParaRPr lang="en-US" dirty="0"/>
          </a:p>
        </p:txBody>
      </p:sp>
      <p:pic>
        <p:nvPicPr>
          <p:cNvPr id="7" name="Picture 6" descr="Water Innovation Networ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958" y="250200"/>
            <a:ext cx="3047146" cy="602007"/>
          </a:xfrm>
          <a:prstGeom prst="rect">
            <a:avLst/>
          </a:prstGeom>
        </p:spPr>
      </p:pic>
      <p:sp>
        <p:nvSpPr>
          <p:cNvPr id="15" name="Subtitle 2"/>
          <p:cNvSpPr>
            <a:spLocks noGrp="1"/>
          </p:cNvSpPr>
          <p:nvPr>
            <p:ph type="subTitle" idx="4294967295"/>
          </p:nvPr>
        </p:nvSpPr>
        <p:spPr>
          <a:xfrm>
            <a:off x="975858" y="3870879"/>
            <a:ext cx="6400800" cy="607797"/>
          </a:xfrm>
        </p:spPr>
        <p:txBody>
          <a:bodyPr>
            <a:normAutofit/>
          </a:bodyPr>
          <a:lstStyle>
            <a:lvl1pPr marL="0" indent="0">
              <a:buNone/>
              <a:defRPr sz="2400">
                <a:solidFill>
                  <a:srgbClr val="43ADD2"/>
                </a:solidFill>
              </a:defRPr>
            </a:lvl1pPr>
          </a:lstStyle>
          <a:p>
            <a:endParaRPr lang="en-US" dirty="0"/>
          </a:p>
        </p:txBody>
      </p:sp>
      <p:pic>
        <p:nvPicPr>
          <p:cNvPr id="16" name="Picture 15"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pic>
        <p:nvPicPr>
          <p:cNvPr id="10" name="Picture 9"/>
          <p:cNvPicPr>
            <a:picLocks noChangeAspect="1"/>
          </p:cNvPicPr>
          <p:nvPr userDrawn="1"/>
        </p:nvPicPr>
        <p:blipFill>
          <a:blip r:embed="rId5"/>
          <a:stretch>
            <a:fillRect/>
          </a:stretch>
        </p:blipFill>
        <p:spPr>
          <a:xfrm>
            <a:off x="6304844" y="4437459"/>
            <a:ext cx="2530624" cy="379593"/>
          </a:xfrm>
          <a:prstGeom prst="rect">
            <a:avLst/>
          </a:prstGeom>
        </p:spPr>
      </p:pic>
      <p:pic>
        <p:nvPicPr>
          <p:cNvPr id="19" name="Picture 18"/>
          <p:cNvPicPr>
            <a:picLocks noChangeAspect="1"/>
          </p:cNvPicPr>
          <p:nvPr userDrawn="1"/>
        </p:nvPicPr>
        <p:blipFill>
          <a:blip r:embed="rId6"/>
          <a:stretch>
            <a:fillRect/>
          </a:stretch>
        </p:blipFill>
        <p:spPr>
          <a:xfrm>
            <a:off x="6656810" y="294306"/>
            <a:ext cx="2178658" cy="661871"/>
          </a:xfrm>
          <a:prstGeom prst="rect">
            <a:avLst/>
          </a:prstGeom>
        </p:spPr>
      </p:pic>
    </p:spTree>
    <p:extLst>
      <p:ext uri="{BB962C8B-B14F-4D97-AF65-F5344CB8AC3E}">
        <p14:creationId xmlns:p14="http://schemas.microsoft.com/office/powerpoint/2010/main" val="148512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60862"/>
            <a:ext cx="9144000" cy="788551"/>
          </a:xfrm>
          <a:solidFill>
            <a:srgbClr val="43ADD2"/>
          </a:solidFill>
        </p:spPr>
        <p:txBody>
          <a:bodyPr>
            <a:normAutofit/>
          </a:bodyPr>
          <a:lstStyle>
            <a:lvl1pPr marL="450850" indent="0" algn="l">
              <a:lnSpc>
                <a:spcPts val="3200"/>
              </a:lnSpc>
              <a:defRPr sz="3200">
                <a:solidFill>
                  <a:schemeClr val="bg1"/>
                </a:solidFill>
                <a:latin typeface="Calibri Light"/>
                <a:cs typeface="Calibri Light"/>
              </a:defRPr>
            </a:lvl1pPr>
          </a:lstStyle>
          <a:p>
            <a:r>
              <a:rPr lang="en-US" dirty="0" smtClean="0"/>
              <a:t>Click here</a:t>
            </a:r>
            <a:endParaRPr lang="en-US" dirty="0"/>
          </a:p>
        </p:txBody>
      </p:sp>
      <p:pic>
        <p:nvPicPr>
          <p:cNvPr id="8" name="Picture 7" descr="Water Innovation Netwo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16" y="220292"/>
            <a:ext cx="1471055" cy="290628"/>
          </a:xfrm>
          <a:prstGeom prst="rect">
            <a:avLst/>
          </a:prstGeom>
        </p:spPr>
      </p:pic>
      <p:pic>
        <p:nvPicPr>
          <p:cNvPr id="9" name="Picture 8" descr="jeremy-bishop-98691.jpg"/>
          <p:cNvPicPr>
            <a:picLocks noChangeAspect="1"/>
          </p:cNvPicPr>
          <p:nvPr userDrawn="1"/>
        </p:nvPicPr>
        <p:blipFill rotWithShape="1">
          <a:blip r:embed="rId3">
            <a:extLst>
              <a:ext uri="{28A0092B-C50C-407E-A947-70E740481C1C}">
                <a14:useLocalDpi xmlns:a14="http://schemas.microsoft.com/office/drawing/2010/main" val="0"/>
              </a:ext>
            </a:extLst>
          </a:blip>
          <a:srcRect t="24500" b="73137"/>
          <a:stretch/>
        </p:blipFill>
        <p:spPr>
          <a:xfrm>
            <a:off x="0" y="698794"/>
            <a:ext cx="9144000" cy="162069"/>
          </a:xfrm>
          <a:prstGeom prst="rect">
            <a:avLst/>
          </a:prstGeom>
        </p:spPr>
      </p:pic>
      <p:pic>
        <p:nvPicPr>
          <p:cNvPr id="11" name="Picture 10"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sp>
        <p:nvSpPr>
          <p:cNvPr id="3" name="Content Placeholder 2"/>
          <p:cNvSpPr>
            <a:spLocks noGrp="1"/>
          </p:cNvSpPr>
          <p:nvPr>
            <p:ph idx="1"/>
          </p:nvPr>
        </p:nvSpPr>
        <p:spPr>
          <a:xfrm>
            <a:off x="261257" y="1904809"/>
            <a:ext cx="8229600" cy="2382585"/>
          </a:xfrm>
          <a:noFill/>
        </p:spPr>
        <p:txBody>
          <a:bodyPr>
            <a:normAutofit/>
          </a:bodyPr>
          <a:lstStyle>
            <a:lvl1pPr marL="184150" indent="-184150" algn="l">
              <a:buClr>
                <a:srgbClr val="922791"/>
              </a:buClr>
              <a:buSzPct val="118000"/>
              <a:defRPr sz="2200">
                <a:solidFill>
                  <a:schemeClr val="tx1">
                    <a:lumMod val="75000"/>
                    <a:lumOff val="25000"/>
                  </a:schemeClr>
                </a:solidFill>
              </a:defRPr>
            </a:lvl1pPr>
            <a:lvl2pPr algn="l">
              <a:buClr>
                <a:srgbClr val="922791"/>
              </a:buClr>
              <a:defRPr sz="2200">
                <a:solidFill>
                  <a:schemeClr val="tx1">
                    <a:lumMod val="75000"/>
                    <a:lumOff val="25000"/>
                  </a:schemeClr>
                </a:solidFill>
              </a:defRPr>
            </a:lvl2pPr>
            <a:lvl3pPr algn="l">
              <a:buClr>
                <a:srgbClr val="922791"/>
              </a:buClr>
              <a:defRPr sz="2200">
                <a:solidFill>
                  <a:schemeClr val="tx1">
                    <a:lumMod val="75000"/>
                    <a:lumOff val="25000"/>
                  </a:schemeClr>
                </a:solidFill>
              </a:defRPr>
            </a:lvl3pPr>
            <a:lvl4pPr algn="l">
              <a:buClr>
                <a:srgbClr val="922791"/>
              </a:buClr>
              <a:defRPr sz="2200">
                <a:solidFill>
                  <a:schemeClr val="tx1">
                    <a:lumMod val="75000"/>
                    <a:lumOff val="25000"/>
                  </a:schemeClr>
                </a:solidFill>
              </a:defRPr>
            </a:lvl4pPr>
            <a:lvl5pPr algn="l">
              <a:buClr>
                <a:srgbClr val="922791"/>
              </a:buClr>
              <a:defRPr sz="2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5"/>
          <a:stretch>
            <a:fillRect/>
          </a:stretch>
        </p:blipFill>
        <p:spPr>
          <a:xfrm>
            <a:off x="7422472" y="589652"/>
            <a:ext cx="1455222" cy="218283"/>
          </a:xfrm>
          <a:prstGeom prst="rect">
            <a:avLst/>
          </a:prstGeom>
        </p:spPr>
      </p:pic>
    </p:spTree>
    <p:extLst>
      <p:ext uri="{BB962C8B-B14F-4D97-AF65-F5344CB8AC3E}">
        <p14:creationId xmlns:p14="http://schemas.microsoft.com/office/powerpoint/2010/main" val="3611963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7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171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786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96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60862"/>
            <a:ext cx="9144000" cy="788551"/>
          </a:xfrm>
          <a:solidFill>
            <a:srgbClr val="43ADD2"/>
          </a:solidFill>
        </p:spPr>
        <p:txBody>
          <a:bodyPr>
            <a:normAutofit/>
          </a:bodyPr>
          <a:lstStyle>
            <a:lvl1pPr marL="450850" indent="0" algn="l">
              <a:lnSpc>
                <a:spcPts val="3200"/>
              </a:lnSpc>
              <a:defRPr sz="3200">
                <a:solidFill>
                  <a:schemeClr val="bg1"/>
                </a:solidFill>
                <a:latin typeface="Calibri Light"/>
                <a:cs typeface="Calibri Light"/>
              </a:defRPr>
            </a:lvl1pPr>
          </a:lstStyle>
          <a:p>
            <a:r>
              <a:rPr lang="en-US" dirty="0" smtClean="0"/>
              <a:t>Click here</a:t>
            </a:r>
            <a:endParaRPr lang="en-US" dirty="0"/>
          </a:p>
        </p:txBody>
      </p:sp>
      <p:pic>
        <p:nvPicPr>
          <p:cNvPr id="8" name="Picture 7" descr="Water Innovation Netwo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16" y="220292"/>
            <a:ext cx="1471055" cy="290628"/>
          </a:xfrm>
          <a:prstGeom prst="rect">
            <a:avLst/>
          </a:prstGeom>
        </p:spPr>
      </p:pic>
      <p:pic>
        <p:nvPicPr>
          <p:cNvPr id="9" name="Picture 8" descr="jeremy-bishop-98691.jpg"/>
          <p:cNvPicPr>
            <a:picLocks noChangeAspect="1"/>
          </p:cNvPicPr>
          <p:nvPr userDrawn="1"/>
        </p:nvPicPr>
        <p:blipFill rotWithShape="1">
          <a:blip r:embed="rId3">
            <a:extLst>
              <a:ext uri="{28A0092B-C50C-407E-A947-70E740481C1C}">
                <a14:useLocalDpi xmlns:a14="http://schemas.microsoft.com/office/drawing/2010/main" val="0"/>
              </a:ext>
            </a:extLst>
          </a:blip>
          <a:srcRect t="24500" b="73137"/>
          <a:stretch/>
        </p:blipFill>
        <p:spPr>
          <a:xfrm>
            <a:off x="0" y="698794"/>
            <a:ext cx="9144000" cy="162069"/>
          </a:xfrm>
          <a:prstGeom prst="rect">
            <a:avLst/>
          </a:prstGeom>
        </p:spPr>
      </p:pic>
      <p:pic>
        <p:nvPicPr>
          <p:cNvPr id="11" name="Picture 10"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sp>
        <p:nvSpPr>
          <p:cNvPr id="3" name="Content Placeholder 2"/>
          <p:cNvSpPr>
            <a:spLocks noGrp="1"/>
          </p:cNvSpPr>
          <p:nvPr>
            <p:ph idx="1"/>
          </p:nvPr>
        </p:nvSpPr>
        <p:spPr>
          <a:xfrm>
            <a:off x="261257" y="1904809"/>
            <a:ext cx="8229600" cy="2382585"/>
          </a:xfrm>
          <a:noFill/>
        </p:spPr>
        <p:txBody>
          <a:bodyPr>
            <a:normAutofit/>
          </a:bodyPr>
          <a:lstStyle>
            <a:lvl1pPr marL="184150" indent="-184150" algn="l">
              <a:buClr>
                <a:srgbClr val="922791"/>
              </a:buClr>
              <a:buSzPct val="118000"/>
              <a:defRPr sz="2200">
                <a:solidFill>
                  <a:schemeClr val="tx1">
                    <a:lumMod val="75000"/>
                    <a:lumOff val="25000"/>
                  </a:schemeClr>
                </a:solidFill>
              </a:defRPr>
            </a:lvl1pPr>
            <a:lvl2pPr algn="l">
              <a:buClr>
                <a:srgbClr val="922791"/>
              </a:buClr>
              <a:defRPr sz="2200">
                <a:solidFill>
                  <a:schemeClr val="tx1">
                    <a:lumMod val="75000"/>
                    <a:lumOff val="25000"/>
                  </a:schemeClr>
                </a:solidFill>
              </a:defRPr>
            </a:lvl2pPr>
            <a:lvl3pPr algn="l">
              <a:buClr>
                <a:srgbClr val="922791"/>
              </a:buClr>
              <a:defRPr sz="2200">
                <a:solidFill>
                  <a:schemeClr val="tx1">
                    <a:lumMod val="75000"/>
                    <a:lumOff val="25000"/>
                  </a:schemeClr>
                </a:solidFill>
              </a:defRPr>
            </a:lvl3pPr>
            <a:lvl4pPr algn="l">
              <a:buClr>
                <a:srgbClr val="922791"/>
              </a:buClr>
              <a:defRPr sz="2200">
                <a:solidFill>
                  <a:schemeClr val="tx1">
                    <a:lumMod val="75000"/>
                    <a:lumOff val="25000"/>
                  </a:schemeClr>
                </a:solidFill>
              </a:defRPr>
            </a:lvl4pPr>
            <a:lvl5pPr algn="l">
              <a:buClr>
                <a:srgbClr val="922791"/>
              </a:buClr>
              <a:defRPr sz="2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5"/>
          <a:stretch>
            <a:fillRect/>
          </a:stretch>
        </p:blipFill>
        <p:spPr>
          <a:xfrm>
            <a:off x="7422472" y="589652"/>
            <a:ext cx="1455222" cy="218283"/>
          </a:xfrm>
          <a:prstGeom prst="rect">
            <a:avLst/>
          </a:prstGeom>
        </p:spPr>
      </p:pic>
    </p:spTree>
    <p:extLst>
      <p:ext uri="{BB962C8B-B14F-4D97-AF65-F5344CB8AC3E}">
        <p14:creationId xmlns:p14="http://schemas.microsoft.com/office/powerpoint/2010/main" val="1715433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354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5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1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86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93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jeremy-bishop-98691.jpg"/>
          <p:cNvPicPr>
            <a:picLocks noChangeAspect="1"/>
          </p:cNvPicPr>
          <p:nvPr userDrawn="1"/>
        </p:nvPicPr>
        <p:blipFill rotWithShape="1">
          <a:blip r:embed="rId2">
            <a:extLst>
              <a:ext uri="{28A0092B-C50C-407E-A947-70E740481C1C}">
                <a14:useLocalDpi xmlns:a14="http://schemas.microsoft.com/office/drawing/2010/main" val="0"/>
              </a:ext>
            </a:extLst>
          </a:blip>
          <a:srcRect t="24500" b="23140"/>
          <a:stretch/>
        </p:blipFill>
        <p:spPr>
          <a:xfrm>
            <a:off x="0" y="1068896"/>
            <a:ext cx="9144000" cy="3590721"/>
          </a:xfrm>
          <a:prstGeom prst="rect">
            <a:avLst/>
          </a:prstGeom>
        </p:spPr>
      </p:pic>
      <p:sp>
        <p:nvSpPr>
          <p:cNvPr id="2" name="Title 1"/>
          <p:cNvSpPr>
            <a:spLocks noGrp="1"/>
          </p:cNvSpPr>
          <p:nvPr>
            <p:ph type="ctrTitle"/>
          </p:nvPr>
        </p:nvSpPr>
        <p:spPr>
          <a:xfrm>
            <a:off x="965615" y="1781918"/>
            <a:ext cx="7772400" cy="1976498"/>
          </a:xfrm>
        </p:spPr>
        <p:txBody>
          <a:bodyPr>
            <a:normAutofit/>
          </a:bodyPr>
          <a:lstStyle>
            <a:lvl1pPr algn="l">
              <a:defRPr sz="3400">
                <a:solidFill>
                  <a:schemeClr val="bg1"/>
                </a:solidFill>
                <a:latin typeface="Calibri Light"/>
                <a:cs typeface="Calibri Light"/>
              </a:defRPr>
            </a:lvl1pPr>
          </a:lstStyle>
          <a:p>
            <a:r>
              <a:rPr lang="en-US" dirty="0" smtClean="0"/>
              <a:t>Click to edit Master title style</a:t>
            </a:r>
            <a:endParaRPr lang="en-US" dirty="0"/>
          </a:p>
        </p:txBody>
      </p:sp>
      <p:pic>
        <p:nvPicPr>
          <p:cNvPr id="7" name="Picture 6" descr="Water Innovation Networ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958" y="250200"/>
            <a:ext cx="3047146" cy="602007"/>
          </a:xfrm>
          <a:prstGeom prst="rect">
            <a:avLst/>
          </a:prstGeom>
        </p:spPr>
      </p:pic>
      <p:sp>
        <p:nvSpPr>
          <p:cNvPr id="15" name="Subtitle 2"/>
          <p:cNvSpPr>
            <a:spLocks noGrp="1"/>
          </p:cNvSpPr>
          <p:nvPr>
            <p:ph type="subTitle" idx="4294967295"/>
          </p:nvPr>
        </p:nvSpPr>
        <p:spPr>
          <a:xfrm>
            <a:off x="975858" y="3870879"/>
            <a:ext cx="6400800" cy="607797"/>
          </a:xfrm>
        </p:spPr>
        <p:txBody>
          <a:bodyPr>
            <a:normAutofit/>
          </a:bodyPr>
          <a:lstStyle>
            <a:lvl1pPr marL="0" indent="0">
              <a:buNone/>
              <a:defRPr sz="2400">
                <a:solidFill>
                  <a:srgbClr val="43ADD2"/>
                </a:solidFill>
              </a:defRPr>
            </a:lvl1pPr>
          </a:lstStyle>
          <a:p>
            <a:endParaRPr lang="en-US" dirty="0"/>
          </a:p>
        </p:txBody>
      </p:sp>
      <p:pic>
        <p:nvPicPr>
          <p:cNvPr id="16" name="Picture 15"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pic>
        <p:nvPicPr>
          <p:cNvPr id="10" name="Picture 9"/>
          <p:cNvPicPr>
            <a:picLocks noChangeAspect="1"/>
          </p:cNvPicPr>
          <p:nvPr userDrawn="1"/>
        </p:nvPicPr>
        <p:blipFill>
          <a:blip r:embed="rId5"/>
          <a:stretch>
            <a:fillRect/>
          </a:stretch>
        </p:blipFill>
        <p:spPr>
          <a:xfrm>
            <a:off x="6304844" y="4437459"/>
            <a:ext cx="2530624" cy="379593"/>
          </a:xfrm>
          <a:prstGeom prst="rect">
            <a:avLst/>
          </a:prstGeom>
        </p:spPr>
      </p:pic>
      <p:pic>
        <p:nvPicPr>
          <p:cNvPr id="19" name="Picture 18"/>
          <p:cNvPicPr>
            <a:picLocks noChangeAspect="1"/>
          </p:cNvPicPr>
          <p:nvPr userDrawn="1"/>
        </p:nvPicPr>
        <p:blipFill>
          <a:blip r:embed="rId6"/>
          <a:stretch>
            <a:fillRect/>
          </a:stretch>
        </p:blipFill>
        <p:spPr>
          <a:xfrm>
            <a:off x="6656810" y="294306"/>
            <a:ext cx="2178658" cy="661871"/>
          </a:xfrm>
          <a:prstGeom prst="rect">
            <a:avLst/>
          </a:prstGeom>
        </p:spPr>
      </p:pic>
    </p:spTree>
    <p:extLst>
      <p:ext uri="{BB962C8B-B14F-4D97-AF65-F5344CB8AC3E}">
        <p14:creationId xmlns:p14="http://schemas.microsoft.com/office/powerpoint/2010/main" val="173228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60862"/>
            <a:ext cx="9144000" cy="788551"/>
          </a:xfrm>
          <a:solidFill>
            <a:srgbClr val="43ADD2"/>
          </a:solidFill>
        </p:spPr>
        <p:txBody>
          <a:bodyPr>
            <a:normAutofit/>
          </a:bodyPr>
          <a:lstStyle>
            <a:lvl1pPr marL="450850" indent="0" algn="l">
              <a:lnSpc>
                <a:spcPts val="3200"/>
              </a:lnSpc>
              <a:defRPr sz="3200">
                <a:solidFill>
                  <a:schemeClr val="bg1"/>
                </a:solidFill>
                <a:latin typeface="Calibri Light"/>
                <a:cs typeface="Calibri Light"/>
              </a:defRPr>
            </a:lvl1pPr>
          </a:lstStyle>
          <a:p>
            <a:r>
              <a:rPr lang="en-US" dirty="0" smtClean="0"/>
              <a:t>Click here</a:t>
            </a:r>
            <a:endParaRPr lang="en-US" dirty="0"/>
          </a:p>
        </p:txBody>
      </p:sp>
      <p:pic>
        <p:nvPicPr>
          <p:cNvPr id="8" name="Picture 7" descr="Water Innovation Netwo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16" y="220292"/>
            <a:ext cx="1471055" cy="290628"/>
          </a:xfrm>
          <a:prstGeom prst="rect">
            <a:avLst/>
          </a:prstGeom>
        </p:spPr>
      </p:pic>
      <p:pic>
        <p:nvPicPr>
          <p:cNvPr id="9" name="Picture 8" descr="jeremy-bishop-98691.jpg"/>
          <p:cNvPicPr>
            <a:picLocks noChangeAspect="1"/>
          </p:cNvPicPr>
          <p:nvPr userDrawn="1"/>
        </p:nvPicPr>
        <p:blipFill rotWithShape="1">
          <a:blip r:embed="rId3">
            <a:extLst>
              <a:ext uri="{28A0092B-C50C-407E-A947-70E740481C1C}">
                <a14:useLocalDpi xmlns:a14="http://schemas.microsoft.com/office/drawing/2010/main" val="0"/>
              </a:ext>
            </a:extLst>
          </a:blip>
          <a:srcRect t="24500" b="73137"/>
          <a:stretch/>
        </p:blipFill>
        <p:spPr>
          <a:xfrm>
            <a:off x="0" y="698794"/>
            <a:ext cx="9144000" cy="162069"/>
          </a:xfrm>
          <a:prstGeom prst="rect">
            <a:avLst/>
          </a:prstGeom>
        </p:spPr>
      </p:pic>
      <p:pic>
        <p:nvPicPr>
          <p:cNvPr id="11" name="Picture 10" descr="win circles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728" y="294306"/>
            <a:ext cx="5143500" cy="5143500"/>
          </a:xfrm>
          <a:prstGeom prst="rect">
            <a:avLst/>
          </a:prstGeom>
        </p:spPr>
      </p:pic>
      <p:sp>
        <p:nvSpPr>
          <p:cNvPr id="3" name="Content Placeholder 2"/>
          <p:cNvSpPr>
            <a:spLocks noGrp="1"/>
          </p:cNvSpPr>
          <p:nvPr>
            <p:ph idx="1"/>
          </p:nvPr>
        </p:nvSpPr>
        <p:spPr>
          <a:xfrm>
            <a:off x="261257" y="1904809"/>
            <a:ext cx="8229600" cy="2382585"/>
          </a:xfrm>
          <a:noFill/>
        </p:spPr>
        <p:txBody>
          <a:bodyPr>
            <a:normAutofit/>
          </a:bodyPr>
          <a:lstStyle>
            <a:lvl1pPr marL="184150" indent="-184150" algn="l">
              <a:buClr>
                <a:srgbClr val="922791"/>
              </a:buClr>
              <a:buSzPct val="118000"/>
              <a:defRPr sz="2200">
                <a:solidFill>
                  <a:schemeClr val="tx1">
                    <a:lumMod val="75000"/>
                    <a:lumOff val="25000"/>
                  </a:schemeClr>
                </a:solidFill>
              </a:defRPr>
            </a:lvl1pPr>
            <a:lvl2pPr algn="l">
              <a:buClr>
                <a:srgbClr val="922791"/>
              </a:buClr>
              <a:defRPr sz="2200">
                <a:solidFill>
                  <a:schemeClr val="tx1">
                    <a:lumMod val="75000"/>
                    <a:lumOff val="25000"/>
                  </a:schemeClr>
                </a:solidFill>
              </a:defRPr>
            </a:lvl2pPr>
            <a:lvl3pPr algn="l">
              <a:buClr>
                <a:srgbClr val="922791"/>
              </a:buClr>
              <a:defRPr sz="2200">
                <a:solidFill>
                  <a:schemeClr val="tx1">
                    <a:lumMod val="75000"/>
                    <a:lumOff val="25000"/>
                  </a:schemeClr>
                </a:solidFill>
              </a:defRPr>
            </a:lvl3pPr>
            <a:lvl4pPr algn="l">
              <a:buClr>
                <a:srgbClr val="922791"/>
              </a:buClr>
              <a:defRPr sz="2200">
                <a:solidFill>
                  <a:schemeClr val="tx1">
                    <a:lumMod val="75000"/>
                    <a:lumOff val="25000"/>
                  </a:schemeClr>
                </a:solidFill>
              </a:defRPr>
            </a:lvl4pPr>
            <a:lvl5pPr algn="l">
              <a:buClr>
                <a:srgbClr val="922791"/>
              </a:buClr>
              <a:defRPr sz="2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5"/>
          <a:stretch>
            <a:fillRect/>
          </a:stretch>
        </p:blipFill>
        <p:spPr>
          <a:xfrm>
            <a:off x="7422472" y="589652"/>
            <a:ext cx="1455222" cy="218283"/>
          </a:xfrm>
          <a:prstGeom prst="rect">
            <a:avLst/>
          </a:prstGeom>
        </p:spPr>
      </p:pic>
    </p:spTree>
    <p:extLst>
      <p:ext uri="{BB962C8B-B14F-4D97-AF65-F5344CB8AC3E}">
        <p14:creationId xmlns:p14="http://schemas.microsoft.com/office/powerpoint/2010/main" val="899027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0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96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7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1C2AA-4760-5141-98A1-764F62CF63E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1075848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39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70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565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910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01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1C2AA-4760-5141-98A1-764F62CF63E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56579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1C2AA-4760-5141-98A1-764F62CF63EB}"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175800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1C2AA-4760-5141-98A1-764F62CF63EB}"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48243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1C2AA-4760-5141-98A1-764F62CF63EB}"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186674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380485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1C2AA-4760-5141-98A1-764F62CF63E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1F86F-7304-094E-83CF-2C6C6F73D433}" type="slidenum">
              <a:rPr lang="en-US" smtClean="0"/>
              <a:t>‹#›</a:t>
            </a:fld>
            <a:endParaRPr lang="en-US"/>
          </a:p>
        </p:txBody>
      </p:sp>
    </p:spTree>
    <p:extLst>
      <p:ext uri="{BB962C8B-B14F-4D97-AF65-F5344CB8AC3E}">
        <p14:creationId xmlns:p14="http://schemas.microsoft.com/office/powerpoint/2010/main" val="22365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F1C2AA-4760-5141-98A1-764F62CF63EB}" type="datetimeFigureOut">
              <a:rPr lang="en-US" smtClean="0"/>
              <a:t>2/11/2019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F1F86F-7304-094E-83CF-2C6C6F73D433}" type="slidenum">
              <a:rPr lang="en-US" smtClean="0"/>
              <a:t>‹#›</a:t>
            </a:fld>
            <a:endParaRPr lang="en-US"/>
          </a:p>
        </p:txBody>
      </p:sp>
    </p:spTree>
    <p:extLst>
      <p:ext uri="{BB962C8B-B14F-4D97-AF65-F5344CB8AC3E}">
        <p14:creationId xmlns:p14="http://schemas.microsoft.com/office/powerpoint/2010/main" val="148267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67121"/>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2995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EF1C2AA-4760-5141-98A1-764F62CF63EB}" type="datetimeFigureOut">
              <a:rPr lang="en-US" smtClean="0">
                <a:solidFill>
                  <a:prstClr val="black">
                    <a:tint val="75000"/>
                  </a:prstClr>
                </a:solidFill>
              </a:rPr>
              <a:pPr/>
              <a:t>2/11/2019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F1F86F-7304-094E-83CF-2C6C6F73D4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0721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15.xml"/><Relationship Id="rId5" Type="http://schemas.openxmlformats.org/officeDocument/2006/relationships/image" Target="../media/image57.emf"/><Relationship Id="rId4" Type="http://schemas.openxmlformats.org/officeDocument/2006/relationships/image" Target="../media/image5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4B701.FCEFA0C0" TargetMode="External"/><Relationship Id="rId7" Type="http://schemas.openxmlformats.org/officeDocument/2006/relationships/image" Target="cid:image001.png@01D4B706.138D2150" TargetMode="Externa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cid:image003.png@01D4B702.A8E7AD00"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811" y="1788302"/>
            <a:ext cx="7772400" cy="1976498"/>
          </a:xfrm>
        </p:spPr>
        <p:txBody>
          <a:bodyPr>
            <a:normAutofit/>
          </a:bodyPr>
          <a:lstStyle/>
          <a:p>
            <a:r>
              <a:rPr lang="en-US" sz="4400" b="1" dirty="0" smtClean="0"/>
              <a:t>Water Connect 2019</a:t>
            </a:r>
            <a:br>
              <a:rPr lang="en-US" sz="4400" b="1" dirty="0" smtClean="0"/>
            </a:br>
            <a:r>
              <a:rPr lang="en-US" sz="3600" dirty="0" smtClean="0"/>
              <a:t>12</a:t>
            </a:r>
            <a:r>
              <a:rPr lang="en-US" sz="3600" baseline="30000" dirty="0" smtClean="0"/>
              <a:t>th</a:t>
            </a:r>
            <a:r>
              <a:rPr lang="en-US" sz="3600" dirty="0" smtClean="0"/>
              <a:t> February </a:t>
            </a:r>
            <a:endParaRPr lang="en-US" sz="3600" dirty="0"/>
          </a:p>
        </p:txBody>
      </p:sp>
      <p:pic>
        <p:nvPicPr>
          <p:cNvPr id="4" name="Picture 2" descr="G:\AW_INN_TWH\Global\External Collaborations\Water Innovation Network\Marketing\Material\Logo\EEN\EE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41" t="14639" r="25632" b="20274"/>
          <a:stretch/>
        </p:blipFill>
        <p:spPr bwMode="auto">
          <a:xfrm>
            <a:off x="5468645" y="204188"/>
            <a:ext cx="994299" cy="85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7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91"/>
          <a:stretch/>
        </p:blipFill>
        <p:spPr bwMode="auto">
          <a:xfrm>
            <a:off x="284086" y="1649413"/>
            <a:ext cx="8387904" cy="350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848" y="3716727"/>
            <a:ext cx="2554719"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838815" y="3703340"/>
            <a:ext cx="936104" cy="12241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smtClean="0"/>
              <a:t>Smart</a:t>
            </a:r>
            <a:endParaRPr lang="en-GB" dirty="0"/>
          </a:p>
        </p:txBody>
      </p:sp>
      <p:pic>
        <p:nvPicPr>
          <p:cNvPr id="5"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72" b="9336"/>
          <a:stretch/>
        </p:blipFill>
        <p:spPr bwMode="auto">
          <a:xfrm>
            <a:off x="-74428" y="1649413"/>
            <a:ext cx="8746418"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4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purpose of a leading supply chain in the Water Industry?</a:t>
            </a:r>
            <a:endParaRPr lang="en-GB" dirty="0"/>
          </a:p>
        </p:txBody>
      </p:sp>
      <p:grpSp>
        <p:nvGrpSpPr>
          <p:cNvPr id="4" name="Group 3"/>
          <p:cNvGrpSpPr>
            <a:grpSpLocks noChangeAspect="1"/>
          </p:cNvGrpSpPr>
          <p:nvPr/>
        </p:nvGrpSpPr>
        <p:grpSpPr>
          <a:xfrm>
            <a:off x="2835807" y="1707498"/>
            <a:ext cx="3430521" cy="3381931"/>
            <a:chOff x="2835809" y="1755905"/>
            <a:chExt cx="3507999" cy="3636485"/>
          </a:xfrm>
        </p:grpSpPr>
        <p:cxnSp>
          <p:nvCxnSpPr>
            <p:cNvPr id="35" name="Gerade Verbindung 5"/>
            <p:cNvCxnSpPr>
              <a:stCxn id="54" idx="4"/>
            </p:cNvCxnSpPr>
            <p:nvPr/>
          </p:nvCxnSpPr>
          <p:spPr bwMode="gray">
            <a:xfrm flipH="1">
              <a:off x="4576174" y="2484906"/>
              <a:ext cx="16748" cy="469811"/>
            </a:xfrm>
            <a:prstGeom prst="line">
              <a:avLst/>
            </a:prstGeom>
            <a:noFill/>
            <a:ln w="3175" cap="flat" cmpd="sng" algn="ctr">
              <a:solidFill>
                <a:srgbClr val="76BFEA"/>
              </a:solidFill>
              <a:prstDash val="solid"/>
              <a:tailEnd type="none"/>
            </a:ln>
            <a:effectLst/>
          </p:spPr>
        </p:cxnSp>
        <p:cxnSp>
          <p:nvCxnSpPr>
            <p:cNvPr id="36" name="Gerade Verbindung 6"/>
            <p:cNvCxnSpPr>
              <a:stCxn id="47" idx="6"/>
            </p:cNvCxnSpPr>
            <p:nvPr/>
          </p:nvCxnSpPr>
          <p:spPr bwMode="gray">
            <a:xfrm flipV="1">
              <a:off x="3564809" y="3779968"/>
              <a:ext cx="447172" cy="225162"/>
            </a:xfrm>
            <a:prstGeom prst="line">
              <a:avLst/>
            </a:prstGeom>
            <a:noFill/>
            <a:ln w="3175" cap="flat" cmpd="sng" algn="ctr">
              <a:solidFill>
                <a:srgbClr val="76BFEA"/>
              </a:solidFill>
              <a:prstDash val="solid"/>
              <a:tailEnd type="none"/>
            </a:ln>
            <a:effectLst/>
          </p:spPr>
        </p:cxnSp>
        <p:cxnSp>
          <p:nvCxnSpPr>
            <p:cNvPr id="37" name="Gerade Verbindung 7"/>
            <p:cNvCxnSpPr/>
            <p:nvPr/>
          </p:nvCxnSpPr>
          <p:spPr bwMode="gray">
            <a:xfrm>
              <a:off x="3536873" y="3252810"/>
              <a:ext cx="457168" cy="140585"/>
            </a:xfrm>
            <a:prstGeom prst="line">
              <a:avLst/>
            </a:prstGeom>
            <a:noFill/>
            <a:ln w="3175" cap="flat" cmpd="sng" algn="ctr">
              <a:solidFill>
                <a:srgbClr val="76BFEA"/>
              </a:solidFill>
              <a:prstDash val="solid"/>
              <a:tailEnd type="none"/>
            </a:ln>
            <a:effectLst/>
          </p:spPr>
        </p:cxnSp>
        <p:cxnSp>
          <p:nvCxnSpPr>
            <p:cNvPr id="38" name="Gerade Verbindung 8"/>
            <p:cNvCxnSpPr/>
            <p:nvPr/>
          </p:nvCxnSpPr>
          <p:spPr bwMode="gray">
            <a:xfrm flipH="1">
              <a:off x="5161744" y="3237043"/>
              <a:ext cx="472500" cy="146320"/>
            </a:xfrm>
            <a:prstGeom prst="line">
              <a:avLst/>
            </a:prstGeom>
            <a:noFill/>
            <a:ln w="3175" cap="flat" cmpd="sng" algn="ctr">
              <a:solidFill>
                <a:srgbClr val="76BFEA"/>
              </a:solidFill>
              <a:prstDash val="solid"/>
              <a:tailEnd type="none"/>
            </a:ln>
            <a:effectLst/>
          </p:spPr>
        </p:cxnSp>
        <p:cxnSp>
          <p:nvCxnSpPr>
            <p:cNvPr id="39" name="Gerade Verbindung 9"/>
            <p:cNvCxnSpPr/>
            <p:nvPr/>
          </p:nvCxnSpPr>
          <p:spPr bwMode="gray">
            <a:xfrm flipH="1" flipV="1">
              <a:off x="5154601" y="3753226"/>
              <a:ext cx="470432" cy="157987"/>
            </a:xfrm>
            <a:prstGeom prst="line">
              <a:avLst/>
            </a:prstGeom>
            <a:noFill/>
            <a:ln w="3175" cap="flat" cmpd="sng" algn="ctr">
              <a:solidFill>
                <a:srgbClr val="76BFEA"/>
              </a:solidFill>
              <a:prstDash val="solid"/>
              <a:tailEnd type="none"/>
            </a:ln>
            <a:effectLst/>
          </p:spPr>
        </p:cxnSp>
        <p:cxnSp>
          <p:nvCxnSpPr>
            <p:cNvPr id="40" name="Gerade Verbindung 10"/>
            <p:cNvCxnSpPr>
              <a:stCxn id="50" idx="1"/>
            </p:cNvCxnSpPr>
            <p:nvPr/>
          </p:nvCxnSpPr>
          <p:spPr bwMode="gray">
            <a:xfrm flipH="1" flipV="1">
              <a:off x="4915495" y="4062146"/>
              <a:ext cx="284426" cy="422486"/>
            </a:xfrm>
            <a:prstGeom prst="line">
              <a:avLst/>
            </a:prstGeom>
            <a:noFill/>
            <a:ln w="3175" cap="flat" cmpd="sng" algn="ctr">
              <a:solidFill>
                <a:srgbClr val="76BFEA"/>
              </a:solidFill>
              <a:prstDash val="solid"/>
              <a:tailEnd type="none"/>
            </a:ln>
            <a:effectLst/>
          </p:spPr>
        </p:cxnSp>
        <p:cxnSp>
          <p:nvCxnSpPr>
            <p:cNvPr id="41" name="Gerade Verbindung 11"/>
            <p:cNvCxnSpPr/>
            <p:nvPr/>
          </p:nvCxnSpPr>
          <p:spPr bwMode="gray">
            <a:xfrm flipV="1">
              <a:off x="3929417" y="4051431"/>
              <a:ext cx="297000" cy="405000"/>
            </a:xfrm>
            <a:prstGeom prst="line">
              <a:avLst/>
            </a:prstGeom>
            <a:noFill/>
            <a:ln w="3175" cap="flat" cmpd="sng" algn="ctr">
              <a:solidFill>
                <a:srgbClr val="76BFEA"/>
              </a:solidFill>
              <a:prstDash val="solid"/>
              <a:tailEnd type="none"/>
            </a:ln>
            <a:effectLst/>
          </p:spPr>
        </p:cxnSp>
        <p:cxnSp>
          <p:nvCxnSpPr>
            <p:cNvPr id="42" name="Gerade Verbindung 12"/>
            <p:cNvCxnSpPr/>
            <p:nvPr/>
          </p:nvCxnSpPr>
          <p:spPr bwMode="gray">
            <a:xfrm>
              <a:off x="3929418" y="2692019"/>
              <a:ext cx="291025" cy="380717"/>
            </a:xfrm>
            <a:prstGeom prst="line">
              <a:avLst/>
            </a:prstGeom>
            <a:noFill/>
            <a:ln w="3175" cap="flat" cmpd="sng" algn="ctr">
              <a:solidFill>
                <a:srgbClr val="76BFEA"/>
              </a:solidFill>
              <a:prstDash val="solid"/>
              <a:tailEnd type="none"/>
            </a:ln>
            <a:effectLst/>
          </p:spPr>
        </p:cxnSp>
        <p:cxnSp>
          <p:nvCxnSpPr>
            <p:cNvPr id="43" name="Gerade Verbindung 13"/>
            <p:cNvCxnSpPr/>
            <p:nvPr/>
          </p:nvCxnSpPr>
          <p:spPr bwMode="gray">
            <a:xfrm flipH="1">
              <a:off x="4934649" y="2668575"/>
              <a:ext cx="287432" cy="398804"/>
            </a:xfrm>
            <a:prstGeom prst="line">
              <a:avLst/>
            </a:prstGeom>
            <a:noFill/>
            <a:ln w="3175" cap="flat" cmpd="sng" algn="ctr">
              <a:solidFill>
                <a:srgbClr val="76BFEA"/>
              </a:solidFill>
              <a:prstDash val="solid"/>
              <a:tailEnd type="none"/>
            </a:ln>
            <a:effectLst/>
          </p:spPr>
        </p:cxnSp>
        <p:sp>
          <p:nvSpPr>
            <p:cNvPr id="44" name="Oval 5" descr="© INSCALE GmbH, 26.05.2010&#10;http://www.presentationload.com/"/>
            <p:cNvSpPr>
              <a:spLocks noChangeArrowheads="1"/>
            </p:cNvSpPr>
            <p:nvPr/>
          </p:nvSpPr>
          <p:spPr bwMode="gray">
            <a:xfrm>
              <a:off x="3971922" y="2953147"/>
              <a:ext cx="1215000" cy="1215000"/>
            </a:xfrm>
            <a:prstGeom prst="ellipse">
              <a:avLst/>
            </a:prstGeom>
            <a:blipFill>
              <a:blip r:embed="rId2"/>
              <a:stretch>
                <a:fillRect/>
              </a:stretch>
            </a:blipFill>
            <a:ln w="12700">
              <a:solidFill>
                <a:srgbClr val="76BFEA"/>
              </a:solidFill>
              <a:miter lim="800000"/>
              <a:headEnd/>
              <a:tailEnd/>
            </a:ln>
            <a:effectLst/>
          </p:spPr>
          <p:txBody>
            <a:bodyPr wrap="none" lIns="0" tIns="0" rIns="0" bIns="0" anchor="ctr" anchorCtr="0">
              <a:noAutofit/>
            </a:bodyPr>
            <a:lstStyle/>
            <a:p>
              <a:pPr algn="ctr" defTabSz="686255"/>
              <a:r>
                <a:rPr lang="en-US" sz="1100" b="1" kern="0" dirty="0">
                  <a:solidFill>
                    <a:srgbClr val="FFFFFF"/>
                  </a:solidFill>
                  <a:latin typeface="Arial" panose="020B0604020202020204" pitchFamily="34" charset="0"/>
                </a:rPr>
                <a:t>Project</a:t>
              </a:r>
            </a:p>
          </p:txBody>
        </p:sp>
        <p:sp>
          <p:nvSpPr>
            <p:cNvPr id="45" name="Freeform 42" descr="© INSCALE GmbH, 26.05.2010&#10;http://www.presentationload.com/"/>
            <p:cNvSpPr>
              <a:spLocks noChangeAspect="1"/>
            </p:cNvSpPr>
            <p:nvPr/>
          </p:nvSpPr>
          <p:spPr bwMode="gray">
            <a:xfrm>
              <a:off x="3386981" y="2022082"/>
              <a:ext cx="729000" cy="729000"/>
            </a:xfrm>
            <a:prstGeom prst="ellipse">
              <a:avLst/>
            </a:prstGeom>
            <a:solidFill>
              <a:srgbClr val="FFFFFF">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Skills</a:t>
              </a:r>
            </a:p>
          </p:txBody>
        </p:sp>
        <p:sp>
          <p:nvSpPr>
            <p:cNvPr id="46" name="Freeform 42" descr="© INSCALE GmbH, 26.05.2010&#10;http://www.presentationload.com/"/>
            <p:cNvSpPr>
              <a:spLocks noChangeAspect="1"/>
            </p:cNvSpPr>
            <p:nvPr/>
          </p:nvSpPr>
          <p:spPr bwMode="gray">
            <a:xfrm>
              <a:off x="2844752" y="2759955"/>
              <a:ext cx="729000" cy="729000"/>
            </a:xfrm>
            <a:prstGeom prst="ellipse">
              <a:avLst/>
            </a:prstGeom>
            <a:solidFill>
              <a:srgbClr val="FFFFFF">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Team</a:t>
              </a:r>
            </a:p>
          </p:txBody>
        </p:sp>
        <p:sp>
          <p:nvSpPr>
            <p:cNvPr id="47" name="Freeform 42" descr="© INSCALE GmbH, 26.05.2010&#10;http://www.presentationload.com/"/>
            <p:cNvSpPr>
              <a:spLocks noChangeAspect="1"/>
            </p:cNvSpPr>
            <p:nvPr/>
          </p:nvSpPr>
          <p:spPr bwMode="gray">
            <a:xfrm>
              <a:off x="2835809" y="3640630"/>
              <a:ext cx="729000" cy="729000"/>
            </a:xfrm>
            <a:prstGeom prst="ellipse">
              <a:avLst/>
            </a:prstGeom>
            <a:solidFill>
              <a:srgbClr val="FFFFFF">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Time</a:t>
              </a:r>
            </a:p>
          </p:txBody>
        </p:sp>
        <p:sp>
          <p:nvSpPr>
            <p:cNvPr id="48" name="Freeform 42" descr="© INSCALE GmbH, 26.05.2010&#10;http://www.presentationload.com/"/>
            <p:cNvSpPr>
              <a:spLocks noChangeAspect="1"/>
            </p:cNvSpPr>
            <p:nvPr/>
          </p:nvSpPr>
          <p:spPr bwMode="gray">
            <a:xfrm>
              <a:off x="3372223" y="4388587"/>
              <a:ext cx="729000" cy="729000"/>
            </a:xfrm>
            <a:prstGeom prst="ellipse">
              <a:avLst/>
            </a:prstGeom>
            <a:solidFill>
              <a:srgbClr val="FFFFFF">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Location</a:t>
              </a:r>
            </a:p>
          </p:txBody>
        </p:sp>
        <p:sp>
          <p:nvSpPr>
            <p:cNvPr id="49" name="Freeform 42" descr="© INSCALE GmbH, 26.05.2010&#10;http://www.presentationload.com/"/>
            <p:cNvSpPr>
              <a:spLocks noChangeAspect="1"/>
            </p:cNvSpPr>
            <p:nvPr/>
          </p:nvSpPr>
          <p:spPr bwMode="gray">
            <a:xfrm>
              <a:off x="4228422" y="4663390"/>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Service Levels</a:t>
              </a:r>
            </a:p>
          </p:txBody>
        </p:sp>
        <p:sp>
          <p:nvSpPr>
            <p:cNvPr id="50" name="Freeform 42" descr="© INSCALE GmbH, 26.05.2010&#10;http://www.presentationload.com/"/>
            <p:cNvSpPr>
              <a:spLocks noChangeAspect="1"/>
            </p:cNvSpPr>
            <p:nvPr/>
          </p:nvSpPr>
          <p:spPr bwMode="gray">
            <a:xfrm>
              <a:off x="5093162" y="4377872"/>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Service Providers</a:t>
              </a:r>
            </a:p>
          </p:txBody>
        </p:sp>
        <p:sp>
          <p:nvSpPr>
            <p:cNvPr id="51" name="Freeform 42" descr="© INSCALE GmbH, 26.05.2010&#10;http://www.presentationload.com/"/>
            <p:cNvSpPr>
              <a:spLocks noChangeAspect="1"/>
            </p:cNvSpPr>
            <p:nvPr/>
          </p:nvSpPr>
          <p:spPr bwMode="gray">
            <a:xfrm>
              <a:off x="5614808" y="3641785"/>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Prices</a:t>
              </a:r>
            </a:p>
          </p:txBody>
        </p:sp>
        <p:sp>
          <p:nvSpPr>
            <p:cNvPr id="52" name="Freeform 42" descr="© INSCALE GmbH, 26.05.2010&#10;http://www.presentationload.com/"/>
            <p:cNvSpPr>
              <a:spLocks noChangeAspect="1"/>
            </p:cNvSpPr>
            <p:nvPr/>
          </p:nvSpPr>
          <p:spPr bwMode="gray">
            <a:xfrm>
              <a:off x="5604689" y="2749240"/>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Equipment</a:t>
              </a:r>
            </a:p>
          </p:txBody>
        </p:sp>
        <p:sp>
          <p:nvSpPr>
            <p:cNvPr id="53" name="Freeform 42" descr="© INSCALE GmbH, 26.05.2010&#10;http://www.presentationload.com/"/>
            <p:cNvSpPr>
              <a:spLocks noChangeAspect="1"/>
            </p:cNvSpPr>
            <p:nvPr/>
          </p:nvSpPr>
          <p:spPr bwMode="gray">
            <a:xfrm>
              <a:off x="5074491" y="2029225"/>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Materials</a:t>
              </a:r>
            </a:p>
          </p:txBody>
        </p:sp>
        <p:sp>
          <p:nvSpPr>
            <p:cNvPr id="54" name="Freeform 42" descr="© INSCALE GmbH, 26.05.2010&#10;http://www.presentationload.com/"/>
            <p:cNvSpPr>
              <a:spLocks noChangeAspect="1"/>
            </p:cNvSpPr>
            <p:nvPr/>
          </p:nvSpPr>
          <p:spPr bwMode="gray">
            <a:xfrm>
              <a:off x="4228422" y="1755905"/>
              <a:ext cx="729000" cy="729000"/>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r>
                <a:rPr lang="en-US" sz="825" kern="0" dirty="0">
                  <a:solidFill>
                    <a:srgbClr val="C16CA1"/>
                  </a:solidFill>
                  <a:latin typeface="Arial" panose="020B0604020202020204" pitchFamily="34" charset="0"/>
                  <a:cs typeface="Arial" charset="0"/>
                </a:rPr>
                <a:t>Right Protection</a:t>
              </a:r>
            </a:p>
          </p:txBody>
        </p:sp>
        <p:sp>
          <p:nvSpPr>
            <p:cNvPr id="55" name="Ellipse 60"/>
            <p:cNvSpPr/>
            <p:nvPr/>
          </p:nvSpPr>
          <p:spPr bwMode="gray">
            <a:xfrm rot="20280000">
              <a:off x="3679223" y="3828239"/>
              <a:ext cx="162000" cy="162000"/>
            </a:xfrm>
            <a:prstGeom prst="diamond">
              <a:avLst/>
            </a:prstGeom>
            <a:solidFill>
              <a:srgbClr val="009CDA"/>
            </a:solidFill>
            <a:ln w="9525">
              <a:noFill/>
              <a:round/>
              <a:headEnd/>
              <a:tailEnd/>
            </a:ln>
            <a:effectLst/>
          </p:spPr>
          <p:txBody>
            <a:bodyPr lIns="0" tIns="0" rIns="0" bIns="40500" anchor="ctr"/>
            <a:lstStyle/>
            <a:p>
              <a:pPr algn="ctr" defTabSz="686255"/>
              <a:endParaRPr lang="en-US" sz="1350" kern="0" dirty="0">
                <a:solidFill>
                  <a:prstClr val="white"/>
                </a:solidFill>
                <a:latin typeface="Arial" panose="020B0604020202020204" pitchFamily="34" charset="0"/>
              </a:endParaRPr>
            </a:p>
          </p:txBody>
        </p:sp>
        <p:sp>
          <p:nvSpPr>
            <p:cNvPr id="56" name="Ellipse 61"/>
            <p:cNvSpPr/>
            <p:nvPr/>
          </p:nvSpPr>
          <p:spPr bwMode="gray">
            <a:xfrm rot="1800000">
              <a:off x="3986225" y="4197943"/>
              <a:ext cx="162000" cy="162000"/>
            </a:xfrm>
            <a:prstGeom prst="diamond">
              <a:avLst/>
            </a:prstGeom>
            <a:solidFill>
              <a:srgbClr val="C6C8CA"/>
            </a:solidFill>
            <a:ln w="9525">
              <a:noFill/>
              <a:round/>
              <a:headEnd/>
              <a:tailEnd/>
            </a:ln>
            <a:effectLst/>
          </p:spPr>
          <p:txBody>
            <a:bodyPr/>
            <a:lstStyle/>
            <a:p>
              <a:pPr defTabSz="686255"/>
              <a:endParaRPr lang="en-US" sz="1350" kern="0" dirty="0">
                <a:solidFill>
                  <a:srgbClr val="000000"/>
                </a:solidFill>
                <a:latin typeface="Arial" panose="020B0604020202020204" pitchFamily="34" charset="0"/>
              </a:endParaRPr>
            </a:p>
          </p:txBody>
        </p:sp>
        <p:sp>
          <p:nvSpPr>
            <p:cNvPr id="57" name="Ellipse 62"/>
            <p:cNvSpPr/>
            <p:nvPr/>
          </p:nvSpPr>
          <p:spPr bwMode="gray">
            <a:xfrm>
              <a:off x="4506587" y="2638245"/>
              <a:ext cx="162000" cy="162000"/>
            </a:xfrm>
            <a:prstGeom prst="diamond">
              <a:avLst/>
            </a:prstGeom>
            <a:solidFill>
              <a:srgbClr val="B3E900"/>
            </a:solidFill>
            <a:ln w="12700">
              <a:noFill/>
              <a:round/>
              <a:headEnd/>
              <a:tailEnd/>
            </a:ln>
            <a:effectLst/>
          </p:spPr>
          <p:txBody>
            <a:bodyPr anchor="ctr"/>
            <a:lstStyle/>
            <a:p>
              <a:pPr algn="ctr" defTabSz="686255"/>
              <a:endParaRPr lang="en-US" sz="1350" kern="0" dirty="0">
                <a:solidFill>
                  <a:prstClr val="white"/>
                </a:solidFill>
                <a:latin typeface="Arial" panose="020B0604020202020204" pitchFamily="34" charset="0"/>
              </a:endParaRPr>
            </a:p>
          </p:txBody>
        </p:sp>
        <p:sp>
          <p:nvSpPr>
            <p:cNvPr id="58" name="Ellipse 62"/>
            <p:cNvSpPr/>
            <p:nvPr/>
          </p:nvSpPr>
          <p:spPr bwMode="gray">
            <a:xfrm rot="2100000">
              <a:off x="5013974" y="2768884"/>
              <a:ext cx="162000" cy="162000"/>
            </a:xfrm>
            <a:prstGeom prst="diamond">
              <a:avLst/>
            </a:prstGeom>
            <a:solidFill>
              <a:srgbClr val="B3E900"/>
            </a:solidFill>
            <a:ln w="12700">
              <a:noFill/>
              <a:round/>
              <a:headEnd/>
              <a:tailEnd/>
            </a:ln>
            <a:effectLst/>
          </p:spPr>
          <p:txBody>
            <a:bodyPr anchor="ctr"/>
            <a:lstStyle/>
            <a:p>
              <a:pPr algn="ctr" defTabSz="686255"/>
              <a:endParaRPr lang="en-US" sz="1350" kern="0" dirty="0">
                <a:solidFill>
                  <a:prstClr val="white"/>
                </a:solidFill>
                <a:latin typeface="Arial" panose="020B0604020202020204" pitchFamily="34" charset="0"/>
              </a:endParaRPr>
            </a:p>
          </p:txBody>
        </p:sp>
        <p:sp>
          <p:nvSpPr>
            <p:cNvPr id="59" name="Ellipse 62"/>
            <p:cNvSpPr/>
            <p:nvPr/>
          </p:nvSpPr>
          <p:spPr bwMode="gray">
            <a:xfrm rot="19620000">
              <a:off x="4992601" y="4211677"/>
              <a:ext cx="162000" cy="162000"/>
            </a:xfrm>
            <a:prstGeom prst="diamond">
              <a:avLst/>
            </a:prstGeom>
            <a:solidFill>
              <a:srgbClr val="B3E900"/>
            </a:solidFill>
            <a:ln w="12700">
              <a:noFill/>
              <a:round/>
              <a:headEnd/>
              <a:tailEnd/>
            </a:ln>
            <a:effectLst/>
          </p:spPr>
          <p:txBody>
            <a:bodyPr anchor="ctr"/>
            <a:lstStyle/>
            <a:p>
              <a:pPr algn="ctr" defTabSz="686255"/>
              <a:endParaRPr lang="en-US" sz="1350" kern="0" dirty="0">
                <a:solidFill>
                  <a:prstClr val="white"/>
                </a:solidFill>
                <a:latin typeface="Arial" panose="020B0604020202020204" pitchFamily="34" charset="0"/>
              </a:endParaRPr>
            </a:p>
          </p:txBody>
        </p:sp>
        <p:sp>
          <p:nvSpPr>
            <p:cNvPr id="60" name="Ellipse 62"/>
            <p:cNvSpPr/>
            <p:nvPr/>
          </p:nvSpPr>
          <p:spPr bwMode="gray">
            <a:xfrm rot="900000">
              <a:off x="3688362" y="3241360"/>
              <a:ext cx="162000" cy="162000"/>
            </a:xfrm>
            <a:prstGeom prst="diamond">
              <a:avLst/>
            </a:prstGeom>
            <a:solidFill>
              <a:srgbClr val="B3E900"/>
            </a:solidFill>
            <a:ln w="12700">
              <a:noFill/>
              <a:round/>
              <a:headEnd/>
              <a:tailEnd/>
            </a:ln>
            <a:effectLst/>
          </p:spPr>
          <p:txBody>
            <a:bodyPr anchor="ctr"/>
            <a:lstStyle/>
            <a:p>
              <a:pPr algn="ctr" defTabSz="686255"/>
              <a:endParaRPr lang="en-US" sz="1350" kern="0" dirty="0">
                <a:solidFill>
                  <a:prstClr val="white"/>
                </a:solidFill>
                <a:latin typeface="Arial" panose="020B0604020202020204" pitchFamily="34" charset="0"/>
              </a:endParaRPr>
            </a:p>
          </p:txBody>
        </p:sp>
        <p:sp>
          <p:nvSpPr>
            <p:cNvPr id="61" name="Ellipse 61"/>
            <p:cNvSpPr/>
            <p:nvPr/>
          </p:nvSpPr>
          <p:spPr bwMode="gray">
            <a:xfrm rot="20640000">
              <a:off x="5346277" y="3221801"/>
              <a:ext cx="162000" cy="162000"/>
            </a:xfrm>
            <a:prstGeom prst="diamond">
              <a:avLst/>
            </a:prstGeom>
            <a:solidFill>
              <a:srgbClr val="C6C8CA"/>
            </a:solidFill>
            <a:ln w="9525">
              <a:noFill/>
              <a:round/>
              <a:headEnd/>
              <a:tailEnd/>
            </a:ln>
            <a:effectLst/>
          </p:spPr>
          <p:txBody>
            <a:bodyPr/>
            <a:lstStyle/>
            <a:p>
              <a:pPr defTabSz="686255"/>
              <a:endParaRPr lang="en-US" sz="1350" kern="0" dirty="0">
                <a:solidFill>
                  <a:srgbClr val="000000"/>
                </a:solidFill>
                <a:latin typeface="Arial" panose="020B0604020202020204" pitchFamily="34" charset="0"/>
              </a:endParaRPr>
            </a:p>
          </p:txBody>
        </p:sp>
        <p:sp>
          <p:nvSpPr>
            <p:cNvPr id="62" name="Ellipse 60"/>
            <p:cNvSpPr/>
            <p:nvPr/>
          </p:nvSpPr>
          <p:spPr bwMode="gray">
            <a:xfrm rot="1080000">
              <a:off x="5337723" y="3759679"/>
              <a:ext cx="162000" cy="162000"/>
            </a:xfrm>
            <a:prstGeom prst="diamond">
              <a:avLst/>
            </a:prstGeom>
            <a:solidFill>
              <a:srgbClr val="009CDA"/>
            </a:solidFill>
            <a:ln w="9525">
              <a:noFill/>
              <a:round/>
              <a:headEnd/>
              <a:tailEnd/>
            </a:ln>
            <a:effectLst/>
          </p:spPr>
          <p:txBody>
            <a:bodyPr lIns="0" tIns="0" rIns="0" bIns="40500" anchor="ctr"/>
            <a:lstStyle/>
            <a:p>
              <a:pPr algn="ctr" defTabSz="686255"/>
              <a:endParaRPr lang="en-US" sz="1350" kern="0" dirty="0">
                <a:solidFill>
                  <a:prstClr val="white"/>
                </a:solidFill>
                <a:latin typeface="Arial" panose="020B0604020202020204" pitchFamily="34" charset="0"/>
              </a:endParaRPr>
            </a:p>
          </p:txBody>
        </p:sp>
        <p:sp>
          <p:nvSpPr>
            <p:cNvPr id="63" name="Ellipse 61"/>
            <p:cNvSpPr/>
            <p:nvPr/>
          </p:nvSpPr>
          <p:spPr bwMode="gray">
            <a:xfrm rot="19500000">
              <a:off x="3991840" y="2796562"/>
              <a:ext cx="162000" cy="162000"/>
            </a:xfrm>
            <a:prstGeom prst="diamond">
              <a:avLst/>
            </a:prstGeom>
            <a:solidFill>
              <a:srgbClr val="C6C8CA"/>
            </a:solidFill>
            <a:ln w="9525">
              <a:noFill/>
              <a:round/>
              <a:headEnd/>
              <a:tailEnd/>
            </a:ln>
            <a:effectLst/>
          </p:spPr>
          <p:txBody>
            <a:bodyPr/>
            <a:lstStyle/>
            <a:p>
              <a:pPr defTabSz="686255"/>
              <a:endParaRPr lang="en-US" sz="1350" kern="0" dirty="0">
                <a:solidFill>
                  <a:srgbClr val="000000"/>
                </a:solidFill>
                <a:latin typeface="Arial" panose="020B0604020202020204" pitchFamily="34" charset="0"/>
              </a:endParaRPr>
            </a:p>
          </p:txBody>
        </p:sp>
        <p:cxnSp>
          <p:nvCxnSpPr>
            <p:cNvPr id="64" name="Gerade Verbindung 82"/>
            <p:cNvCxnSpPr/>
            <p:nvPr/>
          </p:nvCxnSpPr>
          <p:spPr bwMode="gray">
            <a:xfrm>
              <a:off x="4576174" y="4168147"/>
              <a:ext cx="0" cy="496800"/>
            </a:xfrm>
            <a:prstGeom prst="line">
              <a:avLst/>
            </a:prstGeom>
            <a:noFill/>
            <a:ln w="3175" cap="flat" cmpd="sng" algn="ctr">
              <a:solidFill>
                <a:srgbClr val="76BFEA"/>
              </a:solidFill>
              <a:prstDash val="solid"/>
              <a:tailEnd type="none"/>
            </a:ln>
            <a:effectLst/>
          </p:spPr>
        </p:cxnSp>
        <p:sp>
          <p:nvSpPr>
            <p:cNvPr id="65" name="Ellipse 60"/>
            <p:cNvSpPr/>
            <p:nvPr/>
          </p:nvSpPr>
          <p:spPr bwMode="gray">
            <a:xfrm>
              <a:off x="4498422" y="4361872"/>
              <a:ext cx="162000" cy="162000"/>
            </a:xfrm>
            <a:prstGeom prst="diamond">
              <a:avLst/>
            </a:prstGeom>
            <a:solidFill>
              <a:srgbClr val="009CDA"/>
            </a:solidFill>
            <a:ln w="9525">
              <a:noFill/>
              <a:round/>
              <a:headEnd/>
              <a:tailEnd/>
            </a:ln>
            <a:effectLst/>
          </p:spPr>
          <p:txBody>
            <a:bodyPr lIns="0" tIns="0" rIns="0" bIns="40500" anchor="ctr"/>
            <a:lstStyle/>
            <a:p>
              <a:pPr algn="ctr" defTabSz="686255"/>
              <a:endParaRPr lang="en-US" sz="1350" kern="0" dirty="0">
                <a:solidFill>
                  <a:prstClr val="white"/>
                </a:solidFill>
                <a:latin typeface="Arial" panose="020B0604020202020204" pitchFamily="34" charset="0"/>
              </a:endParaRPr>
            </a:p>
          </p:txBody>
        </p:sp>
      </p:grpSp>
      <p:sp>
        <p:nvSpPr>
          <p:cNvPr id="73" name="Freeform 42" descr="© INSCALE GmbH, 26.05.2010&#10;http://www.presentationload.com/"/>
          <p:cNvSpPr>
            <a:spLocks noChangeAspect="1"/>
          </p:cNvSpPr>
          <p:nvPr/>
        </p:nvSpPr>
        <p:spPr bwMode="gray">
          <a:xfrm>
            <a:off x="466342" y="1887937"/>
            <a:ext cx="145772" cy="145772"/>
          </a:xfrm>
          <a:prstGeom prst="ellipse">
            <a:avLst/>
          </a:prstGeom>
          <a:solidFill>
            <a:srgbClr val="FFFFFF">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endParaRPr lang="en-US" sz="825" kern="0" dirty="0">
              <a:solidFill>
                <a:srgbClr val="C16CA1"/>
              </a:solidFill>
              <a:latin typeface="Arial" panose="020B0604020202020204" pitchFamily="34" charset="0"/>
              <a:cs typeface="Arial" charset="0"/>
            </a:endParaRPr>
          </a:p>
        </p:txBody>
      </p:sp>
      <p:sp>
        <p:nvSpPr>
          <p:cNvPr id="74" name="TextBox 73"/>
          <p:cNvSpPr txBox="1"/>
          <p:nvPr/>
        </p:nvSpPr>
        <p:spPr>
          <a:xfrm>
            <a:off x="580452" y="1773129"/>
            <a:ext cx="1727076" cy="400110"/>
          </a:xfrm>
          <a:prstGeom prst="rect">
            <a:avLst/>
          </a:prstGeom>
          <a:noFill/>
        </p:spPr>
        <p:txBody>
          <a:bodyPr wrap="none" rtlCol="0">
            <a:spAutoFit/>
          </a:bodyPr>
          <a:lstStyle/>
          <a:p>
            <a:pPr marL="128588" indent="-128588">
              <a:buFont typeface="Arial" panose="020B0604020202020204" pitchFamily="34" charset="0"/>
              <a:buChar char="•"/>
            </a:pPr>
            <a:r>
              <a:rPr lang="en-GB" sz="1000" dirty="0">
                <a:solidFill>
                  <a:prstClr val="black"/>
                </a:solidFill>
              </a:rPr>
              <a:t>Operations &amp; Maintenance</a:t>
            </a:r>
          </a:p>
          <a:p>
            <a:pPr marL="128588" indent="-128588">
              <a:buFont typeface="Arial" panose="020B0604020202020204" pitchFamily="34" charset="0"/>
              <a:buChar char="•"/>
            </a:pPr>
            <a:r>
              <a:rPr lang="en-GB" sz="1000" dirty="0">
                <a:solidFill>
                  <a:prstClr val="black"/>
                </a:solidFill>
              </a:rPr>
              <a:t>Capital Delivery</a:t>
            </a:r>
          </a:p>
        </p:txBody>
      </p:sp>
      <p:sp>
        <p:nvSpPr>
          <p:cNvPr id="75" name="Freeform 42" descr="© INSCALE GmbH, 26.05.2010&#10;http://www.presentationload.com/"/>
          <p:cNvSpPr>
            <a:spLocks noChangeAspect="1"/>
          </p:cNvSpPr>
          <p:nvPr/>
        </p:nvSpPr>
        <p:spPr bwMode="gray">
          <a:xfrm>
            <a:off x="6919982" y="1850284"/>
            <a:ext cx="145772" cy="145772"/>
          </a:xfrm>
          <a:prstGeom prst="ellipse">
            <a:avLst/>
          </a:prstGeom>
          <a:solidFill>
            <a:srgbClr val="76BFEA">
              <a:alpha val="25000"/>
            </a:srgbClr>
          </a:solidFill>
          <a:ln w="12700">
            <a:solidFill>
              <a:srgbClr val="76BFEA"/>
            </a:solidFill>
            <a:miter lim="800000"/>
            <a:headEnd/>
            <a:tailEnd/>
          </a:ln>
          <a:effectLst/>
        </p:spPr>
        <p:txBody>
          <a:bodyPr lIns="0" tIns="0" rIns="0" bIns="0" anchor="ctr" anchorCtr="0"/>
          <a:lstStyle/>
          <a:p>
            <a:pPr algn="ctr" defTabSz="686255">
              <a:lnSpc>
                <a:spcPct val="95000"/>
              </a:lnSpc>
              <a:spcAft>
                <a:spcPts val="527"/>
              </a:spcAft>
              <a:buClr>
                <a:srgbClr val="969696"/>
              </a:buClr>
              <a:defRPr/>
            </a:pPr>
            <a:endParaRPr lang="en-US" sz="825" kern="0" dirty="0">
              <a:solidFill>
                <a:srgbClr val="C16CA1"/>
              </a:solidFill>
              <a:latin typeface="Arial" panose="020B0604020202020204" pitchFamily="34" charset="0"/>
              <a:cs typeface="Arial" charset="0"/>
            </a:endParaRPr>
          </a:p>
        </p:txBody>
      </p:sp>
      <p:sp>
        <p:nvSpPr>
          <p:cNvPr id="76" name="TextBox 75"/>
          <p:cNvSpPr txBox="1"/>
          <p:nvPr/>
        </p:nvSpPr>
        <p:spPr>
          <a:xfrm>
            <a:off x="7065754" y="1800059"/>
            <a:ext cx="1438214" cy="246221"/>
          </a:xfrm>
          <a:prstGeom prst="rect">
            <a:avLst/>
          </a:prstGeom>
          <a:noFill/>
        </p:spPr>
        <p:txBody>
          <a:bodyPr wrap="none" rtlCol="0">
            <a:spAutoFit/>
          </a:bodyPr>
          <a:lstStyle/>
          <a:p>
            <a:r>
              <a:rPr lang="en-GB" sz="1000" dirty="0">
                <a:solidFill>
                  <a:prstClr val="black"/>
                </a:solidFill>
              </a:rPr>
              <a:t>Supply Chain &amp; Logistics</a:t>
            </a:r>
          </a:p>
        </p:txBody>
      </p:sp>
    </p:spTree>
    <p:extLst>
      <p:ext uri="{BB962C8B-B14F-4D97-AF65-F5344CB8AC3E}">
        <p14:creationId xmlns:p14="http://schemas.microsoft.com/office/powerpoint/2010/main" val="4294314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 our industry, Supply Chain primarily serves our underground infrastructure and key assets above ground</a:t>
            </a:r>
            <a:endParaRPr lang="en-GB" dirty="0"/>
          </a:p>
        </p:txBody>
      </p:sp>
      <p:pic>
        <p:nvPicPr>
          <p:cNvPr id="4" name="Picture 3"/>
          <p:cNvPicPr>
            <a:picLocks noChangeAspect="1"/>
          </p:cNvPicPr>
          <p:nvPr/>
        </p:nvPicPr>
        <p:blipFill>
          <a:blip r:embed="rId2"/>
          <a:stretch>
            <a:fillRect/>
          </a:stretch>
        </p:blipFill>
        <p:spPr>
          <a:xfrm>
            <a:off x="1172585" y="1736481"/>
            <a:ext cx="6954818" cy="3285742"/>
          </a:xfrm>
          <a:prstGeom prst="rect">
            <a:avLst/>
          </a:prstGeom>
        </p:spPr>
      </p:pic>
    </p:spTree>
    <p:extLst>
      <p:ext uri="{BB962C8B-B14F-4D97-AF65-F5344CB8AC3E}">
        <p14:creationId xmlns:p14="http://schemas.microsoft.com/office/powerpoint/2010/main" val="1994645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Digital </a:t>
            </a:r>
            <a:r>
              <a:rPr lang="en-US" dirty="0" smtClean="0"/>
              <a:t>technology will </a:t>
            </a:r>
            <a:r>
              <a:rPr lang="en-US" dirty="0"/>
              <a:t>be key to drive efficiency and cost reduction in the Supply Chain…</a:t>
            </a:r>
          </a:p>
        </p:txBody>
      </p:sp>
      <p:sp>
        <p:nvSpPr>
          <p:cNvPr id="73" name="Rectangle 72"/>
          <p:cNvSpPr/>
          <p:nvPr/>
        </p:nvSpPr>
        <p:spPr>
          <a:xfrm>
            <a:off x="631782" y="4254944"/>
            <a:ext cx="1706373" cy="6632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defTabSz="800420">
              <a:lnSpc>
                <a:spcPct val="90000"/>
              </a:lnSpc>
              <a:spcAft>
                <a:spcPct val="35000"/>
              </a:spcAft>
              <a:defRPr/>
            </a:pPr>
            <a:r>
              <a:rPr lang="en-US" sz="1000" dirty="0">
                <a:solidFill>
                  <a:srgbClr val="00BBEE"/>
                </a:solidFill>
              </a:rPr>
              <a:t>Connected</a:t>
            </a:r>
            <a:endParaRPr lang="en-US" sz="900" dirty="0">
              <a:solidFill>
                <a:srgbClr val="00BBEE"/>
              </a:solidFill>
            </a:endParaRPr>
          </a:p>
          <a:p>
            <a:pPr defTabSz="800420">
              <a:lnSpc>
                <a:spcPct val="90000"/>
              </a:lnSpc>
              <a:spcAft>
                <a:spcPct val="35000"/>
              </a:spcAft>
              <a:defRPr/>
            </a:pPr>
            <a:r>
              <a:rPr lang="en-US" sz="900" kern="0" dirty="0">
                <a:solidFill>
                  <a:srgbClr val="1F497D"/>
                </a:solidFill>
              </a:rPr>
              <a:t>Real time visibility</a:t>
            </a:r>
          </a:p>
          <a:p>
            <a:pPr defTabSz="800420">
              <a:lnSpc>
                <a:spcPct val="90000"/>
              </a:lnSpc>
              <a:spcAft>
                <a:spcPct val="35000"/>
              </a:spcAft>
              <a:defRPr/>
            </a:pPr>
            <a:r>
              <a:rPr lang="en-US" sz="900" kern="0" dirty="0">
                <a:solidFill>
                  <a:srgbClr val="1F497D"/>
                </a:solidFill>
              </a:rPr>
              <a:t>Seamless collaboration</a:t>
            </a:r>
          </a:p>
          <a:p>
            <a:pPr defTabSz="800420">
              <a:lnSpc>
                <a:spcPct val="90000"/>
              </a:lnSpc>
              <a:spcAft>
                <a:spcPct val="35000"/>
              </a:spcAft>
              <a:defRPr/>
            </a:pPr>
            <a:r>
              <a:rPr lang="en-US" sz="900" kern="0" dirty="0">
                <a:solidFill>
                  <a:srgbClr val="1F497D"/>
                </a:solidFill>
              </a:rPr>
              <a:t>Highly evolved operating models </a:t>
            </a:r>
            <a:endParaRPr lang="en-US" sz="900" dirty="0">
              <a:solidFill>
                <a:srgbClr val="1F497D"/>
              </a:solidFill>
            </a:endParaRPr>
          </a:p>
        </p:txBody>
      </p:sp>
      <p:sp>
        <p:nvSpPr>
          <p:cNvPr id="75" name="Rectangle 74"/>
          <p:cNvSpPr/>
          <p:nvPr/>
        </p:nvSpPr>
        <p:spPr>
          <a:xfrm>
            <a:off x="631782" y="3434977"/>
            <a:ext cx="1706373" cy="6632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defTabSz="800420">
              <a:lnSpc>
                <a:spcPct val="90000"/>
              </a:lnSpc>
              <a:spcAft>
                <a:spcPct val="35000"/>
              </a:spcAft>
              <a:defRPr/>
            </a:pPr>
            <a:r>
              <a:rPr lang="en-US" sz="1000" dirty="0">
                <a:solidFill>
                  <a:srgbClr val="00BBEE"/>
                </a:solidFill>
              </a:rPr>
              <a:t>Intelligent</a:t>
            </a:r>
            <a:endParaRPr lang="en-US" sz="900" dirty="0">
              <a:solidFill>
                <a:srgbClr val="00BBEE"/>
              </a:solidFill>
            </a:endParaRPr>
          </a:p>
          <a:p>
            <a:pPr defTabSz="800420">
              <a:lnSpc>
                <a:spcPct val="90000"/>
              </a:lnSpc>
              <a:spcAft>
                <a:spcPct val="35000"/>
              </a:spcAft>
              <a:defRPr/>
            </a:pPr>
            <a:r>
              <a:rPr lang="en-US" sz="900" kern="0" dirty="0">
                <a:solidFill>
                  <a:srgbClr val="1F497D"/>
                </a:solidFill>
              </a:rPr>
              <a:t>Actionable insights</a:t>
            </a:r>
          </a:p>
          <a:p>
            <a:pPr defTabSz="800420">
              <a:lnSpc>
                <a:spcPct val="90000"/>
              </a:lnSpc>
              <a:spcAft>
                <a:spcPct val="35000"/>
              </a:spcAft>
              <a:defRPr/>
            </a:pPr>
            <a:r>
              <a:rPr lang="en-US" sz="900" kern="0" dirty="0">
                <a:solidFill>
                  <a:srgbClr val="1F497D"/>
                </a:solidFill>
              </a:rPr>
              <a:t>Automated execution</a:t>
            </a:r>
          </a:p>
          <a:p>
            <a:pPr defTabSz="800420">
              <a:lnSpc>
                <a:spcPct val="90000"/>
              </a:lnSpc>
              <a:spcAft>
                <a:spcPct val="35000"/>
              </a:spcAft>
              <a:defRPr/>
            </a:pPr>
            <a:r>
              <a:rPr lang="en-US" sz="900" kern="0" dirty="0">
                <a:solidFill>
                  <a:srgbClr val="1F497D"/>
                </a:solidFill>
              </a:rPr>
              <a:t>Enhanced, accelerated innovation </a:t>
            </a:r>
            <a:endParaRPr lang="en-US" sz="900" dirty="0">
              <a:solidFill>
                <a:srgbClr val="1F497D"/>
              </a:solidFill>
            </a:endParaRPr>
          </a:p>
        </p:txBody>
      </p:sp>
      <p:sp>
        <p:nvSpPr>
          <p:cNvPr id="77" name="Rectangle 76"/>
          <p:cNvSpPr/>
          <p:nvPr/>
        </p:nvSpPr>
        <p:spPr>
          <a:xfrm>
            <a:off x="631782" y="2665236"/>
            <a:ext cx="1706373" cy="6632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defTabSz="800420">
              <a:lnSpc>
                <a:spcPct val="90000"/>
              </a:lnSpc>
              <a:spcAft>
                <a:spcPct val="35000"/>
              </a:spcAft>
              <a:defRPr/>
            </a:pPr>
            <a:r>
              <a:rPr lang="en-US" sz="1000" dirty="0">
                <a:solidFill>
                  <a:srgbClr val="00BBEE"/>
                </a:solidFill>
              </a:rPr>
              <a:t>Scalable</a:t>
            </a:r>
            <a:endParaRPr lang="en-US" sz="900" dirty="0">
              <a:solidFill>
                <a:srgbClr val="00BBEE"/>
              </a:solidFill>
            </a:endParaRPr>
          </a:p>
          <a:p>
            <a:pPr defTabSz="800420">
              <a:lnSpc>
                <a:spcPct val="90000"/>
              </a:lnSpc>
              <a:spcAft>
                <a:spcPct val="35000"/>
              </a:spcAft>
              <a:defRPr/>
            </a:pPr>
            <a:r>
              <a:rPr lang="en-US" sz="900" kern="0" dirty="0">
                <a:solidFill>
                  <a:srgbClr val="1F497D"/>
                </a:solidFill>
              </a:rPr>
              <a:t>Maximum efficiency</a:t>
            </a:r>
          </a:p>
          <a:p>
            <a:pPr defTabSz="800420">
              <a:lnSpc>
                <a:spcPct val="90000"/>
              </a:lnSpc>
              <a:spcAft>
                <a:spcPct val="35000"/>
              </a:spcAft>
              <a:defRPr/>
            </a:pPr>
            <a:r>
              <a:rPr lang="en-US" sz="900" kern="0" dirty="0">
                <a:solidFill>
                  <a:srgbClr val="1F497D"/>
                </a:solidFill>
              </a:rPr>
              <a:t>Organizational flexibility</a:t>
            </a:r>
          </a:p>
          <a:p>
            <a:pPr defTabSz="800420">
              <a:lnSpc>
                <a:spcPct val="90000"/>
              </a:lnSpc>
              <a:spcAft>
                <a:spcPct val="35000"/>
              </a:spcAft>
              <a:defRPr/>
            </a:pPr>
            <a:r>
              <a:rPr lang="en-US" sz="900" kern="0" dirty="0" err="1" smtClean="0">
                <a:solidFill>
                  <a:srgbClr val="1F497D"/>
                </a:solidFill>
              </a:rPr>
              <a:t>Personalised</a:t>
            </a:r>
            <a:r>
              <a:rPr lang="en-US" sz="900" kern="0" dirty="0" smtClean="0">
                <a:solidFill>
                  <a:srgbClr val="1F497D"/>
                </a:solidFill>
              </a:rPr>
              <a:t> </a:t>
            </a:r>
            <a:r>
              <a:rPr lang="en-US" sz="900" kern="0" dirty="0">
                <a:solidFill>
                  <a:srgbClr val="1F497D"/>
                </a:solidFill>
              </a:rPr>
              <a:t>experiences </a:t>
            </a:r>
            <a:endParaRPr lang="en-US" sz="900" dirty="0">
              <a:solidFill>
                <a:srgbClr val="1F497D"/>
              </a:solidFill>
            </a:endParaRPr>
          </a:p>
        </p:txBody>
      </p:sp>
      <p:sp>
        <p:nvSpPr>
          <p:cNvPr id="79" name="Rectangle 78"/>
          <p:cNvSpPr/>
          <p:nvPr/>
        </p:nvSpPr>
        <p:spPr>
          <a:xfrm>
            <a:off x="631782" y="1870591"/>
            <a:ext cx="1706373" cy="6632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spAutoFit/>
          </a:bodyPr>
          <a:lstStyle/>
          <a:p>
            <a:pPr defTabSz="800420">
              <a:lnSpc>
                <a:spcPct val="90000"/>
              </a:lnSpc>
              <a:spcAft>
                <a:spcPct val="35000"/>
              </a:spcAft>
              <a:defRPr/>
            </a:pPr>
            <a:r>
              <a:rPr lang="en-US" sz="1000" dirty="0" smtClean="0">
                <a:solidFill>
                  <a:srgbClr val="00BBEE"/>
                </a:solidFill>
              </a:rPr>
              <a:t>Rapid</a:t>
            </a:r>
            <a:endParaRPr lang="en-US" sz="1000" dirty="0">
              <a:solidFill>
                <a:srgbClr val="00BBEE"/>
              </a:solidFill>
            </a:endParaRPr>
          </a:p>
          <a:p>
            <a:pPr defTabSz="800420">
              <a:lnSpc>
                <a:spcPct val="90000"/>
              </a:lnSpc>
              <a:spcAft>
                <a:spcPct val="35000"/>
              </a:spcAft>
              <a:defRPr/>
            </a:pPr>
            <a:r>
              <a:rPr lang="en-US" sz="900" kern="0" dirty="0">
                <a:solidFill>
                  <a:srgbClr val="1F497D"/>
                </a:solidFill>
              </a:rPr>
              <a:t>Enhanced responsiveness</a:t>
            </a:r>
          </a:p>
          <a:p>
            <a:pPr defTabSz="800420">
              <a:lnSpc>
                <a:spcPct val="90000"/>
              </a:lnSpc>
              <a:spcAft>
                <a:spcPct val="35000"/>
              </a:spcAft>
              <a:defRPr/>
            </a:pPr>
            <a:r>
              <a:rPr lang="en-US" sz="900" kern="0" dirty="0">
                <a:solidFill>
                  <a:srgbClr val="1F497D"/>
                </a:solidFill>
              </a:rPr>
              <a:t>Proactive prevention</a:t>
            </a:r>
          </a:p>
          <a:p>
            <a:pPr defTabSz="800420">
              <a:lnSpc>
                <a:spcPct val="90000"/>
              </a:lnSpc>
              <a:spcAft>
                <a:spcPct val="35000"/>
              </a:spcAft>
              <a:defRPr/>
            </a:pPr>
            <a:r>
              <a:rPr lang="en-US" sz="900" kern="0" dirty="0">
                <a:solidFill>
                  <a:srgbClr val="1F497D"/>
                </a:solidFill>
              </a:rPr>
              <a:t>Last mile postponement</a:t>
            </a:r>
            <a:endParaRPr lang="en-US" sz="900" dirty="0">
              <a:solidFill>
                <a:srgbClr val="1F497D"/>
              </a:solidFill>
            </a:endParaRPr>
          </a:p>
        </p:txBody>
      </p:sp>
      <p:sp>
        <p:nvSpPr>
          <p:cNvPr id="111" name="Oval 110"/>
          <p:cNvSpPr/>
          <p:nvPr/>
        </p:nvSpPr>
        <p:spPr bwMode="gray">
          <a:xfrm>
            <a:off x="187047" y="2006205"/>
            <a:ext cx="355040" cy="392030"/>
          </a:xfrm>
          <a:prstGeom prst="ellipse">
            <a:avLst/>
          </a:prstGeom>
          <a:solidFill>
            <a:schemeClr val="tx2"/>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rial" pitchFamily="34" charset="0"/>
            </a:endParaRPr>
          </a:p>
        </p:txBody>
      </p:sp>
      <p:sp>
        <p:nvSpPr>
          <p:cNvPr id="113" name="Oval 112"/>
          <p:cNvSpPr/>
          <p:nvPr/>
        </p:nvSpPr>
        <p:spPr bwMode="gray">
          <a:xfrm>
            <a:off x="187047" y="2793635"/>
            <a:ext cx="355040" cy="392030"/>
          </a:xfrm>
          <a:prstGeom prst="ellipse">
            <a:avLst/>
          </a:prstGeom>
          <a:solidFill>
            <a:schemeClr val="tx2"/>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rial" pitchFamily="34" charset="0"/>
            </a:endParaRPr>
          </a:p>
        </p:txBody>
      </p:sp>
      <p:sp>
        <p:nvSpPr>
          <p:cNvPr id="114" name="Oval 113"/>
          <p:cNvSpPr/>
          <p:nvPr/>
        </p:nvSpPr>
        <p:spPr bwMode="gray">
          <a:xfrm>
            <a:off x="187047" y="3570591"/>
            <a:ext cx="355040" cy="392030"/>
          </a:xfrm>
          <a:prstGeom prst="ellipse">
            <a:avLst/>
          </a:prstGeom>
          <a:solidFill>
            <a:schemeClr val="tx2"/>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rial" pitchFamily="34" charset="0"/>
            </a:endParaRPr>
          </a:p>
        </p:txBody>
      </p:sp>
      <p:sp>
        <p:nvSpPr>
          <p:cNvPr id="115" name="Oval 114"/>
          <p:cNvSpPr/>
          <p:nvPr/>
        </p:nvSpPr>
        <p:spPr bwMode="gray">
          <a:xfrm>
            <a:off x="187047" y="4390557"/>
            <a:ext cx="355040" cy="392030"/>
          </a:xfrm>
          <a:prstGeom prst="ellipse">
            <a:avLst/>
          </a:prstGeom>
          <a:solidFill>
            <a:schemeClr val="tx2"/>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rial" pitchFamily="34" charset="0"/>
            </a:endParaRPr>
          </a:p>
        </p:txBody>
      </p:sp>
      <p:grpSp>
        <p:nvGrpSpPr>
          <p:cNvPr id="118" name="Group 117"/>
          <p:cNvGrpSpPr/>
          <p:nvPr/>
        </p:nvGrpSpPr>
        <p:grpSpPr>
          <a:xfrm>
            <a:off x="247156" y="4469818"/>
            <a:ext cx="234822" cy="239137"/>
            <a:chOff x="1262176" y="1805711"/>
            <a:chExt cx="393608" cy="352228"/>
          </a:xfrm>
          <a:solidFill>
            <a:schemeClr val="bg1"/>
          </a:solidFill>
        </p:grpSpPr>
        <p:sp>
          <p:nvSpPr>
            <p:cNvPr id="119" name="Oval 118"/>
            <p:cNvSpPr/>
            <p:nvPr/>
          </p:nvSpPr>
          <p:spPr>
            <a:xfrm>
              <a:off x="1377901" y="1900445"/>
              <a:ext cx="162159" cy="162158"/>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0" name="Oval 119"/>
            <p:cNvSpPr/>
            <p:nvPr/>
          </p:nvSpPr>
          <p:spPr>
            <a:xfrm>
              <a:off x="1586493" y="1946718"/>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1" name="Oval 120"/>
            <p:cNvSpPr/>
            <p:nvPr/>
          </p:nvSpPr>
          <p:spPr>
            <a:xfrm>
              <a:off x="1262176" y="1946879"/>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2" name="Oval 121"/>
            <p:cNvSpPr/>
            <p:nvPr/>
          </p:nvSpPr>
          <p:spPr>
            <a:xfrm>
              <a:off x="1343255" y="1805871"/>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3" name="Oval 122"/>
            <p:cNvSpPr/>
            <p:nvPr/>
          </p:nvSpPr>
          <p:spPr>
            <a:xfrm>
              <a:off x="1505414" y="1805711"/>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4" name="Oval 123"/>
            <p:cNvSpPr/>
            <p:nvPr/>
          </p:nvSpPr>
          <p:spPr>
            <a:xfrm>
              <a:off x="1343255" y="2088649"/>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25" name="Oval 124"/>
            <p:cNvSpPr/>
            <p:nvPr/>
          </p:nvSpPr>
          <p:spPr>
            <a:xfrm>
              <a:off x="1505414" y="2088649"/>
              <a:ext cx="69291" cy="69290"/>
            </a:xfrm>
            <a:prstGeom prst="ellipse">
              <a:avLst/>
            </a:prstGeom>
            <a:grpFill/>
            <a:ln w="12700" cap="flat" cmpd="sng" algn="ctr">
              <a:noFill/>
              <a:prstDash val="solid"/>
            </a:ln>
            <a:effectLst/>
            <a:extLst>
              <a:ext uri="{91240B29-F687-4F45-9708-019B960494DF}">
                <a14:hiddenLine xmlns:a14="http://schemas.microsoft.com/office/drawing/2010/main" w="1270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grpSp>
      <p:grpSp>
        <p:nvGrpSpPr>
          <p:cNvPr id="128" name="Group 127"/>
          <p:cNvGrpSpPr/>
          <p:nvPr/>
        </p:nvGrpSpPr>
        <p:grpSpPr>
          <a:xfrm>
            <a:off x="311768" y="3649295"/>
            <a:ext cx="105598" cy="234622"/>
            <a:chOff x="536575" y="2262188"/>
            <a:chExt cx="1192213" cy="2598737"/>
          </a:xfrm>
          <a:solidFill>
            <a:schemeClr val="bg1"/>
          </a:solidFill>
        </p:grpSpPr>
        <p:sp>
          <p:nvSpPr>
            <p:cNvPr id="129" name="Freeform 11"/>
            <p:cNvSpPr>
              <a:spLocks/>
            </p:cNvSpPr>
            <p:nvPr/>
          </p:nvSpPr>
          <p:spPr bwMode="auto">
            <a:xfrm>
              <a:off x="693738" y="4078288"/>
              <a:ext cx="874713" cy="782637"/>
            </a:xfrm>
            <a:custGeom>
              <a:avLst/>
              <a:gdLst>
                <a:gd name="T0" fmla="*/ 13 w 233"/>
                <a:gd name="T1" fmla="*/ 0 h 209"/>
                <a:gd name="T2" fmla="*/ 0 w 233"/>
                <a:gd name="T3" fmla="*/ 12 h 209"/>
                <a:gd name="T4" fmla="*/ 0 w 233"/>
                <a:gd name="T5" fmla="*/ 97 h 209"/>
                <a:gd name="T6" fmla="*/ 13 w 233"/>
                <a:gd name="T7" fmla="*/ 109 h 209"/>
                <a:gd name="T8" fmla="*/ 23 w 233"/>
                <a:gd name="T9" fmla="*/ 109 h 209"/>
                <a:gd name="T10" fmla="*/ 35 w 233"/>
                <a:gd name="T11" fmla="*/ 122 h 209"/>
                <a:gd name="T12" fmla="*/ 35 w 233"/>
                <a:gd name="T13" fmla="*/ 171 h 209"/>
                <a:gd name="T14" fmla="*/ 48 w 233"/>
                <a:gd name="T15" fmla="*/ 184 h 209"/>
                <a:gd name="T16" fmla="*/ 59 w 233"/>
                <a:gd name="T17" fmla="*/ 184 h 209"/>
                <a:gd name="T18" fmla="*/ 71 w 233"/>
                <a:gd name="T19" fmla="*/ 196 h 209"/>
                <a:gd name="T20" fmla="*/ 71 w 233"/>
                <a:gd name="T21" fmla="*/ 197 h 209"/>
                <a:gd name="T22" fmla="*/ 83 w 233"/>
                <a:gd name="T23" fmla="*/ 209 h 209"/>
                <a:gd name="T24" fmla="*/ 150 w 233"/>
                <a:gd name="T25" fmla="*/ 209 h 209"/>
                <a:gd name="T26" fmla="*/ 163 w 233"/>
                <a:gd name="T27" fmla="*/ 197 h 209"/>
                <a:gd name="T28" fmla="*/ 163 w 233"/>
                <a:gd name="T29" fmla="*/ 196 h 209"/>
                <a:gd name="T30" fmla="*/ 175 w 233"/>
                <a:gd name="T31" fmla="*/ 184 h 209"/>
                <a:gd name="T32" fmla="*/ 186 w 233"/>
                <a:gd name="T33" fmla="*/ 184 h 209"/>
                <a:gd name="T34" fmla="*/ 198 w 233"/>
                <a:gd name="T35" fmla="*/ 171 h 209"/>
                <a:gd name="T36" fmla="*/ 198 w 233"/>
                <a:gd name="T37" fmla="*/ 122 h 209"/>
                <a:gd name="T38" fmla="*/ 211 w 233"/>
                <a:gd name="T39" fmla="*/ 109 h 209"/>
                <a:gd name="T40" fmla="*/ 221 w 233"/>
                <a:gd name="T41" fmla="*/ 109 h 209"/>
                <a:gd name="T42" fmla="*/ 233 w 233"/>
                <a:gd name="T43" fmla="*/ 97 h 209"/>
                <a:gd name="T44" fmla="*/ 233 w 233"/>
                <a:gd name="T45" fmla="*/ 12 h 209"/>
                <a:gd name="T46" fmla="*/ 221 w 233"/>
                <a:gd name="T47" fmla="*/ 0 h 209"/>
                <a:gd name="T48" fmla="*/ 13 w 233"/>
                <a:gd name="T4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3" h="209">
                  <a:moveTo>
                    <a:pt x="13" y="0"/>
                  </a:moveTo>
                  <a:cubicBezTo>
                    <a:pt x="6" y="0"/>
                    <a:pt x="0" y="6"/>
                    <a:pt x="0" y="12"/>
                  </a:cubicBezTo>
                  <a:cubicBezTo>
                    <a:pt x="0" y="97"/>
                    <a:pt x="0" y="97"/>
                    <a:pt x="0" y="97"/>
                  </a:cubicBezTo>
                  <a:cubicBezTo>
                    <a:pt x="0" y="104"/>
                    <a:pt x="6" y="109"/>
                    <a:pt x="13" y="109"/>
                  </a:cubicBezTo>
                  <a:cubicBezTo>
                    <a:pt x="23" y="109"/>
                    <a:pt x="23" y="109"/>
                    <a:pt x="23" y="109"/>
                  </a:cubicBezTo>
                  <a:cubicBezTo>
                    <a:pt x="30" y="109"/>
                    <a:pt x="35" y="115"/>
                    <a:pt x="35" y="122"/>
                  </a:cubicBezTo>
                  <a:cubicBezTo>
                    <a:pt x="35" y="171"/>
                    <a:pt x="35" y="171"/>
                    <a:pt x="35" y="171"/>
                  </a:cubicBezTo>
                  <a:cubicBezTo>
                    <a:pt x="35" y="178"/>
                    <a:pt x="41" y="184"/>
                    <a:pt x="48" y="184"/>
                  </a:cubicBezTo>
                  <a:cubicBezTo>
                    <a:pt x="59" y="184"/>
                    <a:pt x="59" y="184"/>
                    <a:pt x="59" y="184"/>
                  </a:cubicBezTo>
                  <a:cubicBezTo>
                    <a:pt x="65" y="184"/>
                    <a:pt x="71" y="189"/>
                    <a:pt x="71" y="196"/>
                  </a:cubicBezTo>
                  <a:cubicBezTo>
                    <a:pt x="71" y="197"/>
                    <a:pt x="71" y="197"/>
                    <a:pt x="71" y="197"/>
                  </a:cubicBezTo>
                  <a:cubicBezTo>
                    <a:pt x="71" y="204"/>
                    <a:pt x="77" y="209"/>
                    <a:pt x="83" y="209"/>
                  </a:cubicBezTo>
                  <a:cubicBezTo>
                    <a:pt x="150" y="209"/>
                    <a:pt x="150" y="209"/>
                    <a:pt x="150" y="209"/>
                  </a:cubicBezTo>
                  <a:cubicBezTo>
                    <a:pt x="157" y="209"/>
                    <a:pt x="163" y="204"/>
                    <a:pt x="163" y="197"/>
                  </a:cubicBezTo>
                  <a:cubicBezTo>
                    <a:pt x="163" y="196"/>
                    <a:pt x="163" y="196"/>
                    <a:pt x="163" y="196"/>
                  </a:cubicBezTo>
                  <a:cubicBezTo>
                    <a:pt x="163" y="189"/>
                    <a:pt x="168" y="184"/>
                    <a:pt x="175" y="184"/>
                  </a:cubicBezTo>
                  <a:cubicBezTo>
                    <a:pt x="186" y="184"/>
                    <a:pt x="186" y="184"/>
                    <a:pt x="186" y="184"/>
                  </a:cubicBezTo>
                  <a:cubicBezTo>
                    <a:pt x="193" y="184"/>
                    <a:pt x="198" y="178"/>
                    <a:pt x="198" y="171"/>
                  </a:cubicBezTo>
                  <a:cubicBezTo>
                    <a:pt x="198" y="122"/>
                    <a:pt x="198" y="122"/>
                    <a:pt x="198" y="122"/>
                  </a:cubicBezTo>
                  <a:cubicBezTo>
                    <a:pt x="198" y="115"/>
                    <a:pt x="204" y="109"/>
                    <a:pt x="211" y="109"/>
                  </a:cubicBezTo>
                  <a:cubicBezTo>
                    <a:pt x="221" y="109"/>
                    <a:pt x="221" y="109"/>
                    <a:pt x="221" y="109"/>
                  </a:cubicBezTo>
                  <a:cubicBezTo>
                    <a:pt x="228" y="109"/>
                    <a:pt x="233" y="104"/>
                    <a:pt x="233" y="97"/>
                  </a:cubicBezTo>
                  <a:cubicBezTo>
                    <a:pt x="233" y="12"/>
                    <a:pt x="233" y="12"/>
                    <a:pt x="233" y="12"/>
                  </a:cubicBezTo>
                  <a:cubicBezTo>
                    <a:pt x="233" y="6"/>
                    <a:pt x="228" y="0"/>
                    <a:pt x="221"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55" tIns="25727" rIns="51455" bIns="25727" numCol="1" anchor="t" anchorCtr="0" compatLnSpc="1">
              <a:prstTxWarp prst="textNoShape">
                <a:avLst/>
              </a:prstTxWarp>
            </a:bodyPr>
            <a:lstStyle/>
            <a:p>
              <a:pPr defTabSz="514556">
                <a:defRPr/>
              </a:pPr>
              <a:endParaRPr lang="en-AU" sz="1013" kern="0" dirty="0">
                <a:solidFill>
                  <a:srgbClr val="1F497D"/>
                </a:solidFill>
              </a:endParaRPr>
            </a:p>
          </p:txBody>
        </p:sp>
        <p:grpSp>
          <p:nvGrpSpPr>
            <p:cNvPr id="130" name="Group 129"/>
            <p:cNvGrpSpPr/>
            <p:nvPr/>
          </p:nvGrpSpPr>
          <p:grpSpPr>
            <a:xfrm>
              <a:off x="536575" y="2262188"/>
              <a:ext cx="1192213" cy="1816100"/>
              <a:chOff x="536575" y="2262188"/>
              <a:chExt cx="1192213" cy="1816100"/>
            </a:xfrm>
            <a:grpFill/>
          </p:grpSpPr>
          <p:sp>
            <p:nvSpPr>
              <p:cNvPr id="131" name="Freeform 12"/>
              <p:cNvSpPr>
                <a:spLocks/>
              </p:cNvSpPr>
              <p:nvPr/>
            </p:nvSpPr>
            <p:spPr bwMode="auto">
              <a:xfrm>
                <a:off x="536575" y="2963863"/>
                <a:ext cx="1192213" cy="622300"/>
              </a:xfrm>
              <a:custGeom>
                <a:avLst/>
                <a:gdLst>
                  <a:gd name="T0" fmla="*/ 306 w 318"/>
                  <a:gd name="T1" fmla="*/ 2 h 166"/>
                  <a:gd name="T2" fmla="*/ 103 w 318"/>
                  <a:gd name="T3" fmla="*/ 68 h 166"/>
                  <a:gd name="T4" fmla="*/ 12 w 318"/>
                  <a:gd name="T5" fmla="*/ 98 h 166"/>
                  <a:gd name="T6" fmla="*/ 0 w 318"/>
                  <a:gd name="T7" fmla="*/ 114 h 166"/>
                  <a:gd name="T8" fmla="*/ 0 w 318"/>
                  <a:gd name="T9" fmla="*/ 155 h 166"/>
                  <a:gd name="T10" fmla="*/ 12 w 318"/>
                  <a:gd name="T11" fmla="*/ 164 h 166"/>
                  <a:gd name="T12" fmla="*/ 306 w 318"/>
                  <a:gd name="T13" fmla="*/ 68 h 166"/>
                  <a:gd name="T14" fmla="*/ 318 w 318"/>
                  <a:gd name="T15" fmla="*/ 52 h 166"/>
                  <a:gd name="T16" fmla="*/ 318 w 318"/>
                  <a:gd name="T17" fmla="*/ 11 h 166"/>
                  <a:gd name="T18" fmla="*/ 306 w 318"/>
                  <a:gd name="T19"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66">
                    <a:moveTo>
                      <a:pt x="306" y="2"/>
                    </a:moveTo>
                    <a:cubicBezTo>
                      <a:pt x="103" y="68"/>
                      <a:pt x="103" y="68"/>
                      <a:pt x="103" y="68"/>
                    </a:cubicBezTo>
                    <a:cubicBezTo>
                      <a:pt x="12" y="98"/>
                      <a:pt x="12" y="98"/>
                      <a:pt x="12" y="98"/>
                    </a:cubicBezTo>
                    <a:cubicBezTo>
                      <a:pt x="5" y="100"/>
                      <a:pt x="0" y="107"/>
                      <a:pt x="0" y="114"/>
                    </a:cubicBezTo>
                    <a:cubicBezTo>
                      <a:pt x="0" y="155"/>
                      <a:pt x="0" y="155"/>
                      <a:pt x="0" y="155"/>
                    </a:cubicBezTo>
                    <a:cubicBezTo>
                      <a:pt x="0" y="162"/>
                      <a:pt x="5" y="166"/>
                      <a:pt x="12" y="164"/>
                    </a:cubicBezTo>
                    <a:cubicBezTo>
                      <a:pt x="306" y="68"/>
                      <a:pt x="306" y="68"/>
                      <a:pt x="306" y="68"/>
                    </a:cubicBezTo>
                    <a:cubicBezTo>
                      <a:pt x="312" y="66"/>
                      <a:pt x="318" y="59"/>
                      <a:pt x="318" y="52"/>
                    </a:cubicBezTo>
                    <a:cubicBezTo>
                      <a:pt x="318" y="11"/>
                      <a:pt x="318" y="11"/>
                      <a:pt x="318" y="11"/>
                    </a:cubicBezTo>
                    <a:cubicBezTo>
                      <a:pt x="318" y="4"/>
                      <a:pt x="312" y="0"/>
                      <a:pt x="30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55" tIns="25727" rIns="51455" bIns="25727" numCol="1" anchor="t" anchorCtr="0" compatLnSpc="1">
                <a:prstTxWarp prst="textNoShape">
                  <a:avLst/>
                </a:prstTxWarp>
              </a:bodyPr>
              <a:lstStyle/>
              <a:p>
                <a:pPr defTabSz="514556">
                  <a:defRPr/>
                </a:pPr>
                <a:endParaRPr lang="en-AU" sz="1013" kern="0" dirty="0">
                  <a:solidFill>
                    <a:srgbClr val="1F497D"/>
                  </a:solidFill>
                </a:endParaRPr>
              </a:p>
            </p:txBody>
          </p:sp>
          <p:sp>
            <p:nvSpPr>
              <p:cNvPr id="132" name="Freeform 13"/>
              <p:cNvSpPr>
                <a:spLocks/>
              </p:cNvSpPr>
              <p:nvPr/>
            </p:nvSpPr>
            <p:spPr bwMode="auto">
              <a:xfrm>
                <a:off x="536575" y="2262188"/>
                <a:ext cx="1192213" cy="627062"/>
              </a:xfrm>
              <a:custGeom>
                <a:avLst/>
                <a:gdLst>
                  <a:gd name="T0" fmla="*/ 305 w 318"/>
                  <a:gd name="T1" fmla="*/ 0 h 167"/>
                  <a:gd name="T2" fmla="*/ 116 w 318"/>
                  <a:gd name="T3" fmla="*/ 0 h 167"/>
                  <a:gd name="T4" fmla="*/ 103 w 318"/>
                  <a:gd name="T5" fmla="*/ 12 h 167"/>
                  <a:gd name="T6" fmla="*/ 103 w 318"/>
                  <a:gd name="T7" fmla="*/ 57 h 167"/>
                  <a:gd name="T8" fmla="*/ 91 w 318"/>
                  <a:gd name="T9" fmla="*/ 73 h 167"/>
                  <a:gd name="T10" fmla="*/ 12 w 318"/>
                  <a:gd name="T11" fmla="*/ 99 h 167"/>
                  <a:gd name="T12" fmla="*/ 0 w 318"/>
                  <a:gd name="T13" fmla="*/ 115 h 167"/>
                  <a:gd name="T14" fmla="*/ 0 w 318"/>
                  <a:gd name="T15" fmla="*/ 156 h 167"/>
                  <a:gd name="T16" fmla="*/ 12 w 318"/>
                  <a:gd name="T17" fmla="*/ 165 h 167"/>
                  <a:gd name="T18" fmla="*/ 103 w 318"/>
                  <a:gd name="T19" fmla="*/ 135 h 167"/>
                  <a:gd name="T20" fmla="*/ 151 w 318"/>
                  <a:gd name="T21" fmla="*/ 120 h 167"/>
                  <a:gd name="T22" fmla="*/ 234 w 318"/>
                  <a:gd name="T23" fmla="*/ 93 h 167"/>
                  <a:gd name="T24" fmla="*/ 306 w 318"/>
                  <a:gd name="T25" fmla="*/ 69 h 167"/>
                  <a:gd name="T26" fmla="*/ 318 w 318"/>
                  <a:gd name="T27" fmla="*/ 53 h 167"/>
                  <a:gd name="T28" fmla="*/ 318 w 318"/>
                  <a:gd name="T29" fmla="*/ 12 h 167"/>
                  <a:gd name="T30" fmla="*/ 305 w 318"/>
                  <a:gd name="T3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8" h="167">
                    <a:moveTo>
                      <a:pt x="305" y="0"/>
                    </a:moveTo>
                    <a:cubicBezTo>
                      <a:pt x="116" y="0"/>
                      <a:pt x="116" y="0"/>
                      <a:pt x="116" y="0"/>
                    </a:cubicBezTo>
                    <a:cubicBezTo>
                      <a:pt x="109" y="0"/>
                      <a:pt x="103" y="5"/>
                      <a:pt x="103" y="12"/>
                    </a:cubicBezTo>
                    <a:cubicBezTo>
                      <a:pt x="103" y="57"/>
                      <a:pt x="103" y="57"/>
                      <a:pt x="103" y="57"/>
                    </a:cubicBezTo>
                    <a:cubicBezTo>
                      <a:pt x="103" y="64"/>
                      <a:pt x="98" y="71"/>
                      <a:pt x="91" y="73"/>
                    </a:cubicBezTo>
                    <a:cubicBezTo>
                      <a:pt x="12" y="99"/>
                      <a:pt x="12" y="99"/>
                      <a:pt x="12" y="99"/>
                    </a:cubicBezTo>
                    <a:cubicBezTo>
                      <a:pt x="5" y="101"/>
                      <a:pt x="0" y="108"/>
                      <a:pt x="0" y="115"/>
                    </a:cubicBezTo>
                    <a:cubicBezTo>
                      <a:pt x="0" y="156"/>
                      <a:pt x="0" y="156"/>
                      <a:pt x="0" y="156"/>
                    </a:cubicBezTo>
                    <a:cubicBezTo>
                      <a:pt x="0" y="163"/>
                      <a:pt x="5" y="167"/>
                      <a:pt x="12" y="165"/>
                    </a:cubicBezTo>
                    <a:cubicBezTo>
                      <a:pt x="103" y="135"/>
                      <a:pt x="103" y="135"/>
                      <a:pt x="103" y="135"/>
                    </a:cubicBezTo>
                    <a:cubicBezTo>
                      <a:pt x="151" y="120"/>
                      <a:pt x="151" y="120"/>
                      <a:pt x="151" y="120"/>
                    </a:cubicBezTo>
                    <a:cubicBezTo>
                      <a:pt x="234" y="93"/>
                      <a:pt x="234" y="93"/>
                      <a:pt x="234" y="93"/>
                    </a:cubicBezTo>
                    <a:cubicBezTo>
                      <a:pt x="306" y="69"/>
                      <a:pt x="306" y="69"/>
                      <a:pt x="306" y="69"/>
                    </a:cubicBezTo>
                    <a:cubicBezTo>
                      <a:pt x="312" y="67"/>
                      <a:pt x="318" y="60"/>
                      <a:pt x="318" y="53"/>
                    </a:cubicBezTo>
                    <a:cubicBezTo>
                      <a:pt x="318" y="12"/>
                      <a:pt x="318" y="12"/>
                      <a:pt x="318" y="12"/>
                    </a:cubicBezTo>
                    <a:cubicBezTo>
                      <a:pt x="318" y="5"/>
                      <a:pt x="312" y="0"/>
                      <a:pt x="3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55" tIns="25727" rIns="51455" bIns="25727" numCol="1" anchor="t" anchorCtr="0" compatLnSpc="1">
                <a:prstTxWarp prst="textNoShape">
                  <a:avLst/>
                </a:prstTxWarp>
              </a:bodyPr>
              <a:lstStyle/>
              <a:p>
                <a:pPr defTabSz="514556">
                  <a:defRPr/>
                </a:pPr>
                <a:endParaRPr lang="en-AU" sz="1013" kern="0" dirty="0">
                  <a:solidFill>
                    <a:srgbClr val="1F497D"/>
                  </a:solidFill>
                </a:endParaRPr>
              </a:p>
            </p:txBody>
          </p:sp>
          <p:sp>
            <p:nvSpPr>
              <p:cNvPr id="133" name="Freeform 14"/>
              <p:cNvSpPr>
                <a:spLocks/>
              </p:cNvSpPr>
              <p:nvPr/>
            </p:nvSpPr>
            <p:spPr bwMode="auto">
              <a:xfrm>
                <a:off x="536575" y="3338513"/>
                <a:ext cx="1192213" cy="739775"/>
              </a:xfrm>
              <a:custGeom>
                <a:avLst/>
                <a:gdLst>
                  <a:gd name="T0" fmla="*/ 241 w 318"/>
                  <a:gd name="T1" fmla="*/ 197 h 197"/>
                  <a:gd name="T2" fmla="*/ 241 w 318"/>
                  <a:gd name="T3" fmla="*/ 89 h 197"/>
                  <a:gd name="T4" fmla="*/ 306 w 318"/>
                  <a:gd name="T5" fmla="*/ 68 h 197"/>
                  <a:gd name="T6" fmla="*/ 318 w 318"/>
                  <a:gd name="T7" fmla="*/ 52 h 197"/>
                  <a:gd name="T8" fmla="*/ 318 w 318"/>
                  <a:gd name="T9" fmla="*/ 11 h 197"/>
                  <a:gd name="T10" fmla="*/ 306 w 318"/>
                  <a:gd name="T11" fmla="*/ 2 h 197"/>
                  <a:gd name="T12" fmla="*/ 215 w 318"/>
                  <a:gd name="T13" fmla="*/ 32 h 197"/>
                  <a:gd name="T14" fmla="*/ 167 w 318"/>
                  <a:gd name="T15" fmla="*/ 47 h 197"/>
                  <a:gd name="T16" fmla="*/ 84 w 318"/>
                  <a:gd name="T17" fmla="*/ 74 h 197"/>
                  <a:gd name="T18" fmla="*/ 12 w 318"/>
                  <a:gd name="T19" fmla="*/ 98 h 197"/>
                  <a:gd name="T20" fmla="*/ 0 w 318"/>
                  <a:gd name="T21" fmla="*/ 114 h 197"/>
                  <a:gd name="T22" fmla="*/ 0 w 318"/>
                  <a:gd name="T23" fmla="*/ 155 h 197"/>
                  <a:gd name="T24" fmla="*/ 12 w 318"/>
                  <a:gd name="T25" fmla="*/ 168 h 197"/>
                  <a:gd name="T26" fmla="*/ 76 w 318"/>
                  <a:gd name="T27" fmla="*/ 168 h 197"/>
                  <a:gd name="T28" fmla="*/ 76 w 318"/>
                  <a:gd name="T29" fmla="*/ 197 h 197"/>
                  <a:gd name="T30" fmla="*/ 118 w 318"/>
                  <a:gd name="T31" fmla="*/ 197 h 197"/>
                  <a:gd name="T32" fmla="*/ 118 w 318"/>
                  <a:gd name="T33" fmla="*/ 168 h 197"/>
                  <a:gd name="T34" fmla="*/ 200 w 318"/>
                  <a:gd name="T35" fmla="*/ 168 h 197"/>
                  <a:gd name="T36" fmla="*/ 200 w 318"/>
                  <a:gd name="T37" fmla="*/ 197 h 197"/>
                  <a:gd name="T38" fmla="*/ 241 w 318"/>
                  <a:gd name="T3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241" y="197"/>
                    </a:moveTo>
                    <a:cubicBezTo>
                      <a:pt x="241" y="89"/>
                      <a:pt x="241" y="89"/>
                      <a:pt x="241" y="89"/>
                    </a:cubicBezTo>
                    <a:cubicBezTo>
                      <a:pt x="306" y="68"/>
                      <a:pt x="306" y="68"/>
                      <a:pt x="306" y="68"/>
                    </a:cubicBezTo>
                    <a:cubicBezTo>
                      <a:pt x="312" y="66"/>
                      <a:pt x="318" y="59"/>
                      <a:pt x="318" y="52"/>
                    </a:cubicBezTo>
                    <a:cubicBezTo>
                      <a:pt x="318" y="11"/>
                      <a:pt x="318" y="11"/>
                      <a:pt x="318" y="11"/>
                    </a:cubicBezTo>
                    <a:cubicBezTo>
                      <a:pt x="318" y="4"/>
                      <a:pt x="312" y="0"/>
                      <a:pt x="306" y="2"/>
                    </a:cubicBezTo>
                    <a:cubicBezTo>
                      <a:pt x="215" y="32"/>
                      <a:pt x="215" y="32"/>
                      <a:pt x="215" y="32"/>
                    </a:cubicBezTo>
                    <a:cubicBezTo>
                      <a:pt x="167" y="47"/>
                      <a:pt x="167" y="47"/>
                      <a:pt x="167" y="47"/>
                    </a:cubicBezTo>
                    <a:cubicBezTo>
                      <a:pt x="84" y="74"/>
                      <a:pt x="84" y="74"/>
                      <a:pt x="84" y="74"/>
                    </a:cubicBezTo>
                    <a:cubicBezTo>
                      <a:pt x="12" y="98"/>
                      <a:pt x="12" y="98"/>
                      <a:pt x="12" y="98"/>
                    </a:cubicBezTo>
                    <a:cubicBezTo>
                      <a:pt x="5" y="100"/>
                      <a:pt x="0" y="107"/>
                      <a:pt x="0" y="114"/>
                    </a:cubicBezTo>
                    <a:cubicBezTo>
                      <a:pt x="0" y="155"/>
                      <a:pt x="0" y="155"/>
                      <a:pt x="0" y="155"/>
                    </a:cubicBezTo>
                    <a:cubicBezTo>
                      <a:pt x="0" y="162"/>
                      <a:pt x="6" y="168"/>
                      <a:pt x="12" y="168"/>
                    </a:cubicBezTo>
                    <a:cubicBezTo>
                      <a:pt x="76" y="168"/>
                      <a:pt x="76" y="168"/>
                      <a:pt x="76" y="168"/>
                    </a:cubicBezTo>
                    <a:cubicBezTo>
                      <a:pt x="76" y="197"/>
                      <a:pt x="76" y="197"/>
                      <a:pt x="76" y="197"/>
                    </a:cubicBezTo>
                    <a:cubicBezTo>
                      <a:pt x="118" y="197"/>
                      <a:pt x="118" y="197"/>
                      <a:pt x="118" y="197"/>
                    </a:cubicBezTo>
                    <a:cubicBezTo>
                      <a:pt x="118" y="168"/>
                      <a:pt x="118" y="168"/>
                      <a:pt x="118" y="168"/>
                    </a:cubicBezTo>
                    <a:cubicBezTo>
                      <a:pt x="200" y="168"/>
                      <a:pt x="200" y="168"/>
                      <a:pt x="200" y="168"/>
                    </a:cubicBezTo>
                    <a:cubicBezTo>
                      <a:pt x="200" y="197"/>
                      <a:pt x="200" y="197"/>
                      <a:pt x="200" y="197"/>
                    </a:cubicBezTo>
                    <a:lnTo>
                      <a:pt x="241"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55" tIns="25727" rIns="51455" bIns="25727" numCol="1" anchor="t" anchorCtr="0" compatLnSpc="1">
                <a:prstTxWarp prst="textNoShape">
                  <a:avLst/>
                </a:prstTxWarp>
              </a:bodyPr>
              <a:lstStyle/>
              <a:p>
                <a:pPr defTabSz="514556">
                  <a:defRPr/>
                </a:pPr>
                <a:endParaRPr lang="en-AU" sz="1013" kern="0" dirty="0">
                  <a:solidFill>
                    <a:srgbClr val="1F497D"/>
                  </a:solidFill>
                </a:endParaRPr>
              </a:p>
            </p:txBody>
          </p:sp>
          <p:sp>
            <p:nvSpPr>
              <p:cNvPr id="134" name="Freeform 15"/>
              <p:cNvSpPr>
                <a:spLocks/>
              </p:cNvSpPr>
              <p:nvPr/>
            </p:nvSpPr>
            <p:spPr bwMode="auto">
              <a:xfrm>
                <a:off x="536575" y="2614613"/>
                <a:ext cx="1192213" cy="622300"/>
              </a:xfrm>
              <a:custGeom>
                <a:avLst/>
                <a:gdLst>
                  <a:gd name="T0" fmla="*/ 306 w 318"/>
                  <a:gd name="T1" fmla="*/ 2 h 166"/>
                  <a:gd name="T2" fmla="*/ 234 w 318"/>
                  <a:gd name="T3" fmla="*/ 26 h 166"/>
                  <a:gd name="T4" fmla="*/ 103 w 318"/>
                  <a:gd name="T5" fmla="*/ 68 h 166"/>
                  <a:gd name="T6" fmla="*/ 12 w 318"/>
                  <a:gd name="T7" fmla="*/ 98 h 166"/>
                  <a:gd name="T8" fmla="*/ 0 w 318"/>
                  <a:gd name="T9" fmla="*/ 114 h 166"/>
                  <a:gd name="T10" fmla="*/ 0 w 318"/>
                  <a:gd name="T11" fmla="*/ 155 h 166"/>
                  <a:gd name="T12" fmla="*/ 12 w 318"/>
                  <a:gd name="T13" fmla="*/ 164 h 166"/>
                  <a:gd name="T14" fmla="*/ 103 w 318"/>
                  <a:gd name="T15" fmla="*/ 134 h 166"/>
                  <a:gd name="T16" fmla="*/ 234 w 318"/>
                  <a:gd name="T17" fmla="*/ 92 h 166"/>
                  <a:gd name="T18" fmla="*/ 306 w 318"/>
                  <a:gd name="T19" fmla="*/ 68 h 166"/>
                  <a:gd name="T20" fmla="*/ 318 w 318"/>
                  <a:gd name="T21" fmla="*/ 52 h 166"/>
                  <a:gd name="T22" fmla="*/ 318 w 318"/>
                  <a:gd name="T23" fmla="*/ 11 h 166"/>
                  <a:gd name="T24" fmla="*/ 306 w 318"/>
                  <a:gd name="T25"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166">
                    <a:moveTo>
                      <a:pt x="306" y="2"/>
                    </a:moveTo>
                    <a:cubicBezTo>
                      <a:pt x="234" y="26"/>
                      <a:pt x="234" y="26"/>
                      <a:pt x="234" y="26"/>
                    </a:cubicBezTo>
                    <a:cubicBezTo>
                      <a:pt x="103" y="68"/>
                      <a:pt x="103" y="68"/>
                      <a:pt x="103" y="68"/>
                    </a:cubicBezTo>
                    <a:cubicBezTo>
                      <a:pt x="12" y="98"/>
                      <a:pt x="12" y="98"/>
                      <a:pt x="12" y="98"/>
                    </a:cubicBezTo>
                    <a:cubicBezTo>
                      <a:pt x="5" y="100"/>
                      <a:pt x="0" y="107"/>
                      <a:pt x="0" y="114"/>
                    </a:cubicBezTo>
                    <a:cubicBezTo>
                      <a:pt x="0" y="155"/>
                      <a:pt x="0" y="155"/>
                      <a:pt x="0" y="155"/>
                    </a:cubicBezTo>
                    <a:cubicBezTo>
                      <a:pt x="0" y="162"/>
                      <a:pt x="5" y="166"/>
                      <a:pt x="12" y="164"/>
                    </a:cubicBezTo>
                    <a:cubicBezTo>
                      <a:pt x="103" y="134"/>
                      <a:pt x="103" y="134"/>
                      <a:pt x="103" y="134"/>
                    </a:cubicBezTo>
                    <a:cubicBezTo>
                      <a:pt x="234" y="92"/>
                      <a:pt x="234" y="92"/>
                      <a:pt x="234" y="92"/>
                    </a:cubicBezTo>
                    <a:cubicBezTo>
                      <a:pt x="306" y="68"/>
                      <a:pt x="306" y="68"/>
                      <a:pt x="306" y="68"/>
                    </a:cubicBezTo>
                    <a:cubicBezTo>
                      <a:pt x="312" y="66"/>
                      <a:pt x="318" y="59"/>
                      <a:pt x="318" y="52"/>
                    </a:cubicBezTo>
                    <a:cubicBezTo>
                      <a:pt x="318" y="11"/>
                      <a:pt x="318" y="11"/>
                      <a:pt x="318" y="11"/>
                    </a:cubicBezTo>
                    <a:cubicBezTo>
                      <a:pt x="318" y="4"/>
                      <a:pt x="312" y="0"/>
                      <a:pt x="30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55" tIns="25727" rIns="51455" bIns="25727" numCol="1" anchor="t" anchorCtr="0" compatLnSpc="1">
                <a:prstTxWarp prst="textNoShape">
                  <a:avLst/>
                </a:prstTxWarp>
              </a:bodyPr>
              <a:lstStyle/>
              <a:p>
                <a:pPr defTabSz="514556">
                  <a:defRPr/>
                </a:pPr>
                <a:endParaRPr lang="en-AU" sz="1013" kern="0" dirty="0">
                  <a:solidFill>
                    <a:srgbClr val="1F497D"/>
                  </a:solidFill>
                </a:endParaRPr>
              </a:p>
            </p:txBody>
          </p:sp>
        </p:grpSp>
      </p:grpSp>
      <p:grpSp>
        <p:nvGrpSpPr>
          <p:cNvPr id="137" name="Group 136"/>
          <p:cNvGrpSpPr/>
          <p:nvPr/>
        </p:nvGrpSpPr>
        <p:grpSpPr>
          <a:xfrm>
            <a:off x="237746" y="2918608"/>
            <a:ext cx="253643" cy="150449"/>
            <a:chOff x="7506442" y="5729531"/>
            <a:chExt cx="425155" cy="247406"/>
          </a:xfrm>
          <a:solidFill>
            <a:schemeClr val="bg1"/>
          </a:solidFill>
        </p:grpSpPr>
        <p:sp>
          <p:nvSpPr>
            <p:cNvPr id="138" name="Rectangle 137"/>
            <p:cNvSpPr/>
            <p:nvPr/>
          </p:nvSpPr>
          <p:spPr>
            <a:xfrm>
              <a:off x="7684187" y="5729531"/>
              <a:ext cx="247410" cy="247406"/>
            </a:xfrm>
            <a:prstGeom prst="rect">
              <a:avLst/>
            </a:prstGeom>
            <a:grpFill/>
            <a:ln w="190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sp>
          <p:nvSpPr>
            <p:cNvPr id="139" name="Rectangle 138"/>
            <p:cNvSpPr/>
            <p:nvPr/>
          </p:nvSpPr>
          <p:spPr>
            <a:xfrm>
              <a:off x="7506442" y="5844900"/>
              <a:ext cx="132033" cy="132033"/>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sysClr val="windowText" lastClr="000000"/>
                </a:solidFill>
              </a:endParaRPr>
            </a:p>
          </p:txBody>
        </p:sp>
      </p:grpSp>
      <p:grpSp>
        <p:nvGrpSpPr>
          <p:cNvPr id="142" name="Group 141"/>
          <p:cNvGrpSpPr/>
          <p:nvPr/>
        </p:nvGrpSpPr>
        <p:grpSpPr>
          <a:xfrm>
            <a:off x="246211" y="2122652"/>
            <a:ext cx="236711" cy="160058"/>
            <a:chOff x="1262175" y="5655604"/>
            <a:chExt cx="396773" cy="394660"/>
          </a:xfrm>
          <a:solidFill>
            <a:schemeClr val="bg1"/>
          </a:solidFill>
        </p:grpSpPr>
        <p:sp>
          <p:nvSpPr>
            <p:cNvPr id="143" name="Chevron 84"/>
            <p:cNvSpPr/>
            <p:nvPr/>
          </p:nvSpPr>
          <p:spPr>
            <a:xfrm>
              <a:off x="1262175" y="5655604"/>
              <a:ext cx="153070" cy="394660"/>
            </a:xfrm>
            <a:prstGeom prst="chevron">
              <a:avLst>
                <a:gd name="adj" fmla="val 58668"/>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prstClr val="black"/>
                </a:solidFill>
              </a:endParaRPr>
            </a:p>
          </p:txBody>
        </p:sp>
        <p:sp>
          <p:nvSpPr>
            <p:cNvPr id="144" name="Chevron 85"/>
            <p:cNvSpPr/>
            <p:nvPr/>
          </p:nvSpPr>
          <p:spPr>
            <a:xfrm>
              <a:off x="1377899" y="5655604"/>
              <a:ext cx="153070" cy="394660"/>
            </a:xfrm>
            <a:prstGeom prst="chevron">
              <a:avLst>
                <a:gd name="adj" fmla="val 58668"/>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prstClr val="black"/>
                </a:solidFill>
              </a:endParaRPr>
            </a:p>
          </p:txBody>
        </p:sp>
        <p:sp>
          <p:nvSpPr>
            <p:cNvPr id="145" name="Chevron 86"/>
            <p:cNvSpPr/>
            <p:nvPr/>
          </p:nvSpPr>
          <p:spPr>
            <a:xfrm>
              <a:off x="1505878" y="5655604"/>
              <a:ext cx="153070" cy="394660"/>
            </a:xfrm>
            <a:prstGeom prst="chevron">
              <a:avLst>
                <a:gd name="adj" fmla="val 58668"/>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556">
                <a:defRPr/>
              </a:pPr>
              <a:endParaRPr lang="en-AU" sz="1013" kern="0" dirty="0">
                <a:solidFill>
                  <a:prstClr val="black"/>
                </a:solidFill>
              </a:endParaRPr>
            </a:p>
          </p:txBody>
        </p:sp>
      </p:grpSp>
      <p:pic>
        <p:nvPicPr>
          <p:cNvPr id="154" name="Picture 1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0509" y="1740341"/>
            <a:ext cx="4338103" cy="3237083"/>
          </a:xfrm>
          <a:prstGeom prst="rect">
            <a:avLst/>
          </a:prstGeom>
        </p:spPr>
      </p:pic>
      <p:sp>
        <p:nvSpPr>
          <p:cNvPr id="155" name="TextBox 154"/>
          <p:cNvSpPr txBox="1"/>
          <p:nvPr/>
        </p:nvSpPr>
        <p:spPr>
          <a:xfrm>
            <a:off x="4926117" y="4754098"/>
            <a:ext cx="504117" cy="85626"/>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Traceability</a:t>
            </a:r>
          </a:p>
        </p:txBody>
      </p:sp>
      <p:sp>
        <p:nvSpPr>
          <p:cNvPr id="156" name="TextBox 155"/>
          <p:cNvSpPr txBox="1"/>
          <p:nvPr/>
        </p:nvSpPr>
        <p:spPr>
          <a:xfrm>
            <a:off x="3421946" y="4723311"/>
            <a:ext cx="569858"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Transportation Control Tower </a:t>
            </a:r>
          </a:p>
        </p:txBody>
      </p:sp>
      <p:sp>
        <p:nvSpPr>
          <p:cNvPr id="157" name="TextBox 156"/>
          <p:cNvSpPr txBox="1"/>
          <p:nvPr/>
        </p:nvSpPr>
        <p:spPr>
          <a:xfrm>
            <a:off x="2427698" y="4739448"/>
            <a:ext cx="487622"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Connected Infrastructure </a:t>
            </a:r>
          </a:p>
        </p:txBody>
      </p:sp>
      <p:sp>
        <p:nvSpPr>
          <p:cNvPr id="158" name="TextBox 157"/>
          <p:cNvSpPr txBox="1"/>
          <p:nvPr/>
        </p:nvSpPr>
        <p:spPr>
          <a:xfrm>
            <a:off x="5817492" y="4723174"/>
            <a:ext cx="547055"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External Data Exploitation</a:t>
            </a:r>
          </a:p>
        </p:txBody>
      </p:sp>
      <p:sp>
        <p:nvSpPr>
          <p:cNvPr id="159" name="TextBox 158"/>
          <p:cNvSpPr txBox="1"/>
          <p:nvPr/>
        </p:nvSpPr>
        <p:spPr>
          <a:xfrm>
            <a:off x="4141388" y="3965912"/>
            <a:ext cx="546198"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Integrated </a:t>
            </a:r>
            <a:r>
              <a:rPr lang="en-US" sz="506" kern="0" dirty="0" err="1">
                <a:solidFill>
                  <a:sysClr val="windowText" lastClr="000000"/>
                </a:solidFill>
              </a:rPr>
              <a:t>Optimisation</a:t>
            </a:r>
            <a:endParaRPr lang="en-US" sz="506" kern="0" dirty="0">
              <a:solidFill>
                <a:sysClr val="windowText" lastClr="000000"/>
              </a:solidFill>
            </a:endParaRPr>
          </a:p>
        </p:txBody>
      </p:sp>
      <p:sp>
        <p:nvSpPr>
          <p:cNvPr id="160" name="TextBox 159"/>
          <p:cNvSpPr txBox="1"/>
          <p:nvPr/>
        </p:nvSpPr>
        <p:spPr>
          <a:xfrm>
            <a:off x="2553125" y="3974622"/>
            <a:ext cx="583455"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Predictive Maintenance </a:t>
            </a:r>
          </a:p>
        </p:txBody>
      </p:sp>
      <p:sp>
        <p:nvSpPr>
          <p:cNvPr id="161" name="TextBox 160"/>
          <p:cNvSpPr txBox="1"/>
          <p:nvPr/>
        </p:nvSpPr>
        <p:spPr>
          <a:xfrm>
            <a:off x="3404769" y="3972055"/>
            <a:ext cx="459051"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Predictive Forecasting </a:t>
            </a:r>
          </a:p>
        </p:txBody>
      </p:sp>
      <p:sp>
        <p:nvSpPr>
          <p:cNvPr id="162" name="TextBox 161"/>
          <p:cNvSpPr txBox="1"/>
          <p:nvPr/>
        </p:nvSpPr>
        <p:spPr>
          <a:xfrm>
            <a:off x="4733563" y="3989165"/>
            <a:ext cx="597806"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Supply and Price Analytics </a:t>
            </a:r>
          </a:p>
        </p:txBody>
      </p:sp>
      <p:sp>
        <p:nvSpPr>
          <p:cNvPr id="163" name="TextBox 162"/>
          <p:cNvSpPr txBox="1"/>
          <p:nvPr/>
        </p:nvSpPr>
        <p:spPr>
          <a:xfrm>
            <a:off x="5323331" y="2284209"/>
            <a:ext cx="589590" cy="256878"/>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Dynamic</a:t>
            </a:r>
          </a:p>
          <a:p>
            <a:pPr algn="ctr" defTabSz="514556">
              <a:defRPr/>
            </a:pPr>
            <a:r>
              <a:rPr lang="en-US" sz="506" kern="0" dirty="0">
                <a:solidFill>
                  <a:sysClr val="windowText" lastClr="000000"/>
                </a:solidFill>
              </a:rPr>
              <a:t>Inventory and Replenishment </a:t>
            </a:r>
          </a:p>
        </p:txBody>
      </p:sp>
      <p:sp>
        <p:nvSpPr>
          <p:cNvPr id="164" name="TextBox 163"/>
          <p:cNvSpPr txBox="1"/>
          <p:nvPr/>
        </p:nvSpPr>
        <p:spPr>
          <a:xfrm>
            <a:off x="2882341" y="3167915"/>
            <a:ext cx="328797"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Supplier Networks </a:t>
            </a:r>
          </a:p>
        </p:txBody>
      </p:sp>
      <p:sp>
        <p:nvSpPr>
          <p:cNvPr id="165" name="TextBox 164"/>
          <p:cNvSpPr txBox="1"/>
          <p:nvPr/>
        </p:nvSpPr>
        <p:spPr>
          <a:xfrm>
            <a:off x="3575778" y="3180182"/>
            <a:ext cx="537178"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Omni – Channel Enablement </a:t>
            </a:r>
          </a:p>
        </p:txBody>
      </p:sp>
      <p:sp>
        <p:nvSpPr>
          <p:cNvPr id="166" name="TextBox 165"/>
          <p:cNvSpPr txBox="1"/>
          <p:nvPr/>
        </p:nvSpPr>
        <p:spPr>
          <a:xfrm>
            <a:off x="4821541" y="3165664"/>
            <a:ext cx="587144"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Cloud Hosted </a:t>
            </a:r>
            <a:r>
              <a:rPr lang="en-US" sz="506" kern="0" dirty="0" err="1">
                <a:solidFill>
                  <a:sysClr val="windowText" lastClr="000000"/>
                </a:solidFill>
              </a:rPr>
              <a:t>Optimisation</a:t>
            </a:r>
            <a:r>
              <a:rPr lang="en-US" sz="506" kern="0" dirty="0">
                <a:solidFill>
                  <a:sysClr val="windowText" lastClr="000000"/>
                </a:solidFill>
              </a:rPr>
              <a:t> Tools</a:t>
            </a:r>
          </a:p>
        </p:txBody>
      </p:sp>
      <p:sp>
        <p:nvSpPr>
          <p:cNvPr id="167" name="TextBox 166"/>
          <p:cNvSpPr txBox="1"/>
          <p:nvPr/>
        </p:nvSpPr>
        <p:spPr>
          <a:xfrm>
            <a:off x="5564361" y="3167915"/>
            <a:ext cx="526658"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Digital Data Movement</a:t>
            </a:r>
          </a:p>
        </p:txBody>
      </p:sp>
      <p:sp>
        <p:nvSpPr>
          <p:cNvPr id="168" name="TextBox 167"/>
          <p:cNvSpPr txBox="1"/>
          <p:nvPr/>
        </p:nvSpPr>
        <p:spPr>
          <a:xfrm>
            <a:off x="2986082" y="2370717"/>
            <a:ext cx="405665"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Demand Sensing </a:t>
            </a:r>
          </a:p>
        </p:txBody>
      </p:sp>
      <p:sp>
        <p:nvSpPr>
          <p:cNvPr id="169" name="TextBox 168"/>
          <p:cNvSpPr txBox="1"/>
          <p:nvPr/>
        </p:nvSpPr>
        <p:spPr>
          <a:xfrm>
            <a:off x="3582310" y="2359644"/>
            <a:ext cx="496865"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Automated</a:t>
            </a:r>
            <a:br>
              <a:rPr lang="en-US" sz="506" kern="0" dirty="0">
                <a:solidFill>
                  <a:sysClr val="windowText" lastClr="000000"/>
                </a:solidFill>
              </a:rPr>
            </a:br>
            <a:r>
              <a:rPr lang="en-US" sz="506" kern="0" dirty="0">
                <a:solidFill>
                  <a:sysClr val="windowText" lastClr="000000"/>
                </a:solidFill>
              </a:rPr>
              <a:t>KPI Reporting</a:t>
            </a:r>
          </a:p>
        </p:txBody>
      </p:sp>
      <p:sp>
        <p:nvSpPr>
          <p:cNvPr id="170" name="TextBox 169"/>
          <p:cNvSpPr txBox="1"/>
          <p:nvPr/>
        </p:nvSpPr>
        <p:spPr>
          <a:xfrm>
            <a:off x="4620491" y="2345745"/>
            <a:ext cx="620563"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Customer Service Infrastructure</a:t>
            </a:r>
          </a:p>
        </p:txBody>
      </p:sp>
      <p:sp>
        <p:nvSpPr>
          <p:cNvPr id="171" name="TextBox 170"/>
          <p:cNvSpPr txBox="1"/>
          <p:nvPr/>
        </p:nvSpPr>
        <p:spPr>
          <a:xfrm>
            <a:off x="5504845" y="3970447"/>
            <a:ext cx="625293" cy="171252"/>
          </a:xfrm>
          <a:prstGeom prst="rect">
            <a:avLst/>
          </a:prstGeom>
          <a:noFill/>
        </p:spPr>
        <p:txBody>
          <a:bodyPr wrap="square" lIns="0" tIns="0" rIns="0" bIns="0" rtlCol="0" anchor="t">
            <a:spAutoFit/>
          </a:bodyPr>
          <a:lstStyle/>
          <a:p>
            <a:pPr algn="ctr" defTabSz="514556">
              <a:defRPr/>
            </a:pPr>
            <a:r>
              <a:rPr lang="en-US" sz="506" kern="0" dirty="0">
                <a:solidFill>
                  <a:sysClr val="windowText" lastClr="000000"/>
                </a:solidFill>
              </a:rPr>
              <a:t>“What-if “</a:t>
            </a:r>
            <a:br>
              <a:rPr lang="en-US" sz="506" kern="0" dirty="0">
                <a:solidFill>
                  <a:sysClr val="windowText" lastClr="000000"/>
                </a:solidFill>
              </a:rPr>
            </a:br>
            <a:r>
              <a:rPr lang="en-US" sz="506" kern="0" dirty="0">
                <a:solidFill>
                  <a:sysClr val="windowText" lastClr="000000"/>
                </a:solidFill>
              </a:rPr>
              <a:t>Scenario Analysis</a:t>
            </a:r>
          </a:p>
        </p:txBody>
      </p:sp>
      <p:cxnSp>
        <p:nvCxnSpPr>
          <p:cNvPr id="10" name="Straight Connector 9"/>
          <p:cNvCxnSpPr/>
          <p:nvPr/>
        </p:nvCxnSpPr>
        <p:spPr>
          <a:xfrm>
            <a:off x="631783" y="4190517"/>
            <a:ext cx="5887993" cy="0"/>
          </a:xfrm>
          <a:prstGeom prst="line">
            <a:avLst/>
          </a:prstGeom>
          <a:ln w="28575" cap="rnd">
            <a:solidFill>
              <a:srgbClr val="00BBEE"/>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31782" y="3386690"/>
            <a:ext cx="5887992" cy="0"/>
          </a:xfrm>
          <a:prstGeom prst="line">
            <a:avLst/>
          </a:prstGeom>
          <a:ln w="28575" cap="rnd">
            <a:solidFill>
              <a:srgbClr val="00BBEE"/>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31783" y="2596164"/>
            <a:ext cx="5887993" cy="0"/>
          </a:xfrm>
          <a:prstGeom prst="line">
            <a:avLst/>
          </a:prstGeom>
          <a:ln w="28575" cap="rnd">
            <a:solidFill>
              <a:srgbClr val="00BBE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532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 name="Object 1030" hidden="1"/>
          <p:cNvGraphicFramePr>
            <a:graphicFrameLocks noChangeAspect="1"/>
          </p:cNvGraphicFramePr>
          <p:nvPr>
            <p:custDataLst>
              <p:tags r:id="rId2"/>
            </p:custDataLst>
            <p:extLst/>
          </p:nvPr>
        </p:nvGraphicFramePr>
        <p:xfrm>
          <a:off x="1143895" y="642631"/>
          <a:ext cx="893" cy="893"/>
        </p:xfrm>
        <a:graphic>
          <a:graphicData uri="http://schemas.openxmlformats.org/presentationml/2006/ole">
            <mc:AlternateContent xmlns:mc="http://schemas.openxmlformats.org/markup-compatibility/2006">
              <mc:Choice xmlns:v="urn:schemas-microsoft-com:vml" Requires="v">
                <p:oleObj spid="_x0000_s20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3895" y="642631"/>
                        <a:ext cx="893" cy="893"/>
                      </a:xfrm>
                      <a:prstGeom prst="rect">
                        <a:avLst/>
                      </a:prstGeom>
                    </p:spPr>
                  </p:pic>
                </p:oleObj>
              </mc:Fallback>
            </mc:AlternateContent>
          </a:graphicData>
        </a:graphic>
      </p:graphicFrame>
      <p:sp>
        <p:nvSpPr>
          <p:cNvPr id="4" name="Title 3"/>
          <p:cNvSpPr>
            <a:spLocks noGrp="1"/>
          </p:cNvSpPr>
          <p:nvPr>
            <p:ph type="title"/>
          </p:nvPr>
        </p:nvSpPr>
        <p:spPr/>
        <p:txBody>
          <a:bodyPr>
            <a:normAutofit fontScale="90000"/>
          </a:bodyPr>
          <a:lstStyle/>
          <a:p>
            <a:r>
              <a:rPr lang="en-US" dirty="0" smtClean="0"/>
              <a:t>We are beginning our journey towards a Digital Supply Chain</a:t>
            </a:r>
            <a:endParaRPr lang="en-US" dirty="0"/>
          </a:p>
        </p:txBody>
      </p:sp>
      <p:sp>
        <p:nvSpPr>
          <p:cNvPr id="179" name="Pie 610"/>
          <p:cNvSpPr>
            <a:spLocks noChangeAspect="1"/>
          </p:cNvSpPr>
          <p:nvPr/>
        </p:nvSpPr>
        <p:spPr bwMode="gray">
          <a:xfrm rot="16200000">
            <a:off x="-644753" y="-786133"/>
            <a:ext cx="4903411" cy="11257222"/>
          </a:xfrm>
          <a:prstGeom prst="pie">
            <a:avLst>
              <a:gd name="adj1" fmla="val 21588722"/>
              <a:gd name="adj2" fmla="val 5398819"/>
            </a:avLst>
          </a:prstGeom>
          <a:solidFill>
            <a:srgbClr val="EBFBFB">
              <a:alpha val="45882"/>
            </a:srgbClr>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latin typeface="Agfa Rotis Sans Serif" panose="00000400000000000000" pitchFamily="2" charset="0"/>
            </a:endParaRPr>
          </a:p>
        </p:txBody>
      </p:sp>
      <p:sp>
        <p:nvSpPr>
          <p:cNvPr id="181" name="Pie 611"/>
          <p:cNvSpPr>
            <a:spLocks noChangeAspect="1"/>
          </p:cNvSpPr>
          <p:nvPr/>
        </p:nvSpPr>
        <p:spPr bwMode="gray">
          <a:xfrm rot="16200000">
            <a:off x="19247" y="1108770"/>
            <a:ext cx="3550074" cy="7508567"/>
          </a:xfrm>
          <a:prstGeom prst="pie">
            <a:avLst>
              <a:gd name="adj1" fmla="val 21599999"/>
              <a:gd name="adj2" fmla="val 5377027"/>
            </a:avLst>
          </a:prstGeom>
          <a:solidFill>
            <a:srgbClr val="9DFBA8">
              <a:alpha val="17255"/>
            </a:srgbClr>
          </a:solidFill>
          <a:ln w="9525" cap="flat" cmpd="sng" algn="ctr">
            <a:noFill/>
            <a:prstDash val="solid"/>
          </a:ln>
          <a:effectLst/>
        </p:spPr>
        <p:txBody>
          <a:bodyPr lIns="45266" tIns="22633" rIns="45266" bIns="22633" rtlCol="0" anchor="ctr"/>
          <a:lstStyle/>
          <a:p>
            <a:pPr algn="ctr" defTabSz="514556" eaLnBrk="0" hangingPunct="0">
              <a:lnSpc>
                <a:spcPct val="80000"/>
              </a:lnSpc>
              <a:defRPr/>
            </a:pPr>
            <a:endParaRPr lang="en-GB" sz="506" kern="0" dirty="0" err="1">
              <a:solidFill>
                <a:srgbClr val="000000"/>
              </a:solidFill>
              <a:latin typeface="Agfa Rotis Sans Serif" panose="00000400000000000000" pitchFamily="2" charset="0"/>
              <a:cs typeface="Arial"/>
            </a:endParaRPr>
          </a:p>
        </p:txBody>
      </p:sp>
      <p:sp>
        <p:nvSpPr>
          <p:cNvPr id="180" name="Pie 612"/>
          <p:cNvSpPr>
            <a:spLocks noChangeAspect="1"/>
          </p:cNvSpPr>
          <p:nvPr/>
        </p:nvSpPr>
        <p:spPr bwMode="gray">
          <a:xfrm rot="16200000">
            <a:off x="713338" y="3309025"/>
            <a:ext cx="2187230" cy="3127006"/>
          </a:xfrm>
          <a:prstGeom prst="pie">
            <a:avLst>
              <a:gd name="adj1" fmla="val 21599998"/>
              <a:gd name="adj2" fmla="val 5377416"/>
            </a:avLst>
          </a:prstGeom>
          <a:solidFill>
            <a:srgbClr val="92D050">
              <a:alpha val="60000"/>
            </a:srgbClr>
          </a:solidFill>
          <a:ln w="9525" cap="flat" cmpd="sng" algn="ctr">
            <a:noFill/>
            <a:prstDash val="solid"/>
          </a:ln>
          <a:effectLst/>
        </p:spPr>
        <p:txBody>
          <a:bodyPr lIns="45266" tIns="22633" rIns="45266" bIns="22633" rtlCol="0" anchor="ctr"/>
          <a:lstStyle/>
          <a:p>
            <a:pPr algn="ctr" defTabSz="514556" eaLnBrk="0" hangingPunct="0">
              <a:lnSpc>
                <a:spcPct val="80000"/>
              </a:lnSpc>
              <a:defRPr/>
            </a:pPr>
            <a:endParaRPr lang="en-GB" sz="394" kern="0" dirty="0" err="1">
              <a:solidFill>
                <a:srgbClr val="000000"/>
              </a:solidFill>
              <a:latin typeface="Agfa Rotis Sans Serif" panose="00000400000000000000" pitchFamily="2" charset="0"/>
              <a:cs typeface="Arial"/>
            </a:endParaRPr>
          </a:p>
        </p:txBody>
      </p:sp>
      <p:sp>
        <p:nvSpPr>
          <p:cNvPr id="284" name="Freeform 614"/>
          <p:cNvSpPr/>
          <p:nvPr/>
        </p:nvSpPr>
        <p:spPr>
          <a:xfrm>
            <a:off x="1886960" y="2217713"/>
            <a:ext cx="5942676" cy="2248607"/>
          </a:xfrm>
          <a:custGeom>
            <a:avLst/>
            <a:gdLst>
              <a:gd name="connsiteX0" fmla="*/ 8266439 w 8266439"/>
              <a:gd name="connsiteY0" fmla="*/ 390791 h 6393601"/>
              <a:gd name="connsiteX1" fmla="*/ 3066969 w 8266439"/>
              <a:gd name="connsiteY1" fmla="*/ 642406 h 6393601"/>
              <a:gd name="connsiteX2" fmla="*/ 0 w 8266439"/>
              <a:gd name="connsiteY2" fmla="*/ 6393601 h 6393601"/>
              <a:gd name="connsiteX0" fmla="*/ 8266439 w 8266439"/>
              <a:gd name="connsiteY0" fmla="*/ 251693 h 6254503"/>
              <a:gd name="connsiteX1" fmla="*/ 1018329 w 8266439"/>
              <a:gd name="connsiteY1" fmla="*/ 814831 h 6254503"/>
              <a:gd name="connsiteX2" fmla="*/ 0 w 8266439"/>
              <a:gd name="connsiteY2" fmla="*/ 6254503 h 6254503"/>
              <a:gd name="connsiteX0" fmla="*/ 8341506 w 8341506"/>
              <a:gd name="connsiteY0" fmla="*/ 251693 h 6254503"/>
              <a:gd name="connsiteX1" fmla="*/ 1093396 w 8341506"/>
              <a:gd name="connsiteY1" fmla="*/ 814831 h 6254503"/>
              <a:gd name="connsiteX2" fmla="*/ 75067 w 8341506"/>
              <a:gd name="connsiteY2" fmla="*/ 6254503 h 6254503"/>
              <a:gd name="connsiteX0" fmla="*/ 8314219 w 8314219"/>
              <a:gd name="connsiteY0" fmla="*/ 173068 h 6175878"/>
              <a:gd name="connsiteX1" fmla="*/ 1185912 w 8314219"/>
              <a:gd name="connsiteY1" fmla="*/ 1011784 h 6175878"/>
              <a:gd name="connsiteX2" fmla="*/ 47780 w 8314219"/>
              <a:gd name="connsiteY2" fmla="*/ 6175878 h 6175878"/>
              <a:gd name="connsiteX0" fmla="*/ 8289344 w 8289344"/>
              <a:gd name="connsiteY0" fmla="*/ 121139 h 6123949"/>
              <a:gd name="connsiteX1" fmla="*/ 1352723 w 8289344"/>
              <a:gd name="connsiteY1" fmla="*/ 1271378 h 6123949"/>
              <a:gd name="connsiteX2" fmla="*/ 22905 w 8289344"/>
              <a:gd name="connsiteY2" fmla="*/ 6123949 h 6123949"/>
              <a:gd name="connsiteX0" fmla="*/ 8289344 w 8289344"/>
              <a:gd name="connsiteY0" fmla="*/ 20052 h 6022862"/>
              <a:gd name="connsiteX1" fmla="*/ 1352723 w 8289344"/>
              <a:gd name="connsiteY1" fmla="*/ 1170291 h 6022862"/>
              <a:gd name="connsiteX2" fmla="*/ 22905 w 8289344"/>
              <a:gd name="connsiteY2" fmla="*/ 6022862 h 6022862"/>
              <a:gd name="connsiteX0" fmla="*/ 8266439 w 8266439"/>
              <a:gd name="connsiteY0" fmla="*/ 20052 h 6022862"/>
              <a:gd name="connsiteX1" fmla="*/ 1329818 w 8266439"/>
              <a:gd name="connsiteY1" fmla="*/ 1170291 h 6022862"/>
              <a:gd name="connsiteX2" fmla="*/ 0 w 8266439"/>
              <a:gd name="connsiteY2" fmla="*/ 6022862 h 6022862"/>
            </a:gdLst>
            <a:ahLst/>
            <a:cxnLst>
              <a:cxn ang="0">
                <a:pos x="connsiteX0" y="connsiteY0"/>
              </a:cxn>
              <a:cxn ang="0">
                <a:pos x="connsiteX1" y="connsiteY1"/>
              </a:cxn>
              <a:cxn ang="0">
                <a:pos x="connsiteX2" y="connsiteY2"/>
              </a:cxn>
            </a:cxnLst>
            <a:rect l="l" t="t" r="r" b="b"/>
            <a:pathLst>
              <a:path w="8266439" h="6022862">
                <a:moveTo>
                  <a:pt x="8266439" y="20052"/>
                </a:moveTo>
                <a:cubicBezTo>
                  <a:pt x="6211810" y="-78797"/>
                  <a:pt x="2707558" y="169823"/>
                  <a:pt x="1329818" y="1170291"/>
                </a:cubicBezTo>
                <a:cubicBezTo>
                  <a:pt x="-47922" y="2170759"/>
                  <a:pt x="45925" y="5020396"/>
                  <a:pt x="0" y="6022862"/>
                </a:cubicBezTo>
              </a:path>
            </a:pathLst>
          </a:custGeom>
          <a:noFill/>
          <a:ln w="28575" cap="flat" cmpd="sng" algn="ctr">
            <a:solidFill>
              <a:srgbClr val="00BBEE"/>
            </a:solidFill>
            <a:prstDash val="solid"/>
          </a:ln>
          <a:effectLst/>
        </p:spPr>
        <p:txBody>
          <a:bodyPr lIns="53885" tIns="26942" rIns="53885" bIns="26942" rtlCol="0" anchor="ctr"/>
          <a:lstStyle/>
          <a:p>
            <a:pPr algn="ctr" defTabSz="514556" eaLnBrk="0" hangingPunct="0">
              <a:lnSpc>
                <a:spcPct val="80000"/>
              </a:lnSpc>
              <a:defRPr/>
            </a:pPr>
            <a:endParaRPr lang="en-GB" sz="788" kern="0" dirty="0">
              <a:solidFill>
                <a:srgbClr val="000000"/>
              </a:solidFill>
              <a:cs typeface="Arial"/>
            </a:endParaRPr>
          </a:p>
        </p:txBody>
      </p:sp>
      <p:sp>
        <p:nvSpPr>
          <p:cNvPr id="183" name="Rectangle 182"/>
          <p:cNvSpPr/>
          <p:nvPr/>
        </p:nvSpPr>
        <p:spPr>
          <a:xfrm>
            <a:off x="1085503" y="4117627"/>
            <a:ext cx="674177" cy="90922"/>
          </a:xfrm>
          <a:prstGeom prst="rect">
            <a:avLst/>
          </a:prstGeom>
        </p:spPr>
        <p:txBody>
          <a:bodyPr wrap="square" lIns="0" tIns="0" rIns="0" bIns="0" anchor="ctr">
            <a:spAutoFit/>
          </a:bodyPr>
          <a:lstStyle/>
          <a:p>
            <a:pPr algn="r" defTabSz="514556">
              <a:defRPr/>
            </a:pPr>
            <a:r>
              <a:rPr lang="en-GB" sz="591" kern="0" dirty="0">
                <a:solidFill>
                  <a:srgbClr val="1F497D"/>
                </a:solidFill>
              </a:rPr>
              <a:t>BASIC CAPABILITIES</a:t>
            </a:r>
          </a:p>
        </p:txBody>
      </p:sp>
      <p:sp>
        <p:nvSpPr>
          <p:cNvPr id="184" name="Rectangle 183"/>
          <p:cNvSpPr/>
          <p:nvPr/>
        </p:nvSpPr>
        <p:spPr>
          <a:xfrm>
            <a:off x="1085503" y="3364318"/>
            <a:ext cx="674177" cy="90922"/>
          </a:xfrm>
          <a:prstGeom prst="rect">
            <a:avLst/>
          </a:prstGeom>
        </p:spPr>
        <p:txBody>
          <a:bodyPr wrap="square" lIns="0" tIns="0" rIns="0" bIns="0" anchor="ctr">
            <a:spAutoFit/>
          </a:bodyPr>
          <a:lstStyle/>
          <a:p>
            <a:pPr algn="r" defTabSz="514556">
              <a:defRPr/>
            </a:pPr>
            <a:r>
              <a:rPr lang="en-GB" sz="591" kern="0" dirty="0">
                <a:solidFill>
                  <a:srgbClr val="1F497D"/>
                </a:solidFill>
              </a:rPr>
              <a:t>MATURE</a:t>
            </a:r>
          </a:p>
        </p:txBody>
      </p:sp>
      <p:sp>
        <p:nvSpPr>
          <p:cNvPr id="185" name="Rectangle 184"/>
          <p:cNvSpPr/>
          <p:nvPr/>
        </p:nvSpPr>
        <p:spPr>
          <a:xfrm>
            <a:off x="1085503" y="2686087"/>
            <a:ext cx="674177" cy="90922"/>
          </a:xfrm>
          <a:prstGeom prst="rect">
            <a:avLst/>
          </a:prstGeom>
        </p:spPr>
        <p:txBody>
          <a:bodyPr wrap="square" lIns="0" tIns="0" rIns="0" bIns="0" anchor="ctr">
            <a:spAutoFit/>
          </a:bodyPr>
          <a:lstStyle/>
          <a:p>
            <a:pPr algn="r" defTabSz="514556">
              <a:defRPr/>
            </a:pPr>
            <a:r>
              <a:rPr lang="en-GB" sz="591" kern="0" dirty="0">
                <a:solidFill>
                  <a:srgbClr val="1F497D"/>
                </a:solidFill>
              </a:rPr>
              <a:t>ADVANCED</a:t>
            </a:r>
          </a:p>
        </p:txBody>
      </p:sp>
      <p:sp>
        <p:nvSpPr>
          <p:cNvPr id="186" name="Rectangle 185"/>
          <p:cNvSpPr/>
          <p:nvPr/>
        </p:nvSpPr>
        <p:spPr>
          <a:xfrm>
            <a:off x="1085503" y="2249278"/>
            <a:ext cx="674177" cy="90922"/>
          </a:xfrm>
          <a:prstGeom prst="rect">
            <a:avLst/>
          </a:prstGeom>
        </p:spPr>
        <p:txBody>
          <a:bodyPr wrap="square" lIns="0" tIns="0" rIns="0" bIns="0" anchor="ctr">
            <a:spAutoFit/>
          </a:bodyPr>
          <a:lstStyle/>
          <a:p>
            <a:pPr algn="r" defTabSz="514556">
              <a:defRPr/>
            </a:pPr>
            <a:r>
              <a:rPr lang="en-GB" sz="591" kern="0" dirty="0">
                <a:solidFill>
                  <a:srgbClr val="1F497D"/>
                </a:solidFill>
              </a:rPr>
              <a:t>VISIONARY</a:t>
            </a:r>
          </a:p>
        </p:txBody>
      </p:sp>
      <p:sp>
        <p:nvSpPr>
          <p:cNvPr id="271" name="Freeform 618"/>
          <p:cNvSpPr/>
          <p:nvPr/>
        </p:nvSpPr>
        <p:spPr>
          <a:xfrm rot="10800000">
            <a:off x="1983779" y="2311731"/>
            <a:ext cx="5743023" cy="2540525"/>
          </a:xfrm>
          <a:custGeom>
            <a:avLst/>
            <a:gdLst>
              <a:gd name="connsiteX0" fmla="*/ 8266439 w 8266439"/>
              <a:gd name="connsiteY0" fmla="*/ 390791 h 6393601"/>
              <a:gd name="connsiteX1" fmla="*/ 3066969 w 8266439"/>
              <a:gd name="connsiteY1" fmla="*/ 642406 h 6393601"/>
              <a:gd name="connsiteX2" fmla="*/ 0 w 8266439"/>
              <a:gd name="connsiteY2" fmla="*/ 6393601 h 6393601"/>
              <a:gd name="connsiteX0" fmla="*/ 8266439 w 8266439"/>
              <a:gd name="connsiteY0" fmla="*/ 251693 h 6254503"/>
              <a:gd name="connsiteX1" fmla="*/ 1018329 w 8266439"/>
              <a:gd name="connsiteY1" fmla="*/ 814831 h 6254503"/>
              <a:gd name="connsiteX2" fmla="*/ 0 w 8266439"/>
              <a:gd name="connsiteY2" fmla="*/ 6254503 h 6254503"/>
              <a:gd name="connsiteX0" fmla="*/ 8341506 w 8341506"/>
              <a:gd name="connsiteY0" fmla="*/ 251693 h 6254503"/>
              <a:gd name="connsiteX1" fmla="*/ 1093396 w 8341506"/>
              <a:gd name="connsiteY1" fmla="*/ 814831 h 6254503"/>
              <a:gd name="connsiteX2" fmla="*/ 75067 w 8341506"/>
              <a:gd name="connsiteY2" fmla="*/ 6254503 h 6254503"/>
              <a:gd name="connsiteX0" fmla="*/ 8314219 w 8314219"/>
              <a:gd name="connsiteY0" fmla="*/ 173068 h 6175878"/>
              <a:gd name="connsiteX1" fmla="*/ 1185912 w 8314219"/>
              <a:gd name="connsiteY1" fmla="*/ 1011784 h 6175878"/>
              <a:gd name="connsiteX2" fmla="*/ 47780 w 8314219"/>
              <a:gd name="connsiteY2" fmla="*/ 6175878 h 6175878"/>
              <a:gd name="connsiteX0" fmla="*/ 8289344 w 8289344"/>
              <a:gd name="connsiteY0" fmla="*/ 121139 h 6123949"/>
              <a:gd name="connsiteX1" fmla="*/ 1352723 w 8289344"/>
              <a:gd name="connsiteY1" fmla="*/ 1271378 h 6123949"/>
              <a:gd name="connsiteX2" fmla="*/ 22905 w 8289344"/>
              <a:gd name="connsiteY2" fmla="*/ 6123949 h 6123949"/>
              <a:gd name="connsiteX0" fmla="*/ 8289344 w 8289344"/>
              <a:gd name="connsiteY0" fmla="*/ 20052 h 6022862"/>
              <a:gd name="connsiteX1" fmla="*/ 1352723 w 8289344"/>
              <a:gd name="connsiteY1" fmla="*/ 1170291 h 6022862"/>
              <a:gd name="connsiteX2" fmla="*/ 22905 w 8289344"/>
              <a:gd name="connsiteY2" fmla="*/ 6022862 h 6022862"/>
              <a:gd name="connsiteX0" fmla="*/ 8266439 w 8266439"/>
              <a:gd name="connsiteY0" fmla="*/ 20052 h 6022862"/>
              <a:gd name="connsiteX1" fmla="*/ 1329818 w 8266439"/>
              <a:gd name="connsiteY1" fmla="*/ 1170291 h 6022862"/>
              <a:gd name="connsiteX2" fmla="*/ 0 w 8266439"/>
              <a:gd name="connsiteY2" fmla="*/ 6022862 h 6022862"/>
            </a:gdLst>
            <a:ahLst/>
            <a:cxnLst>
              <a:cxn ang="0">
                <a:pos x="connsiteX0" y="connsiteY0"/>
              </a:cxn>
              <a:cxn ang="0">
                <a:pos x="connsiteX1" y="connsiteY1"/>
              </a:cxn>
              <a:cxn ang="0">
                <a:pos x="connsiteX2" y="connsiteY2"/>
              </a:cxn>
            </a:cxnLst>
            <a:rect l="l" t="t" r="r" b="b"/>
            <a:pathLst>
              <a:path w="8266439" h="6022862">
                <a:moveTo>
                  <a:pt x="8266439" y="20052"/>
                </a:moveTo>
                <a:cubicBezTo>
                  <a:pt x="6211810" y="-78797"/>
                  <a:pt x="2707558" y="169823"/>
                  <a:pt x="1329818" y="1170291"/>
                </a:cubicBezTo>
                <a:cubicBezTo>
                  <a:pt x="-47922" y="2170759"/>
                  <a:pt x="45925" y="5020396"/>
                  <a:pt x="0" y="6022862"/>
                </a:cubicBezTo>
              </a:path>
            </a:pathLst>
          </a:custGeom>
          <a:noFill/>
          <a:ln w="28575" cap="flat" cmpd="sng" algn="ctr">
            <a:solidFill>
              <a:srgbClr val="00BBEE"/>
            </a:solidFill>
            <a:prstDash val="solid"/>
          </a:ln>
          <a:effectLst/>
        </p:spPr>
        <p:txBody>
          <a:bodyPr lIns="53885" tIns="26942" rIns="53885" bIns="26942" rtlCol="0" anchor="ctr"/>
          <a:lstStyle/>
          <a:p>
            <a:pPr algn="ctr" defTabSz="514556" eaLnBrk="0" hangingPunct="0">
              <a:lnSpc>
                <a:spcPct val="80000"/>
              </a:lnSpc>
              <a:defRPr/>
            </a:pPr>
            <a:endParaRPr lang="en-GB" sz="788" kern="0" dirty="0">
              <a:solidFill>
                <a:srgbClr val="000000"/>
              </a:solidFill>
              <a:cs typeface="Arial"/>
            </a:endParaRPr>
          </a:p>
        </p:txBody>
      </p:sp>
      <p:sp>
        <p:nvSpPr>
          <p:cNvPr id="263" name="Freeform 616"/>
          <p:cNvSpPr/>
          <p:nvPr/>
        </p:nvSpPr>
        <p:spPr>
          <a:xfrm>
            <a:off x="1948466" y="2420329"/>
            <a:ext cx="5899946" cy="2346701"/>
          </a:xfrm>
          <a:custGeom>
            <a:avLst/>
            <a:gdLst>
              <a:gd name="connsiteX0" fmla="*/ 8266439 w 8266439"/>
              <a:gd name="connsiteY0" fmla="*/ 390791 h 6393601"/>
              <a:gd name="connsiteX1" fmla="*/ 3066969 w 8266439"/>
              <a:gd name="connsiteY1" fmla="*/ 642406 h 6393601"/>
              <a:gd name="connsiteX2" fmla="*/ 0 w 8266439"/>
              <a:gd name="connsiteY2" fmla="*/ 6393601 h 6393601"/>
              <a:gd name="connsiteX0" fmla="*/ 8266439 w 8266439"/>
              <a:gd name="connsiteY0" fmla="*/ 251693 h 6254503"/>
              <a:gd name="connsiteX1" fmla="*/ 1018329 w 8266439"/>
              <a:gd name="connsiteY1" fmla="*/ 814831 h 6254503"/>
              <a:gd name="connsiteX2" fmla="*/ 0 w 8266439"/>
              <a:gd name="connsiteY2" fmla="*/ 6254503 h 6254503"/>
              <a:gd name="connsiteX0" fmla="*/ 8341506 w 8341506"/>
              <a:gd name="connsiteY0" fmla="*/ 251693 h 6254503"/>
              <a:gd name="connsiteX1" fmla="*/ 1093396 w 8341506"/>
              <a:gd name="connsiteY1" fmla="*/ 814831 h 6254503"/>
              <a:gd name="connsiteX2" fmla="*/ 75067 w 8341506"/>
              <a:gd name="connsiteY2" fmla="*/ 6254503 h 6254503"/>
              <a:gd name="connsiteX0" fmla="*/ 8314219 w 8314219"/>
              <a:gd name="connsiteY0" fmla="*/ 173068 h 6175878"/>
              <a:gd name="connsiteX1" fmla="*/ 1185912 w 8314219"/>
              <a:gd name="connsiteY1" fmla="*/ 1011784 h 6175878"/>
              <a:gd name="connsiteX2" fmla="*/ 47780 w 8314219"/>
              <a:gd name="connsiteY2" fmla="*/ 6175878 h 6175878"/>
              <a:gd name="connsiteX0" fmla="*/ 8289344 w 8289344"/>
              <a:gd name="connsiteY0" fmla="*/ 121139 h 6123949"/>
              <a:gd name="connsiteX1" fmla="*/ 1352723 w 8289344"/>
              <a:gd name="connsiteY1" fmla="*/ 1271378 h 6123949"/>
              <a:gd name="connsiteX2" fmla="*/ 22905 w 8289344"/>
              <a:gd name="connsiteY2" fmla="*/ 6123949 h 6123949"/>
              <a:gd name="connsiteX0" fmla="*/ 8289344 w 8289344"/>
              <a:gd name="connsiteY0" fmla="*/ 20052 h 6022862"/>
              <a:gd name="connsiteX1" fmla="*/ 1352723 w 8289344"/>
              <a:gd name="connsiteY1" fmla="*/ 1170291 h 6022862"/>
              <a:gd name="connsiteX2" fmla="*/ 22905 w 8289344"/>
              <a:gd name="connsiteY2" fmla="*/ 6022862 h 6022862"/>
              <a:gd name="connsiteX0" fmla="*/ 8266439 w 8266439"/>
              <a:gd name="connsiteY0" fmla="*/ 20052 h 6022862"/>
              <a:gd name="connsiteX1" fmla="*/ 1329818 w 8266439"/>
              <a:gd name="connsiteY1" fmla="*/ 1170291 h 6022862"/>
              <a:gd name="connsiteX2" fmla="*/ 0 w 8266439"/>
              <a:gd name="connsiteY2" fmla="*/ 6022862 h 6022862"/>
              <a:gd name="connsiteX0" fmla="*/ 8266439 w 8266439"/>
              <a:gd name="connsiteY0" fmla="*/ 7424 h 6010234"/>
              <a:gd name="connsiteX1" fmla="*/ 2846369 w 8266439"/>
              <a:gd name="connsiteY1" fmla="*/ 1812595 h 6010234"/>
              <a:gd name="connsiteX2" fmla="*/ 0 w 8266439"/>
              <a:gd name="connsiteY2" fmla="*/ 6010234 h 6010234"/>
              <a:gd name="connsiteX0" fmla="*/ 8266439 w 8266439"/>
              <a:gd name="connsiteY0" fmla="*/ 6142 h 6008952"/>
              <a:gd name="connsiteX1" fmla="*/ 3031684 w 8266439"/>
              <a:gd name="connsiteY1" fmla="*/ 2020568 h 6008952"/>
              <a:gd name="connsiteX2" fmla="*/ 0 w 8266439"/>
              <a:gd name="connsiteY2" fmla="*/ 6008952 h 6008952"/>
            </a:gdLst>
            <a:ahLst/>
            <a:cxnLst>
              <a:cxn ang="0">
                <a:pos x="connsiteX0" y="connsiteY0"/>
              </a:cxn>
              <a:cxn ang="0">
                <a:pos x="connsiteX1" y="connsiteY1"/>
              </a:cxn>
              <a:cxn ang="0">
                <a:pos x="connsiteX2" y="connsiteY2"/>
              </a:cxn>
            </a:cxnLst>
            <a:rect l="l" t="t" r="r" b="b"/>
            <a:pathLst>
              <a:path w="8266439" h="6008952">
                <a:moveTo>
                  <a:pt x="8266439" y="6142"/>
                </a:moveTo>
                <a:cubicBezTo>
                  <a:pt x="6211810" y="-92707"/>
                  <a:pt x="4409424" y="1020100"/>
                  <a:pt x="3031684" y="2020568"/>
                </a:cubicBezTo>
                <a:cubicBezTo>
                  <a:pt x="1653944" y="3021036"/>
                  <a:pt x="45925" y="5006486"/>
                  <a:pt x="0" y="6008952"/>
                </a:cubicBezTo>
              </a:path>
            </a:pathLst>
          </a:custGeom>
          <a:noFill/>
          <a:ln w="28575" cap="flat" cmpd="sng" algn="ctr">
            <a:solidFill>
              <a:srgbClr val="00BBEE"/>
            </a:solidFill>
            <a:prstDash val="solid"/>
          </a:ln>
          <a:effectLst/>
        </p:spPr>
        <p:txBody>
          <a:bodyPr lIns="53885" tIns="26942" rIns="53885" bIns="26942" rtlCol="0" anchor="ctr"/>
          <a:lstStyle/>
          <a:p>
            <a:pPr algn="ctr" defTabSz="514556" eaLnBrk="0" hangingPunct="0">
              <a:lnSpc>
                <a:spcPct val="80000"/>
              </a:lnSpc>
              <a:defRPr/>
            </a:pPr>
            <a:endParaRPr lang="en-GB" sz="788" kern="0" dirty="0">
              <a:solidFill>
                <a:srgbClr val="000000"/>
              </a:solidFill>
              <a:cs typeface="Arial"/>
            </a:endParaRPr>
          </a:p>
        </p:txBody>
      </p:sp>
      <p:sp>
        <p:nvSpPr>
          <p:cNvPr id="257" name="Freeform 617"/>
          <p:cNvSpPr/>
          <p:nvPr/>
        </p:nvSpPr>
        <p:spPr>
          <a:xfrm rot="10800000">
            <a:off x="1958630" y="2296862"/>
            <a:ext cx="5666198" cy="2297403"/>
          </a:xfrm>
          <a:custGeom>
            <a:avLst/>
            <a:gdLst>
              <a:gd name="connsiteX0" fmla="*/ 8266439 w 8266439"/>
              <a:gd name="connsiteY0" fmla="*/ 390791 h 6393601"/>
              <a:gd name="connsiteX1" fmla="*/ 3066969 w 8266439"/>
              <a:gd name="connsiteY1" fmla="*/ 642406 h 6393601"/>
              <a:gd name="connsiteX2" fmla="*/ 0 w 8266439"/>
              <a:gd name="connsiteY2" fmla="*/ 6393601 h 6393601"/>
              <a:gd name="connsiteX0" fmla="*/ 8266439 w 8266439"/>
              <a:gd name="connsiteY0" fmla="*/ 251693 h 6254503"/>
              <a:gd name="connsiteX1" fmla="*/ 1018329 w 8266439"/>
              <a:gd name="connsiteY1" fmla="*/ 814831 h 6254503"/>
              <a:gd name="connsiteX2" fmla="*/ 0 w 8266439"/>
              <a:gd name="connsiteY2" fmla="*/ 6254503 h 6254503"/>
              <a:gd name="connsiteX0" fmla="*/ 8341506 w 8341506"/>
              <a:gd name="connsiteY0" fmla="*/ 251693 h 6254503"/>
              <a:gd name="connsiteX1" fmla="*/ 1093396 w 8341506"/>
              <a:gd name="connsiteY1" fmla="*/ 814831 h 6254503"/>
              <a:gd name="connsiteX2" fmla="*/ 75067 w 8341506"/>
              <a:gd name="connsiteY2" fmla="*/ 6254503 h 6254503"/>
              <a:gd name="connsiteX0" fmla="*/ 8314219 w 8314219"/>
              <a:gd name="connsiteY0" fmla="*/ 173068 h 6175878"/>
              <a:gd name="connsiteX1" fmla="*/ 1185912 w 8314219"/>
              <a:gd name="connsiteY1" fmla="*/ 1011784 h 6175878"/>
              <a:gd name="connsiteX2" fmla="*/ 47780 w 8314219"/>
              <a:gd name="connsiteY2" fmla="*/ 6175878 h 6175878"/>
              <a:gd name="connsiteX0" fmla="*/ 8289344 w 8289344"/>
              <a:gd name="connsiteY0" fmla="*/ 121139 h 6123949"/>
              <a:gd name="connsiteX1" fmla="*/ 1352723 w 8289344"/>
              <a:gd name="connsiteY1" fmla="*/ 1271378 h 6123949"/>
              <a:gd name="connsiteX2" fmla="*/ 22905 w 8289344"/>
              <a:gd name="connsiteY2" fmla="*/ 6123949 h 6123949"/>
              <a:gd name="connsiteX0" fmla="*/ 8289344 w 8289344"/>
              <a:gd name="connsiteY0" fmla="*/ 20052 h 6022862"/>
              <a:gd name="connsiteX1" fmla="*/ 1352723 w 8289344"/>
              <a:gd name="connsiteY1" fmla="*/ 1170291 h 6022862"/>
              <a:gd name="connsiteX2" fmla="*/ 22905 w 8289344"/>
              <a:gd name="connsiteY2" fmla="*/ 6022862 h 6022862"/>
              <a:gd name="connsiteX0" fmla="*/ 8266439 w 8266439"/>
              <a:gd name="connsiteY0" fmla="*/ 20052 h 6022862"/>
              <a:gd name="connsiteX1" fmla="*/ 1329818 w 8266439"/>
              <a:gd name="connsiteY1" fmla="*/ 1170291 h 6022862"/>
              <a:gd name="connsiteX2" fmla="*/ 0 w 8266439"/>
              <a:gd name="connsiteY2" fmla="*/ 6022862 h 6022862"/>
              <a:gd name="connsiteX0" fmla="*/ 8266439 w 8266439"/>
              <a:gd name="connsiteY0" fmla="*/ 7424 h 6010234"/>
              <a:gd name="connsiteX1" fmla="*/ 2846369 w 8266439"/>
              <a:gd name="connsiteY1" fmla="*/ 1812595 h 6010234"/>
              <a:gd name="connsiteX2" fmla="*/ 0 w 8266439"/>
              <a:gd name="connsiteY2" fmla="*/ 6010234 h 6010234"/>
              <a:gd name="connsiteX0" fmla="*/ 8266439 w 8266439"/>
              <a:gd name="connsiteY0" fmla="*/ 6142 h 6008952"/>
              <a:gd name="connsiteX1" fmla="*/ 3031684 w 8266439"/>
              <a:gd name="connsiteY1" fmla="*/ 2020568 h 6008952"/>
              <a:gd name="connsiteX2" fmla="*/ 0 w 8266439"/>
              <a:gd name="connsiteY2" fmla="*/ 6008952 h 6008952"/>
            </a:gdLst>
            <a:ahLst/>
            <a:cxnLst>
              <a:cxn ang="0">
                <a:pos x="connsiteX0" y="connsiteY0"/>
              </a:cxn>
              <a:cxn ang="0">
                <a:pos x="connsiteX1" y="connsiteY1"/>
              </a:cxn>
              <a:cxn ang="0">
                <a:pos x="connsiteX2" y="connsiteY2"/>
              </a:cxn>
            </a:cxnLst>
            <a:rect l="l" t="t" r="r" b="b"/>
            <a:pathLst>
              <a:path w="8266439" h="6008952">
                <a:moveTo>
                  <a:pt x="8266439" y="6142"/>
                </a:moveTo>
                <a:cubicBezTo>
                  <a:pt x="6211810" y="-92707"/>
                  <a:pt x="4409424" y="1020100"/>
                  <a:pt x="3031684" y="2020568"/>
                </a:cubicBezTo>
                <a:cubicBezTo>
                  <a:pt x="1653944" y="3021036"/>
                  <a:pt x="45925" y="5006486"/>
                  <a:pt x="0" y="6008952"/>
                </a:cubicBezTo>
              </a:path>
            </a:pathLst>
          </a:custGeom>
          <a:noFill/>
          <a:ln w="28575" cap="flat" cmpd="sng" algn="ctr">
            <a:solidFill>
              <a:srgbClr val="00BBEE"/>
            </a:solidFill>
            <a:prstDash val="solid"/>
          </a:ln>
          <a:effectLst/>
        </p:spPr>
        <p:txBody>
          <a:bodyPr lIns="53885" tIns="26942" rIns="53885" bIns="26942" rtlCol="0" anchor="ctr"/>
          <a:lstStyle/>
          <a:p>
            <a:pPr algn="ctr" defTabSz="514556" eaLnBrk="0" hangingPunct="0">
              <a:lnSpc>
                <a:spcPct val="80000"/>
              </a:lnSpc>
              <a:defRPr/>
            </a:pPr>
            <a:endParaRPr lang="en-GB" sz="788" kern="0" dirty="0">
              <a:solidFill>
                <a:srgbClr val="000000"/>
              </a:solidFill>
              <a:cs typeface="Arial"/>
            </a:endParaRPr>
          </a:p>
        </p:txBody>
      </p:sp>
      <p:sp>
        <p:nvSpPr>
          <p:cNvPr id="190" name="Pie 725"/>
          <p:cNvSpPr/>
          <p:nvPr/>
        </p:nvSpPr>
        <p:spPr bwMode="gray">
          <a:xfrm rot="5400000">
            <a:off x="7447162" y="1567206"/>
            <a:ext cx="1061504" cy="1275835"/>
          </a:xfrm>
          <a:prstGeom prst="pie">
            <a:avLst>
              <a:gd name="adj1" fmla="val 0"/>
              <a:gd name="adj2" fmla="val 5400000"/>
            </a:avLst>
          </a:prstGeom>
          <a:solidFill>
            <a:srgbClr val="00BBEE"/>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gfa Rotis Sans Serif" panose="00000700000000000000"/>
            </a:endParaRPr>
          </a:p>
        </p:txBody>
      </p:sp>
      <p:sp>
        <p:nvSpPr>
          <p:cNvPr id="191" name="TextBox 190"/>
          <p:cNvSpPr txBox="1"/>
          <p:nvPr/>
        </p:nvSpPr>
        <p:spPr>
          <a:xfrm>
            <a:off x="7178806" y="2319644"/>
            <a:ext cx="754847" cy="132252"/>
          </a:xfrm>
          <a:prstGeom prst="rect">
            <a:avLst/>
          </a:prstGeom>
          <a:noFill/>
        </p:spPr>
        <p:txBody>
          <a:bodyPr wrap="square" lIns="53885" tIns="26942" rIns="53885" bIns="26942" rtlCol="0">
            <a:spAutoFit/>
          </a:bodyPr>
          <a:lstStyle/>
          <a:p>
            <a:pPr algn="r" defTabSz="514556" eaLnBrk="0" hangingPunct="0">
              <a:defRPr/>
            </a:pPr>
            <a:r>
              <a:rPr lang="en-GB" sz="506" kern="0" dirty="0">
                <a:solidFill>
                  <a:prstClr val="white"/>
                </a:solidFill>
                <a:cs typeface="Arial"/>
              </a:rPr>
              <a:t>TOMORROW</a:t>
            </a:r>
          </a:p>
        </p:txBody>
      </p:sp>
      <p:sp>
        <p:nvSpPr>
          <p:cNvPr id="192" name="Pie 613"/>
          <p:cNvSpPr/>
          <p:nvPr/>
        </p:nvSpPr>
        <p:spPr bwMode="gray">
          <a:xfrm rot="16200000">
            <a:off x="1325490" y="4300423"/>
            <a:ext cx="962929" cy="1141588"/>
          </a:xfrm>
          <a:prstGeom prst="pie">
            <a:avLst>
              <a:gd name="adj1" fmla="val 0"/>
              <a:gd name="adj2" fmla="val 5400000"/>
            </a:avLst>
          </a:prstGeom>
          <a:solidFill>
            <a:srgbClr val="92D050"/>
          </a:solidFill>
          <a:ln w="6350">
            <a:no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900" kern="0" dirty="0" err="1">
              <a:solidFill>
                <a:sysClr val="windowText" lastClr="000000"/>
              </a:solidFill>
              <a:latin typeface="Agfa Rotis Sans Serif" panose="00000700000000000000"/>
            </a:endParaRPr>
          </a:p>
        </p:txBody>
      </p:sp>
      <p:sp>
        <p:nvSpPr>
          <p:cNvPr id="193" name="TextBox 192"/>
          <p:cNvSpPr txBox="1"/>
          <p:nvPr/>
        </p:nvSpPr>
        <p:spPr>
          <a:xfrm>
            <a:off x="1695021" y="4601790"/>
            <a:ext cx="494559" cy="132252"/>
          </a:xfrm>
          <a:prstGeom prst="rect">
            <a:avLst/>
          </a:prstGeom>
          <a:noFill/>
        </p:spPr>
        <p:txBody>
          <a:bodyPr wrap="square" lIns="53885" tIns="26942" rIns="53885" bIns="26942" rtlCol="0">
            <a:spAutoFit/>
          </a:bodyPr>
          <a:lstStyle/>
          <a:p>
            <a:pPr algn="ctr" defTabSz="514556" eaLnBrk="0" hangingPunct="0">
              <a:defRPr/>
            </a:pPr>
            <a:r>
              <a:rPr lang="en-GB" sz="506" kern="0" dirty="0">
                <a:solidFill>
                  <a:prstClr val="white"/>
                </a:solidFill>
                <a:cs typeface="Arial"/>
              </a:rPr>
              <a:t>NOW</a:t>
            </a:r>
          </a:p>
        </p:txBody>
      </p:sp>
      <p:sp>
        <p:nvSpPr>
          <p:cNvPr id="245" name="TextBox 244"/>
          <p:cNvSpPr txBox="1"/>
          <p:nvPr/>
        </p:nvSpPr>
        <p:spPr>
          <a:xfrm>
            <a:off x="6484257" y="4485527"/>
            <a:ext cx="1032959"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Fulfilment Real-time visibility</a:t>
            </a:r>
          </a:p>
        </p:txBody>
      </p:sp>
      <p:sp>
        <p:nvSpPr>
          <p:cNvPr id="246" name="Oval 245"/>
          <p:cNvSpPr/>
          <p:nvPr/>
        </p:nvSpPr>
        <p:spPr bwMode="gray">
          <a:xfrm>
            <a:off x="5284102" y="465055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7" name="Oval 246"/>
          <p:cNvSpPr/>
          <p:nvPr/>
        </p:nvSpPr>
        <p:spPr bwMode="gray">
          <a:xfrm>
            <a:off x="2777074" y="4802128"/>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8" name="Oval 247"/>
          <p:cNvSpPr/>
          <p:nvPr/>
        </p:nvSpPr>
        <p:spPr bwMode="gray">
          <a:xfrm>
            <a:off x="7252606" y="393553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9" name="TextBox 248">
            <a:hlinkClick r:id="" action="ppaction://noaction"/>
          </p:cNvPr>
          <p:cNvSpPr txBox="1"/>
          <p:nvPr/>
        </p:nvSpPr>
        <p:spPr>
          <a:xfrm>
            <a:off x="7181654" y="4047306"/>
            <a:ext cx="671124"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Self driving trucks</a:t>
            </a:r>
          </a:p>
        </p:txBody>
      </p:sp>
      <p:sp>
        <p:nvSpPr>
          <p:cNvPr id="250" name="Oval 249"/>
          <p:cNvSpPr/>
          <p:nvPr/>
        </p:nvSpPr>
        <p:spPr bwMode="gray">
          <a:xfrm>
            <a:off x="5915307" y="456125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51" name="TextBox 250"/>
          <p:cNvSpPr txBox="1"/>
          <p:nvPr/>
        </p:nvSpPr>
        <p:spPr>
          <a:xfrm>
            <a:off x="5006898" y="4378513"/>
            <a:ext cx="1010614"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Dynamic Network Optimization</a:t>
            </a:r>
          </a:p>
        </p:txBody>
      </p:sp>
      <p:sp>
        <p:nvSpPr>
          <p:cNvPr id="252" name="Oval 251"/>
          <p:cNvSpPr/>
          <p:nvPr/>
        </p:nvSpPr>
        <p:spPr bwMode="gray">
          <a:xfrm>
            <a:off x="6513285" y="4407206"/>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53" name="TextBox 252"/>
          <p:cNvSpPr txBox="1"/>
          <p:nvPr/>
        </p:nvSpPr>
        <p:spPr>
          <a:xfrm>
            <a:off x="5706416" y="4640375"/>
            <a:ext cx="887524"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Transport Control Tower</a:t>
            </a:r>
          </a:p>
        </p:txBody>
      </p:sp>
      <p:sp>
        <p:nvSpPr>
          <p:cNvPr id="254" name="TextBox 253"/>
          <p:cNvSpPr txBox="1"/>
          <p:nvPr/>
        </p:nvSpPr>
        <p:spPr>
          <a:xfrm>
            <a:off x="2296134" y="4606975"/>
            <a:ext cx="1115072"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b="1" dirty="0" smtClean="0">
                <a:solidFill>
                  <a:prstClr val="black"/>
                </a:solidFill>
              </a:rPr>
              <a:t>Automated </a:t>
            </a:r>
            <a:r>
              <a:rPr lang="en-GB" sz="600" b="1" dirty="0">
                <a:solidFill>
                  <a:prstClr val="black"/>
                </a:solidFill>
              </a:rPr>
              <a:t>Transport Planning</a:t>
            </a:r>
          </a:p>
        </p:txBody>
      </p:sp>
      <p:sp>
        <p:nvSpPr>
          <p:cNvPr id="255" name="Oval 254"/>
          <p:cNvSpPr/>
          <p:nvPr/>
        </p:nvSpPr>
        <p:spPr bwMode="gray">
          <a:xfrm>
            <a:off x="7529975" y="343545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56" name="TextBox 255">
            <a:hlinkClick r:id="" action="ppaction://noaction"/>
          </p:cNvPr>
          <p:cNvSpPr txBox="1"/>
          <p:nvPr/>
        </p:nvSpPr>
        <p:spPr>
          <a:xfrm>
            <a:off x="7000409" y="3387016"/>
            <a:ext cx="669005"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UBER for transport</a:t>
            </a:r>
          </a:p>
        </p:txBody>
      </p:sp>
      <p:sp>
        <p:nvSpPr>
          <p:cNvPr id="225" name="Oval 224"/>
          <p:cNvSpPr/>
          <p:nvPr/>
        </p:nvSpPr>
        <p:spPr bwMode="gray">
          <a:xfrm>
            <a:off x="4492244" y="4154015"/>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26" name="TextBox 225"/>
          <p:cNvSpPr txBox="1"/>
          <p:nvPr/>
        </p:nvSpPr>
        <p:spPr>
          <a:xfrm>
            <a:off x="4784469" y="3663058"/>
            <a:ext cx="744089" cy="303709"/>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Predictive Asset Maintenance (PAM)</a:t>
            </a:r>
          </a:p>
        </p:txBody>
      </p:sp>
      <p:sp>
        <p:nvSpPr>
          <p:cNvPr id="227" name="Oval 226"/>
          <p:cNvSpPr/>
          <p:nvPr/>
        </p:nvSpPr>
        <p:spPr bwMode="gray">
          <a:xfrm>
            <a:off x="5027243" y="3953671"/>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28" name="Oval 227"/>
          <p:cNvSpPr/>
          <p:nvPr/>
        </p:nvSpPr>
        <p:spPr bwMode="gray">
          <a:xfrm>
            <a:off x="2722197" y="4527830"/>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29" name="Oval 228"/>
          <p:cNvSpPr/>
          <p:nvPr/>
        </p:nvSpPr>
        <p:spPr bwMode="gray">
          <a:xfrm>
            <a:off x="5924273" y="3578090"/>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30" name="TextBox 229"/>
          <p:cNvSpPr txBox="1"/>
          <p:nvPr/>
        </p:nvSpPr>
        <p:spPr>
          <a:xfrm>
            <a:off x="6001200" y="3608658"/>
            <a:ext cx="876263" cy="1375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3D Printing</a:t>
            </a:r>
          </a:p>
        </p:txBody>
      </p:sp>
      <p:sp>
        <p:nvSpPr>
          <p:cNvPr id="231" name="Oval 230"/>
          <p:cNvSpPr/>
          <p:nvPr/>
        </p:nvSpPr>
        <p:spPr bwMode="gray">
          <a:xfrm>
            <a:off x="3356297" y="4421605"/>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32" name="TextBox 231"/>
          <p:cNvSpPr txBox="1"/>
          <p:nvPr/>
        </p:nvSpPr>
        <p:spPr>
          <a:xfrm>
            <a:off x="3104509" y="4170204"/>
            <a:ext cx="876353"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algn="ctr" defTabSz="514556">
              <a:defRPr/>
            </a:pPr>
            <a:r>
              <a:rPr lang="en-GB" sz="600" kern="0" dirty="0">
                <a:solidFill>
                  <a:prstClr val="black"/>
                </a:solidFill>
                <a:latin typeface="Frutiger 55 Roman"/>
              </a:rPr>
              <a:t>Advanced Planning and Scheduling (APS)</a:t>
            </a:r>
          </a:p>
        </p:txBody>
      </p:sp>
      <p:sp>
        <p:nvSpPr>
          <p:cNvPr id="233" name="Oval 232"/>
          <p:cNvSpPr/>
          <p:nvPr/>
        </p:nvSpPr>
        <p:spPr bwMode="gray">
          <a:xfrm>
            <a:off x="6758515" y="3097753"/>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34" name="Oval 233"/>
          <p:cNvSpPr/>
          <p:nvPr/>
        </p:nvSpPr>
        <p:spPr bwMode="gray">
          <a:xfrm>
            <a:off x="7065856" y="288189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35" name="TextBox 234"/>
          <p:cNvSpPr txBox="1"/>
          <p:nvPr/>
        </p:nvSpPr>
        <p:spPr>
          <a:xfrm>
            <a:off x="6832703" y="3080768"/>
            <a:ext cx="671124"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Collaborative robot</a:t>
            </a:r>
          </a:p>
        </p:txBody>
      </p:sp>
      <p:sp>
        <p:nvSpPr>
          <p:cNvPr id="236" name="TextBox 235"/>
          <p:cNvSpPr txBox="1"/>
          <p:nvPr/>
        </p:nvSpPr>
        <p:spPr>
          <a:xfrm>
            <a:off x="7137272" y="2862980"/>
            <a:ext cx="671124"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Machine to machine</a:t>
            </a:r>
          </a:p>
        </p:txBody>
      </p:sp>
      <p:sp>
        <p:nvSpPr>
          <p:cNvPr id="237" name="TextBox 236"/>
          <p:cNvSpPr txBox="1"/>
          <p:nvPr/>
        </p:nvSpPr>
        <p:spPr>
          <a:xfrm>
            <a:off x="2246286" y="4332961"/>
            <a:ext cx="1012172"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b="1" kern="0" dirty="0" smtClean="0">
                <a:solidFill>
                  <a:prstClr val="black"/>
                </a:solidFill>
                <a:latin typeface="Frutiger 55 Roman"/>
              </a:rPr>
              <a:t>Inventory &amp; Warehouse Management</a:t>
            </a:r>
            <a:endParaRPr lang="en-GB" sz="600" b="1" kern="0" dirty="0">
              <a:solidFill>
                <a:prstClr val="black"/>
              </a:solidFill>
              <a:latin typeface="Frutiger 55 Roman"/>
            </a:endParaRPr>
          </a:p>
        </p:txBody>
      </p:sp>
      <p:sp>
        <p:nvSpPr>
          <p:cNvPr id="238" name="TextBox 237"/>
          <p:cNvSpPr txBox="1"/>
          <p:nvPr/>
        </p:nvSpPr>
        <p:spPr>
          <a:xfrm>
            <a:off x="5574742" y="3862342"/>
            <a:ext cx="775985"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Manufacturing Control Tower</a:t>
            </a:r>
          </a:p>
        </p:txBody>
      </p:sp>
      <p:sp>
        <p:nvSpPr>
          <p:cNvPr id="239" name="Oval 238"/>
          <p:cNvSpPr/>
          <p:nvPr/>
        </p:nvSpPr>
        <p:spPr bwMode="gray">
          <a:xfrm>
            <a:off x="4025256" y="4272851"/>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0" name="TextBox 239"/>
          <p:cNvSpPr txBox="1"/>
          <p:nvPr/>
        </p:nvSpPr>
        <p:spPr>
          <a:xfrm>
            <a:off x="3885929" y="4101475"/>
            <a:ext cx="397430" cy="1375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RFID</a:t>
            </a:r>
          </a:p>
        </p:txBody>
      </p:sp>
      <p:sp>
        <p:nvSpPr>
          <p:cNvPr id="241" name="Oval 240"/>
          <p:cNvSpPr/>
          <p:nvPr/>
        </p:nvSpPr>
        <p:spPr bwMode="gray">
          <a:xfrm>
            <a:off x="6376504" y="3336347"/>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2" name="TextBox 241"/>
          <p:cNvSpPr txBox="1"/>
          <p:nvPr/>
        </p:nvSpPr>
        <p:spPr>
          <a:xfrm>
            <a:off x="6478263" y="3363694"/>
            <a:ext cx="648752"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Virtual Manufacturing</a:t>
            </a:r>
          </a:p>
        </p:txBody>
      </p:sp>
      <p:sp>
        <p:nvSpPr>
          <p:cNvPr id="243" name="Oval 242"/>
          <p:cNvSpPr/>
          <p:nvPr/>
        </p:nvSpPr>
        <p:spPr bwMode="gray">
          <a:xfrm>
            <a:off x="5512205" y="3779440"/>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44" name="TextBox 243"/>
          <p:cNvSpPr txBox="1"/>
          <p:nvPr/>
        </p:nvSpPr>
        <p:spPr>
          <a:xfrm>
            <a:off x="4222723" y="3897954"/>
            <a:ext cx="671124"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Connected Worker</a:t>
            </a:r>
          </a:p>
        </p:txBody>
      </p:sp>
      <p:sp>
        <p:nvSpPr>
          <p:cNvPr id="196" name="Oval 195"/>
          <p:cNvSpPr/>
          <p:nvPr/>
        </p:nvSpPr>
        <p:spPr bwMode="gray">
          <a:xfrm>
            <a:off x="1867779" y="3950001"/>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197" name="TextBox 196"/>
          <p:cNvSpPr txBox="1"/>
          <p:nvPr/>
        </p:nvSpPr>
        <p:spPr>
          <a:xfrm>
            <a:off x="1931325" y="3850752"/>
            <a:ext cx="645696"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b="1" dirty="0">
                <a:solidFill>
                  <a:prstClr val="black"/>
                </a:solidFill>
              </a:rPr>
              <a:t>Integrated planning</a:t>
            </a:r>
          </a:p>
        </p:txBody>
      </p:sp>
      <p:sp>
        <p:nvSpPr>
          <p:cNvPr id="198" name="Oval 197"/>
          <p:cNvSpPr/>
          <p:nvPr/>
        </p:nvSpPr>
        <p:spPr bwMode="gray">
          <a:xfrm>
            <a:off x="2379694" y="2849156"/>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199" name="Oval 198"/>
          <p:cNvSpPr/>
          <p:nvPr/>
        </p:nvSpPr>
        <p:spPr bwMode="gray">
          <a:xfrm>
            <a:off x="4317573" y="230778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00" name="TextBox 199"/>
          <p:cNvSpPr txBox="1"/>
          <p:nvPr/>
        </p:nvSpPr>
        <p:spPr>
          <a:xfrm>
            <a:off x="4213320" y="2368677"/>
            <a:ext cx="1330273" cy="1375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Cost to serve optimization</a:t>
            </a:r>
          </a:p>
        </p:txBody>
      </p:sp>
      <p:sp>
        <p:nvSpPr>
          <p:cNvPr id="201" name="Oval 200"/>
          <p:cNvSpPr/>
          <p:nvPr/>
        </p:nvSpPr>
        <p:spPr bwMode="gray">
          <a:xfrm>
            <a:off x="3389759" y="2452159"/>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02" name="TextBox 201"/>
          <p:cNvSpPr txBox="1"/>
          <p:nvPr/>
        </p:nvSpPr>
        <p:spPr>
          <a:xfrm>
            <a:off x="3258458" y="2516228"/>
            <a:ext cx="1021912"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Rapid response scenario planning</a:t>
            </a:r>
          </a:p>
        </p:txBody>
      </p:sp>
      <p:sp>
        <p:nvSpPr>
          <p:cNvPr id="203" name="Oval 202"/>
          <p:cNvSpPr/>
          <p:nvPr/>
        </p:nvSpPr>
        <p:spPr bwMode="gray">
          <a:xfrm>
            <a:off x="5707954" y="2202014"/>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04" name="TextBox 203"/>
          <p:cNvSpPr txBox="1"/>
          <p:nvPr/>
        </p:nvSpPr>
        <p:spPr>
          <a:xfrm>
            <a:off x="5383065" y="2300104"/>
            <a:ext cx="1137482" cy="1375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Advanced Demand sensing</a:t>
            </a:r>
          </a:p>
        </p:txBody>
      </p:sp>
      <p:sp>
        <p:nvSpPr>
          <p:cNvPr id="205" name="TextBox 204"/>
          <p:cNvSpPr txBox="1"/>
          <p:nvPr/>
        </p:nvSpPr>
        <p:spPr>
          <a:xfrm>
            <a:off x="2466790" y="2856319"/>
            <a:ext cx="1273886"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Multi echelon Inventory optimization</a:t>
            </a:r>
          </a:p>
        </p:txBody>
      </p:sp>
      <p:sp>
        <p:nvSpPr>
          <p:cNvPr id="206" name="Oval 205"/>
          <p:cNvSpPr/>
          <p:nvPr/>
        </p:nvSpPr>
        <p:spPr bwMode="gray">
          <a:xfrm>
            <a:off x="2036580" y="3326575"/>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07" name="TextBox 206"/>
          <p:cNvSpPr txBox="1"/>
          <p:nvPr/>
        </p:nvSpPr>
        <p:spPr>
          <a:xfrm>
            <a:off x="2131432" y="3276656"/>
            <a:ext cx="1450363"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Performance Improvement Control Tower</a:t>
            </a:r>
          </a:p>
        </p:txBody>
      </p:sp>
      <p:sp>
        <p:nvSpPr>
          <p:cNvPr id="208" name="TextBox 207"/>
          <p:cNvSpPr txBox="1"/>
          <p:nvPr/>
        </p:nvSpPr>
        <p:spPr>
          <a:xfrm>
            <a:off x="3480178" y="4483729"/>
            <a:ext cx="626836"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Transport Analytics</a:t>
            </a:r>
          </a:p>
        </p:txBody>
      </p:sp>
      <p:sp>
        <p:nvSpPr>
          <p:cNvPr id="209" name="Oval 208"/>
          <p:cNvSpPr/>
          <p:nvPr/>
        </p:nvSpPr>
        <p:spPr bwMode="gray">
          <a:xfrm>
            <a:off x="3736114" y="4764267"/>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10" name="Oval 209"/>
          <p:cNvSpPr/>
          <p:nvPr/>
        </p:nvSpPr>
        <p:spPr bwMode="gray">
          <a:xfrm>
            <a:off x="4564855" y="472286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11" name="TextBox 210"/>
          <p:cNvSpPr txBox="1"/>
          <p:nvPr/>
        </p:nvSpPr>
        <p:spPr>
          <a:xfrm>
            <a:off x="4165008" y="4444595"/>
            <a:ext cx="985306" cy="220610"/>
          </a:xfrm>
          <a:prstGeom prst="rect">
            <a:avLst/>
          </a:prstGeom>
          <a:noFill/>
        </p:spPr>
        <p:txBody>
          <a:bodyPr wrap="square" lIns="53885" tIns="26942" rIns="53885" bIns="26942" rtlCol="0">
            <a:spAutoFit/>
          </a:bodyPr>
          <a:lstStyle>
            <a:defPPr>
              <a:defRPr lang="en-GB"/>
            </a:defPPr>
            <a:lvl1pPr defTabSz="686074" eaLnBrk="0" fontAlgn="auto" hangingPunct="0">
              <a:lnSpc>
                <a:spcPct val="90000"/>
              </a:lnSpc>
              <a:spcBef>
                <a:spcPts val="0"/>
              </a:spcBef>
              <a:spcAft>
                <a:spcPts val="0"/>
              </a:spcAft>
              <a:defRPr sz="800" b="0" kern="0">
                <a:latin typeface="Frutiger 55 Roman"/>
              </a:defRPr>
            </a:lvl1pPr>
          </a:lstStyle>
          <a:p>
            <a:r>
              <a:rPr lang="en-GB" sz="600" dirty="0">
                <a:solidFill>
                  <a:prstClr val="black"/>
                </a:solidFill>
              </a:rPr>
              <a:t>People Logistics</a:t>
            </a:r>
          </a:p>
          <a:p>
            <a:r>
              <a:rPr lang="en-GB" sz="600" dirty="0">
                <a:solidFill>
                  <a:prstClr val="black"/>
                </a:solidFill>
              </a:rPr>
              <a:t>Management</a:t>
            </a:r>
          </a:p>
        </p:txBody>
      </p:sp>
      <p:sp>
        <p:nvSpPr>
          <p:cNvPr id="213" name="Oval 212"/>
          <p:cNvSpPr/>
          <p:nvPr/>
        </p:nvSpPr>
        <p:spPr bwMode="gray">
          <a:xfrm>
            <a:off x="2385504" y="4130045"/>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14" name="TextBox 213"/>
          <p:cNvSpPr txBox="1"/>
          <p:nvPr/>
        </p:nvSpPr>
        <p:spPr>
          <a:xfrm>
            <a:off x="2439353" y="4109329"/>
            <a:ext cx="825208"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b="1" kern="0" dirty="0">
                <a:solidFill>
                  <a:prstClr val="black"/>
                </a:solidFill>
                <a:latin typeface="Frutiger 55 Roman"/>
              </a:rPr>
              <a:t>Automated source-to-pay in cloud</a:t>
            </a:r>
          </a:p>
        </p:txBody>
      </p:sp>
      <p:sp>
        <p:nvSpPr>
          <p:cNvPr id="215" name="Oval 214"/>
          <p:cNvSpPr/>
          <p:nvPr/>
        </p:nvSpPr>
        <p:spPr bwMode="gray">
          <a:xfrm>
            <a:off x="3867575" y="3248291"/>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16" name="TextBox 215">
            <a:hlinkClick r:id="" action="ppaction://noaction"/>
          </p:cNvPr>
          <p:cNvSpPr txBox="1"/>
          <p:nvPr/>
        </p:nvSpPr>
        <p:spPr>
          <a:xfrm>
            <a:off x="3938352" y="3280047"/>
            <a:ext cx="640874" cy="303709"/>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Virtual Category Room</a:t>
            </a:r>
          </a:p>
        </p:txBody>
      </p:sp>
      <p:sp>
        <p:nvSpPr>
          <p:cNvPr id="217" name="Oval 216"/>
          <p:cNvSpPr/>
          <p:nvPr/>
        </p:nvSpPr>
        <p:spPr bwMode="gray">
          <a:xfrm>
            <a:off x="3245991" y="3574605"/>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18" name="TextBox 217"/>
          <p:cNvSpPr txBox="1"/>
          <p:nvPr/>
        </p:nvSpPr>
        <p:spPr>
          <a:xfrm>
            <a:off x="3271951" y="3565764"/>
            <a:ext cx="849950"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algn="ctr" defTabSz="514556">
              <a:defRPr/>
            </a:pPr>
            <a:r>
              <a:rPr lang="en-GB" sz="600" kern="0" dirty="0">
                <a:solidFill>
                  <a:prstClr val="black"/>
                </a:solidFill>
                <a:latin typeface="Frutiger 55 Roman"/>
              </a:rPr>
              <a:t>Spend analytics &amp; contract compliance</a:t>
            </a:r>
          </a:p>
        </p:txBody>
      </p:sp>
      <p:sp>
        <p:nvSpPr>
          <p:cNvPr id="219" name="Oval 218"/>
          <p:cNvSpPr/>
          <p:nvPr/>
        </p:nvSpPr>
        <p:spPr bwMode="gray">
          <a:xfrm>
            <a:off x="2779610" y="3848586"/>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20" name="TextBox 219"/>
          <p:cNvSpPr txBox="1"/>
          <p:nvPr/>
        </p:nvSpPr>
        <p:spPr>
          <a:xfrm>
            <a:off x="2835559" y="3832926"/>
            <a:ext cx="875056"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Cloud based Supplier collaboration</a:t>
            </a:r>
          </a:p>
        </p:txBody>
      </p:sp>
      <p:sp>
        <p:nvSpPr>
          <p:cNvPr id="221" name="TextBox 220"/>
          <p:cNvSpPr txBox="1"/>
          <p:nvPr/>
        </p:nvSpPr>
        <p:spPr>
          <a:xfrm>
            <a:off x="4592562" y="3032241"/>
            <a:ext cx="1093849" cy="1375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Virtual Supplier Room</a:t>
            </a:r>
          </a:p>
        </p:txBody>
      </p:sp>
      <p:sp>
        <p:nvSpPr>
          <p:cNvPr id="222" name="Oval 221"/>
          <p:cNvSpPr/>
          <p:nvPr/>
        </p:nvSpPr>
        <p:spPr bwMode="gray">
          <a:xfrm>
            <a:off x="4489624" y="2998062"/>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sp>
        <p:nvSpPr>
          <p:cNvPr id="223" name="TextBox 222">
            <a:hlinkClick r:id="" action="ppaction://noaction"/>
          </p:cNvPr>
          <p:cNvSpPr txBox="1"/>
          <p:nvPr/>
        </p:nvSpPr>
        <p:spPr>
          <a:xfrm>
            <a:off x="5551678" y="2730544"/>
            <a:ext cx="667954" cy="220610"/>
          </a:xfrm>
          <a:prstGeom prst="rect">
            <a:avLst/>
          </a:prstGeom>
          <a:noFill/>
        </p:spPr>
        <p:txBody>
          <a:bodyPr wrap="square" lIns="53885" tIns="26942" rIns="53885" bIns="26942" rtlCol="0">
            <a:spAutoFit/>
          </a:bodyPr>
          <a:lstStyle>
            <a:defPPr>
              <a:defRPr lang="en-US"/>
            </a:defPPr>
            <a:lvl1pPr eaLnBrk="0" hangingPunct="0">
              <a:lnSpc>
                <a:spcPct val="90000"/>
              </a:lnSpc>
              <a:defRPr sz="1000">
                <a:solidFill>
                  <a:srgbClr val="002266"/>
                </a:solidFill>
              </a:defRPr>
            </a:lvl1pPr>
          </a:lstStyle>
          <a:p>
            <a:pPr defTabSz="514556">
              <a:defRPr/>
            </a:pPr>
            <a:r>
              <a:rPr lang="en-GB" sz="600" kern="0" dirty="0">
                <a:solidFill>
                  <a:prstClr val="black"/>
                </a:solidFill>
                <a:latin typeface="Frutiger 55 Roman"/>
              </a:rPr>
              <a:t>Virtual Company Mall</a:t>
            </a:r>
          </a:p>
        </p:txBody>
      </p:sp>
      <p:sp>
        <p:nvSpPr>
          <p:cNvPr id="224" name="Oval 223"/>
          <p:cNvSpPr/>
          <p:nvPr/>
        </p:nvSpPr>
        <p:spPr bwMode="gray">
          <a:xfrm>
            <a:off x="5448740" y="2696366"/>
            <a:ext cx="94853" cy="84968"/>
          </a:xfrm>
          <a:prstGeom prst="ellipse">
            <a:avLst/>
          </a:prstGeom>
          <a:solidFill>
            <a:sysClr val="window" lastClr="FFFFFF"/>
          </a:solidFill>
          <a:ln w="28575">
            <a:solidFill>
              <a:srgbClr val="00BBEE"/>
            </a:solidFill>
            <a:miter lim="800000"/>
            <a:headEnd/>
            <a:tailEnd/>
          </a:ln>
          <a:effectLst/>
        </p:spPr>
        <p:txBody>
          <a:bodyPr vert="horz" wrap="square" lIns="40516" tIns="40516" rIns="40516" bIns="40516" numCol="1" rtlCol="0" anchor="t" anchorCtr="0" compatLnSpc="1">
            <a:prstTxWarp prst="textNoShape">
              <a:avLst/>
            </a:prstTxWarp>
            <a:noAutofit/>
          </a:bodyPr>
          <a:lstStyle/>
          <a:p>
            <a:pPr defTabSz="514556">
              <a:spcAft>
                <a:spcPts val="169"/>
              </a:spcAft>
              <a:defRPr/>
            </a:pPr>
            <a:endParaRPr lang="en-GB" sz="788" kern="0" dirty="0" err="1">
              <a:solidFill>
                <a:sysClr val="windowText" lastClr="000000"/>
              </a:solidFill>
            </a:endParaRPr>
          </a:p>
        </p:txBody>
      </p:sp>
      <p:grpSp>
        <p:nvGrpSpPr>
          <p:cNvPr id="2" name="Group 1"/>
          <p:cNvGrpSpPr/>
          <p:nvPr/>
        </p:nvGrpSpPr>
        <p:grpSpPr>
          <a:xfrm>
            <a:off x="2635553" y="2203720"/>
            <a:ext cx="400012" cy="379204"/>
            <a:chOff x="465137" y="1627900"/>
            <a:chExt cx="710854" cy="673876"/>
          </a:xfrm>
        </p:grpSpPr>
        <p:sp>
          <p:nvSpPr>
            <p:cNvPr id="111" name="Oval 110"/>
            <p:cNvSpPr>
              <a:spLocks noChangeArrowheads="1"/>
            </p:cNvSpPr>
            <p:nvPr/>
          </p:nvSpPr>
          <p:spPr bwMode="auto">
            <a:xfrm>
              <a:off x="465137" y="1627900"/>
              <a:ext cx="710854" cy="673876"/>
            </a:xfrm>
            <a:prstGeom prst="ellipse">
              <a:avLst/>
            </a:prstGeom>
            <a:gradFill>
              <a:gsLst>
                <a:gs pos="0">
                  <a:srgbClr val="92D050"/>
                </a:gs>
                <a:gs pos="100000">
                  <a:srgbClr val="00BBEE"/>
                </a:gs>
              </a:gsLst>
              <a:lin ang="2700000" scaled="0"/>
            </a:gradFill>
            <a:ln w="28575" cap="rnd" cmpd="sng" algn="ctr">
              <a:noFill/>
              <a:prstDash val="solid"/>
              <a:headEnd type="none" w="med" len="med"/>
              <a:tailEnd type="none" w="med" len="med"/>
            </a:ln>
            <a:effectLst/>
          </p:spPr>
          <p:txBody>
            <a:bodyPr rtlCol="0" anchor="ctr"/>
            <a:lstStyle/>
            <a:p>
              <a:pPr algn="ctr" defTabSz="514556">
                <a:defRPr/>
              </a:pPr>
              <a:endParaRPr lang="en-US" sz="450" kern="0">
                <a:solidFill>
                  <a:prstClr val="white"/>
                </a:solidFill>
                <a:latin typeface="Arial"/>
              </a:endParaRPr>
            </a:p>
          </p:txBody>
        </p:sp>
        <p:sp>
          <p:nvSpPr>
            <p:cNvPr id="112" name="Oval 111"/>
            <p:cNvSpPr>
              <a:spLocks noChangeArrowheads="1"/>
            </p:cNvSpPr>
            <p:nvPr/>
          </p:nvSpPr>
          <p:spPr bwMode="auto">
            <a:xfrm>
              <a:off x="510100" y="1670525"/>
              <a:ext cx="620929" cy="588629"/>
            </a:xfrm>
            <a:prstGeom prst="ellipse">
              <a:avLst/>
            </a:prstGeom>
            <a:noFill/>
            <a:ln w="19050">
              <a:noFill/>
            </a:ln>
            <a:effectLst>
              <a:glow rad="63500">
                <a:schemeClr val="accent1">
                  <a:satMod val="175000"/>
                  <a:alpha val="40000"/>
                </a:schemeClr>
              </a:glow>
            </a:effectLst>
          </p:spPr>
          <p:txBody>
            <a:bodyPr vert="horz" wrap="square" lIns="51455" tIns="25727" rIns="51455" bIns="25727" numCol="1" anchor="t" anchorCtr="0" compatLnSpc="1">
              <a:prstTxWarp prst="textNoShape">
                <a:avLst/>
              </a:prstTxWarp>
            </a:bodyPr>
            <a:lstStyle/>
            <a:p>
              <a:pPr defTabSz="514556">
                <a:defRPr/>
              </a:pPr>
              <a:endParaRPr lang="en-US" sz="1351" kern="0">
                <a:solidFill>
                  <a:prstClr val="white"/>
                </a:solidFill>
              </a:endParaRPr>
            </a:p>
          </p:txBody>
        </p:sp>
        <p:sp>
          <p:nvSpPr>
            <p:cNvPr id="113" name="TextBox 112"/>
            <p:cNvSpPr txBox="1"/>
            <p:nvPr/>
          </p:nvSpPr>
          <p:spPr>
            <a:xfrm>
              <a:off x="707554" y="2081432"/>
              <a:ext cx="236441" cy="129215"/>
            </a:xfrm>
            <a:prstGeom prst="rect">
              <a:avLst/>
            </a:prstGeom>
            <a:noFill/>
          </p:spPr>
          <p:txBody>
            <a:bodyPr wrap="none" lIns="0" tIns="0" rIns="0" bIns="0" rtlCol="0">
              <a:spAutoFit/>
            </a:bodyPr>
            <a:lstStyle/>
            <a:p>
              <a:pPr algn="ctr" defTabSz="514556">
                <a:lnSpc>
                  <a:spcPct val="80000"/>
                </a:lnSpc>
                <a:defRPr/>
              </a:pPr>
              <a:r>
                <a:rPr lang="en-AU" sz="591" kern="0" dirty="0">
                  <a:solidFill>
                    <a:prstClr val="white"/>
                  </a:solidFill>
                </a:rPr>
                <a:t>Plan</a:t>
              </a:r>
            </a:p>
          </p:txBody>
        </p:sp>
        <p:sp>
          <p:nvSpPr>
            <p:cNvPr id="114" name="Freeform 135"/>
            <p:cNvSpPr>
              <a:spLocks/>
            </p:cNvSpPr>
            <p:nvPr/>
          </p:nvSpPr>
          <p:spPr bwMode="auto">
            <a:xfrm>
              <a:off x="635070" y="1706191"/>
              <a:ext cx="370989" cy="333053"/>
            </a:xfrm>
            <a:custGeom>
              <a:avLst/>
              <a:gdLst>
                <a:gd name="T0" fmla="*/ 719 w 751"/>
                <a:gd name="T1" fmla="*/ 287 h 770"/>
                <a:gd name="T2" fmla="*/ 751 w 751"/>
                <a:gd name="T3" fmla="*/ 192 h 770"/>
                <a:gd name="T4" fmla="*/ 555 w 751"/>
                <a:gd name="T5" fmla="*/ 161 h 770"/>
                <a:gd name="T6" fmla="*/ 524 w 751"/>
                <a:gd name="T7" fmla="*/ 210 h 770"/>
                <a:gd name="T8" fmla="*/ 389 w 751"/>
                <a:gd name="T9" fmla="*/ 168 h 770"/>
                <a:gd name="T10" fmla="*/ 457 w 751"/>
                <a:gd name="T11" fmla="*/ 126 h 770"/>
                <a:gd name="T12" fmla="*/ 488 w 751"/>
                <a:gd name="T13" fmla="*/ 31 h 770"/>
                <a:gd name="T14" fmla="*/ 293 w 751"/>
                <a:gd name="T15" fmla="*/ 0 h 770"/>
                <a:gd name="T16" fmla="*/ 261 w 751"/>
                <a:gd name="T17" fmla="*/ 94 h 770"/>
                <a:gd name="T18" fmla="*/ 362 w 751"/>
                <a:gd name="T19" fmla="*/ 126 h 770"/>
                <a:gd name="T20" fmla="*/ 262 w 751"/>
                <a:gd name="T21" fmla="*/ 224 h 770"/>
                <a:gd name="T22" fmla="*/ 362 w 751"/>
                <a:gd name="T23" fmla="*/ 330 h 770"/>
                <a:gd name="T24" fmla="*/ 226 w 751"/>
                <a:gd name="T25" fmla="*/ 372 h 770"/>
                <a:gd name="T26" fmla="*/ 195 w 751"/>
                <a:gd name="T27" fmla="*/ 322 h 770"/>
                <a:gd name="T28" fmla="*/ 0 w 751"/>
                <a:gd name="T29" fmla="*/ 354 h 770"/>
                <a:gd name="T30" fmla="*/ 31 w 751"/>
                <a:gd name="T31" fmla="*/ 448 h 770"/>
                <a:gd name="T32" fmla="*/ 226 w 751"/>
                <a:gd name="T33" fmla="*/ 417 h 770"/>
                <a:gd name="T34" fmla="*/ 286 w 751"/>
                <a:gd name="T35" fmla="*/ 399 h 770"/>
                <a:gd name="T36" fmla="*/ 464 w 751"/>
                <a:gd name="T37" fmla="*/ 399 h 770"/>
                <a:gd name="T38" fmla="*/ 624 w 751"/>
                <a:gd name="T39" fmla="*/ 491 h 770"/>
                <a:gd name="T40" fmla="*/ 488 w 751"/>
                <a:gd name="T41" fmla="*/ 533 h 770"/>
                <a:gd name="T42" fmla="*/ 457 w 751"/>
                <a:gd name="T43" fmla="*/ 483 h 770"/>
                <a:gd name="T44" fmla="*/ 262 w 751"/>
                <a:gd name="T45" fmla="*/ 515 h 770"/>
                <a:gd name="T46" fmla="*/ 226 w 751"/>
                <a:gd name="T47" fmla="*/ 533 h 770"/>
                <a:gd name="T48" fmla="*/ 195 w 751"/>
                <a:gd name="T49" fmla="*/ 483 h 770"/>
                <a:gd name="T50" fmla="*/ 0 w 751"/>
                <a:gd name="T51" fmla="*/ 515 h 770"/>
                <a:gd name="T52" fmla="*/ 31 w 751"/>
                <a:gd name="T53" fmla="*/ 609 h 770"/>
                <a:gd name="T54" fmla="*/ 99 w 751"/>
                <a:gd name="T55" fmla="*/ 645 h 770"/>
                <a:gd name="T56" fmla="*/ 0 w 751"/>
                <a:gd name="T57" fmla="*/ 676 h 770"/>
                <a:gd name="T58" fmla="*/ 31 w 751"/>
                <a:gd name="T59" fmla="*/ 770 h 770"/>
                <a:gd name="T60" fmla="*/ 226 w 751"/>
                <a:gd name="T61" fmla="*/ 739 h 770"/>
                <a:gd name="T62" fmla="*/ 195 w 751"/>
                <a:gd name="T63" fmla="*/ 645 h 770"/>
                <a:gd name="T64" fmla="*/ 126 w 751"/>
                <a:gd name="T65" fmla="*/ 609 h 770"/>
                <a:gd name="T66" fmla="*/ 226 w 751"/>
                <a:gd name="T67" fmla="*/ 578 h 770"/>
                <a:gd name="T68" fmla="*/ 262 w 751"/>
                <a:gd name="T69" fmla="*/ 560 h 770"/>
                <a:gd name="T70" fmla="*/ 293 w 751"/>
                <a:gd name="T71" fmla="*/ 609 h 770"/>
                <a:gd name="T72" fmla="*/ 488 w 751"/>
                <a:gd name="T73" fmla="*/ 578 h 770"/>
                <a:gd name="T74" fmla="*/ 548 w 751"/>
                <a:gd name="T75" fmla="*/ 560 h 770"/>
                <a:gd name="T76" fmla="*/ 624 w 751"/>
                <a:gd name="T77" fmla="*/ 645 h 770"/>
                <a:gd name="T78" fmla="*/ 524 w 751"/>
                <a:gd name="T79" fmla="*/ 676 h 770"/>
                <a:gd name="T80" fmla="*/ 555 w 751"/>
                <a:gd name="T81" fmla="*/ 770 h 770"/>
                <a:gd name="T82" fmla="*/ 751 w 751"/>
                <a:gd name="T83" fmla="*/ 739 h 770"/>
                <a:gd name="T84" fmla="*/ 719 w 751"/>
                <a:gd name="T85" fmla="*/ 645 h 770"/>
                <a:gd name="T86" fmla="*/ 651 w 751"/>
                <a:gd name="T87" fmla="*/ 602 h 770"/>
                <a:gd name="T88" fmla="*/ 651 w 751"/>
                <a:gd name="T89" fmla="*/ 491 h 770"/>
                <a:gd name="T90" fmla="*/ 464 w 751"/>
                <a:gd name="T91" fmla="*/ 372 h 770"/>
                <a:gd name="T92" fmla="*/ 389 w 751"/>
                <a:gd name="T93" fmla="*/ 279 h 770"/>
                <a:gd name="T94" fmla="*/ 524 w 751"/>
                <a:gd name="T95" fmla="*/ 237 h 770"/>
                <a:gd name="T96" fmla="*/ 555 w 751"/>
                <a:gd name="T97" fmla="*/ 287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1" h="770">
                  <a:moveTo>
                    <a:pt x="555" y="287"/>
                  </a:moveTo>
                  <a:cubicBezTo>
                    <a:pt x="719" y="287"/>
                    <a:pt x="719" y="287"/>
                    <a:pt x="719" y="287"/>
                  </a:cubicBezTo>
                  <a:cubicBezTo>
                    <a:pt x="737" y="287"/>
                    <a:pt x="751" y="273"/>
                    <a:pt x="751" y="255"/>
                  </a:cubicBezTo>
                  <a:cubicBezTo>
                    <a:pt x="751" y="192"/>
                    <a:pt x="751" y="192"/>
                    <a:pt x="751" y="192"/>
                  </a:cubicBezTo>
                  <a:cubicBezTo>
                    <a:pt x="751" y="175"/>
                    <a:pt x="737" y="161"/>
                    <a:pt x="719" y="161"/>
                  </a:cubicBezTo>
                  <a:cubicBezTo>
                    <a:pt x="555" y="161"/>
                    <a:pt x="555" y="161"/>
                    <a:pt x="555" y="161"/>
                  </a:cubicBezTo>
                  <a:cubicBezTo>
                    <a:pt x="538" y="161"/>
                    <a:pt x="524" y="175"/>
                    <a:pt x="524" y="192"/>
                  </a:cubicBezTo>
                  <a:cubicBezTo>
                    <a:pt x="524" y="210"/>
                    <a:pt x="524" y="210"/>
                    <a:pt x="524" y="210"/>
                  </a:cubicBezTo>
                  <a:cubicBezTo>
                    <a:pt x="464" y="210"/>
                    <a:pt x="464" y="210"/>
                    <a:pt x="464" y="210"/>
                  </a:cubicBezTo>
                  <a:cubicBezTo>
                    <a:pt x="389" y="168"/>
                    <a:pt x="389" y="168"/>
                    <a:pt x="389" y="168"/>
                  </a:cubicBezTo>
                  <a:cubicBezTo>
                    <a:pt x="389" y="126"/>
                    <a:pt x="389" y="126"/>
                    <a:pt x="389" y="126"/>
                  </a:cubicBezTo>
                  <a:cubicBezTo>
                    <a:pt x="457" y="126"/>
                    <a:pt x="457" y="126"/>
                    <a:pt x="457" y="126"/>
                  </a:cubicBezTo>
                  <a:cubicBezTo>
                    <a:pt x="474" y="126"/>
                    <a:pt x="488" y="111"/>
                    <a:pt x="488" y="94"/>
                  </a:cubicBezTo>
                  <a:cubicBezTo>
                    <a:pt x="488" y="31"/>
                    <a:pt x="488" y="31"/>
                    <a:pt x="488" y="31"/>
                  </a:cubicBezTo>
                  <a:cubicBezTo>
                    <a:pt x="488" y="14"/>
                    <a:pt x="474" y="0"/>
                    <a:pt x="457" y="0"/>
                  </a:cubicBezTo>
                  <a:cubicBezTo>
                    <a:pt x="293" y="0"/>
                    <a:pt x="293" y="0"/>
                    <a:pt x="293" y="0"/>
                  </a:cubicBezTo>
                  <a:cubicBezTo>
                    <a:pt x="275" y="0"/>
                    <a:pt x="261" y="14"/>
                    <a:pt x="261" y="31"/>
                  </a:cubicBezTo>
                  <a:cubicBezTo>
                    <a:pt x="261" y="94"/>
                    <a:pt x="261" y="94"/>
                    <a:pt x="261" y="94"/>
                  </a:cubicBezTo>
                  <a:cubicBezTo>
                    <a:pt x="261" y="111"/>
                    <a:pt x="275" y="126"/>
                    <a:pt x="293" y="126"/>
                  </a:cubicBezTo>
                  <a:cubicBezTo>
                    <a:pt x="362" y="126"/>
                    <a:pt x="362" y="126"/>
                    <a:pt x="362" y="126"/>
                  </a:cubicBezTo>
                  <a:cubicBezTo>
                    <a:pt x="362" y="168"/>
                    <a:pt x="362" y="168"/>
                    <a:pt x="362" y="168"/>
                  </a:cubicBezTo>
                  <a:cubicBezTo>
                    <a:pt x="262" y="224"/>
                    <a:pt x="262" y="224"/>
                    <a:pt x="262" y="224"/>
                  </a:cubicBezTo>
                  <a:cubicBezTo>
                    <a:pt x="362" y="279"/>
                    <a:pt x="362" y="279"/>
                    <a:pt x="362" y="279"/>
                  </a:cubicBezTo>
                  <a:cubicBezTo>
                    <a:pt x="362" y="330"/>
                    <a:pt x="362" y="330"/>
                    <a:pt x="362" y="330"/>
                  </a:cubicBezTo>
                  <a:cubicBezTo>
                    <a:pt x="286" y="372"/>
                    <a:pt x="286" y="372"/>
                    <a:pt x="286" y="372"/>
                  </a:cubicBezTo>
                  <a:cubicBezTo>
                    <a:pt x="226" y="372"/>
                    <a:pt x="226" y="372"/>
                    <a:pt x="226" y="372"/>
                  </a:cubicBezTo>
                  <a:cubicBezTo>
                    <a:pt x="226" y="354"/>
                    <a:pt x="226" y="354"/>
                    <a:pt x="226" y="354"/>
                  </a:cubicBezTo>
                  <a:cubicBezTo>
                    <a:pt x="226" y="336"/>
                    <a:pt x="212" y="322"/>
                    <a:pt x="195" y="322"/>
                  </a:cubicBezTo>
                  <a:cubicBezTo>
                    <a:pt x="31" y="322"/>
                    <a:pt x="31" y="322"/>
                    <a:pt x="31" y="322"/>
                  </a:cubicBezTo>
                  <a:cubicBezTo>
                    <a:pt x="14" y="322"/>
                    <a:pt x="0" y="336"/>
                    <a:pt x="0" y="354"/>
                  </a:cubicBezTo>
                  <a:cubicBezTo>
                    <a:pt x="0" y="417"/>
                    <a:pt x="0" y="417"/>
                    <a:pt x="0" y="417"/>
                  </a:cubicBezTo>
                  <a:cubicBezTo>
                    <a:pt x="0" y="434"/>
                    <a:pt x="14" y="448"/>
                    <a:pt x="31" y="448"/>
                  </a:cubicBezTo>
                  <a:cubicBezTo>
                    <a:pt x="195" y="448"/>
                    <a:pt x="195" y="448"/>
                    <a:pt x="195" y="448"/>
                  </a:cubicBezTo>
                  <a:cubicBezTo>
                    <a:pt x="212" y="448"/>
                    <a:pt x="226" y="434"/>
                    <a:pt x="226" y="417"/>
                  </a:cubicBezTo>
                  <a:cubicBezTo>
                    <a:pt x="226" y="399"/>
                    <a:pt x="226" y="399"/>
                    <a:pt x="226" y="399"/>
                  </a:cubicBezTo>
                  <a:cubicBezTo>
                    <a:pt x="286" y="399"/>
                    <a:pt x="286" y="399"/>
                    <a:pt x="286" y="399"/>
                  </a:cubicBezTo>
                  <a:cubicBezTo>
                    <a:pt x="375" y="448"/>
                    <a:pt x="375" y="448"/>
                    <a:pt x="375" y="448"/>
                  </a:cubicBezTo>
                  <a:cubicBezTo>
                    <a:pt x="464" y="399"/>
                    <a:pt x="464" y="399"/>
                    <a:pt x="464" y="399"/>
                  </a:cubicBezTo>
                  <a:cubicBezTo>
                    <a:pt x="624" y="399"/>
                    <a:pt x="624" y="399"/>
                    <a:pt x="624" y="399"/>
                  </a:cubicBezTo>
                  <a:cubicBezTo>
                    <a:pt x="624" y="491"/>
                    <a:pt x="624" y="491"/>
                    <a:pt x="624" y="491"/>
                  </a:cubicBezTo>
                  <a:cubicBezTo>
                    <a:pt x="548" y="533"/>
                    <a:pt x="548" y="533"/>
                    <a:pt x="548" y="533"/>
                  </a:cubicBezTo>
                  <a:cubicBezTo>
                    <a:pt x="488" y="533"/>
                    <a:pt x="488" y="533"/>
                    <a:pt x="488" y="533"/>
                  </a:cubicBezTo>
                  <a:cubicBezTo>
                    <a:pt x="488" y="515"/>
                    <a:pt x="488" y="515"/>
                    <a:pt x="488" y="515"/>
                  </a:cubicBezTo>
                  <a:cubicBezTo>
                    <a:pt x="488" y="498"/>
                    <a:pt x="474" y="483"/>
                    <a:pt x="457" y="483"/>
                  </a:cubicBezTo>
                  <a:cubicBezTo>
                    <a:pt x="293" y="483"/>
                    <a:pt x="293" y="483"/>
                    <a:pt x="293" y="483"/>
                  </a:cubicBezTo>
                  <a:cubicBezTo>
                    <a:pt x="276" y="483"/>
                    <a:pt x="262" y="498"/>
                    <a:pt x="262" y="515"/>
                  </a:cubicBezTo>
                  <a:cubicBezTo>
                    <a:pt x="262" y="533"/>
                    <a:pt x="262" y="533"/>
                    <a:pt x="262" y="533"/>
                  </a:cubicBezTo>
                  <a:cubicBezTo>
                    <a:pt x="226" y="533"/>
                    <a:pt x="226" y="533"/>
                    <a:pt x="226" y="533"/>
                  </a:cubicBezTo>
                  <a:cubicBezTo>
                    <a:pt x="226" y="515"/>
                    <a:pt x="226" y="515"/>
                    <a:pt x="226" y="515"/>
                  </a:cubicBezTo>
                  <a:cubicBezTo>
                    <a:pt x="226" y="498"/>
                    <a:pt x="212" y="483"/>
                    <a:pt x="195" y="483"/>
                  </a:cubicBezTo>
                  <a:cubicBezTo>
                    <a:pt x="31" y="483"/>
                    <a:pt x="31" y="483"/>
                    <a:pt x="31" y="483"/>
                  </a:cubicBezTo>
                  <a:cubicBezTo>
                    <a:pt x="14" y="483"/>
                    <a:pt x="0" y="498"/>
                    <a:pt x="0" y="515"/>
                  </a:cubicBezTo>
                  <a:cubicBezTo>
                    <a:pt x="0" y="578"/>
                    <a:pt x="0" y="578"/>
                    <a:pt x="0" y="578"/>
                  </a:cubicBezTo>
                  <a:cubicBezTo>
                    <a:pt x="0" y="595"/>
                    <a:pt x="14" y="609"/>
                    <a:pt x="31" y="609"/>
                  </a:cubicBezTo>
                  <a:cubicBezTo>
                    <a:pt x="99" y="609"/>
                    <a:pt x="99" y="609"/>
                    <a:pt x="99" y="609"/>
                  </a:cubicBezTo>
                  <a:cubicBezTo>
                    <a:pt x="99" y="645"/>
                    <a:pt x="99" y="645"/>
                    <a:pt x="99" y="645"/>
                  </a:cubicBezTo>
                  <a:cubicBezTo>
                    <a:pt x="31" y="645"/>
                    <a:pt x="31" y="645"/>
                    <a:pt x="31" y="645"/>
                  </a:cubicBezTo>
                  <a:cubicBezTo>
                    <a:pt x="14" y="645"/>
                    <a:pt x="0" y="659"/>
                    <a:pt x="0" y="676"/>
                  </a:cubicBezTo>
                  <a:cubicBezTo>
                    <a:pt x="0" y="739"/>
                    <a:pt x="0" y="739"/>
                    <a:pt x="0" y="739"/>
                  </a:cubicBezTo>
                  <a:cubicBezTo>
                    <a:pt x="0" y="756"/>
                    <a:pt x="14" y="770"/>
                    <a:pt x="31" y="770"/>
                  </a:cubicBezTo>
                  <a:cubicBezTo>
                    <a:pt x="195" y="770"/>
                    <a:pt x="195" y="770"/>
                    <a:pt x="195" y="770"/>
                  </a:cubicBezTo>
                  <a:cubicBezTo>
                    <a:pt x="212" y="770"/>
                    <a:pt x="226" y="756"/>
                    <a:pt x="226" y="739"/>
                  </a:cubicBezTo>
                  <a:cubicBezTo>
                    <a:pt x="226" y="676"/>
                    <a:pt x="226" y="676"/>
                    <a:pt x="226" y="676"/>
                  </a:cubicBezTo>
                  <a:cubicBezTo>
                    <a:pt x="226" y="659"/>
                    <a:pt x="212" y="645"/>
                    <a:pt x="195" y="645"/>
                  </a:cubicBezTo>
                  <a:cubicBezTo>
                    <a:pt x="126" y="645"/>
                    <a:pt x="126" y="645"/>
                    <a:pt x="126" y="645"/>
                  </a:cubicBezTo>
                  <a:cubicBezTo>
                    <a:pt x="126" y="609"/>
                    <a:pt x="126" y="609"/>
                    <a:pt x="126" y="609"/>
                  </a:cubicBezTo>
                  <a:cubicBezTo>
                    <a:pt x="195" y="609"/>
                    <a:pt x="195" y="609"/>
                    <a:pt x="195" y="609"/>
                  </a:cubicBezTo>
                  <a:cubicBezTo>
                    <a:pt x="212" y="609"/>
                    <a:pt x="226" y="595"/>
                    <a:pt x="226" y="578"/>
                  </a:cubicBezTo>
                  <a:cubicBezTo>
                    <a:pt x="226" y="560"/>
                    <a:pt x="226" y="560"/>
                    <a:pt x="226" y="560"/>
                  </a:cubicBezTo>
                  <a:cubicBezTo>
                    <a:pt x="262" y="560"/>
                    <a:pt x="262" y="560"/>
                    <a:pt x="262" y="560"/>
                  </a:cubicBezTo>
                  <a:cubicBezTo>
                    <a:pt x="262" y="578"/>
                    <a:pt x="262" y="578"/>
                    <a:pt x="262" y="578"/>
                  </a:cubicBezTo>
                  <a:cubicBezTo>
                    <a:pt x="262" y="595"/>
                    <a:pt x="276" y="609"/>
                    <a:pt x="293" y="609"/>
                  </a:cubicBezTo>
                  <a:cubicBezTo>
                    <a:pt x="457" y="609"/>
                    <a:pt x="457" y="609"/>
                    <a:pt x="457" y="609"/>
                  </a:cubicBezTo>
                  <a:cubicBezTo>
                    <a:pt x="474" y="609"/>
                    <a:pt x="488" y="595"/>
                    <a:pt x="488" y="578"/>
                  </a:cubicBezTo>
                  <a:cubicBezTo>
                    <a:pt x="488" y="560"/>
                    <a:pt x="488" y="560"/>
                    <a:pt x="488" y="560"/>
                  </a:cubicBezTo>
                  <a:cubicBezTo>
                    <a:pt x="548" y="560"/>
                    <a:pt x="548" y="560"/>
                    <a:pt x="548" y="560"/>
                  </a:cubicBezTo>
                  <a:cubicBezTo>
                    <a:pt x="624" y="602"/>
                    <a:pt x="624" y="602"/>
                    <a:pt x="624" y="602"/>
                  </a:cubicBezTo>
                  <a:cubicBezTo>
                    <a:pt x="624" y="645"/>
                    <a:pt x="624" y="645"/>
                    <a:pt x="624" y="645"/>
                  </a:cubicBezTo>
                  <a:cubicBezTo>
                    <a:pt x="555" y="645"/>
                    <a:pt x="555" y="645"/>
                    <a:pt x="555" y="645"/>
                  </a:cubicBezTo>
                  <a:cubicBezTo>
                    <a:pt x="538" y="645"/>
                    <a:pt x="524" y="659"/>
                    <a:pt x="524" y="676"/>
                  </a:cubicBezTo>
                  <a:cubicBezTo>
                    <a:pt x="524" y="739"/>
                    <a:pt x="524" y="739"/>
                    <a:pt x="524" y="739"/>
                  </a:cubicBezTo>
                  <a:cubicBezTo>
                    <a:pt x="524" y="756"/>
                    <a:pt x="538" y="770"/>
                    <a:pt x="555" y="770"/>
                  </a:cubicBezTo>
                  <a:cubicBezTo>
                    <a:pt x="719" y="770"/>
                    <a:pt x="719" y="770"/>
                    <a:pt x="719" y="770"/>
                  </a:cubicBezTo>
                  <a:cubicBezTo>
                    <a:pt x="737" y="770"/>
                    <a:pt x="751" y="756"/>
                    <a:pt x="751" y="739"/>
                  </a:cubicBezTo>
                  <a:cubicBezTo>
                    <a:pt x="751" y="676"/>
                    <a:pt x="751" y="676"/>
                    <a:pt x="751" y="676"/>
                  </a:cubicBezTo>
                  <a:cubicBezTo>
                    <a:pt x="751" y="659"/>
                    <a:pt x="737" y="645"/>
                    <a:pt x="719" y="645"/>
                  </a:cubicBezTo>
                  <a:cubicBezTo>
                    <a:pt x="651" y="645"/>
                    <a:pt x="651" y="645"/>
                    <a:pt x="651" y="645"/>
                  </a:cubicBezTo>
                  <a:cubicBezTo>
                    <a:pt x="651" y="602"/>
                    <a:pt x="651" y="602"/>
                    <a:pt x="651" y="602"/>
                  </a:cubicBezTo>
                  <a:cubicBezTo>
                    <a:pt x="751" y="546"/>
                    <a:pt x="751" y="546"/>
                    <a:pt x="751" y="546"/>
                  </a:cubicBezTo>
                  <a:cubicBezTo>
                    <a:pt x="651" y="491"/>
                    <a:pt x="651" y="491"/>
                    <a:pt x="651" y="491"/>
                  </a:cubicBezTo>
                  <a:cubicBezTo>
                    <a:pt x="651" y="372"/>
                    <a:pt x="651" y="372"/>
                    <a:pt x="651" y="372"/>
                  </a:cubicBezTo>
                  <a:cubicBezTo>
                    <a:pt x="464" y="372"/>
                    <a:pt x="464" y="372"/>
                    <a:pt x="464" y="372"/>
                  </a:cubicBezTo>
                  <a:cubicBezTo>
                    <a:pt x="389" y="330"/>
                    <a:pt x="389" y="330"/>
                    <a:pt x="389" y="330"/>
                  </a:cubicBezTo>
                  <a:cubicBezTo>
                    <a:pt x="389" y="279"/>
                    <a:pt x="389" y="279"/>
                    <a:pt x="389" y="279"/>
                  </a:cubicBezTo>
                  <a:cubicBezTo>
                    <a:pt x="464" y="237"/>
                    <a:pt x="464" y="237"/>
                    <a:pt x="464" y="237"/>
                  </a:cubicBezTo>
                  <a:cubicBezTo>
                    <a:pt x="524" y="237"/>
                    <a:pt x="524" y="237"/>
                    <a:pt x="524" y="237"/>
                  </a:cubicBezTo>
                  <a:cubicBezTo>
                    <a:pt x="524" y="255"/>
                    <a:pt x="524" y="255"/>
                    <a:pt x="524" y="255"/>
                  </a:cubicBezTo>
                  <a:cubicBezTo>
                    <a:pt x="524" y="273"/>
                    <a:pt x="538" y="287"/>
                    <a:pt x="555" y="287"/>
                  </a:cubicBezTo>
                  <a:close/>
                </a:path>
              </a:pathLst>
            </a:custGeom>
            <a:solidFill>
              <a:schemeClr val="bg1"/>
            </a:solidFill>
            <a:ln>
              <a:noFill/>
            </a:ln>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grpSp>
      <p:grpSp>
        <p:nvGrpSpPr>
          <p:cNvPr id="116" name="Group 115"/>
          <p:cNvGrpSpPr/>
          <p:nvPr/>
        </p:nvGrpSpPr>
        <p:grpSpPr>
          <a:xfrm>
            <a:off x="3939813" y="2781512"/>
            <a:ext cx="400012" cy="379204"/>
            <a:chOff x="5133608" y="2720970"/>
            <a:chExt cx="710854" cy="673876"/>
          </a:xfrm>
        </p:grpSpPr>
        <p:sp>
          <p:nvSpPr>
            <p:cNvPr id="117" name="Oval 116"/>
            <p:cNvSpPr>
              <a:spLocks noChangeArrowheads="1"/>
            </p:cNvSpPr>
            <p:nvPr/>
          </p:nvSpPr>
          <p:spPr bwMode="auto">
            <a:xfrm>
              <a:off x="5133608" y="2720970"/>
              <a:ext cx="710854" cy="673876"/>
            </a:xfrm>
            <a:prstGeom prst="ellipse">
              <a:avLst/>
            </a:prstGeom>
            <a:gradFill>
              <a:gsLst>
                <a:gs pos="0">
                  <a:srgbClr val="92D050"/>
                </a:gs>
                <a:gs pos="100000">
                  <a:srgbClr val="00BBEE"/>
                </a:gs>
              </a:gsLst>
              <a:lin ang="2700000" scaled="0"/>
            </a:gradFill>
            <a:ln w="28575" cap="rnd" cmpd="sng" algn="ctr">
              <a:noFill/>
              <a:prstDash val="solid"/>
              <a:headEnd type="none" w="med" len="med"/>
              <a:tailEnd type="none" w="med" len="med"/>
            </a:ln>
            <a:effectLst/>
          </p:spPr>
          <p:txBody>
            <a:bodyPr rtlCol="0" anchor="ctr"/>
            <a:lstStyle/>
            <a:p>
              <a:pPr algn="ctr" defTabSz="514556">
                <a:defRPr/>
              </a:pPr>
              <a:endParaRPr lang="en-US" sz="450" kern="0">
                <a:solidFill>
                  <a:prstClr val="white"/>
                </a:solidFill>
                <a:latin typeface="Arial"/>
              </a:endParaRPr>
            </a:p>
          </p:txBody>
        </p:sp>
        <p:sp>
          <p:nvSpPr>
            <p:cNvPr id="118" name="Oval 117"/>
            <p:cNvSpPr>
              <a:spLocks noChangeArrowheads="1"/>
            </p:cNvSpPr>
            <p:nvPr/>
          </p:nvSpPr>
          <p:spPr bwMode="auto">
            <a:xfrm>
              <a:off x="5178571" y="2763595"/>
              <a:ext cx="620929" cy="588629"/>
            </a:xfrm>
            <a:prstGeom prst="ellipse">
              <a:avLst/>
            </a:prstGeom>
            <a:noFill/>
            <a:ln w="19050">
              <a:noFill/>
            </a:ln>
            <a:effectLst>
              <a:glow rad="63500">
                <a:schemeClr val="accent1">
                  <a:satMod val="175000"/>
                  <a:alpha val="40000"/>
                </a:schemeClr>
              </a:glow>
            </a:effectLst>
          </p:spPr>
          <p:txBody>
            <a:bodyPr vert="horz" wrap="square" lIns="51455" tIns="25727" rIns="51455" bIns="25727" numCol="1" anchor="t" anchorCtr="0" compatLnSpc="1">
              <a:prstTxWarp prst="textNoShape">
                <a:avLst/>
              </a:prstTxWarp>
            </a:bodyPr>
            <a:lstStyle/>
            <a:p>
              <a:pPr defTabSz="514556">
                <a:defRPr/>
              </a:pPr>
              <a:endParaRPr lang="en-US" sz="1351" kern="0">
                <a:solidFill>
                  <a:prstClr val="white"/>
                </a:solidFill>
              </a:endParaRPr>
            </a:p>
          </p:txBody>
        </p:sp>
        <p:sp>
          <p:nvSpPr>
            <p:cNvPr id="119" name="TextBox 118"/>
            <p:cNvSpPr txBox="1"/>
            <p:nvPr/>
          </p:nvSpPr>
          <p:spPr>
            <a:xfrm>
              <a:off x="5306234" y="3174502"/>
              <a:ext cx="376023" cy="129215"/>
            </a:xfrm>
            <a:prstGeom prst="rect">
              <a:avLst/>
            </a:prstGeom>
            <a:noFill/>
          </p:spPr>
          <p:txBody>
            <a:bodyPr wrap="none" lIns="0" tIns="0" rIns="0" bIns="0" rtlCol="0">
              <a:spAutoFit/>
            </a:bodyPr>
            <a:lstStyle/>
            <a:p>
              <a:pPr algn="ctr" defTabSz="514556">
                <a:lnSpc>
                  <a:spcPct val="80000"/>
                </a:lnSpc>
                <a:defRPr/>
              </a:pPr>
              <a:r>
                <a:rPr lang="en-AU" sz="591" kern="0" dirty="0">
                  <a:solidFill>
                    <a:prstClr val="white"/>
                  </a:solidFill>
                </a:rPr>
                <a:t>Source</a:t>
              </a:r>
            </a:p>
          </p:txBody>
        </p:sp>
        <p:sp>
          <p:nvSpPr>
            <p:cNvPr id="120" name="Freeform 152"/>
            <p:cNvSpPr>
              <a:spLocks/>
            </p:cNvSpPr>
            <p:nvPr/>
          </p:nvSpPr>
          <p:spPr bwMode="auto">
            <a:xfrm rot="18661386">
              <a:off x="5268825" y="2870756"/>
              <a:ext cx="269951" cy="55988"/>
            </a:xfrm>
            <a:custGeom>
              <a:avLst/>
              <a:gdLst>
                <a:gd name="T0" fmla="*/ 1257 w 1260"/>
                <a:gd name="T1" fmla="*/ 194 h 229"/>
                <a:gd name="T2" fmla="*/ 636 w 1260"/>
                <a:gd name="T3" fmla="*/ 0 h 229"/>
                <a:gd name="T4" fmla="*/ 258 w 1260"/>
                <a:gd name="T5" fmla="*/ 53 h 229"/>
                <a:gd name="T6" fmla="*/ 3 w 1260"/>
                <a:gd name="T7" fmla="*/ 192 h 229"/>
                <a:gd name="T8" fmla="*/ 1 w 1260"/>
                <a:gd name="T9" fmla="*/ 199 h 229"/>
                <a:gd name="T10" fmla="*/ 7 w 1260"/>
                <a:gd name="T11" fmla="*/ 205 h 229"/>
                <a:gd name="T12" fmla="*/ 96 w 1260"/>
                <a:gd name="T13" fmla="*/ 229 h 229"/>
                <a:gd name="T14" fmla="*/ 98 w 1260"/>
                <a:gd name="T15" fmla="*/ 229 h 229"/>
                <a:gd name="T16" fmla="*/ 102 w 1260"/>
                <a:gd name="T17" fmla="*/ 228 h 229"/>
                <a:gd name="T18" fmla="*/ 476 w 1260"/>
                <a:gd name="T19" fmla="*/ 110 h 229"/>
                <a:gd name="T20" fmla="*/ 487 w 1260"/>
                <a:gd name="T21" fmla="*/ 118 h 229"/>
                <a:gd name="T22" fmla="*/ 508 w 1260"/>
                <a:gd name="T23" fmla="*/ 207 h 229"/>
                <a:gd name="T24" fmla="*/ 515 w 1260"/>
                <a:gd name="T25" fmla="*/ 214 h 229"/>
                <a:gd name="T26" fmla="*/ 707 w 1260"/>
                <a:gd name="T27" fmla="*/ 216 h 229"/>
                <a:gd name="T28" fmla="*/ 715 w 1260"/>
                <a:gd name="T29" fmla="*/ 210 h 229"/>
                <a:gd name="T30" fmla="*/ 742 w 1260"/>
                <a:gd name="T31" fmla="*/ 106 h 229"/>
                <a:gd name="T32" fmla="*/ 752 w 1260"/>
                <a:gd name="T33" fmla="*/ 99 h 229"/>
                <a:gd name="T34" fmla="*/ 1248 w 1260"/>
                <a:gd name="T35" fmla="*/ 208 h 229"/>
                <a:gd name="T36" fmla="*/ 1252 w 1260"/>
                <a:gd name="T37" fmla="*/ 208 h 229"/>
                <a:gd name="T38" fmla="*/ 1260 w 1260"/>
                <a:gd name="T39" fmla="*/ 200 h 229"/>
                <a:gd name="T40" fmla="*/ 1257 w 1260"/>
                <a:gd name="T41" fmla="*/ 19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0" h="229">
                  <a:moveTo>
                    <a:pt x="1257" y="194"/>
                  </a:moveTo>
                  <a:cubicBezTo>
                    <a:pt x="1136" y="74"/>
                    <a:pt x="899" y="0"/>
                    <a:pt x="636" y="0"/>
                  </a:cubicBezTo>
                  <a:cubicBezTo>
                    <a:pt x="502" y="0"/>
                    <a:pt x="371" y="18"/>
                    <a:pt x="258" y="53"/>
                  </a:cubicBezTo>
                  <a:cubicBezTo>
                    <a:pt x="148" y="87"/>
                    <a:pt x="60" y="135"/>
                    <a:pt x="3" y="192"/>
                  </a:cubicBezTo>
                  <a:cubicBezTo>
                    <a:pt x="1" y="194"/>
                    <a:pt x="0" y="197"/>
                    <a:pt x="1" y="199"/>
                  </a:cubicBezTo>
                  <a:cubicBezTo>
                    <a:pt x="2" y="202"/>
                    <a:pt x="4" y="204"/>
                    <a:pt x="7" y="205"/>
                  </a:cubicBezTo>
                  <a:cubicBezTo>
                    <a:pt x="96" y="229"/>
                    <a:pt x="96" y="229"/>
                    <a:pt x="96" y="229"/>
                  </a:cubicBezTo>
                  <a:cubicBezTo>
                    <a:pt x="96" y="229"/>
                    <a:pt x="97" y="229"/>
                    <a:pt x="98" y="229"/>
                  </a:cubicBezTo>
                  <a:cubicBezTo>
                    <a:pt x="99" y="229"/>
                    <a:pt x="101" y="229"/>
                    <a:pt x="102" y="228"/>
                  </a:cubicBezTo>
                  <a:cubicBezTo>
                    <a:pt x="192" y="172"/>
                    <a:pt x="325" y="130"/>
                    <a:pt x="476" y="110"/>
                  </a:cubicBezTo>
                  <a:cubicBezTo>
                    <a:pt x="487" y="118"/>
                    <a:pt x="487" y="118"/>
                    <a:pt x="487" y="118"/>
                  </a:cubicBezTo>
                  <a:cubicBezTo>
                    <a:pt x="508" y="207"/>
                    <a:pt x="508" y="207"/>
                    <a:pt x="508" y="207"/>
                  </a:cubicBezTo>
                  <a:cubicBezTo>
                    <a:pt x="508" y="211"/>
                    <a:pt x="512" y="214"/>
                    <a:pt x="515" y="214"/>
                  </a:cubicBezTo>
                  <a:cubicBezTo>
                    <a:pt x="707" y="216"/>
                    <a:pt x="707" y="216"/>
                    <a:pt x="707" y="216"/>
                  </a:cubicBezTo>
                  <a:cubicBezTo>
                    <a:pt x="711" y="216"/>
                    <a:pt x="714" y="214"/>
                    <a:pt x="715" y="210"/>
                  </a:cubicBezTo>
                  <a:cubicBezTo>
                    <a:pt x="742" y="106"/>
                    <a:pt x="742" y="106"/>
                    <a:pt x="742" y="106"/>
                  </a:cubicBezTo>
                  <a:cubicBezTo>
                    <a:pt x="752" y="99"/>
                    <a:pt x="752" y="99"/>
                    <a:pt x="752" y="99"/>
                  </a:cubicBezTo>
                  <a:cubicBezTo>
                    <a:pt x="953" y="107"/>
                    <a:pt x="1133" y="146"/>
                    <a:pt x="1248" y="208"/>
                  </a:cubicBezTo>
                  <a:cubicBezTo>
                    <a:pt x="1249" y="208"/>
                    <a:pt x="1250" y="209"/>
                    <a:pt x="1252" y="208"/>
                  </a:cubicBezTo>
                  <a:cubicBezTo>
                    <a:pt x="1256" y="208"/>
                    <a:pt x="1260" y="205"/>
                    <a:pt x="1260" y="200"/>
                  </a:cubicBezTo>
                  <a:cubicBezTo>
                    <a:pt x="1260" y="198"/>
                    <a:pt x="1258" y="196"/>
                    <a:pt x="1257" y="194"/>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21" name="Freeform 153"/>
            <p:cNvSpPr>
              <a:spLocks/>
            </p:cNvSpPr>
            <p:nvPr/>
          </p:nvSpPr>
          <p:spPr bwMode="auto">
            <a:xfrm rot="18661386">
              <a:off x="5356647" y="2872130"/>
              <a:ext cx="32111" cy="13247"/>
            </a:xfrm>
            <a:custGeom>
              <a:avLst/>
              <a:gdLst>
                <a:gd name="T0" fmla="*/ 8 w 150"/>
                <a:gd name="T1" fmla="*/ 54 h 54"/>
                <a:gd name="T2" fmla="*/ 142 w 150"/>
                <a:gd name="T3" fmla="*/ 54 h 54"/>
                <a:gd name="T4" fmla="*/ 142 w 150"/>
                <a:gd name="T5" fmla="*/ 54 h 54"/>
                <a:gd name="T6" fmla="*/ 150 w 150"/>
                <a:gd name="T7" fmla="*/ 46 h 54"/>
                <a:gd name="T8" fmla="*/ 149 w 150"/>
                <a:gd name="T9" fmla="*/ 43 h 54"/>
                <a:gd name="T10" fmla="*/ 136 w 150"/>
                <a:gd name="T11" fmla="*/ 6 h 54"/>
                <a:gd name="T12" fmla="*/ 128 w 150"/>
                <a:gd name="T13" fmla="*/ 0 h 54"/>
                <a:gd name="T14" fmla="*/ 19 w 150"/>
                <a:gd name="T15" fmla="*/ 0 h 54"/>
                <a:gd name="T16" fmla="*/ 11 w 150"/>
                <a:gd name="T17" fmla="*/ 6 h 54"/>
                <a:gd name="T18" fmla="*/ 1 w 150"/>
                <a:gd name="T19" fmla="*/ 44 h 54"/>
                <a:gd name="T20" fmla="*/ 2 w 150"/>
                <a:gd name="T21" fmla="*/ 51 h 54"/>
                <a:gd name="T22" fmla="*/ 8 w 150"/>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54">
                  <a:moveTo>
                    <a:pt x="8" y="54"/>
                  </a:moveTo>
                  <a:cubicBezTo>
                    <a:pt x="142" y="54"/>
                    <a:pt x="142" y="54"/>
                    <a:pt x="142" y="54"/>
                  </a:cubicBezTo>
                  <a:cubicBezTo>
                    <a:pt x="142" y="54"/>
                    <a:pt x="142" y="54"/>
                    <a:pt x="142" y="54"/>
                  </a:cubicBezTo>
                  <a:cubicBezTo>
                    <a:pt x="146" y="54"/>
                    <a:pt x="150" y="51"/>
                    <a:pt x="150" y="46"/>
                  </a:cubicBezTo>
                  <a:cubicBezTo>
                    <a:pt x="150" y="45"/>
                    <a:pt x="149" y="44"/>
                    <a:pt x="149" y="43"/>
                  </a:cubicBezTo>
                  <a:cubicBezTo>
                    <a:pt x="136" y="6"/>
                    <a:pt x="136" y="6"/>
                    <a:pt x="136" y="6"/>
                  </a:cubicBezTo>
                  <a:cubicBezTo>
                    <a:pt x="135" y="3"/>
                    <a:pt x="132" y="0"/>
                    <a:pt x="128" y="0"/>
                  </a:cubicBezTo>
                  <a:cubicBezTo>
                    <a:pt x="19" y="0"/>
                    <a:pt x="19" y="0"/>
                    <a:pt x="19" y="0"/>
                  </a:cubicBezTo>
                  <a:cubicBezTo>
                    <a:pt x="15" y="0"/>
                    <a:pt x="12" y="3"/>
                    <a:pt x="11" y="6"/>
                  </a:cubicBezTo>
                  <a:cubicBezTo>
                    <a:pt x="1" y="44"/>
                    <a:pt x="1" y="44"/>
                    <a:pt x="1" y="44"/>
                  </a:cubicBezTo>
                  <a:cubicBezTo>
                    <a:pt x="0" y="46"/>
                    <a:pt x="0" y="49"/>
                    <a:pt x="2" y="51"/>
                  </a:cubicBezTo>
                  <a:cubicBezTo>
                    <a:pt x="3" y="53"/>
                    <a:pt x="6" y="54"/>
                    <a:pt x="8" y="54"/>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22" name="Freeform 154"/>
            <p:cNvSpPr>
              <a:spLocks/>
            </p:cNvSpPr>
            <p:nvPr/>
          </p:nvSpPr>
          <p:spPr bwMode="auto">
            <a:xfrm rot="18661386">
              <a:off x="5474407" y="2873201"/>
              <a:ext cx="96061" cy="291633"/>
            </a:xfrm>
            <a:custGeom>
              <a:avLst/>
              <a:gdLst>
                <a:gd name="T0" fmla="*/ 393 w 448"/>
                <a:gd name="T1" fmla="*/ 456 h 1193"/>
                <a:gd name="T2" fmla="*/ 344 w 448"/>
                <a:gd name="T3" fmla="*/ 184 h 1193"/>
                <a:gd name="T4" fmla="*/ 355 w 448"/>
                <a:gd name="T5" fmla="*/ 3 h 1193"/>
                <a:gd name="T6" fmla="*/ 216 w 448"/>
                <a:gd name="T7" fmla="*/ 0 h 1193"/>
                <a:gd name="T8" fmla="*/ 208 w 448"/>
                <a:gd name="T9" fmla="*/ 9 h 1193"/>
                <a:gd name="T10" fmla="*/ 219 w 448"/>
                <a:gd name="T11" fmla="*/ 403 h 1193"/>
                <a:gd name="T12" fmla="*/ 88 w 448"/>
                <a:gd name="T13" fmla="*/ 500 h 1193"/>
                <a:gd name="T14" fmla="*/ 26 w 448"/>
                <a:gd name="T15" fmla="*/ 508 h 1193"/>
                <a:gd name="T16" fmla="*/ 9 w 448"/>
                <a:gd name="T17" fmla="*/ 691 h 1193"/>
                <a:gd name="T18" fmla="*/ 108 w 448"/>
                <a:gd name="T19" fmla="*/ 708 h 1193"/>
                <a:gd name="T20" fmla="*/ 155 w 448"/>
                <a:gd name="T21" fmla="*/ 735 h 1193"/>
                <a:gd name="T22" fmla="*/ 218 w 448"/>
                <a:gd name="T23" fmla="*/ 744 h 1193"/>
                <a:gd name="T24" fmla="*/ 176 w 448"/>
                <a:gd name="T25" fmla="*/ 771 h 1193"/>
                <a:gd name="T26" fmla="*/ 68 w 448"/>
                <a:gd name="T27" fmla="*/ 876 h 1193"/>
                <a:gd name="T28" fmla="*/ 0 w 448"/>
                <a:gd name="T29" fmla="*/ 893 h 1193"/>
                <a:gd name="T30" fmla="*/ 16 w 448"/>
                <a:gd name="T31" fmla="*/ 1076 h 1193"/>
                <a:gd name="T32" fmla="*/ 114 w 448"/>
                <a:gd name="T33" fmla="*/ 1080 h 1193"/>
                <a:gd name="T34" fmla="*/ 177 w 448"/>
                <a:gd name="T35" fmla="*/ 1112 h 1193"/>
                <a:gd name="T36" fmla="*/ 208 w 448"/>
                <a:gd name="T37" fmla="*/ 1185 h 1193"/>
                <a:gd name="T38" fmla="*/ 216 w 448"/>
                <a:gd name="T39" fmla="*/ 1193 h 1193"/>
                <a:gd name="T40" fmla="*/ 355 w 448"/>
                <a:gd name="T41" fmla="*/ 1190 h 1193"/>
                <a:gd name="T42" fmla="*/ 356 w 448"/>
                <a:gd name="T43" fmla="*/ 1112 h 1193"/>
                <a:gd name="T44" fmla="*/ 405 w 448"/>
                <a:gd name="T45" fmla="*/ 1112 h 1193"/>
                <a:gd name="T46" fmla="*/ 427 w 448"/>
                <a:gd name="T47" fmla="*/ 1071 h 1193"/>
                <a:gd name="T48" fmla="*/ 416 w 448"/>
                <a:gd name="T49" fmla="*/ 1048 h 1193"/>
                <a:gd name="T50" fmla="*/ 431 w 448"/>
                <a:gd name="T51" fmla="*/ 996 h 1193"/>
                <a:gd name="T52" fmla="*/ 421 w 448"/>
                <a:gd name="T53" fmla="*/ 973 h 1193"/>
                <a:gd name="T54" fmla="*/ 436 w 448"/>
                <a:gd name="T55" fmla="*/ 921 h 1193"/>
                <a:gd name="T56" fmla="*/ 425 w 448"/>
                <a:gd name="T57" fmla="*/ 897 h 1193"/>
                <a:gd name="T58" fmla="*/ 439 w 448"/>
                <a:gd name="T59" fmla="*/ 846 h 1193"/>
                <a:gd name="T60" fmla="*/ 383 w 448"/>
                <a:gd name="T61" fmla="*/ 824 h 1193"/>
                <a:gd name="T62" fmla="*/ 346 w 448"/>
                <a:gd name="T63" fmla="*/ 744 h 1193"/>
                <a:gd name="T64" fmla="*/ 414 w 448"/>
                <a:gd name="T65" fmla="*/ 744 h 1193"/>
                <a:gd name="T66" fmla="*/ 436 w 448"/>
                <a:gd name="T67" fmla="*/ 703 h 1193"/>
                <a:gd name="T68" fmla="*/ 425 w 448"/>
                <a:gd name="T69" fmla="*/ 680 h 1193"/>
                <a:gd name="T70" fmla="*/ 441 w 448"/>
                <a:gd name="T71" fmla="*/ 628 h 1193"/>
                <a:gd name="T72" fmla="*/ 430 w 448"/>
                <a:gd name="T73" fmla="*/ 605 h 1193"/>
                <a:gd name="T74" fmla="*/ 445 w 448"/>
                <a:gd name="T75" fmla="*/ 553 h 1193"/>
                <a:gd name="T76" fmla="*/ 435 w 448"/>
                <a:gd name="T77" fmla="*/ 529 h 1193"/>
                <a:gd name="T78" fmla="*/ 448 w 448"/>
                <a:gd name="T79" fmla="*/ 47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8" h="1193">
                  <a:moveTo>
                    <a:pt x="426" y="456"/>
                  </a:moveTo>
                  <a:cubicBezTo>
                    <a:pt x="393" y="456"/>
                    <a:pt x="393" y="456"/>
                    <a:pt x="393" y="456"/>
                  </a:cubicBezTo>
                  <a:cubicBezTo>
                    <a:pt x="344" y="456"/>
                    <a:pt x="344" y="456"/>
                    <a:pt x="344" y="456"/>
                  </a:cubicBezTo>
                  <a:cubicBezTo>
                    <a:pt x="344" y="184"/>
                    <a:pt x="344" y="184"/>
                    <a:pt x="344" y="184"/>
                  </a:cubicBezTo>
                  <a:cubicBezTo>
                    <a:pt x="358" y="9"/>
                    <a:pt x="358" y="9"/>
                    <a:pt x="358" y="9"/>
                  </a:cubicBezTo>
                  <a:cubicBezTo>
                    <a:pt x="358" y="7"/>
                    <a:pt x="357" y="5"/>
                    <a:pt x="355" y="3"/>
                  </a:cubicBezTo>
                  <a:cubicBezTo>
                    <a:pt x="354" y="1"/>
                    <a:pt x="352" y="0"/>
                    <a:pt x="350" y="0"/>
                  </a:cubicBezTo>
                  <a:cubicBezTo>
                    <a:pt x="216" y="0"/>
                    <a:pt x="216" y="0"/>
                    <a:pt x="216" y="0"/>
                  </a:cubicBezTo>
                  <a:cubicBezTo>
                    <a:pt x="214" y="0"/>
                    <a:pt x="212" y="1"/>
                    <a:pt x="210" y="3"/>
                  </a:cubicBezTo>
                  <a:cubicBezTo>
                    <a:pt x="209" y="4"/>
                    <a:pt x="208" y="7"/>
                    <a:pt x="208" y="9"/>
                  </a:cubicBezTo>
                  <a:cubicBezTo>
                    <a:pt x="219" y="184"/>
                    <a:pt x="219" y="184"/>
                    <a:pt x="219" y="184"/>
                  </a:cubicBezTo>
                  <a:cubicBezTo>
                    <a:pt x="219" y="403"/>
                    <a:pt x="219" y="403"/>
                    <a:pt x="219" y="403"/>
                  </a:cubicBezTo>
                  <a:cubicBezTo>
                    <a:pt x="185" y="403"/>
                    <a:pt x="185" y="403"/>
                    <a:pt x="185" y="403"/>
                  </a:cubicBezTo>
                  <a:cubicBezTo>
                    <a:pt x="145" y="403"/>
                    <a:pt x="102" y="463"/>
                    <a:pt x="88" y="500"/>
                  </a:cubicBezTo>
                  <a:cubicBezTo>
                    <a:pt x="86" y="504"/>
                    <a:pt x="82" y="508"/>
                    <a:pt x="77" y="508"/>
                  </a:cubicBezTo>
                  <a:cubicBezTo>
                    <a:pt x="26" y="508"/>
                    <a:pt x="26" y="508"/>
                    <a:pt x="26" y="508"/>
                  </a:cubicBezTo>
                  <a:cubicBezTo>
                    <a:pt x="16" y="508"/>
                    <a:pt x="9" y="515"/>
                    <a:pt x="9" y="525"/>
                  </a:cubicBezTo>
                  <a:cubicBezTo>
                    <a:pt x="9" y="691"/>
                    <a:pt x="9" y="691"/>
                    <a:pt x="9" y="691"/>
                  </a:cubicBezTo>
                  <a:cubicBezTo>
                    <a:pt x="9" y="700"/>
                    <a:pt x="16" y="708"/>
                    <a:pt x="26" y="708"/>
                  </a:cubicBezTo>
                  <a:cubicBezTo>
                    <a:pt x="108" y="708"/>
                    <a:pt x="108" y="708"/>
                    <a:pt x="108" y="708"/>
                  </a:cubicBezTo>
                  <a:cubicBezTo>
                    <a:pt x="114" y="708"/>
                    <a:pt x="119" y="709"/>
                    <a:pt x="123" y="712"/>
                  </a:cubicBezTo>
                  <a:cubicBezTo>
                    <a:pt x="155" y="735"/>
                    <a:pt x="155" y="735"/>
                    <a:pt x="155" y="735"/>
                  </a:cubicBezTo>
                  <a:cubicBezTo>
                    <a:pt x="164" y="741"/>
                    <a:pt x="175" y="744"/>
                    <a:pt x="186" y="744"/>
                  </a:cubicBezTo>
                  <a:cubicBezTo>
                    <a:pt x="218" y="744"/>
                    <a:pt x="218" y="744"/>
                    <a:pt x="218" y="744"/>
                  </a:cubicBezTo>
                  <a:cubicBezTo>
                    <a:pt x="217" y="771"/>
                    <a:pt x="217" y="771"/>
                    <a:pt x="217" y="771"/>
                  </a:cubicBezTo>
                  <a:cubicBezTo>
                    <a:pt x="176" y="771"/>
                    <a:pt x="176" y="771"/>
                    <a:pt x="176" y="771"/>
                  </a:cubicBezTo>
                  <a:cubicBezTo>
                    <a:pt x="135" y="771"/>
                    <a:pt x="93" y="831"/>
                    <a:pt x="79" y="868"/>
                  </a:cubicBezTo>
                  <a:cubicBezTo>
                    <a:pt x="77" y="872"/>
                    <a:pt x="73" y="876"/>
                    <a:pt x="68" y="876"/>
                  </a:cubicBezTo>
                  <a:cubicBezTo>
                    <a:pt x="16" y="876"/>
                    <a:pt x="16" y="876"/>
                    <a:pt x="16" y="876"/>
                  </a:cubicBezTo>
                  <a:cubicBezTo>
                    <a:pt x="7" y="876"/>
                    <a:pt x="0" y="883"/>
                    <a:pt x="0" y="893"/>
                  </a:cubicBezTo>
                  <a:cubicBezTo>
                    <a:pt x="0" y="1059"/>
                    <a:pt x="0" y="1059"/>
                    <a:pt x="0" y="1059"/>
                  </a:cubicBezTo>
                  <a:cubicBezTo>
                    <a:pt x="0" y="1068"/>
                    <a:pt x="7" y="1076"/>
                    <a:pt x="16" y="1076"/>
                  </a:cubicBezTo>
                  <a:cubicBezTo>
                    <a:pt x="99" y="1076"/>
                    <a:pt x="99" y="1076"/>
                    <a:pt x="99" y="1076"/>
                  </a:cubicBezTo>
                  <a:cubicBezTo>
                    <a:pt x="104" y="1076"/>
                    <a:pt x="110" y="1077"/>
                    <a:pt x="114" y="1080"/>
                  </a:cubicBezTo>
                  <a:cubicBezTo>
                    <a:pt x="146" y="1103"/>
                    <a:pt x="146" y="1103"/>
                    <a:pt x="146" y="1103"/>
                  </a:cubicBezTo>
                  <a:cubicBezTo>
                    <a:pt x="155" y="1109"/>
                    <a:pt x="166" y="1112"/>
                    <a:pt x="177" y="1112"/>
                  </a:cubicBezTo>
                  <a:cubicBezTo>
                    <a:pt x="210" y="1112"/>
                    <a:pt x="210" y="1112"/>
                    <a:pt x="210" y="1112"/>
                  </a:cubicBezTo>
                  <a:cubicBezTo>
                    <a:pt x="208" y="1185"/>
                    <a:pt x="208" y="1185"/>
                    <a:pt x="208" y="1185"/>
                  </a:cubicBezTo>
                  <a:cubicBezTo>
                    <a:pt x="208" y="1187"/>
                    <a:pt x="209" y="1189"/>
                    <a:pt x="211" y="1190"/>
                  </a:cubicBezTo>
                  <a:cubicBezTo>
                    <a:pt x="212" y="1192"/>
                    <a:pt x="214" y="1193"/>
                    <a:pt x="216" y="1193"/>
                  </a:cubicBezTo>
                  <a:cubicBezTo>
                    <a:pt x="350" y="1193"/>
                    <a:pt x="350" y="1193"/>
                    <a:pt x="350" y="1193"/>
                  </a:cubicBezTo>
                  <a:cubicBezTo>
                    <a:pt x="352" y="1193"/>
                    <a:pt x="354" y="1192"/>
                    <a:pt x="355" y="1190"/>
                  </a:cubicBezTo>
                  <a:cubicBezTo>
                    <a:pt x="357" y="1189"/>
                    <a:pt x="358" y="1187"/>
                    <a:pt x="358" y="1185"/>
                  </a:cubicBezTo>
                  <a:cubicBezTo>
                    <a:pt x="356" y="1112"/>
                    <a:pt x="356" y="1112"/>
                    <a:pt x="356" y="1112"/>
                  </a:cubicBezTo>
                  <a:cubicBezTo>
                    <a:pt x="383" y="1112"/>
                    <a:pt x="383" y="1112"/>
                    <a:pt x="383" y="1112"/>
                  </a:cubicBezTo>
                  <a:cubicBezTo>
                    <a:pt x="405" y="1112"/>
                    <a:pt x="405" y="1112"/>
                    <a:pt x="405" y="1112"/>
                  </a:cubicBezTo>
                  <a:cubicBezTo>
                    <a:pt x="417" y="1112"/>
                    <a:pt x="427" y="1102"/>
                    <a:pt x="427" y="1091"/>
                  </a:cubicBezTo>
                  <a:cubicBezTo>
                    <a:pt x="427" y="1071"/>
                    <a:pt x="427" y="1071"/>
                    <a:pt x="427" y="1071"/>
                  </a:cubicBezTo>
                  <a:cubicBezTo>
                    <a:pt x="427" y="1063"/>
                    <a:pt x="422" y="1056"/>
                    <a:pt x="416" y="1052"/>
                  </a:cubicBezTo>
                  <a:cubicBezTo>
                    <a:pt x="414" y="1051"/>
                    <a:pt x="415" y="1049"/>
                    <a:pt x="416" y="1048"/>
                  </a:cubicBezTo>
                  <a:cubicBezTo>
                    <a:pt x="425" y="1045"/>
                    <a:pt x="431" y="1037"/>
                    <a:pt x="431" y="1028"/>
                  </a:cubicBezTo>
                  <a:cubicBezTo>
                    <a:pt x="431" y="996"/>
                    <a:pt x="431" y="996"/>
                    <a:pt x="431" y="996"/>
                  </a:cubicBezTo>
                  <a:cubicBezTo>
                    <a:pt x="431" y="988"/>
                    <a:pt x="427" y="981"/>
                    <a:pt x="421" y="977"/>
                  </a:cubicBezTo>
                  <a:cubicBezTo>
                    <a:pt x="419" y="976"/>
                    <a:pt x="419" y="974"/>
                    <a:pt x="421" y="973"/>
                  </a:cubicBezTo>
                  <a:cubicBezTo>
                    <a:pt x="430" y="970"/>
                    <a:pt x="436" y="962"/>
                    <a:pt x="436" y="952"/>
                  </a:cubicBezTo>
                  <a:cubicBezTo>
                    <a:pt x="436" y="921"/>
                    <a:pt x="436" y="921"/>
                    <a:pt x="436" y="921"/>
                  </a:cubicBezTo>
                  <a:cubicBezTo>
                    <a:pt x="436" y="913"/>
                    <a:pt x="432" y="906"/>
                    <a:pt x="425" y="902"/>
                  </a:cubicBezTo>
                  <a:cubicBezTo>
                    <a:pt x="424" y="901"/>
                    <a:pt x="424" y="898"/>
                    <a:pt x="425" y="897"/>
                  </a:cubicBezTo>
                  <a:cubicBezTo>
                    <a:pt x="433" y="894"/>
                    <a:pt x="439" y="886"/>
                    <a:pt x="439" y="877"/>
                  </a:cubicBezTo>
                  <a:cubicBezTo>
                    <a:pt x="439" y="846"/>
                    <a:pt x="439" y="846"/>
                    <a:pt x="439" y="846"/>
                  </a:cubicBezTo>
                  <a:cubicBezTo>
                    <a:pt x="439" y="834"/>
                    <a:pt x="429" y="824"/>
                    <a:pt x="417" y="824"/>
                  </a:cubicBezTo>
                  <a:cubicBezTo>
                    <a:pt x="383" y="824"/>
                    <a:pt x="383" y="824"/>
                    <a:pt x="383" y="824"/>
                  </a:cubicBezTo>
                  <a:cubicBezTo>
                    <a:pt x="348" y="824"/>
                    <a:pt x="348" y="824"/>
                    <a:pt x="348" y="824"/>
                  </a:cubicBezTo>
                  <a:cubicBezTo>
                    <a:pt x="346" y="744"/>
                    <a:pt x="346" y="744"/>
                    <a:pt x="346" y="744"/>
                  </a:cubicBezTo>
                  <a:cubicBezTo>
                    <a:pt x="393" y="744"/>
                    <a:pt x="393" y="744"/>
                    <a:pt x="393" y="744"/>
                  </a:cubicBezTo>
                  <a:cubicBezTo>
                    <a:pt x="414" y="744"/>
                    <a:pt x="414" y="744"/>
                    <a:pt x="414" y="744"/>
                  </a:cubicBezTo>
                  <a:cubicBezTo>
                    <a:pt x="426" y="744"/>
                    <a:pt x="436" y="734"/>
                    <a:pt x="436" y="723"/>
                  </a:cubicBezTo>
                  <a:cubicBezTo>
                    <a:pt x="436" y="703"/>
                    <a:pt x="436" y="703"/>
                    <a:pt x="436" y="703"/>
                  </a:cubicBezTo>
                  <a:cubicBezTo>
                    <a:pt x="436" y="695"/>
                    <a:pt x="431" y="688"/>
                    <a:pt x="425" y="684"/>
                  </a:cubicBezTo>
                  <a:cubicBezTo>
                    <a:pt x="423" y="683"/>
                    <a:pt x="424" y="681"/>
                    <a:pt x="425" y="680"/>
                  </a:cubicBezTo>
                  <a:cubicBezTo>
                    <a:pt x="434" y="677"/>
                    <a:pt x="441" y="669"/>
                    <a:pt x="441" y="660"/>
                  </a:cubicBezTo>
                  <a:cubicBezTo>
                    <a:pt x="441" y="628"/>
                    <a:pt x="441" y="628"/>
                    <a:pt x="441" y="628"/>
                  </a:cubicBezTo>
                  <a:cubicBezTo>
                    <a:pt x="441" y="620"/>
                    <a:pt x="436" y="613"/>
                    <a:pt x="430" y="609"/>
                  </a:cubicBezTo>
                  <a:cubicBezTo>
                    <a:pt x="428" y="608"/>
                    <a:pt x="429" y="606"/>
                    <a:pt x="430" y="605"/>
                  </a:cubicBezTo>
                  <a:cubicBezTo>
                    <a:pt x="439" y="602"/>
                    <a:pt x="445" y="594"/>
                    <a:pt x="445" y="584"/>
                  </a:cubicBezTo>
                  <a:cubicBezTo>
                    <a:pt x="445" y="553"/>
                    <a:pt x="445" y="553"/>
                    <a:pt x="445" y="553"/>
                  </a:cubicBezTo>
                  <a:cubicBezTo>
                    <a:pt x="445" y="545"/>
                    <a:pt x="441" y="538"/>
                    <a:pt x="435" y="534"/>
                  </a:cubicBezTo>
                  <a:cubicBezTo>
                    <a:pt x="433" y="533"/>
                    <a:pt x="433" y="530"/>
                    <a:pt x="435" y="529"/>
                  </a:cubicBezTo>
                  <a:cubicBezTo>
                    <a:pt x="442" y="526"/>
                    <a:pt x="448" y="518"/>
                    <a:pt x="448" y="509"/>
                  </a:cubicBezTo>
                  <a:cubicBezTo>
                    <a:pt x="448" y="478"/>
                    <a:pt x="448" y="478"/>
                    <a:pt x="448" y="478"/>
                  </a:cubicBezTo>
                  <a:cubicBezTo>
                    <a:pt x="448" y="466"/>
                    <a:pt x="438" y="456"/>
                    <a:pt x="426" y="456"/>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grpSp>
      <p:grpSp>
        <p:nvGrpSpPr>
          <p:cNvPr id="123" name="Group 122"/>
          <p:cNvGrpSpPr/>
          <p:nvPr/>
        </p:nvGrpSpPr>
        <p:grpSpPr>
          <a:xfrm>
            <a:off x="5435089" y="3324228"/>
            <a:ext cx="400012" cy="379204"/>
            <a:chOff x="465137" y="1627900"/>
            <a:chExt cx="710854" cy="673876"/>
          </a:xfrm>
        </p:grpSpPr>
        <p:sp>
          <p:nvSpPr>
            <p:cNvPr id="124" name="Oval 123"/>
            <p:cNvSpPr>
              <a:spLocks noChangeArrowheads="1"/>
            </p:cNvSpPr>
            <p:nvPr/>
          </p:nvSpPr>
          <p:spPr bwMode="auto">
            <a:xfrm>
              <a:off x="465137" y="1627900"/>
              <a:ext cx="710854" cy="673876"/>
            </a:xfrm>
            <a:prstGeom prst="ellipse">
              <a:avLst/>
            </a:prstGeom>
            <a:gradFill>
              <a:gsLst>
                <a:gs pos="0">
                  <a:srgbClr val="92D050"/>
                </a:gs>
                <a:gs pos="100000">
                  <a:srgbClr val="00BBEE"/>
                </a:gs>
              </a:gsLst>
              <a:lin ang="2700000" scaled="0"/>
            </a:gradFill>
            <a:ln w="28575" cap="rnd" cmpd="sng" algn="ctr">
              <a:noFill/>
              <a:prstDash val="solid"/>
              <a:headEnd type="none" w="med" len="med"/>
              <a:tailEnd type="none" w="med" len="med"/>
            </a:ln>
            <a:effectLst/>
          </p:spPr>
          <p:txBody>
            <a:bodyPr rtlCol="0" anchor="ctr"/>
            <a:lstStyle/>
            <a:p>
              <a:pPr algn="ctr" defTabSz="514556">
                <a:defRPr/>
              </a:pPr>
              <a:endParaRPr lang="en-US" sz="450" kern="0">
                <a:solidFill>
                  <a:prstClr val="white"/>
                </a:solidFill>
                <a:latin typeface="Arial"/>
              </a:endParaRPr>
            </a:p>
          </p:txBody>
        </p:sp>
        <p:sp>
          <p:nvSpPr>
            <p:cNvPr id="125" name="Oval 124"/>
            <p:cNvSpPr>
              <a:spLocks noChangeArrowheads="1"/>
            </p:cNvSpPr>
            <p:nvPr/>
          </p:nvSpPr>
          <p:spPr bwMode="auto">
            <a:xfrm>
              <a:off x="510100" y="1670525"/>
              <a:ext cx="620929" cy="588629"/>
            </a:xfrm>
            <a:prstGeom prst="ellipse">
              <a:avLst/>
            </a:prstGeom>
            <a:noFill/>
            <a:ln w="19050">
              <a:noFill/>
            </a:ln>
            <a:effectLst>
              <a:glow rad="63500">
                <a:schemeClr val="accent1">
                  <a:satMod val="175000"/>
                  <a:alpha val="40000"/>
                </a:schemeClr>
              </a:glow>
            </a:effectLst>
          </p:spPr>
          <p:txBody>
            <a:bodyPr vert="horz" wrap="square" lIns="51455" tIns="25727" rIns="51455" bIns="25727" numCol="1" anchor="t" anchorCtr="0" compatLnSpc="1">
              <a:prstTxWarp prst="textNoShape">
                <a:avLst/>
              </a:prstTxWarp>
            </a:bodyPr>
            <a:lstStyle/>
            <a:p>
              <a:pPr defTabSz="514556">
                <a:defRPr/>
              </a:pPr>
              <a:endParaRPr lang="en-US" sz="1351" kern="0">
                <a:solidFill>
                  <a:prstClr val="white"/>
                </a:solidFill>
              </a:endParaRPr>
            </a:p>
          </p:txBody>
        </p:sp>
        <p:sp>
          <p:nvSpPr>
            <p:cNvPr id="126" name="TextBox 125"/>
            <p:cNvSpPr txBox="1"/>
            <p:nvPr/>
          </p:nvSpPr>
          <p:spPr>
            <a:xfrm>
              <a:off x="671947" y="2081432"/>
              <a:ext cx="307657" cy="129215"/>
            </a:xfrm>
            <a:prstGeom prst="rect">
              <a:avLst/>
            </a:prstGeom>
            <a:noFill/>
          </p:spPr>
          <p:txBody>
            <a:bodyPr wrap="none" lIns="0" tIns="0" rIns="0" bIns="0" rtlCol="0">
              <a:spAutoFit/>
            </a:bodyPr>
            <a:lstStyle/>
            <a:p>
              <a:pPr algn="ctr" defTabSz="514556">
                <a:lnSpc>
                  <a:spcPct val="80000"/>
                </a:lnSpc>
                <a:defRPr/>
              </a:pPr>
              <a:r>
                <a:rPr lang="en-AU" sz="591" kern="0" dirty="0">
                  <a:solidFill>
                    <a:prstClr val="white"/>
                  </a:solidFill>
                </a:rPr>
                <a:t>Make</a:t>
              </a:r>
            </a:p>
          </p:txBody>
        </p:sp>
        <p:sp>
          <p:nvSpPr>
            <p:cNvPr id="127" name="Freeform 159"/>
            <p:cNvSpPr>
              <a:spLocks noEditPoints="1"/>
            </p:cNvSpPr>
            <p:nvPr/>
          </p:nvSpPr>
          <p:spPr bwMode="auto">
            <a:xfrm>
              <a:off x="638353" y="1746269"/>
              <a:ext cx="382370" cy="233515"/>
            </a:xfrm>
            <a:custGeom>
              <a:avLst/>
              <a:gdLst>
                <a:gd name="T0" fmla="*/ 395 w 976"/>
                <a:gd name="T1" fmla="*/ 577 h 680"/>
                <a:gd name="T2" fmla="*/ 400 w 976"/>
                <a:gd name="T3" fmla="*/ 556 h 680"/>
                <a:gd name="T4" fmla="*/ 405 w 976"/>
                <a:gd name="T5" fmla="*/ 543 h 680"/>
                <a:gd name="T6" fmla="*/ 462 w 976"/>
                <a:gd name="T7" fmla="*/ 539 h 680"/>
                <a:gd name="T8" fmla="*/ 603 w 976"/>
                <a:gd name="T9" fmla="*/ 216 h 680"/>
                <a:gd name="T10" fmla="*/ 833 w 976"/>
                <a:gd name="T11" fmla="*/ 407 h 680"/>
                <a:gd name="T12" fmla="*/ 807 w 976"/>
                <a:gd name="T13" fmla="*/ 546 h 680"/>
                <a:gd name="T14" fmla="*/ 777 w 976"/>
                <a:gd name="T15" fmla="*/ 582 h 680"/>
                <a:gd name="T16" fmla="*/ 906 w 976"/>
                <a:gd name="T17" fmla="*/ 461 h 680"/>
                <a:gd name="T18" fmla="*/ 923 w 976"/>
                <a:gd name="T19" fmla="*/ 389 h 680"/>
                <a:gd name="T20" fmla="*/ 930 w 976"/>
                <a:gd name="T21" fmla="*/ 315 h 680"/>
                <a:gd name="T22" fmla="*/ 956 w 976"/>
                <a:gd name="T23" fmla="*/ 161 h 680"/>
                <a:gd name="T24" fmla="*/ 961 w 976"/>
                <a:gd name="T25" fmla="*/ 139 h 680"/>
                <a:gd name="T26" fmla="*/ 975 w 976"/>
                <a:gd name="T27" fmla="*/ 52 h 680"/>
                <a:gd name="T28" fmla="*/ 956 w 976"/>
                <a:gd name="T29" fmla="*/ 17 h 680"/>
                <a:gd name="T30" fmla="*/ 921 w 976"/>
                <a:gd name="T31" fmla="*/ 25 h 680"/>
                <a:gd name="T32" fmla="*/ 786 w 976"/>
                <a:gd name="T33" fmla="*/ 70 h 680"/>
                <a:gd name="T34" fmla="*/ 580 w 976"/>
                <a:gd name="T35" fmla="*/ 144 h 680"/>
                <a:gd name="T36" fmla="*/ 412 w 976"/>
                <a:gd name="T37" fmla="*/ 309 h 680"/>
                <a:gd name="T38" fmla="*/ 272 w 976"/>
                <a:gd name="T39" fmla="*/ 313 h 680"/>
                <a:gd name="T40" fmla="*/ 32 w 976"/>
                <a:gd name="T41" fmla="*/ 405 h 680"/>
                <a:gd name="T42" fmla="*/ 1 w 976"/>
                <a:gd name="T43" fmla="*/ 518 h 680"/>
                <a:gd name="T44" fmla="*/ 249 w 976"/>
                <a:gd name="T45" fmla="*/ 541 h 680"/>
                <a:gd name="T46" fmla="*/ 255 w 976"/>
                <a:gd name="T47" fmla="*/ 556 h 680"/>
                <a:gd name="T48" fmla="*/ 259 w 976"/>
                <a:gd name="T49" fmla="*/ 576 h 680"/>
                <a:gd name="T50" fmla="*/ 58 w 976"/>
                <a:gd name="T51" fmla="*/ 634 h 680"/>
                <a:gd name="T52" fmla="*/ 318 w 976"/>
                <a:gd name="T53" fmla="*/ 680 h 680"/>
                <a:gd name="T54" fmla="*/ 578 w 976"/>
                <a:gd name="T55" fmla="*/ 634 h 680"/>
                <a:gd name="T56" fmla="*/ 941 w 976"/>
                <a:gd name="T57" fmla="*/ 161 h 680"/>
                <a:gd name="T58" fmla="*/ 922 w 976"/>
                <a:gd name="T59" fmla="*/ 314 h 680"/>
                <a:gd name="T60" fmla="*/ 918 w 976"/>
                <a:gd name="T61" fmla="*/ 374 h 680"/>
                <a:gd name="T62" fmla="*/ 876 w 976"/>
                <a:gd name="T63" fmla="*/ 373 h 680"/>
                <a:gd name="T64" fmla="*/ 873 w 976"/>
                <a:gd name="T65" fmla="*/ 384 h 680"/>
                <a:gd name="T66" fmla="*/ 886 w 976"/>
                <a:gd name="T67" fmla="*/ 444 h 680"/>
                <a:gd name="T68" fmla="*/ 873 w 976"/>
                <a:gd name="T69" fmla="*/ 384 h 680"/>
                <a:gd name="T70" fmla="*/ 602 w 976"/>
                <a:gd name="T71" fmla="*/ 156 h 680"/>
                <a:gd name="T72" fmla="*/ 791 w 976"/>
                <a:gd name="T73" fmla="*/ 82 h 680"/>
                <a:gd name="T74" fmla="*/ 904 w 976"/>
                <a:gd name="T75" fmla="*/ 7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680">
                  <a:moveTo>
                    <a:pt x="532" y="588"/>
                  </a:moveTo>
                  <a:cubicBezTo>
                    <a:pt x="395" y="577"/>
                    <a:pt x="395" y="577"/>
                    <a:pt x="395" y="577"/>
                  </a:cubicBezTo>
                  <a:cubicBezTo>
                    <a:pt x="395" y="556"/>
                    <a:pt x="395" y="556"/>
                    <a:pt x="395" y="556"/>
                  </a:cubicBezTo>
                  <a:cubicBezTo>
                    <a:pt x="400" y="556"/>
                    <a:pt x="400" y="556"/>
                    <a:pt x="400" y="556"/>
                  </a:cubicBezTo>
                  <a:cubicBezTo>
                    <a:pt x="403" y="556"/>
                    <a:pt x="405" y="554"/>
                    <a:pt x="405" y="551"/>
                  </a:cubicBezTo>
                  <a:cubicBezTo>
                    <a:pt x="405" y="543"/>
                    <a:pt x="405" y="543"/>
                    <a:pt x="405" y="543"/>
                  </a:cubicBezTo>
                  <a:cubicBezTo>
                    <a:pt x="455" y="543"/>
                    <a:pt x="455" y="543"/>
                    <a:pt x="455" y="543"/>
                  </a:cubicBezTo>
                  <a:cubicBezTo>
                    <a:pt x="460" y="543"/>
                    <a:pt x="461" y="541"/>
                    <a:pt x="462" y="539"/>
                  </a:cubicBezTo>
                  <a:cubicBezTo>
                    <a:pt x="495" y="471"/>
                    <a:pt x="485" y="414"/>
                    <a:pt x="457" y="343"/>
                  </a:cubicBezTo>
                  <a:cubicBezTo>
                    <a:pt x="494" y="289"/>
                    <a:pt x="522" y="249"/>
                    <a:pt x="603" y="216"/>
                  </a:cubicBezTo>
                  <a:cubicBezTo>
                    <a:pt x="645" y="200"/>
                    <a:pt x="896" y="111"/>
                    <a:pt x="896" y="111"/>
                  </a:cubicBezTo>
                  <a:cubicBezTo>
                    <a:pt x="896" y="111"/>
                    <a:pt x="835" y="390"/>
                    <a:pt x="833" y="407"/>
                  </a:cubicBezTo>
                  <a:cubicBezTo>
                    <a:pt x="830" y="424"/>
                    <a:pt x="839" y="438"/>
                    <a:pt x="839" y="438"/>
                  </a:cubicBezTo>
                  <a:cubicBezTo>
                    <a:pt x="839" y="438"/>
                    <a:pt x="813" y="530"/>
                    <a:pt x="807" y="546"/>
                  </a:cubicBezTo>
                  <a:cubicBezTo>
                    <a:pt x="802" y="559"/>
                    <a:pt x="801" y="570"/>
                    <a:pt x="790" y="573"/>
                  </a:cubicBezTo>
                  <a:cubicBezTo>
                    <a:pt x="781" y="576"/>
                    <a:pt x="780" y="577"/>
                    <a:pt x="777" y="582"/>
                  </a:cubicBezTo>
                  <a:cubicBezTo>
                    <a:pt x="807" y="579"/>
                    <a:pt x="861" y="565"/>
                    <a:pt x="880" y="557"/>
                  </a:cubicBezTo>
                  <a:cubicBezTo>
                    <a:pt x="924" y="539"/>
                    <a:pt x="936" y="494"/>
                    <a:pt x="906" y="461"/>
                  </a:cubicBezTo>
                  <a:cubicBezTo>
                    <a:pt x="902" y="457"/>
                    <a:pt x="898" y="454"/>
                    <a:pt x="894" y="450"/>
                  </a:cubicBezTo>
                  <a:cubicBezTo>
                    <a:pt x="904" y="430"/>
                    <a:pt x="913" y="409"/>
                    <a:pt x="923" y="389"/>
                  </a:cubicBezTo>
                  <a:cubicBezTo>
                    <a:pt x="930" y="388"/>
                    <a:pt x="931" y="373"/>
                    <a:pt x="922" y="373"/>
                  </a:cubicBezTo>
                  <a:cubicBezTo>
                    <a:pt x="930" y="315"/>
                    <a:pt x="930" y="315"/>
                    <a:pt x="930" y="315"/>
                  </a:cubicBezTo>
                  <a:cubicBezTo>
                    <a:pt x="934" y="316"/>
                    <a:pt x="934" y="316"/>
                    <a:pt x="934" y="316"/>
                  </a:cubicBezTo>
                  <a:cubicBezTo>
                    <a:pt x="956" y="161"/>
                    <a:pt x="956" y="161"/>
                    <a:pt x="956" y="161"/>
                  </a:cubicBezTo>
                  <a:cubicBezTo>
                    <a:pt x="958" y="160"/>
                    <a:pt x="960" y="160"/>
                    <a:pt x="961" y="159"/>
                  </a:cubicBezTo>
                  <a:cubicBezTo>
                    <a:pt x="966" y="155"/>
                    <a:pt x="963" y="149"/>
                    <a:pt x="961" y="139"/>
                  </a:cubicBezTo>
                  <a:cubicBezTo>
                    <a:pt x="960" y="134"/>
                    <a:pt x="958" y="124"/>
                    <a:pt x="955" y="115"/>
                  </a:cubicBezTo>
                  <a:cubicBezTo>
                    <a:pt x="967" y="78"/>
                    <a:pt x="975" y="53"/>
                    <a:pt x="975" y="52"/>
                  </a:cubicBezTo>
                  <a:cubicBezTo>
                    <a:pt x="975" y="51"/>
                    <a:pt x="976" y="48"/>
                    <a:pt x="974" y="45"/>
                  </a:cubicBezTo>
                  <a:cubicBezTo>
                    <a:pt x="973" y="43"/>
                    <a:pt x="963" y="28"/>
                    <a:pt x="956" y="17"/>
                  </a:cubicBezTo>
                  <a:cubicBezTo>
                    <a:pt x="946" y="0"/>
                    <a:pt x="929" y="2"/>
                    <a:pt x="924" y="16"/>
                  </a:cubicBezTo>
                  <a:cubicBezTo>
                    <a:pt x="923" y="19"/>
                    <a:pt x="922" y="22"/>
                    <a:pt x="921" y="25"/>
                  </a:cubicBezTo>
                  <a:cubicBezTo>
                    <a:pt x="788" y="74"/>
                    <a:pt x="788" y="74"/>
                    <a:pt x="788" y="74"/>
                  </a:cubicBezTo>
                  <a:cubicBezTo>
                    <a:pt x="786" y="70"/>
                    <a:pt x="786" y="70"/>
                    <a:pt x="786" y="70"/>
                  </a:cubicBezTo>
                  <a:cubicBezTo>
                    <a:pt x="595" y="141"/>
                    <a:pt x="595" y="141"/>
                    <a:pt x="595" y="141"/>
                  </a:cubicBezTo>
                  <a:cubicBezTo>
                    <a:pt x="592" y="135"/>
                    <a:pt x="586" y="137"/>
                    <a:pt x="580" y="144"/>
                  </a:cubicBezTo>
                  <a:cubicBezTo>
                    <a:pt x="578" y="147"/>
                    <a:pt x="558" y="171"/>
                    <a:pt x="549" y="182"/>
                  </a:cubicBezTo>
                  <a:cubicBezTo>
                    <a:pt x="478" y="216"/>
                    <a:pt x="436" y="267"/>
                    <a:pt x="412" y="309"/>
                  </a:cubicBezTo>
                  <a:cubicBezTo>
                    <a:pt x="276" y="309"/>
                    <a:pt x="276" y="309"/>
                    <a:pt x="276" y="309"/>
                  </a:cubicBezTo>
                  <a:cubicBezTo>
                    <a:pt x="273" y="309"/>
                    <a:pt x="272" y="311"/>
                    <a:pt x="272" y="313"/>
                  </a:cubicBezTo>
                  <a:cubicBezTo>
                    <a:pt x="263" y="405"/>
                    <a:pt x="263" y="405"/>
                    <a:pt x="263" y="405"/>
                  </a:cubicBezTo>
                  <a:cubicBezTo>
                    <a:pt x="32" y="405"/>
                    <a:pt x="32" y="405"/>
                    <a:pt x="32" y="405"/>
                  </a:cubicBezTo>
                  <a:cubicBezTo>
                    <a:pt x="19" y="405"/>
                    <a:pt x="10" y="415"/>
                    <a:pt x="9" y="428"/>
                  </a:cubicBezTo>
                  <a:cubicBezTo>
                    <a:pt x="1" y="518"/>
                    <a:pt x="1" y="518"/>
                    <a:pt x="1" y="518"/>
                  </a:cubicBezTo>
                  <a:cubicBezTo>
                    <a:pt x="0" y="531"/>
                    <a:pt x="11" y="541"/>
                    <a:pt x="24" y="541"/>
                  </a:cubicBezTo>
                  <a:cubicBezTo>
                    <a:pt x="249" y="541"/>
                    <a:pt x="249" y="541"/>
                    <a:pt x="249" y="541"/>
                  </a:cubicBezTo>
                  <a:cubicBezTo>
                    <a:pt x="249" y="551"/>
                    <a:pt x="249" y="551"/>
                    <a:pt x="249" y="551"/>
                  </a:cubicBezTo>
                  <a:cubicBezTo>
                    <a:pt x="249" y="554"/>
                    <a:pt x="252" y="556"/>
                    <a:pt x="255" y="556"/>
                  </a:cubicBezTo>
                  <a:cubicBezTo>
                    <a:pt x="259" y="556"/>
                    <a:pt x="259" y="556"/>
                    <a:pt x="259" y="556"/>
                  </a:cubicBezTo>
                  <a:cubicBezTo>
                    <a:pt x="259" y="576"/>
                    <a:pt x="259" y="576"/>
                    <a:pt x="259" y="576"/>
                  </a:cubicBezTo>
                  <a:cubicBezTo>
                    <a:pt x="104" y="588"/>
                    <a:pt x="104" y="588"/>
                    <a:pt x="104" y="588"/>
                  </a:cubicBezTo>
                  <a:cubicBezTo>
                    <a:pt x="78" y="590"/>
                    <a:pt x="58" y="609"/>
                    <a:pt x="58" y="634"/>
                  </a:cubicBezTo>
                  <a:cubicBezTo>
                    <a:pt x="58" y="659"/>
                    <a:pt x="78" y="680"/>
                    <a:pt x="104" y="680"/>
                  </a:cubicBezTo>
                  <a:cubicBezTo>
                    <a:pt x="318" y="680"/>
                    <a:pt x="318" y="680"/>
                    <a:pt x="318" y="680"/>
                  </a:cubicBezTo>
                  <a:cubicBezTo>
                    <a:pt x="532" y="680"/>
                    <a:pt x="532" y="680"/>
                    <a:pt x="532" y="680"/>
                  </a:cubicBezTo>
                  <a:cubicBezTo>
                    <a:pt x="558" y="680"/>
                    <a:pt x="578" y="659"/>
                    <a:pt x="578" y="634"/>
                  </a:cubicBezTo>
                  <a:cubicBezTo>
                    <a:pt x="578" y="609"/>
                    <a:pt x="557" y="590"/>
                    <a:pt x="532" y="588"/>
                  </a:cubicBezTo>
                  <a:close/>
                  <a:moveTo>
                    <a:pt x="941" y="161"/>
                  </a:moveTo>
                  <a:cubicBezTo>
                    <a:pt x="942" y="161"/>
                    <a:pt x="943" y="161"/>
                    <a:pt x="944" y="161"/>
                  </a:cubicBezTo>
                  <a:cubicBezTo>
                    <a:pt x="922" y="314"/>
                    <a:pt x="922" y="314"/>
                    <a:pt x="922" y="314"/>
                  </a:cubicBezTo>
                  <a:cubicBezTo>
                    <a:pt x="926" y="315"/>
                    <a:pt x="926" y="315"/>
                    <a:pt x="926" y="315"/>
                  </a:cubicBezTo>
                  <a:cubicBezTo>
                    <a:pt x="918" y="374"/>
                    <a:pt x="918" y="374"/>
                    <a:pt x="918" y="374"/>
                  </a:cubicBezTo>
                  <a:cubicBezTo>
                    <a:pt x="915" y="374"/>
                    <a:pt x="912" y="375"/>
                    <a:pt x="912" y="375"/>
                  </a:cubicBezTo>
                  <a:cubicBezTo>
                    <a:pt x="876" y="373"/>
                    <a:pt x="876" y="373"/>
                    <a:pt x="876" y="373"/>
                  </a:cubicBezTo>
                  <a:cubicBezTo>
                    <a:pt x="893" y="318"/>
                    <a:pt x="920" y="230"/>
                    <a:pt x="941" y="161"/>
                  </a:cubicBezTo>
                  <a:close/>
                  <a:moveTo>
                    <a:pt x="873" y="384"/>
                  </a:moveTo>
                  <a:cubicBezTo>
                    <a:pt x="909" y="388"/>
                    <a:pt x="909" y="388"/>
                    <a:pt x="909" y="388"/>
                  </a:cubicBezTo>
                  <a:cubicBezTo>
                    <a:pt x="886" y="444"/>
                    <a:pt x="886" y="444"/>
                    <a:pt x="886" y="444"/>
                  </a:cubicBezTo>
                  <a:cubicBezTo>
                    <a:pt x="872" y="435"/>
                    <a:pt x="859" y="429"/>
                    <a:pt x="859" y="429"/>
                  </a:cubicBezTo>
                  <a:cubicBezTo>
                    <a:pt x="873" y="384"/>
                    <a:pt x="873" y="384"/>
                    <a:pt x="873" y="384"/>
                  </a:cubicBezTo>
                  <a:close/>
                  <a:moveTo>
                    <a:pt x="605" y="161"/>
                  </a:moveTo>
                  <a:cubicBezTo>
                    <a:pt x="602" y="156"/>
                    <a:pt x="602" y="156"/>
                    <a:pt x="602" y="156"/>
                  </a:cubicBezTo>
                  <a:cubicBezTo>
                    <a:pt x="792" y="85"/>
                    <a:pt x="792" y="85"/>
                    <a:pt x="792" y="85"/>
                  </a:cubicBezTo>
                  <a:cubicBezTo>
                    <a:pt x="791" y="82"/>
                    <a:pt x="791" y="82"/>
                    <a:pt x="791" y="82"/>
                  </a:cubicBezTo>
                  <a:cubicBezTo>
                    <a:pt x="917" y="35"/>
                    <a:pt x="917" y="35"/>
                    <a:pt x="917" y="35"/>
                  </a:cubicBezTo>
                  <a:cubicBezTo>
                    <a:pt x="914" y="46"/>
                    <a:pt x="909" y="58"/>
                    <a:pt x="904" y="75"/>
                  </a:cubicBezTo>
                  <a:cubicBezTo>
                    <a:pt x="904" y="75"/>
                    <a:pt x="694" y="135"/>
                    <a:pt x="605" y="161"/>
                  </a:cubicBezTo>
                  <a:close/>
                </a:path>
              </a:pathLst>
            </a:custGeom>
            <a:solidFill>
              <a:schemeClr val="bg1"/>
            </a:solidFill>
            <a:ln>
              <a:noFill/>
            </a:ln>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grpSp>
      <p:grpSp>
        <p:nvGrpSpPr>
          <p:cNvPr id="3" name="Group 2"/>
          <p:cNvGrpSpPr/>
          <p:nvPr/>
        </p:nvGrpSpPr>
        <p:grpSpPr>
          <a:xfrm>
            <a:off x="6475100" y="3960685"/>
            <a:ext cx="400012" cy="379204"/>
            <a:chOff x="465137" y="1627900"/>
            <a:chExt cx="710854" cy="673876"/>
          </a:xfrm>
        </p:grpSpPr>
        <p:sp>
          <p:nvSpPr>
            <p:cNvPr id="128" name="Oval 127"/>
            <p:cNvSpPr>
              <a:spLocks noChangeArrowheads="1"/>
            </p:cNvSpPr>
            <p:nvPr/>
          </p:nvSpPr>
          <p:spPr bwMode="auto">
            <a:xfrm>
              <a:off x="465137" y="1627900"/>
              <a:ext cx="710854" cy="673876"/>
            </a:xfrm>
            <a:prstGeom prst="ellipse">
              <a:avLst/>
            </a:prstGeom>
            <a:gradFill>
              <a:gsLst>
                <a:gs pos="0">
                  <a:srgbClr val="92D050"/>
                </a:gs>
                <a:gs pos="100000">
                  <a:srgbClr val="00BBEE"/>
                </a:gs>
              </a:gsLst>
              <a:lin ang="2700000" scaled="0"/>
            </a:gradFill>
            <a:ln w="28575" cap="rnd" cmpd="sng" algn="ctr">
              <a:noFill/>
              <a:prstDash val="solid"/>
              <a:headEnd type="none" w="med" len="med"/>
              <a:tailEnd type="none" w="med" len="med"/>
            </a:ln>
            <a:effectLst/>
          </p:spPr>
          <p:txBody>
            <a:bodyPr rtlCol="0" anchor="ctr"/>
            <a:lstStyle/>
            <a:p>
              <a:pPr algn="ctr" defTabSz="514556">
                <a:defRPr/>
              </a:pPr>
              <a:endParaRPr lang="en-US" sz="450" kern="0">
                <a:solidFill>
                  <a:prstClr val="white"/>
                </a:solidFill>
                <a:latin typeface="Arial"/>
              </a:endParaRPr>
            </a:p>
          </p:txBody>
        </p:sp>
        <p:sp>
          <p:nvSpPr>
            <p:cNvPr id="129" name="Oval 128"/>
            <p:cNvSpPr>
              <a:spLocks noChangeArrowheads="1"/>
            </p:cNvSpPr>
            <p:nvPr/>
          </p:nvSpPr>
          <p:spPr bwMode="auto">
            <a:xfrm>
              <a:off x="510100" y="1670525"/>
              <a:ext cx="620929" cy="588629"/>
            </a:xfrm>
            <a:prstGeom prst="ellipse">
              <a:avLst/>
            </a:prstGeom>
            <a:noFill/>
            <a:ln w="19050">
              <a:noFill/>
            </a:ln>
            <a:effectLst>
              <a:glow rad="63500">
                <a:schemeClr val="accent1">
                  <a:satMod val="175000"/>
                  <a:alpha val="40000"/>
                </a:schemeClr>
              </a:glow>
            </a:effectLst>
          </p:spPr>
          <p:txBody>
            <a:bodyPr vert="horz" wrap="square" lIns="51455" tIns="25727" rIns="51455" bIns="25727" numCol="1" anchor="t" anchorCtr="0" compatLnSpc="1">
              <a:prstTxWarp prst="textNoShape">
                <a:avLst/>
              </a:prstTxWarp>
            </a:bodyPr>
            <a:lstStyle/>
            <a:p>
              <a:pPr defTabSz="514556">
                <a:defRPr/>
              </a:pPr>
              <a:endParaRPr lang="en-US" sz="1351" kern="0">
                <a:solidFill>
                  <a:prstClr val="white"/>
                </a:solidFill>
              </a:endParaRPr>
            </a:p>
          </p:txBody>
        </p:sp>
        <p:sp>
          <p:nvSpPr>
            <p:cNvPr id="130" name="TextBox 129"/>
            <p:cNvSpPr txBox="1"/>
            <p:nvPr/>
          </p:nvSpPr>
          <p:spPr>
            <a:xfrm>
              <a:off x="632065" y="2081432"/>
              <a:ext cx="387420" cy="129215"/>
            </a:xfrm>
            <a:prstGeom prst="rect">
              <a:avLst/>
            </a:prstGeom>
            <a:noFill/>
          </p:spPr>
          <p:txBody>
            <a:bodyPr wrap="none" lIns="0" tIns="0" rIns="0" bIns="0" rtlCol="0">
              <a:spAutoFit/>
            </a:bodyPr>
            <a:lstStyle/>
            <a:p>
              <a:pPr algn="ctr" defTabSz="514556">
                <a:lnSpc>
                  <a:spcPct val="80000"/>
                </a:lnSpc>
                <a:defRPr/>
              </a:pPr>
              <a:r>
                <a:rPr lang="en-AU" sz="591" kern="0" dirty="0">
                  <a:solidFill>
                    <a:prstClr val="white"/>
                  </a:solidFill>
                </a:rPr>
                <a:t>Deliver</a:t>
              </a:r>
            </a:p>
          </p:txBody>
        </p:sp>
        <p:grpSp>
          <p:nvGrpSpPr>
            <p:cNvPr id="131" name="Group 130"/>
            <p:cNvGrpSpPr/>
            <p:nvPr/>
          </p:nvGrpSpPr>
          <p:grpSpPr>
            <a:xfrm>
              <a:off x="545189" y="1818198"/>
              <a:ext cx="550749" cy="177566"/>
              <a:chOff x="-522067" y="1797943"/>
              <a:chExt cx="550749" cy="177566"/>
            </a:xfrm>
          </p:grpSpPr>
          <p:sp>
            <p:nvSpPr>
              <p:cNvPr id="132" name="Freeform 140"/>
              <p:cNvSpPr>
                <a:spLocks noEditPoints="1"/>
              </p:cNvSpPr>
              <p:nvPr/>
            </p:nvSpPr>
            <p:spPr bwMode="auto">
              <a:xfrm>
                <a:off x="-68373" y="1914070"/>
                <a:ext cx="70095" cy="61439"/>
              </a:xfrm>
              <a:custGeom>
                <a:avLst/>
                <a:gdLst>
                  <a:gd name="T0" fmla="*/ 140 w 280"/>
                  <a:gd name="T1" fmla="*/ 0 h 281"/>
                  <a:gd name="T2" fmla="*/ 280 w 280"/>
                  <a:gd name="T3" fmla="*/ 141 h 281"/>
                  <a:gd name="T4" fmla="*/ 140 w 280"/>
                  <a:gd name="T5" fmla="*/ 281 h 281"/>
                  <a:gd name="T6" fmla="*/ 0 w 280"/>
                  <a:gd name="T7" fmla="*/ 141 h 281"/>
                  <a:gd name="T8" fmla="*/ 140 w 280"/>
                  <a:gd name="T9" fmla="*/ 0 h 281"/>
                  <a:gd name="T10" fmla="*/ 77 w 280"/>
                  <a:gd name="T11" fmla="*/ 141 h 281"/>
                  <a:gd name="T12" fmla="*/ 140 w 280"/>
                  <a:gd name="T13" fmla="*/ 203 h 281"/>
                  <a:gd name="T14" fmla="*/ 203 w 280"/>
                  <a:gd name="T15" fmla="*/ 141 h 281"/>
                  <a:gd name="T16" fmla="*/ 140 w 280"/>
                  <a:gd name="T17" fmla="*/ 78 h 281"/>
                  <a:gd name="T18" fmla="*/ 77 w 280"/>
                  <a:gd name="T19" fmla="*/ 1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281">
                    <a:moveTo>
                      <a:pt x="140" y="0"/>
                    </a:moveTo>
                    <a:cubicBezTo>
                      <a:pt x="218" y="0"/>
                      <a:pt x="280" y="63"/>
                      <a:pt x="280" y="141"/>
                    </a:cubicBezTo>
                    <a:cubicBezTo>
                      <a:pt x="280" y="218"/>
                      <a:pt x="218" y="281"/>
                      <a:pt x="140" y="281"/>
                    </a:cubicBezTo>
                    <a:cubicBezTo>
                      <a:pt x="63" y="281"/>
                      <a:pt x="0" y="218"/>
                      <a:pt x="0" y="141"/>
                    </a:cubicBezTo>
                    <a:cubicBezTo>
                      <a:pt x="0" y="63"/>
                      <a:pt x="63" y="0"/>
                      <a:pt x="140" y="0"/>
                    </a:cubicBezTo>
                    <a:close/>
                    <a:moveTo>
                      <a:pt x="77" y="141"/>
                    </a:moveTo>
                    <a:cubicBezTo>
                      <a:pt x="77" y="175"/>
                      <a:pt x="105" y="203"/>
                      <a:pt x="140" y="203"/>
                    </a:cubicBezTo>
                    <a:cubicBezTo>
                      <a:pt x="175" y="203"/>
                      <a:pt x="203" y="175"/>
                      <a:pt x="203" y="141"/>
                    </a:cubicBezTo>
                    <a:cubicBezTo>
                      <a:pt x="203" y="106"/>
                      <a:pt x="175" y="78"/>
                      <a:pt x="140" y="78"/>
                    </a:cubicBezTo>
                    <a:cubicBezTo>
                      <a:pt x="105" y="78"/>
                      <a:pt x="77" y="106"/>
                      <a:pt x="77" y="141"/>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3" name="Freeform 141"/>
              <p:cNvSpPr>
                <a:spLocks noEditPoints="1"/>
              </p:cNvSpPr>
              <p:nvPr/>
            </p:nvSpPr>
            <p:spPr bwMode="auto">
              <a:xfrm>
                <a:off x="-365700" y="1914070"/>
                <a:ext cx="70095" cy="61439"/>
              </a:xfrm>
              <a:custGeom>
                <a:avLst/>
                <a:gdLst>
                  <a:gd name="T0" fmla="*/ 141 w 281"/>
                  <a:gd name="T1" fmla="*/ 78 h 281"/>
                  <a:gd name="T2" fmla="*/ 203 w 281"/>
                  <a:gd name="T3" fmla="*/ 141 h 281"/>
                  <a:gd name="T4" fmla="*/ 141 w 281"/>
                  <a:gd name="T5" fmla="*/ 203 h 281"/>
                  <a:gd name="T6" fmla="*/ 78 w 281"/>
                  <a:gd name="T7" fmla="*/ 141 h 281"/>
                  <a:gd name="T8" fmla="*/ 141 w 281"/>
                  <a:gd name="T9" fmla="*/ 78 h 281"/>
                  <a:gd name="T10" fmla="*/ 0 w 281"/>
                  <a:gd name="T11" fmla="*/ 141 h 281"/>
                  <a:gd name="T12" fmla="*/ 141 w 281"/>
                  <a:gd name="T13" fmla="*/ 281 h 281"/>
                  <a:gd name="T14" fmla="*/ 281 w 281"/>
                  <a:gd name="T15" fmla="*/ 141 h 281"/>
                  <a:gd name="T16" fmla="*/ 141 w 281"/>
                  <a:gd name="T17" fmla="*/ 0 h 281"/>
                  <a:gd name="T18" fmla="*/ 0 w 281"/>
                  <a:gd name="T19" fmla="*/ 1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81">
                    <a:moveTo>
                      <a:pt x="141" y="78"/>
                    </a:moveTo>
                    <a:cubicBezTo>
                      <a:pt x="175" y="78"/>
                      <a:pt x="203" y="106"/>
                      <a:pt x="203" y="141"/>
                    </a:cubicBezTo>
                    <a:cubicBezTo>
                      <a:pt x="203" y="175"/>
                      <a:pt x="175" y="203"/>
                      <a:pt x="141" y="203"/>
                    </a:cubicBezTo>
                    <a:cubicBezTo>
                      <a:pt x="106" y="203"/>
                      <a:pt x="78" y="175"/>
                      <a:pt x="78" y="141"/>
                    </a:cubicBezTo>
                    <a:cubicBezTo>
                      <a:pt x="78" y="106"/>
                      <a:pt x="106" y="78"/>
                      <a:pt x="141" y="78"/>
                    </a:cubicBezTo>
                    <a:close/>
                    <a:moveTo>
                      <a:pt x="0" y="141"/>
                    </a:moveTo>
                    <a:cubicBezTo>
                      <a:pt x="0" y="218"/>
                      <a:pt x="63" y="281"/>
                      <a:pt x="141" y="281"/>
                    </a:cubicBezTo>
                    <a:cubicBezTo>
                      <a:pt x="218" y="281"/>
                      <a:pt x="281" y="218"/>
                      <a:pt x="281" y="141"/>
                    </a:cubicBezTo>
                    <a:cubicBezTo>
                      <a:pt x="281" y="63"/>
                      <a:pt x="218" y="0"/>
                      <a:pt x="141" y="0"/>
                    </a:cubicBezTo>
                    <a:cubicBezTo>
                      <a:pt x="63" y="0"/>
                      <a:pt x="0" y="63"/>
                      <a:pt x="0" y="141"/>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4" name="Freeform 142"/>
              <p:cNvSpPr>
                <a:spLocks noEditPoints="1"/>
              </p:cNvSpPr>
              <p:nvPr/>
            </p:nvSpPr>
            <p:spPr bwMode="auto">
              <a:xfrm>
                <a:off x="-442728" y="1914070"/>
                <a:ext cx="69325" cy="61439"/>
              </a:xfrm>
              <a:custGeom>
                <a:avLst/>
                <a:gdLst>
                  <a:gd name="T0" fmla="*/ 140 w 280"/>
                  <a:gd name="T1" fmla="*/ 78 h 281"/>
                  <a:gd name="T2" fmla="*/ 203 w 280"/>
                  <a:gd name="T3" fmla="*/ 141 h 281"/>
                  <a:gd name="T4" fmla="*/ 140 w 280"/>
                  <a:gd name="T5" fmla="*/ 203 h 281"/>
                  <a:gd name="T6" fmla="*/ 77 w 280"/>
                  <a:gd name="T7" fmla="*/ 141 h 281"/>
                  <a:gd name="T8" fmla="*/ 140 w 280"/>
                  <a:gd name="T9" fmla="*/ 78 h 281"/>
                  <a:gd name="T10" fmla="*/ 0 w 280"/>
                  <a:gd name="T11" fmla="*/ 141 h 281"/>
                  <a:gd name="T12" fmla="*/ 140 w 280"/>
                  <a:gd name="T13" fmla="*/ 281 h 281"/>
                  <a:gd name="T14" fmla="*/ 280 w 280"/>
                  <a:gd name="T15" fmla="*/ 141 h 281"/>
                  <a:gd name="T16" fmla="*/ 140 w 280"/>
                  <a:gd name="T17" fmla="*/ 0 h 281"/>
                  <a:gd name="T18" fmla="*/ 0 w 280"/>
                  <a:gd name="T19" fmla="*/ 1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281">
                    <a:moveTo>
                      <a:pt x="140" y="78"/>
                    </a:moveTo>
                    <a:cubicBezTo>
                      <a:pt x="175" y="78"/>
                      <a:pt x="203" y="106"/>
                      <a:pt x="203" y="141"/>
                    </a:cubicBezTo>
                    <a:cubicBezTo>
                      <a:pt x="203" y="175"/>
                      <a:pt x="175" y="203"/>
                      <a:pt x="140" y="203"/>
                    </a:cubicBezTo>
                    <a:cubicBezTo>
                      <a:pt x="105" y="203"/>
                      <a:pt x="77" y="175"/>
                      <a:pt x="77" y="141"/>
                    </a:cubicBezTo>
                    <a:cubicBezTo>
                      <a:pt x="77" y="106"/>
                      <a:pt x="105" y="78"/>
                      <a:pt x="140" y="78"/>
                    </a:cubicBezTo>
                    <a:close/>
                    <a:moveTo>
                      <a:pt x="0" y="141"/>
                    </a:moveTo>
                    <a:cubicBezTo>
                      <a:pt x="0" y="218"/>
                      <a:pt x="63" y="281"/>
                      <a:pt x="140" y="281"/>
                    </a:cubicBezTo>
                    <a:cubicBezTo>
                      <a:pt x="217" y="281"/>
                      <a:pt x="280" y="218"/>
                      <a:pt x="280" y="141"/>
                    </a:cubicBezTo>
                    <a:cubicBezTo>
                      <a:pt x="280" y="63"/>
                      <a:pt x="217" y="0"/>
                      <a:pt x="140" y="0"/>
                    </a:cubicBezTo>
                    <a:cubicBezTo>
                      <a:pt x="63" y="0"/>
                      <a:pt x="0" y="63"/>
                      <a:pt x="0" y="141"/>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5" name="Freeform 143"/>
              <p:cNvSpPr>
                <a:spLocks noEditPoints="1"/>
              </p:cNvSpPr>
              <p:nvPr/>
            </p:nvSpPr>
            <p:spPr bwMode="auto">
              <a:xfrm>
                <a:off x="-304078" y="1818198"/>
                <a:ext cx="332760" cy="130305"/>
              </a:xfrm>
              <a:custGeom>
                <a:avLst/>
                <a:gdLst>
                  <a:gd name="T0" fmla="*/ 993 w 1334"/>
                  <a:gd name="T1" fmla="*/ 261 h 595"/>
                  <a:gd name="T2" fmla="*/ 1274 w 1334"/>
                  <a:gd name="T3" fmla="*/ 309 h 595"/>
                  <a:gd name="T4" fmla="*/ 1288 w 1334"/>
                  <a:gd name="T5" fmla="*/ 271 h 595"/>
                  <a:gd name="T6" fmla="*/ 1204 w 1334"/>
                  <a:gd name="T7" fmla="*/ 82 h 595"/>
                  <a:gd name="T8" fmla="*/ 993 w 1334"/>
                  <a:gd name="T9" fmla="*/ 70 h 595"/>
                  <a:gd name="T10" fmla="*/ 993 w 1334"/>
                  <a:gd name="T11" fmla="*/ 261 h 595"/>
                  <a:gd name="T12" fmla="*/ 0 w 1334"/>
                  <a:gd name="T13" fmla="*/ 450 h 595"/>
                  <a:gd name="T14" fmla="*/ 848 w 1334"/>
                  <a:gd name="T15" fmla="*/ 450 h 595"/>
                  <a:gd name="T16" fmla="*/ 848 w 1334"/>
                  <a:gd name="T17" fmla="*/ 0 h 595"/>
                  <a:gd name="T18" fmla="*/ 1228 w 1334"/>
                  <a:gd name="T19" fmla="*/ 22 h 595"/>
                  <a:gd name="T20" fmla="*/ 1334 w 1334"/>
                  <a:gd name="T21" fmla="*/ 280 h 595"/>
                  <a:gd name="T22" fmla="*/ 1334 w 1334"/>
                  <a:gd name="T23" fmla="*/ 556 h 595"/>
                  <a:gd name="T24" fmla="*/ 1317 w 1334"/>
                  <a:gd name="T25" fmla="*/ 595 h 595"/>
                  <a:gd name="T26" fmla="*/ 1252 w 1334"/>
                  <a:gd name="T27" fmla="*/ 595 h 595"/>
                  <a:gd name="T28" fmla="*/ 1253 w 1334"/>
                  <a:gd name="T29" fmla="*/ 578 h 595"/>
                  <a:gd name="T30" fmla="*/ 1086 w 1334"/>
                  <a:gd name="T31" fmla="*/ 411 h 595"/>
                  <a:gd name="T32" fmla="*/ 919 w 1334"/>
                  <a:gd name="T33" fmla="*/ 578 h 595"/>
                  <a:gd name="T34" fmla="*/ 920 w 1334"/>
                  <a:gd name="T35" fmla="*/ 595 h 595"/>
                  <a:gd name="T36" fmla="*/ 60 w 1334"/>
                  <a:gd name="T37" fmla="*/ 595 h 595"/>
                  <a:gd name="T38" fmla="*/ 61 w 1334"/>
                  <a:gd name="T39" fmla="*/ 578 h 595"/>
                  <a:gd name="T40" fmla="*/ 0 w 1334"/>
                  <a:gd name="T41" fmla="*/ 45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4" h="595">
                    <a:moveTo>
                      <a:pt x="993" y="261"/>
                    </a:moveTo>
                    <a:cubicBezTo>
                      <a:pt x="1274" y="309"/>
                      <a:pt x="1274" y="309"/>
                      <a:pt x="1274" y="309"/>
                    </a:cubicBezTo>
                    <a:cubicBezTo>
                      <a:pt x="1288" y="271"/>
                      <a:pt x="1288" y="271"/>
                      <a:pt x="1288" y="271"/>
                    </a:cubicBezTo>
                    <a:cubicBezTo>
                      <a:pt x="1204" y="82"/>
                      <a:pt x="1204" y="82"/>
                      <a:pt x="1204" y="82"/>
                    </a:cubicBezTo>
                    <a:cubicBezTo>
                      <a:pt x="993" y="70"/>
                      <a:pt x="993" y="70"/>
                      <a:pt x="993" y="70"/>
                    </a:cubicBezTo>
                    <a:lnTo>
                      <a:pt x="993" y="261"/>
                    </a:lnTo>
                    <a:close/>
                    <a:moveTo>
                      <a:pt x="0" y="450"/>
                    </a:moveTo>
                    <a:cubicBezTo>
                      <a:pt x="848" y="450"/>
                      <a:pt x="848" y="450"/>
                      <a:pt x="848" y="450"/>
                    </a:cubicBezTo>
                    <a:cubicBezTo>
                      <a:pt x="848" y="0"/>
                      <a:pt x="848" y="0"/>
                      <a:pt x="848" y="0"/>
                    </a:cubicBezTo>
                    <a:cubicBezTo>
                      <a:pt x="1228" y="22"/>
                      <a:pt x="1228" y="22"/>
                      <a:pt x="1228" y="22"/>
                    </a:cubicBezTo>
                    <a:cubicBezTo>
                      <a:pt x="1334" y="280"/>
                      <a:pt x="1334" y="280"/>
                      <a:pt x="1334" y="280"/>
                    </a:cubicBezTo>
                    <a:cubicBezTo>
                      <a:pt x="1334" y="556"/>
                      <a:pt x="1334" y="556"/>
                      <a:pt x="1334" y="556"/>
                    </a:cubicBezTo>
                    <a:cubicBezTo>
                      <a:pt x="1317" y="595"/>
                      <a:pt x="1317" y="595"/>
                      <a:pt x="1317" y="595"/>
                    </a:cubicBezTo>
                    <a:cubicBezTo>
                      <a:pt x="1252" y="595"/>
                      <a:pt x="1252" y="595"/>
                      <a:pt x="1252" y="595"/>
                    </a:cubicBezTo>
                    <a:cubicBezTo>
                      <a:pt x="1253" y="589"/>
                      <a:pt x="1253" y="583"/>
                      <a:pt x="1253" y="578"/>
                    </a:cubicBezTo>
                    <a:cubicBezTo>
                      <a:pt x="1253" y="486"/>
                      <a:pt x="1178" y="411"/>
                      <a:pt x="1086" y="411"/>
                    </a:cubicBezTo>
                    <a:cubicBezTo>
                      <a:pt x="994" y="411"/>
                      <a:pt x="919" y="486"/>
                      <a:pt x="919" y="578"/>
                    </a:cubicBezTo>
                    <a:cubicBezTo>
                      <a:pt x="919" y="583"/>
                      <a:pt x="920" y="589"/>
                      <a:pt x="920" y="595"/>
                    </a:cubicBezTo>
                    <a:cubicBezTo>
                      <a:pt x="60" y="595"/>
                      <a:pt x="60" y="595"/>
                      <a:pt x="60" y="595"/>
                    </a:cubicBezTo>
                    <a:cubicBezTo>
                      <a:pt x="60" y="589"/>
                      <a:pt x="61" y="583"/>
                      <a:pt x="61" y="578"/>
                    </a:cubicBezTo>
                    <a:cubicBezTo>
                      <a:pt x="61" y="526"/>
                      <a:pt x="37" y="480"/>
                      <a:pt x="0" y="450"/>
                    </a:cubicBez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6" name="Freeform 144"/>
              <p:cNvSpPr>
                <a:spLocks/>
              </p:cNvSpPr>
              <p:nvPr/>
            </p:nvSpPr>
            <p:spPr bwMode="auto">
              <a:xfrm>
                <a:off x="-506661" y="1916770"/>
                <a:ext cx="73176" cy="31733"/>
              </a:xfrm>
              <a:custGeom>
                <a:avLst/>
                <a:gdLst>
                  <a:gd name="T0" fmla="*/ 293 w 293"/>
                  <a:gd name="T1" fmla="*/ 0 h 145"/>
                  <a:gd name="T2" fmla="*/ 233 w 293"/>
                  <a:gd name="T3" fmla="*/ 128 h 145"/>
                  <a:gd name="T4" fmla="*/ 233 w 293"/>
                  <a:gd name="T5" fmla="*/ 145 h 145"/>
                  <a:gd name="T6" fmla="*/ 104 w 293"/>
                  <a:gd name="T7" fmla="*/ 145 h 145"/>
                  <a:gd name="T8" fmla="*/ 0 w 293"/>
                  <a:gd name="T9" fmla="*/ 94 h 145"/>
                  <a:gd name="T10" fmla="*/ 0 w 293"/>
                  <a:gd name="T11" fmla="*/ 0 h 145"/>
                  <a:gd name="T12" fmla="*/ 293 w 293"/>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3" h="145">
                    <a:moveTo>
                      <a:pt x="293" y="0"/>
                    </a:moveTo>
                    <a:cubicBezTo>
                      <a:pt x="256" y="30"/>
                      <a:pt x="233" y="76"/>
                      <a:pt x="233" y="128"/>
                    </a:cubicBezTo>
                    <a:cubicBezTo>
                      <a:pt x="233" y="133"/>
                      <a:pt x="233" y="139"/>
                      <a:pt x="233" y="145"/>
                    </a:cubicBezTo>
                    <a:cubicBezTo>
                      <a:pt x="104" y="145"/>
                      <a:pt x="104" y="145"/>
                      <a:pt x="104" y="145"/>
                    </a:cubicBezTo>
                    <a:cubicBezTo>
                      <a:pt x="0" y="94"/>
                      <a:pt x="0" y="94"/>
                      <a:pt x="0" y="94"/>
                    </a:cubicBezTo>
                    <a:cubicBezTo>
                      <a:pt x="0" y="0"/>
                      <a:pt x="0" y="0"/>
                      <a:pt x="0" y="0"/>
                    </a:cubicBezTo>
                    <a:lnTo>
                      <a:pt x="293" y="0"/>
                    </a:ln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7" name="Freeform 145"/>
              <p:cNvSpPr>
                <a:spLocks/>
              </p:cNvSpPr>
              <p:nvPr/>
            </p:nvSpPr>
            <p:spPr bwMode="auto">
              <a:xfrm>
                <a:off x="-522067" y="1808746"/>
                <a:ext cx="422113" cy="97897"/>
              </a:xfrm>
              <a:custGeom>
                <a:avLst/>
                <a:gdLst>
                  <a:gd name="T0" fmla="*/ 1694 w 1694"/>
                  <a:gd name="T1" fmla="*/ 178 h 448"/>
                  <a:gd name="T2" fmla="*/ 1666 w 1694"/>
                  <a:gd name="T3" fmla="*/ 0 h 448"/>
                  <a:gd name="T4" fmla="*/ 1665 w 1694"/>
                  <a:gd name="T5" fmla="*/ 0 h 448"/>
                  <a:gd name="T6" fmla="*/ 39 w 1694"/>
                  <a:gd name="T7" fmla="*/ 0 h 448"/>
                  <a:gd name="T8" fmla="*/ 38 w 1694"/>
                  <a:gd name="T9" fmla="*/ 0 h 448"/>
                  <a:gd name="T10" fmla="*/ 0 w 1694"/>
                  <a:gd name="T11" fmla="*/ 178 h 448"/>
                  <a:gd name="T12" fmla="*/ 0 w 1694"/>
                  <a:gd name="T13" fmla="*/ 271 h 448"/>
                  <a:gd name="T14" fmla="*/ 38 w 1694"/>
                  <a:gd name="T15" fmla="*/ 448 h 448"/>
                  <a:gd name="T16" fmla="*/ 39 w 1694"/>
                  <a:gd name="T17" fmla="*/ 448 h 448"/>
                  <a:gd name="T18" fmla="*/ 1665 w 1694"/>
                  <a:gd name="T19" fmla="*/ 448 h 448"/>
                  <a:gd name="T20" fmla="*/ 1666 w 1694"/>
                  <a:gd name="T21" fmla="*/ 448 h 448"/>
                  <a:gd name="T22" fmla="*/ 1694 w 1694"/>
                  <a:gd name="T23" fmla="*/ 271 h 448"/>
                  <a:gd name="T24" fmla="*/ 1694 w 1694"/>
                  <a:gd name="T25" fmla="*/ 17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4" h="448">
                    <a:moveTo>
                      <a:pt x="1694" y="178"/>
                    </a:moveTo>
                    <a:cubicBezTo>
                      <a:pt x="1693" y="111"/>
                      <a:pt x="1686" y="51"/>
                      <a:pt x="1666" y="0"/>
                    </a:cubicBezTo>
                    <a:cubicBezTo>
                      <a:pt x="1665" y="0"/>
                      <a:pt x="1665" y="0"/>
                      <a:pt x="1665" y="0"/>
                    </a:cubicBezTo>
                    <a:cubicBezTo>
                      <a:pt x="39" y="0"/>
                      <a:pt x="39" y="0"/>
                      <a:pt x="39" y="0"/>
                    </a:cubicBezTo>
                    <a:cubicBezTo>
                      <a:pt x="38" y="0"/>
                      <a:pt x="38" y="0"/>
                      <a:pt x="38" y="0"/>
                    </a:cubicBezTo>
                    <a:cubicBezTo>
                      <a:pt x="18" y="51"/>
                      <a:pt x="4" y="111"/>
                      <a:pt x="0" y="178"/>
                    </a:cubicBezTo>
                    <a:cubicBezTo>
                      <a:pt x="0" y="271"/>
                      <a:pt x="0" y="271"/>
                      <a:pt x="0" y="271"/>
                    </a:cubicBezTo>
                    <a:cubicBezTo>
                      <a:pt x="4" y="337"/>
                      <a:pt x="18" y="398"/>
                      <a:pt x="38" y="448"/>
                    </a:cubicBezTo>
                    <a:cubicBezTo>
                      <a:pt x="39" y="448"/>
                      <a:pt x="39" y="448"/>
                      <a:pt x="39" y="448"/>
                    </a:cubicBezTo>
                    <a:cubicBezTo>
                      <a:pt x="1665" y="448"/>
                      <a:pt x="1665" y="448"/>
                      <a:pt x="1665" y="448"/>
                    </a:cubicBezTo>
                    <a:cubicBezTo>
                      <a:pt x="1666" y="448"/>
                      <a:pt x="1666" y="448"/>
                      <a:pt x="1666" y="448"/>
                    </a:cubicBezTo>
                    <a:cubicBezTo>
                      <a:pt x="1686" y="398"/>
                      <a:pt x="1693" y="337"/>
                      <a:pt x="1694" y="271"/>
                    </a:cubicBezTo>
                    <a:lnTo>
                      <a:pt x="1694" y="178"/>
                    </a:ln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dirty="0">
                  <a:solidFill>
                    <a:prstClr val="white"/>
                  </a:solidFill>
                  <a:latin typeface="Calibri"/>
                </a:endParaRPr>
              </a:p>
            </p:txBody>
          </p:sp>
          <p:sp>
            <p:nvSpPr>
              <p:cNvPr id="138" name="Freeform 146"/>
              <p:cNvSpPr>
                <a:spLocks/>
              </p:cNvSpPr>
              <p:nvPr/>
            </p:nvSpPr>
            <p:spPr bwMode="auto">
              <a:xfrm>
                <a:off x="-220117" y="1797943"/>
                <a:ext cx="54690" cy="6076"/>
              </a:xfrm>
              <a:custGeom>
                <a:avLst/>
                <a:gdLst>
                  <a:gd name="T0" fmla="*/ 220 w 220"/>
                  <a:gd name="T1" fmla="*/ 29 h 29"/>
                  <a:gd name="T2" fmla="*/ 220 w 220"/>
                  <a:gd name="T3" fmla="*/ 20 h 29"/>
                  <a:gd name="T4" fmla="*/ 108 w 220"/>
                  <a:gd name="T5" fmla="*/ 0 h 29"/>
                  <a:gd name="T6" fmla="*/ 0 w 220"/>
                  <a:gd name="T7" fmla="*/ 18 h 29"/>
                  <a:gd name="T8" fmla="*/ 0 w 220"/>
                  <a:gd name="T9" fmla="*/ 29 h 29"/>
                  <a:gd name="T10" fmla="*/ 220 w 220"/>
                  <a:gd name="T11" fmla="*/ 29 h 29"/>
                </a:gdLst>
                <a:ahLst/>
                <a:cxnLst>
                  <a:cxn ang="0">
                    <a:pos x="T0" y="T1"/>
                  </a:cxn>
                  <a:cxn ang="0">
                    <a:pos x="T2" y="T3"/>
                  </a:cxn>
                  <a:cxn ang="0">
                    <a:pos x="T4" y="T5"/>
                  </a:cxn>
                  <a:cxn ang="0">
                    <a:pos x="T6" y="T7"/>
                  </a:cxn>
                  <a:cxn ang="0">
                    <a:pos x="T8" y="T9"/>
                  </a:cxn>
                  <a:cxn ang="0">
                    <a:pos x="T10" y="T11"/>
                  </a:cxn>
                </a:cxnLst>
                <a:rect l="0" t="0" r="r" b="b"/>
                <a:pathLst>
                  <a:path w="220" h="29">
                    <a:moveTo>
                      <a:pt x="220" y="29"/>
                    </a:moveTo>
                    <a:cubicBezTo>
                      <a:pt x="220" y="20"/>
                      <a:pt x="220" y="20"/>
                      <a:pt x="220" y="20"/>
                    </a:cubicBezTo>
                    <a:cubicBezTo>
                      <a:pt x="195" y="8"/>
                      <a:pt x="154" y="0"/>
                      <a:pt x="108" y="0"/>
                    </a:cubicBezTo>
                    <a:cubicBezTo>
                      <a:pt x="64" y="0"/>
                      <a:pt x="25" y="7"/>
                      <a:pt x="0" y="18"/>
                    </a:cubicBezTo>
                    <a:cubicBezTo>
                      <a:pt x="0" y="29"/>
                      <a:pt x="0" y="29"/>
                      <a:pt x="0" y="29"/>
                    </a:cubicBezTo>
                    <a:lnTo>
                      <a:pt x="220" y="29"/>
                    </a:ln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sp>
            <p:nvSpPr>
              <p:cNvPr id="139" name="Freeform 147"/>
              <p:cNvSpPr>
                <a:spLocks/>
              </p:cNvSpPr>
              <p:nvPr/>
            </p:nvSpPr>
            <p:spPr bwMode="auto">
              <a:xfrm>
                <a:off x="-480471" y="1797943"/>
                <a:ext cx="54690" cy="6076"/>
              </a:xfrm>
              <a:custGeom>
                <a:avLst/>
                <a:gdLst>
                  <a:gd name="T0" fmla="*/ 220 w 220"/>
                  <a:gd name="T1" fmla="*/ 29 h 29"/>
                  <a:gd name="T2" fmla="*/ 220 w 220"/>
                  <a:gd name="T3" fmla="*/ 20 h 29"/>
                  <a:gd name="T4" fmla="*/ 108 w 220"/>
                  <a:gd name="T5" fmla="*/ 0 h 29"/>
                  <a:gd name="T6" fmla="*/ 0 w 220"/>
                  <a:gd name="T7" fmla="*/ 18 h 29"/>
                  <a:gd name="T8" fmla="*/ 0 w 220"/>
                  <a:gd name="T9" fmla="*/ 29 h 29"/>
                  <a:gd name="T10" fmla="*/ 220 w 220"/>
                  <a:gd name="T11" fmla="*/ 29 h 29"/>
                </a:gdLst>
                <a:ahLst/>
                <a:cxnLst>
                  <a:cxn ang="0">
                    <a:pos x="T0" y="T1"/>
                  </a:cxn>
                  <a:cxn ang="0">
                    <a:pos x="T2" y="T3"/>
                  </a:cxn>
                  <a:cxn ang="0">
                    <a:pos x="T4" y="T5"/>
                  </a:cxn>
                  <a:cxn ang="0">
                    <a:pos x="T6" y="T7"/>
                  </a:cxn>
                  <a:cxn ang="0">
                    <a:pos x="T8" y="T9"/>
                  </a:cxn>
                  <a:cxn ang="0">
                    <a:pos x="T10" y="T11"/>
                  </a:cxn>
                </a:cxnLst>
                <a:rect l="0" t="0" r="r" b="b"/>
                <a:pathLst>
                  <a:path w="220" h="29">
                    <a:moveTo>
                      <a:pt x="220" y="29"/>
                    </a:moveTo>
                    <a:cubicBezTo>
                      <a:pt x="220" y="20"/>
                      <a:pt x="220" y="20"/>
                      <a:pt x="220" y="20"/>
                    </a:cubicBezTo>
                    <a:cubicBezTo>
                      <a:pt x="195" y="8"/>
                      <a:pt x="154" y="0"/>
                      <a:pt x="108" y="0"/>
                    </a:cubicBezTo>
                    <a:cubicBezTo>
                      <a:pt x="64" y="0"/>
                      <a:pt x="25" y="7"/>
                      <a:pt x="0" y="18"/>
                    </a:cubicBezTo>
                    <a:cubicBezTo>
                      <a:pt x="0" y="29"/>
                      <a:pt x="0" y="29"/>
                      <a:pt x="0" y="29"/>
                    </a:cubicBezTo>
                    <a:lnTo>
                      <a:pt x="220" y="29"/>
                    </a:lnTo>
                    <a:close/>
                  </a:path>
                </a:pathLst>
              </a:custGeom>
              <a:solidFill>
                <a:schemeClr val="bg1"/>
              </a:solidFill>
              <a:ln>
                <a:noFill/>
              </a:ln>
              <a:extLst/>
            </p:spPr>
            <p:txBody>
              <a:bodyPr vert="horz" wrap="square" lIns="51455" tIns="25727" rIns="51455" bIns="25727"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556">
                  <a:defRPr/>
                </a:pPr>
                <a:endParaRPr lang="en-AU" sz="619">
                  <a:solidFill>
                    <a:prstClr val="white"/>
                  </a:solidFill>
                  <a:latin typeface="Calibri"/>
                </a:endParaRPr>
              </a:p>
            </p:txBody>
          </p:sp>
        </p:grpSp>
      </p:grpSp>
      <p:sp>
        <p:nvSpPr>
          <p:cNvPr id="115" name="Text Placeholder 6"/>
          <p:cNvSpPr txBox="1">
            <a:spLocks/>
          </p:cNvSpPr>
          <p:nvPr/>
        </p:nvSpPr>
        <p:spPr>
          <a:xfrm>
            <a:off x="1735179" y="1802958"/>
            <a:ext cx="3963494" cy="326112"/>
          </a:xfrm>
          <a:prstGeom prst="rect">
            <a:avLst/>
          </a:prstGeom>
        </p:spPr>
        <p:txBody>
          <a:bodyPr vert="horz" lIns="91440" tIns="45720" rIns="91440" bIns="45720" rtlCol="0">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50" dirty="0" smtClean="0">
                <a:solidFill>
                  <a:prstClr val="black"/>
                </a:solidFill>
              </a:rPr>
              <a:t>Main Digital Supply Chain capabilities</a:t>
            </a:r>
            <a:endParaRPr lang="en-US" sz="1050" dirty="0">
              <a:solidFill>
                <a:prstClr val="black"/>
              </a:solidFill>
            </a:endParaRPr>
          </a:p>
        </p:txBody>
      </p:sp>
    </p:spTree>
    <p:extLst>
      <p:ext uri="{BB962C8B-B14F-4D97-AF65-F5344CB8AC3E}">
        <p14:creationId xmlns:p14="http://schemas.microsoft.com/office/powerpoint/2010/main" val="972013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Our aim is to turn our field service workers into ‘Digitally-enabled Workers’ within the next 10 years</a:t>
            </a:r>
            <a:endParaRPr lang="en-GB" dirty="0"/>
          </a:p>
        </p:txBody>
      </p:sp>
      <p:grpSp>
        <p:nvGrpSpPr>
          <p:cNvPr id="11" name="Group 12"/>
          <p:cNvGrpSpPr>
            <a:grpSpLocks noChangeAspect="1"/>
          </p:cNvGrpSpPr>
          <p:nvPr/>
        </p:nvGrpSpPr>
        <p:grpSpPr bwMode="auto">
          <a:xfrm>
            <a:off x="2494404" y="2393386"/>
            <a:ext cx="1300739" cy="1871648"/>
            <a:chOff x="2973" y="859"/>
            <a:chExt cx="1736" cy="2608"/>
          </a:xfrm>
        </p:grpSpPr>
        <p:sp>
          <p:nvSpPr>
            <p:cNvPr id="13" name="Freeform 7"/>
            <p:cNvSpPr>
              <a:spLocks/>
            </p:cNvSpPr>
            <p:nvPr/>
          </p:nvSpPr>
          <p:spPr bwMode="auto">
            <a:xfrm>
              <a:off x="2975" y="1438"/>
              <a:ext cx="1545" cy="2029"/>
            </a:xfrm>
            <a:custGeom>
              <a:avLst/>
              <a:gdLst>
                <a:gd name="T0" fmla="*/ 654 w 654"/>
                <a:gd name="T1" fmla="*/ 314 h 859"/>
                <a:gd name="T2" fmla="*/ 566 w 654"/>
                <a:gd name="T3" fmla="*/ 241 h 859"/>
                <a:gd name="T4" fmla="*/ 495 w 654"/>
                <a:gd name="T5" fmla="*/ 56 h 859"/>
                <a:gd name="T6" fmla="*/ 484 w 654"/>
                <a:gd name="T7" fmla="*/ 37 h 859"/>
                <a:gd name="T8" fmla="*/ 482 w 654"/>
                <a:gd name="T9" fmla="*/ 32 h 859"/>
                <a:gd name="T10" fmla="*/ 381 w 654"/>
                <a:gd name="T11" fmla="*/ 0 h 859"/>
                <a:gd name="T12" fmla="*/ 370 w 654"/>
                <a:gd name="T13" fmla="*/ 331 h 859"/>
                <a:gd name="T14" fmla="*/ 287 w 654"/>
                <a:gd name="T15" fmla="*/ 331 h 859"/>
                <a:gd name="T16" fmla="*/ 277 w 654"/>
                <a:gd name="T17" fmla="*/ 0 h 859"/>
                <a:gd name="T18" fmla="*/ 188 w 654"/>
                <a:gd name="T19" fmla="*/ 29 h 859"/>
                <a:gd name="T20" fmla="*/ 179 w 654"/>
                <a:gd name="T21" fmla="*/ 38 h 859"/>
                <a:gd name="T22" fmla="*/ 55 w 654"/>
                <a:gd name="T23" fmla="*/ 177 h 859"/>
                <a:gd name="T24" fmla="*/ 3 w 654"/>
                <a:gd name="T25" fmla="*/ 383 h 859"/>
                <a:gd name="T26" fmla="*/ 24 w 654"/>
                <a:gd name="T27" fmla="*/ 418 h 859"/>
                <a:gd name="T28" fmla="*/ 24 w 654"/>
                <a:gd name="T29" fmla="*/ 418 h 859"/>
                <a:gd name="T30" fmla="*/ 60 w 654"/>
                <a:gd name="T31" fmla="*/ 397 h 859"/>
                <a:gd name="T32" fmla="*/ 116 w 654"/>
                <a:gd name="T33" fmla="*/ 218 h 859"/>
                <a:gd name="T34" fmla="*/ 144 w 654"/>
                <a:gd name="T35" fmla="*/ 179 h 859"/>
                <a:gd name="T36" fmla="*/ 199 w 654"/>
                <a:gd name="T37" fmla="*/ 123 h 859"/>
                <a:gd name="T38" fmla="*/ 203 w 654"/>
                <a:gd name="T39" fmla="*/ 146 h 859"/>
                <a:gd name="T40" fmla="*/ 196 w 654"/>
                <a:gd name="T41" fmla="*/ 344 h 859"/>
                <a:gd name="T42" fmla="*/ 196 w 654"/>
                <a:gd name="T43" fmla="*/ 409 h 859"/>
                <a:gd name="T44" fmla="*/ 210 w 654"/>
                <a:gd name="T45" fmla="*/ 409 h 859"/>
                <a:gd name="T46" fmla="*/ 236 w 654"/>
                <a:gd name="T47" fmla="*/ 848 h 859"/>
                <a:gd name="T48" fmla="*/ 247 w 654"/>
                <a:gd name="T49" fmla="*/ 859 h 859"/>
                <a:gd name="T50" fmla="*/ 298 w 654"/>
                <a:gd name="T51" fmla="*/ 859 h 859"/>
                <a:gd name="T52" fmla="*/ 309 w 654"/>
                <a:gd name="T53" fmla="*/ 848 h 859"/>
                <a:gd name="T54" fmla="*/ 319 w 654"/>
                <a:gd name="T55" fmla="*/ 425 h 859"/>
                <a:gd name="T56" fmla="*/ 338 w 654"/>
                <a:gd name="T57" fmla="*/ 425 h 859"/>
                <a:gd name="T58" fmla="*/ 349 w 654"/>
                <a:gd name="T59" fmla="*/ 848 h 859"/>
                <a:gd name="T60" fmla="*/ 359 w 654"/>
                <a:gd name="T61" fmla="*/ 859 h 859"/>
                <a:gd name="T62" fmla="*/ 411 w 654"/>
                <a:gd name="T63" fmla="*/ 859 h 859"/>
                <a:gd name="T64" fmla="*/ 421 w 654"/>
                <a:gd name="T65" fmla="*/ 848 h 859"/>
                <a:gd name="T66" fmla="*/ 447 w 654"/>
                <a:gd name="T67" fmla="*/ 409 h 859"/>
                <a:gd name="T68" fmla="*/ 461 w 654"/>
                <a:gd name="T69" fmla="*/ 409 h 859"/>
                <a:gd name="T70" fmla="*/ 461 w 654"/>
                <a:gd name="T71" fmla="*/ 344 h 859"/>
                <a:gd name="T72" fmla="*/ 456 w 654"/>
                <a:gd name="T73" fmla="*/ 179 h 859"/>
                <a:gd name="T74" fmla="*/ 467 w 654"/>
                <a:gd name="T75" fmla="*/ 208 h 859"/>
                <a:gd name="T76" fmla="*/ 500 w 654"/>
                <a:gd name="T77" fmla="*/ 280 h 859"/>
                <a:gd name="T78" fmla="*/ 618 w 654"/>
                <a:gd name="T79" fmla="*/ 364 h 859"/>
                <a:gd name="T80" fmla="*/ 654 w 654"/>
                <a:gd name="T81"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4" h="859">
                  <a:moveTo>
                    <a:pt x="654" y="314"/>
                  </a:moveTo>
                  <a:cubicBezTo>
                    <a:pt x="622" y="291"/>
                    <a:pt x="601" y="271"/>
                    <a:pt x="566" y="241"/>
                  </a:cubicBezTo>
                  <a:cubicBezTo>
                    <a:pt x="537" y="184"/>
                    <a:pt x="514" y="118"/>
                    <a:pt x="495" y="56"/>
                  </a:cubicBezTo>
                  <a:cubicBezTo>
                    <a:pt x="492" y="46"/>
                    <a:pt x="486" y="43"/>
                    <a:pt x="484" y="37"/>
                  </a:cubicBezTo>
                  <a:cubicBezTo>
                    <a:pt x="484" y="35"/>
                    <a:pt x="485" y="34"/>
                    <a:pt x="482" y="32"/>
                  </a:cubicBezTo>
                  <a:cubicBezTo>
                    <a:pt x="455" y="20"/>
                    <a:pt x="411" y="9"/>
                    <a:pt x="381" y="0"/>
                  </a:cubicBezTo>
                  <a:cubicBezTo>
                    <a:pt x="385" y="66"/>
                    <a:pt x="368" y="247"/>
                    <a:pt x="370" y="331"/>
                  </a:cubicBezTo>
                  <a:cubicBezTo>
                    <a:pt x="287" y="331"/>
                    <a:pt x="287" y="331"/>
                    <a:pt x="287" y="331"/>
                  </a:cubicBezTo>
                  <a:cubicBezTo>
                    <a:pt x="290" y="236"/>
                    <a:pt x="273" y="57"/>
                    <a:pt x="277" y="0"/>
                  </a:cubicBezTo>
                  <a:cubicBezTo>
                    <a:pt x="266" y="3"/>
                    <a:pt x="196" y="26"/>
                    <a:pt x="188" y="29"/>
                  </a:cubicBezTo>
                  <a:cubicBezTo>
                    <a:pt x="180" y="32"/>
                    <a:pt x="187" y="31"/>
                    <a:pt x="179" y="38"/>
                  </a:cubicBezTo>
                  <a:cubicBezTo>
                    <a:pt x="134" y="78"/>
                    <a:pt x="90" y="128"/>
                    <a:pt x="55" y="177"/>
                  </a:cubicBezTo>
                  <a:cubicBezTo>
                    <a:pt x="43" y="194"/>
                    <a:pt x="17" y="319"/>
                    <a:pt x="3" y="383"/>
                  </a:cubicBezTo>
                  <a:cubicBezTo>
                    <a:pt x="0" y="399"/>
                    <a:pt x="9" y="414"/>
                    <a:pt x="24" y="418"/>
                  </a:cubicBezTo>
                  <a:cubicBezTo>
                    <a:pt x="24" y="418"/>
                    <a:pt x="24" y="418"/>
                    <a:pt x="24" y="418"/>
                  </a:cubicBezTo>
                  <a:cubicBezTo>
                    <a:pt x="40" y="422"/>
                    <a:pt x="56" y="412"/>
                    <a:pt x="60" y="397"/>
                  </a:cubicBezTo>
                  <a:cubicBezTo>
                    <a:pt x="75" y="338"/>
                    <a:pt x="96" y="261"/>
                    <a:pt x="116" y="218"/>
                  </a:cubicBezTo>
                  <a:cubicBezTo>
                    <a:pt x="123" y="204"/>
                    <a:pt x="133" y="191"/>
                    <a:pt x="144" y="179"/>
                  </a:cubicBezTo>
                  <a:cubicBezTo>
                    <a:pt x="153" y="169"/>
                    <a:pt x="185" y="137"/>
                    <a:pt x="199" y="123"/>
                  </a:cubicBezTo>
                  <a:cubicBezTo>
                    <a:pt x="203" y="146"/>
                    <a:pt x="203" y="146"/>
                    <a:pt x="203" y="146"/>
                  </a:cubicBezTo>
                  <a:cubicBezTo>
                    <a:pt x="201" y="225"/>
                    <a:pt x="196" y="265"/>
                    <a:pt x="196" y="344"/>
                  </a:cubicBezTo>
                  <a:cubicBezTo>
                    <a:pt x="196" y="370"/>
                    <a:pt x="196" y="382"/>
                    <a:pt x="196" y="409"/>
                  </a:cubicBezTo>
                  <a:cubicBezTo>
                    <a:pt x="210" y="409"/>
                    <a:pt x="210" y="409"/>
                    <a:pt x="210" y="409"/>
                  </a:cubicBezTo>
                  <a:cubicBezTo>
                    <a:pt x="218" y="551"/>
                    <a:pt x="233" y="710"/>
                    <a:pt x="236" y="848"/>
                  </a:cubicBezTo>
                  <a:cubicBezTo>
                    <a:pt x="236" y="854"/>
                    <a:pt x="241" y="859"/>
                    <a:pt x="247" y="859"/>
                  </a:cubicBezTo>
                  <a:cubicBezTo>
                    <a:pt x="298" y="859"/>
                    <a:pt x="298" y="859"/>
                    <a:pt x="298" y="859"/>
                  </a:cubicBezTo>
                  <a:cubicBezTo>
                    <a:pt x="304" y="859"/>
                    <a:pt x="309" y="854"/>
                    <a:pt x="309" y="848"/>
                  </a:cubicBezTo>
                  <a:cubicBezTo>
                    <a:pt x="319" y="425"/>
                    <a:pt x="319" y="425"/>
                    <a:pt x="319" y="425"/>
                  </a:cubicBezTo>
                  <a:cubicBezTo>
                    <a:pt x="320" y="412"/>
                    <a:pt x="338" y="412"/>
                    <a:pt x="338" y="425"/>
                  </a:cubicBezTo>
                  <a:cubicBezTo>
                    <a:pt x="349" y="848"/>
                    <a:pt x="349" y="848"/>
                    <a:pt x="349" y="848"/>
                  </a:cubicBezTo>
                  <a:cubicBezTo>
                    <a:pt x="349" y="854"/>
                    <a:pt x="354" y="859"/>
                    <a:pt x="359" y="859"/>
                  </a:cubicBezTo>
                  <a:cubicBezTo>
                    <a:pt x="411" y="859"/>
                    <a:pt x="411" y="859"/>
                    <a:pt x="411" y="859"/>
                  </a:cubicBezTo>
                  <a:cubicBezTo>
                    <a:pt x="416" y="859"/>
                    <a:pt x="421" y="854"/>
                    <a:pt x="421" y="848"/>
                  </a:cubicBezTo>
                  <a:cubicBezTo>
                    <a:pt x="424" y="711"/>
                    <a:pt x="440" y="551"/>
                    <a:pt x="447" y="409"/>
                  </a:cubicBezTo>
                  <a:cubicBezTo>
                    <a:pt x="461" y="409"/>
                    <a:pt x="461" y="409"/>
                    <a:pt x="461" y="409"/>
                  </a:cubicBezTo>
                  <a:cubicBezTo>
                    <a:pt x="462" y="382"/>
                    <a:pt x="461" y="370"/>
                    <a:pt x="461" y="344"/>
                  </a:cubicBezTo>
                  <a:cubicBezTo>
                    <a:pt x="461" y="276"/>
                    <a:pt x="457" y="246"/>
                    <a:pt x="456" y="179"/>
                  </a:cubicBezTo>
                  <a:cubicBezTo>
                    <a:pt x="467" y="208"/>
                    <a:pt x="467" y="208"/>
                    <a:pt x="467" y="208"/>
                  </a:cubicBezTo>
                  <a:cubicBezTo>
                    <a:pt x="477" y="233"/>
                    <a:pt x="488" y="257"/>
                    <a:pt x="500" y="280"/>
                  </a:cubicBezTo>
                  <a:cubicBezTo>
                    <a:pt x="509" y="297"/>
                    <a:pt x="571" y="336"/>
                    <a:pt x="618" y="364"/>
                  </a:cubicBezTo>
                  <a:lnTo>
                    <a:pt x="654" y="314"/>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4" name="Freeform 8"/>
            <p:cNvSpPr>
              <a:spLocks/>
            </p:cNvSpPr>
            <p:nvPr/>
          </p:nvSpPr>
          <p:spPr bwMode="auto">
            <a:xfrm>
              <a:off x="3700" y="1523"/>
              <a:ext cx="102" cy="664"/>
            </a:xfrm>
            <a:custGeom>
              <a:avLst/>
              <a:gdLst>
                <a:gd name="T0" fmla="*/ 102 w 102"/>
                <a:gd name="T1" fmla="*/ 628 h 664"/>
                <a:gd name="T2" fmla="*/ 76 w 102"/>
                <a:gd name="T3" fmla="*/ 17 h 664"/>
                <a:gd name="T4" fmla="*/ 52 w 102"/>
                <a:gd name="T5" fmla="*/ 0 h 664"/>
                <a:gd name="T6" fmla="*/ 26 w 102"/>
                <a:gd name="T7" fmla="*/ 17 h 664"/>
                <a:gd name="T8" fmla="*/ 0 w 102"/>
                <a:gd name="T9" fmla="*/ 628 h 664"/>
                <a:gd name="T10" fmla="*/ 52 w 102"/>
                <a:gd name="T11" fmla="*/ 664 h 664"/>
                <a:gd name="T12" fmla="*/ 102 w 102"/>
                <a:gd name="T13" fmla="*/ 628 h 664"/>
                <a:gd name="T14" fmla="*/ 102 w 102"/>
                <a:gd name="T15" fmla="*/ 628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664">
                  <a:moveTo>
                    <a:pt x="102" y="628"/>
                  </a:moveTo>
                  <a:lnTo>
                    <a:pt x="76" y="17"/>
                  </a:lnTo>
                  <a:lnTo>
                    <a:pt x="52" y="0"/>
                  </a:lnTo>
                  <a:lnTo>
                    <a:pt x="26" y="17"/>
                  </a:lnTo>
                  <a:lnTo>
                    <a:pt x="0" y="628"/>
                  </a:lnTo>
                  <a:lnTo>
                    <a:pt x="52" y="664"/>
                  </a:lnTo>
                  <a:lnTo>
                    <a:pt x="102" y="628"/>
                  </a:lnTo>
                  <a:lnTo>
                    <a:pt x="102" y="628"/>
                  </a:lnTo>
                  <a:close/>
                </a:path>
              </a:pathLst>
            </a:custGeom>
            <a:solidFill>
              <a:srgbClr val="00A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5" name="Freeform 9"/>
            <p:cNvSpPr>
              <a:spLocks/>
            </p:cNvSpPr>
            <p:nvPr/>
          </p:nvSpPr>
          <p:spPr bwMode="auto">
            <a:xfrm>
              <a:off x="3577" y="968"/>
              <a:ext cx="364" cy="470"/>
            </a:xfrm>
            <a:custGeom>
              <a:avLst/>
              <a:gdLst>
                <a:gd name="T0" fmla="*/ 77 w 154"/>
                <a:gd name="T1" fmla="*/ 199 h 199"/>
                <a:gd name="T2" fmla="*/ 154 w 154"/>
                <a:gd name="T3" fmla="*/ 74 h 199"/>
                <a:gd name="T4" fmla="*/ 77 w 154"/>
                <a:gd name="T5" fmla="*/ 0 h 199"/>
                <a:gd name="T6" fmla="*/ 0 w 154"/>
                <a:gd name="T7" fmla="*/ 74 h 199"/>
                <a:gd name="T8" fmla="*/ 77 w 154"/>
                <a:gd name="T9" fmla="*/ 199 h 199"/>
              </a:gdLst>
              <a:ahLst/>
              <a:cxnLst>
                <a:cxn ang="0">
                  <a:pos x="T0" y="T1"/>
                </a:cxn>
                <a:cxn ang="0">
                  <a:pos x="T2" y="T3"/>
                </a:cxn>
                <a:cxn ang="0">
                  <a:pos x="T4" y="T5"/>
                </a:cxn>
                <a:cxn ang="0">
                  <a:pos x="T6" y="T7"/>
                </a:cxn>
                <a:cxn ang="0">
                  <a:pos x="T8" y="T9"/>
                </a:cxn>
              </a:cxnLst>
              <a:rect l="0" t="0" r="r" b="b"/>
              <a:pathLst>
                <a:path w="154" h="199">
                  <a:moveTo>
                    <a:pt x="77" y="199"/>
                  </a:moveTo>
                  <a:cubicBezTo>
                    <a:pt x="125" y="199"/>
                    <a:pt x="154" y="114"/>
                    <a:pt x="154" y="74"/>
                  </a:cubicBezTo>
                  <a:cubicBezTo>
                    <a:pt x="154" y="33"/>
                    <a:pt x="120" y="0"/>
                    <a:pt x="77" y="0"/>
                  </a:cubicBezTo>
                  <a:cubicBezTo>
                    <a:pt x="35" y="0"/>
                    <a:pt x="0" y="33"/>
                    <a:pt x="0" y="74"/>
                  </a:cubicBezTo>
                  <a:cubicBezTo>
                    <a:pt x="0" y="114"/>
                    <a:pt x="29" y="199"/>
                    <a:pt x="77" y="199"/>
                  </a:cubicBez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6" name="Freeform 10"/>
            <p:cNvSpPr>
              <a:spLocks/>
            </p:cNvSpPr>
            <p:nvPr/>
          </p:nvSpPr>
          <p:spPr bwMode="auto">
            <a:xfrm>
              <a:off x="4572" y="2276"/>
              <a:ext cx="85" cy="97"/>
            </a:xfrm>
            <a:custGeom>
              <a:avLst/>
              <a:gdLst>
                <a:gd name="T0" fmla="*/ 28 w 36"/>
                <a:gd name="T1" fmla="*/ 0 h 41"/>
                <a:gd name="T2" fmla="*/ 28 w 36"/>
                <a:gd name="T3" fmla="*/ 29 h 41"/>
                <a:gd name="T4" fmla="*/ 0 w 36"/>
                <a:gd name="T5" fmla="*/ 35 h 41"/>
                <a:gd name="T6" fmla="*/ 28 w 36"/>
                <a:gd name="T7" fmla="*/ 0 h 41"/>
              </a:gdLst>
              <a:ahLst/>
              <a:cxnLst>
                <a:cxn ang="0">
                  <a:pos x="T0" y="T1"/>
                </a:cxn>
                <a:cxn ang="0">
                  <a:pos x="T2" y="T3"/>
                </a:cxn>
                <a:cxn ang="0">
                  <a:pos x="T4" y="T5"/>
                </a:cxn>
                <a:cxn ang="0">
                  <a:pos x="T6" y="T7"/>
                </a:cxn>
              </a:cxnLst>
              <a:rect l="0" t="0" r="r" b="b"/>
              <a:pathLst>
                <a:path w="36" h="41">
                  <a:moveTo>
                    <a:pt x="28" y="0"/>
                  </a:moveTo>
                  <a:cubicBezTo>
                    <a:pt x="36" y="6"/>
                    <a:pt x="36" y="19"/>
                    <a:pt x="28" y="29"/>
                  </a:cubicBezTo>
                  <a:cubicBezTo>
                    <a:pt x="21" y="39"/>
                    <a:pt x="8" y="41"/>
                    <a:pt x="0" y="35"/>
                  </a:cubicBezTo>
                  <a:lnTo>
                    <a:pt x="28" y="0"/>
                  </a:lnTo>
                  <a:close/>
                </a:path>
              </a:pathLst>
            </a:custGeom>
            <a:solidFill>
              <a:srgbClr val="00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7" name="Rectangle 11"/>
            <p:cNvSpPr>
              <a:spLocks noChangeArrowheads="1"/>
            </p:cNvSpPr>
            <p:nvPr/>
          </p:nvSpPr>
          <p:spPr bwMode="auto">
            <a:xfrm>
              <a:off x="3428" y="2312"/>
              <a:ext cx="645" cy="101"/>
            </a:xfrm>
            <a:prstGeom prst="rect">
              <a:avLst/>
            </a:prstGeom>
            <a:solidFill>
              <a:srgbClr val="FF33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8" name="Freeform 12"/>
            <p:cNvSpPr>
              <a:spLocks/>
            </p:cNvSpPr>
            <p:nvPr/>
          </p:nvSpPr>
          <p:spPr bwMode="auto">
            <a:xfrm>
              <a:off x="2973" y="2132"/>
              <a:ext cx="229" cy="161"/>
            </a:xfrm>
            <a:custGeom>
              <a:avLst/>
              <a:gdLst>
                <a:gd name="T0" fmla="*/ 96 w 97"/>
                <a:gd name="T1" fmla="*/ 33 h 68"/>
                <a:gd name="T2" fmla="*/ 87 w 97"/>
                <a:gd name="T3" fmla="*/ 62 h 68"/>
                <a:gd name="T4" fmla="*/ 78 w 97"/>
                <a:gd name="T5" fmla="*/ 66 h 68"/>
                <a:gd name="T6" fmla="*/ 5 w 97"/>
                <a:gd name="T7" fmla="*/ 43 h 68"/>
                <a:gd name="T8" fmla="*/ 1 w 97"/>
                <a:gd name="T9" fmla="*/ 35 h 68"/>
                <a:gd name="T10" fmla="*/ 10 w 97"/>
                <a:gd name="T11" fmla="*/ 6 h 68"/>
                <a:gd name="T12" fmla="*/ 18 w 97"/>
                <a:gd name="T13" fmla="*/ 1 h 68"/>
                <a:gd name="T14" fmla="*/ 92 w 97"/>
                <a:gd name="T15" fmla="*/ 25 h 68"/>
                <a:gd name="T16" fmla="*/ 96 w 97"/>
                <a:gd name="T1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68">
                  <a:moveTo>
                    <a:pt x="96" y="33"/>
                  </a:moveTo>
                  <a:cubicBezTo>
                    <a:pt x="87" y="62"/>
                    <a:pt x="87" y="62"/>
                    <a:pt x="87" y="62"/>
                  </a:cubicBezTo>
                  <a:cubicBezTo>
                    <a:pt x="86" y="66"/>
                    <a:pt x="82" y="68"/>
                    <a:pt x="78" y="66"/>
                  </a:cubicBezTo>
                  <a:cubicBezTo>
                    <a:pt x="5" y="43"/>
                    <a:pt x="5" y="43"/>
                    <a:pt x="5" y="43"/>
                  </a:cubicBezTo>
                  <a:cubicBezTo>
                    <a:pt x="2" y="42"/>
                    <a:pt x="0" y="38"/>
                    <a:pt x="1" y="35"/>
                  </a:cubicBezTo>
                  <a:cubicBezTo>
                    <a:pt x="10" y="6"/>
                    <a:pt x="10" y="6"/>
                    <a:pt x="10" y="6"/>
                  </a:cubicBezTo>
                  <a:cubicBezTo>
                    <a:pt x="11" y="2"/>
                    <a:pt x="15" y="0"/>
                    <a:pt x="18" y="1"/>
                  </a:cubicBezTo>
                  <a:cubicBezTo>
                    <a:pt x="92" y="25"/>
                    <a:pt x="92" y="25"/>
                    <a:pt x="92" y="25"/>
                  </a:cubicBezTo>
                  <a:cubicBezTo>
                    <a:pt x="95" y="26"/>
                    <a:pt x="97" y="29"/>
                    <a:pt x="96" y="33"/>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19" name="Freeform 13"/>
            <p:cNvSpPr>
              <a:spLocks/>
            </p:cNvSpPr>
            <p:nvPr/>
          </p:nvSpPr>
          <p:spPr bwMode="auto">
            <a:xfrm>
              <a:off x="3015" y="2142"/>
              <a:ext cx="144" cy="142"/>
            </a:xfrm>
            <a:custGeom>
              <a:avLst/>
              <a:gdLst>
                <a:gd name="T0" fmla="*/ 58 w 61"/>
                <a:gd name="T1" fmla="*/ 26 h 60"/>
                <a:gd name="T2" fmla="*/ 51 w 61"/>
                <a:gd name="T3" fmla="*/ 49 h 60"/>
                <a:gd name="T4" fmla="*/ 34 w 61"/>
                <a:gd name="T5" fmla="*/ 58 h 60"/>
                <a:gd name="T6" fmla="*/ 11 w 61"/>
                <a:gd name="T7" fmla="*/ 51 h 60"/>
                <a:gd name="T8" fmla="*/ 2 w 61"/>
                <a:gd name="T9" fmla="*/ 33 h 60"/>
                <a:gd name="T10" fmla="*/ 9 w 61"/>
                <a:gd name="T11" fmla="*/ 11 h 60"/>
                <a:gd name="T12" fmla="*/ 27 w 61"/>
                <a:gd name="T13" fmla="*/ 2 h 60"/>
                <a:gd name="T14" fmla="*/ 49 w 61"/>
                <a:gd name="T15" fmla="*/ 9 h 60"/>
                <a:gd name="T16" fmla="*/ 58 w 61"/>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58" y="26"/>
                  </a:moveTo>
                  <a:cubicBezTo>
                    <a:pt x="51" y="49"/>
                    <a:pt x="51" y="49"/>
                    <a:pt x="51" y="49"/>
                  </a:cubicBezTo>
                  <a:cubicBezTo>
                    <a:pt x="49" y="56"/>
                    <a:pt x="41" y="60"/>
                    <a:pt x="34" y="58"/>
                  </a:cubicBezTo>
                  <a:cubicBezTo>
                    <a:pt x="11" y="51"/>
                    <a:pt x="11" y="51"/>
                    <a:pt x="11" y="51"/>
                  </a:cubicBezTo>
                  <a:cubicBezTo>
                    <a:pt x="4" y="49"/>
                    <a:pt x="0" y="41"/>
                    <a:pt x="2" y="33"/>
                  </a:cubicBezTo>
                  <a:cubicBezTo>
                    <a:pt x="9" y="11"/>
                    <a:pt x="9" y="11"/>
                    <a:pt x="9" y="11"/>
                  </a:cubicBezTo>
                  <a:cubicBezTo>
                    <a:pt x="12" y="4"/>
                    <a:pt x="20" y="0"/>
                    <a:pt x="27" y="2"/>
                  </a:cubicBezTo>
                  <a:cubicBezTo>
                    <a:pt x="49" y="9"/>
                    <a:pt x="49" y="9"/>
                    <a:pt x="49" y="9"/>
                  </a:cubicBezTo>
                  <a:cubicBezTo>
                    <a:pt x="57" y="11"/>
                    <a:pt x="61" y="19"/>
                    <a:pt x="58"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0" name="Freeform 14"/>
            <p:cNvSpPr>
              <a:spLocks noEditPoints="1"/>
            </p:cNvSpPr>
            <p:nvPr/>
          </p:nvSpPr>
          <p:spPr bwMode="auto">
            <a:xfrm>
              <a:off x="3008" y="2135"/>
              <a:ext cx="156" cy="156"/>
            </a:xfrm>
            <a:custGeom>
              <a:avLst/>
              <a:gdLst>
                <a:gd name="T0" fmla="*/ 16 w 66"/>
                <a:gd name="T1" fmla="*/ 9 h 66"/>
                <a:gd name="T2" fmla="*/ 23 w 66"/>
                <a:gd name="T3" fmla="*/ 5 h 66"/>
                <a:gd name="T4" fmla="*/ 57 w 66"/>
                <a:gd name="T5" fmla="*/ 16 h 66"/>
                <a:gd name="T6" fmla="*/ 61 w 66"/>
                <a:gd name="T7" fmla="*/ 23 h 66"/>
                <a:gd name="T8" fmla="*/ 50 w 66"/>
                <a:gd name="T9" fmla="*/ 57 h 66"/>
                <a:gd name="T10" fmla="*/ 43 w 66"/>
                <a:gd name="T11" fmla="*/ 60 h 66"/>
                <a:gd name="T12" fmla="*/ 9 w 66"/>
                <a:gd name="T13" fmla="*/ 50 h 66"/>
                <a:gd name="T14" fmla="*/ 6 w 66"/>
                <a:gd name="T15" fmla="*/ 43 h 66"/>
                <a:gd name="T16" fmla="*/ 16 w 66"/>
                <a:gd name="T17" fmla="*/ 9 h 66"/>
                <a:gd name="T18" fmla="*/ 13 w 66"/>
                <a:gd name="T19" fmla="*/ 8 h 66"/>
                <a:gd name="T20" fmla="*/ 2 w 66"/>
                <a:gd name="T21" fmla="*/ 42 h 66"/>
                <a:gd name="T22" fmla="*/ 8 w 66"/>
                <a:gd name="T23" fmla="*/ 54 h 66"/>
                <a:gd name="T24" fmla="*/ 42 w 66"/>
                <a:gd name="T25" fmla="*/ 64 h 66"/>
                <a:gd name="T26" fmla="*/ 54 w 66"/>
                <a:gd name="T27" fmla="*/ 58 h 66"/>
                <a:gd name="T28" fmla="*/ 65 w 66"/>
                <a:gd name="T29" fmla="*/ 24 h 66"/>
                <a:gd name="T30" fmla="*/ 58 w 66"/>
                <a:gd name="T31" fmla="*/ 12 h 66"/>
                <a:gd name="T32" fmla="*/ 25 w 66"/>
                <a:gd name="T33" fmla="*/ 2 h 66"/>
                <a:gd name="T34" fmla="*/ 13 w 66"/>
                <a:gd name="T35"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6">
                  <a:moveTo>
                    <a:pt x="16" y="9"/>
                  </a:moveTo>
                  <a:cubicBezTo>
                    <a:pt x="17" y="6"/>
                    <a:pt x="20" y="4"/>
                    <a:pt x="23" y="5"/>
                  </a:cubicBezTo>
                  <a:cubicBezTo>
                    <a:pt x="57" y="16"/>
                    <a:pt x="57" y="16"/>
                    <a:pt x="57" y="16"/>
                  </a:cubicBezTo>
                  <a:cubicBezTo>
                    <a:pt x="60" y="17"/>
                    <a:pt x="62" y="20"/>
                    <a:pt x="61" y="23"/>
                  </a:cubicBezTo>
                  <a:cubicBezTo>
                    <a:pt x="50" y="57"/>
                    <a:pt x="50" y="57"/>
                    <a:pt x="50" y="57"/>
                  </a:cubicBezTo>
                  <a:cubicBezTo>
                    <a:pt x="49" y="60"/>
                    <a:pt x="46" y="61"/>
                    <a:pt x="43" y="60"/>
                  </a:cubicBezTo>
                  <a:cubicBezTo>
                    <a:pt x="9" y="50"/>
                    <a:pt x="9" y="50"/>
                    <a:pt x="9" y="50"/>
                  </a:cubicBezTo>
                  <a:cubicBezTo>
                    <a:pt x="6" y="49"/>
                    <a:pt x="5" y="46"/>
                    <a:pt x="6" y="43"/>
                  </a:cubicBezTo>
                  <a:cubicBezTo>
                    <a:pt x="16" y="9"/>
                    <a:pt x="16" y="9"/>
                    <a:pt x="16" y="9"/>
                  </a:cubicBezTo>
                  <a:moveTo>
                    <a:pt x="13" y="8"/>
                  </a:moveTo>
                  <a:cubicBezTo>
                    <a:pt x="2" y="42"/>
                    <a:pt x="2" y="42"/>
                    <a:pt x="2" y="42"/>
                  </a:cubicBezTo>
                  <a:cubicBezTo>
                    <a:pt x="0" y="47"/>
                    <a:pt x="3" y="52"/>
                    <a:pt x="8" y="54"/>
                  </a:cubicBezTo>
                  <a:cubicBezTo>
                    <a:pt x="42" y="64"/>
                    <a:pt x="42" y="64"/>
                    <a:pt x="42" y="64"/>
                  </a:cubicBezTo>
                  <a:cubicBezTo>
                    <a:pt x="47" y="66"/>
                    <a:pt x="52" y="63"/>
                    <a:pt x="54" y="58"/>
                  </a:cubicBezTo>
                  <a:cubicBezTo>
                    <a:pt x="65" y="24"/>
                    <a:pt x="65" y="24"/>
                    <a:pt x="65" y="24"/>
                  </a:cubicBezTo>
                  <a:cubicBezTo>
                    <a:pt x="66" y="19"/>
                    <a:pt x="64" y="14"/>
                    <a:pt x="58" y="12"/>
                  </a:cubicBezTo>
                  <a:cubicBezTo>
                    <a:pt x="25" y="2"/>
                    <a:pt x="25" y="2"/>
                    <a:pt x="25" y="2"/>
                  </a:cubicBezTo>
                  <a:cubicBezTo>
                    <a:pt x="20" y="0"/>
                    <a:pt x="14" y="3"/>
                    <a:pt x="13" y="8"/>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1" name="Freeform 15"/>
            <p:cNvSpPr>
              <a:spLocks/>
            </p:cNvSpPr>
            <p:nvPr/>
          </p:nvSpPr>
          <p:spPr bwMode="auto">
            <a:xfrm>
              <a:off x="3060" y="2173"/>
              <a:ext cx="28" cy="73"/>
            </a:xfrm>
            <a:custGeom>
              <a:avLst/>
              <a:gdLst>
                <a:gd name="T0" fmla="*/ 3 w 12"/>
                <a:gd name="T1" fmla="*/ 30 h 31"/>
                <a:gd name="T2" fmla="*/ 12 w 12"/>
                <a:gd name="T3" fmla="*/ 2 h 31"/>
                <a:gd name="T4" fmla="*/ 11 w 12"/>
                <a:gd name="T5" fmla="*/ 0 h 31"/>
                <a:gd name="T6" fmla="*/ 9 w 12"/>
                <a:gd name="T7" fmla="*/ 1 h 31"/>
                <a:gd name="T8" fmla="*/ 0 w 12"/>
                <a:gd name="T9" fmla="*/ 29 h 31"/>
                <a:gd name="T10" fmla="*/ 1 w 12"/>
                <a:gd name="T11" fmla="*/ 31 h 31"/>
                <a:gd name="T12" fmla="*/ 3 w 12"/>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3" y="30"/>
                  </a:moveTo>
                  <a:cubicBezTo>
                    <a:pt x="12" y="2"/>
                    <a:pt x="12" y="2"/>
                    <a:pt x="12" y="2"/>
                  </a:cubicBezTo>
                  <a:cubicBezTo>
                    <a:pt x="12" y="1"/>
                    <a:pt x="12" y="0"/>
                    <a:pt x="11" y="0"/>
                  </a:cubicBezTo>
                  <a:cubicBezTo>
                    <a:pt x="10" y="0"/>
                    <a:pt x="9" y="0"/>
                    <a:pt x="9" y="1"/>
                  </a:cubicBezTo>
                  <a:cubicBezTo>
                    <a:pt x="0" y="29"/>
                    <a:pt x="0" y="29"/>
                    <a:pt x="0" y="29"/>
                  </a:cubicBezTo>
                  <a:cubicBezTo>
                    <a:pt x="0" y="29"/>
                    <a:pt x="0" y="30"/>
                    <a:pt x="1" y="31"/>
                  </a:cubicBezTo>
                  <a:cubicBezTo>
                    <a:pt x="2" y="31"/>
                    <a:pt x="3" y="30"/>
                    <a:pt x="3" y="30"/>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2" name="Freeform 16"/>
            <p:cNvSpPr>
              <a:spLocks/>
            </p:cNvSpPr>
            <p:nvPr/>
          </p:nvSpPr>
          <p:spPr bwMode="auto">
            <a:xfrm>
              <a:off x="3074" y="2177"/>
              <a:ext cx="31" cy="74"/>
            </a:xfrm>
            <a:custGeom>
              <a:avLst/>
              <a:gdLst>
                <a:gd name="T0" fmla="*/ 4 w 13"/>
                <a:gd name="T1" fmla="*/ 30 h 31"/>
                <a:gd name="T2" fmla="*/ 12 w 13"/>
                <a:gd name="T3" fmla="*/ 2 h 31"/>
                <a:gd name="T4" fmla="*/ 11 w 13"/>
                <a:gd name="T5" fmla="*/ 0 h 31"/>
                <a:gd name="T6" fmla="*/ 9 w 13"/>
                <a:gd name="T7" fmla="*/ 1 h 31"/>
                <a:gd name="T8" fmla="*/ 1 w 13"/>
                <a:gd name="T9" fmla="*/ 29 h 31"/>
                <a:gd name="T10" fmla="*/ 2 w 13"/>
                <a:gd name="T11" fmla="*/ 31 h 31"/>
                <a:gd name="T12" fmla="*/ 4 w 13"/>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13" h="31">
                  <a:moveTo>
                    <a:pt x="4" y="30"/>
                  </a:moveTo>
                  <a:cubicBezTo>
                    <a:pt x="12" y="2"/>
                    <a:pt x="12" y="2"/>
                    <a:pt x="12" y="2"/>
                  </a:cubicBezTo>
                  <a:cubicBezTo>
                    <a:pt x="13" y="1"/>
                    <a:pt x="12" y="0"/>
                    <a:pt x="11" y="0"/>
                  </a:cubicBezTo>
                  <a:cubicBezTo>
                    <a:pt x="11" y="0"/>
                    <a:pt x="10" y="0"/>
                    <a:pt x="9" y="1"/>
                  </a:cubicBezTo>
                  <a:cubicBezTo>
                    <a:pt x="1" y="29"/>
                    <a:pt x="1" y="29"/>
                    <a:pt x="1" y="29"/>
                  </a:cubicBezTo>
                  <a:cubicBezTo>
                    <a:pt x="0" y="29"/>
                    <a:pt x="1" y="30"/>
                    <a:pt x="2" y="31"/>
                  </a:cubicBezTo>
                  <a:cubicBezTo>
                    <a:pt x="2" y="31"/>
                    <a:pt x="3" y="30"/>
                    <a:pt x="4" y="30"/>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3" name="Freeform 17"/>
            <p:cNvSpPr>
              <a:spLocks/>
            </p:cNvSpPr>
            <p:nvPr/>
          </p:nvSpPr>
          <p:spPr bwMode="auto">
            <a:xfrm>
              <a:off x="3091" y="2182"/>
              <a:ext cx="28" cy="73"/>
            </a:xfrm>
            <a:custGeom>
              <a:avLst/>
              <a:gdLst>
                <a:gd name="T0" fmla="*/ 3 w 12"/>
                <a:gd name="T1" fmla="*/ 30 h 31"/>
                <a:gd name="T2" fmla="*/ 12 w 12"/>
                <a:gd name="T3" fmla="*/ 2 h 31"/>
                <a:gd name="T4" fmla="*/ 10 w 12"/>
                <a:gd name="T5" fmla="*/ 0 h 31"/>
                <a:gd name="T6" fmla="*/ 9 w 12"/>
                <a:gd name="T7" fmla="*/ 1 h 31"/>
                <a:gd name="T8" fmla="*/ 0 w 12"/>
                <a:gd name="T9" fmla="*/ 29 h 31"/>
                <a:gd name="T10" fmla="*/ 1 w 12"/>
                <a:gd name="T11" fmla="*/ 31 h 31"/>
                <a:gd name="T12" fmla="*/ 3 w 12"/>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3" y="30"/>
                  </a:moveTo>
                  <a:cubicBezTo>
                    <a:pt x="12" y="2"/>
                    <a:pt x="12" y="2"/>
                    <a:pt x="12" y="2"/>
                  </a:cubicBezTo>
                  <a:cubicBezTo>
                    <a:pt x="12" y="1"/>
                    <a:pt x="12" y="0"/>
                    <a:pt x="10" y="0"/>
                  </a:cubicBezTo>
                  <a:cubicBezTo>
                    <a:pt x="10" y="0"/>
                    <a:pt x="9" y="0"/>
                    <a:pt x="9" y="1"/>
                  </a:cubicBezTo>
                  <a:cubicBezTo>
                    <a:pt x="0" y="29"/>
                    <a:pt x="0" y="29"/>
                    <a:pt x="0" y="29"/>
                  </a:cubicBezTo>
                  <a:cubicBezTo>
                    <a:pt x="0" y="29"/>
                    <a:pt x="0" y="30"/>
                    <a:pt x="1" y="31"/>
                  </a:cubicBezTo>
                  <a:cubicBezTo>
                    <a:pt x="2" y="31"/>
                    <a:pt x="3" y="30"/>
                    <a:pt x="3" y="30"/>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4" name="Freeform 18"/>
            <p:cNvSpPr>
              <a:spLocks/>
            </p:cNvSpPr>
            <p:nvPr/>
          </p:nvSpPr>
          <p:spPr bwMode="auto">
            <a:xfrm>
              <a:off x="3105" y="2187"/>
              <a:ext cx="28" cy="73"/>
            </a:xfrm>
            <a:custGeom>
              <a:avLst/>
              <a:gdLst>
                <a:gd name="T0" fmla="*/ 3 w 12"/>
                <a:gd name="T1" fmla="*/ 30 h 31"/>
                <a:gd name="T2" fmla="*/ 12 w 12"/>
                <a:gd name="T3" fmla="*/ 2 h 31"/>
                <a:gd name="T4" fmla="*/ 11 w 12"/>
                <a:gd name="T5" fmla="*/ 0 h 31"/>
                <a:gd name="T6" fmla="*/ 9 w 12"/>
                <a:gd name="T7" fmla="*/ 1 h 31"/>
                <a:gd name="T8" fmla="*/ 0 w 12"/>
                <a:gd name="T9" fmla="*/ 29 h 31"/>
                <a:gd name="T10" fmla="*/ 1 w 12"/>
                <a:gd name="T11" fmla="*/ 31 h 31"/>
                <a:gd name="T12" fmla="*/ 3 w 12"/>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12" h="31">
                  <a:moveTo>
                    <a:pt x="3" y="30"/>
                  </a:moveTo>
                  <a:cubicBezTo>
                    <a:pt x="12" y="2"/>
                    <a:pt x="12" y="2"/>
                    <a:pt x="12" y="2"/>
                  </a:cubicBezTo>
                  <a:cubicBezTo>
                    <a:pt x="12" y="1"/>
                    <a:pt x="12" y="0"/>
                    <a:pt x="11" y="0"/>
                  </a:cubicBezTo>
                  <a:cubicBezTo>
                    <a:pt x="10" y="0"/>
                    <a:pt x="9" y="0"/>
                    <a:pt x="9" y="1"/>
                  </a:cubicBezTo>
                  <a:cubicBezTo>
                    <a:pt x="0" y="29"/>
                    <a:pt x="0" y="29"/>
                    <a:pt x="0" y="29"/>
                  </a:cubicBezTo>
                  <a:cubicBezTo>
                    <a:pt x="0" y="29"/>
                    <a:pt x="1" y="30"/>
                    <a:pt x="1" y="31"/>
                  </a:cubicBezTo>
                  <a:cubicBezTo>
                    <a:pt x="2" y="31"/>
                    <a:pt x="3" y="30"/>
                    <a:pt x="3" y="30"/>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5" name="Freeform 19"/>
            <p:cNvSpPr>
              <a:spLocks noEditPoints="1"/>
            </p:cNvSpPr>
            <p:nvPr/>
          </p:nvSpPr>
          <p:spPr bwMode="auto">
            <a:xfrm>
              <a:off x="3039" y="2210"/>
              <a:ext cx="21" cy="31"/>
            </a:xfrm>
            <a:custGeom>
              <a:avLst/>
              <a:gdLst>
                <a:gd name="T0" fmla="*/ 7 w 9"/>
                <a:gd name="T1" fmla="*/ 11 h 13"/>
                <a:gd name="T2" fmla="*/ 7 w 9"/>
                <a:gd name="T3" fmla="*/ 11 h 13"/>
                <a:gd name="T4" fmla="*/ 6 w 9"/>
                <a:gd name="T5" fmla="*/ 13 h 13"/>
                <a:gd name="T6" fmla="*/ 6 w 9"/>
                <a:gd name="T7" fmla="*/ 13 h 13"/>
                <a:gd name="T8" fmla="*/ 2 w 9"/>
                <a:gd name="T9" fmla="*/ 12 h 13"/>
                <a:gd name="T10" fmla="*/ 2 w 9"/>
                <a:gd name="T11" fmla="*/ 11 h 13"/>
                <a:gd name="T12" fmla="*/ 3 w 9"/>
                <a:gd name="T13" fmla="*/ 10 h 13"/>
                <a:gd name="T14" fmla="*/ 3 w 9"/>
                <a:gd name="T15" fmla="*/ 9 h 13"/>
                <a:gd name="T16" fmla="*/ 7 w 9"/>
                <a:gd name="T17" fmla="*/ 11 h 13"/>
                <a:gd name="T18" fmla="*/ 8 w 9"/>
                <a:gd name="T19" fmla="*/ 7 h 13"/>
                <a:gd name="T20" fmla="*/ 8 w 9"/>
                <a:gd name="T21" fmla="*/ 7 h 13"/>
                <a:gd name="T22" fmla="*/ 3 w 9"/>
                <a:gd name="T23" fmla="*/ 5 h 13"/>
                <a:gd name="T24" fmla="*/ 2 w 9"/>
                <a:gd name="T25" fmla="*/ 5 h 13"/>
                <a:gd name="T26" fmla="*/ 2 w 9"/>
                <a:gd name="T27" fmla="*/ 7 h 13"/>
                <a:gd name="T28" fmla="*/ 2 w 9"/>
                <a:gd name="T29" fmla="*/ 8 h 13"/>
                <a:gd name="T30" fmla="*/ 7 w 9"/>
                <a:gd name="T31" fmla="*/ 9 h 13"/>
                <a:gd name="T32" fmla="*/ 7 w 9"/>
                <a:gd name="T33" fmla="*/ 9 h 13"/>
                <a:gd name="T34" fmla="*/ 8 w 9"/>
                <a:gd name="T35" fmla="*/ 7 h 13"/>
                <a:gd name="T36" fmla="*/ 8 w 9"/>
                <a:gd name="T37" fmla="*/ 7 h 13"/>
                <a:gd name="T38" fmla="*/ 1 w 9"/>
                <a:gd name="T39" fmla="*/ 1 h 13"/>
                <a:gd name="T40" fmla="*/ 0 w 9"/>
                <a:gd name="T41" fmla="*/ 2 h 13"/>
                <a:gd name="T42" fmla="*/ 0 w 9"/>
                <a:gd name="T43" fmla="*/ 3 h 13"/>
                <a:gd name="T44" fmla="*/ 8 w 9"/>
                <a:gd name="T45" fmla="*/ 5 h 13"/>
                <a:gd name="T46" fmla="*/ 9 w 9"/>
                <a:gd name="T47" fmla="*/ 5 h 13"/>
                <a:gd name="T48" fmla="*/ 9 w 9"/>
                <a:gd name="T49" fmla="*/ 3 h 13"/>
                <a:gd name="T50" fmla="*/ 9 w 9"/>
                <a:gd name="T51" fmla="*/ 3 h 13"/>
                <a:gd name="T52" fmla="*/ 1 w 9"/>
                <a:gd name="T53" fmla="*/ 0 h 13"/>
                <a:gd name="T54" fmla="*/ 1 w 9"/>
                <a:gd name="T5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13">
                  <a:moveTo>
                    <a:pt x="7" y="11"/>
                  </a:moveTo>
                  <a:cubicBezTo>
                    <a:pt x="7" y="11"/>
                    <a:pt x="7" y="11"/>
                    <a:pt x="7" y="11"/>
                  </a:cubicBezTo>
                  <a:cubicBezTo>
                    <a:pt x="7" y="11"/>
                    <a:pt x="7" y="11"/>
                    <a:pt x="6" y="13"/>
                  </a:cubicBezTo>
                  <a:cubicBezTo>
                    <a:pt x="6" y="13"/>
                    <a:pt x="6" y="13"/>
                    <a:pt x="6" y="13"/>
                  </a:cubicBezTo>
                  <a:cubicBezTo>
                    <a:pt x="6" y="13"/>
                    <a:pt x="6" y="13"/>
                    <a:pt x="2" y="12"/>
                  </a:cubicBezTo>
                  <a:cubicBezTo>
                    <a:pt x="2" y="12"/>
                    <a:pt x="2" y="12"/>
                    <a:pt x="2" y="11"/>
                  </a:cubicBezTo>
                  <a:cubicBezTo>
                    <a:pt x="2" y="11"/>
                    <a:pt x="2" y="11"/>
                    <a:pt x="3" y="10"/>
                  </a:cubicBezTo>
                  <a:cubicBezTo>
                    <a:pt x="3" y="9"/>
                    <a:pt x="3" y="9"/>
                    <a:pt x="3" y="9"/>
                  </a:cubicBezTo>
                  <a:cubicBezTo>
                    <a:pt x="3" y="9"/>
                    <a:pt x="3" y="9"/>
                    <a:pt x="7" y="11"/>
                  </a:cubicBezTo>
                  <a:close/>
                  <a:moveTo>
                    <a:pt x="8" y="7"/>
                  </a:moveTo>
                  <a:cubicBezTo>
                    <a:pt x="8" y="7"/>
                    <a:pt x="8" y="7"/>
                    <a:pt x="8" y="7"/>
                  </a:cubicBezTo>
                  <a:cubicBezTo>
                    <a:pt x="3" y="5"/>
                    <a:pt x="3" y="5"/>
                    <a:pt x="3" y="5"/>
                  </a:cubicBezTo>
                  <a:cubicBezTo>
                    <a:pt x="3" y="5"/>
                    <a:pt x="2" y="5"/>
                    <a:pt x="2" y="5"/>
                  </a:cubicBezTo>
                  <a:cubicBezTo>
                    <a:pt x="2" y="7"/>
                    <a:pt x="2" y="7"/>
                    <a:pt x="2" y="7"/>
                  </a:cubicBezTo>
                  <a:cubicBezTo>
                    <a:pt x="2" y="7"/>
                    <a:pt x="2" y="8"/>
                    <a:pt x="2" y="8"/>
                  </a:cubicBezTo>
                  <a:cubicBezTo>
                    <a:pt x="7" y="9"/>
                    <a:pt x="7" y="9"/>
                    <a:pt x="7" y="9"/>
                  </a:cubicBezTo>
                  <a:cubicBezTo>
                    <a:pt x="7" y="9"/>
                    <a:pt x="7" y="9"/>
                    <a:pt x="7" y="9"/>
                  </a:cubicBezTo>
                  <a:cubicBezTo>
                    <a:pt x="8" y="7"/>
                    <a:pt x="8" y="7"/>
                    <a:pt x="8" y="7"/>
                  </a:cubicBezTo>
                  <a:cubicBezTo>
                    <a:pt x="8" y="7"/>
                    <a:pt x="8" y="7"/>
                    <a:pt x="8" y="7"/>
                  </a:cubicBezTo>
                  <a:close/>
                  <a:moveTo>
                    <a:pt x="1" y="1"/>
                  </a:moveTo>
                  <a:cubicBezTo>
                    <a:pt x="0" y="2"/>
                    <a:pt x="0" y="2"/>
                    <a:pt x="0" y="2"/>
                  </a:cubicBezTo>
                  <a:cubicBezTo>
                    <a:pt x="0" y="2"/>
                    <a:pt x="0" y="3"/>
                    <a:pt x="0" y="3"/>
                  </a:cubicBezTo>
                  <a:cubicBezTo>
                    <a:pt x="8" y="5"/>
                    <a:pt x="8" y="5"/>
                    <a:pt x="8" y="5"/>
                  </a:cubicBezTo>
                  <a:cubicBezTo>
                    <a:pt x="8" y="5"/>
                    <a:pt x="9" y="5"/>
                    <a:pt x="9" y="5"/>
                  </a:cubicBezTo>
                  <a:cubicBezTo>
                    <a:pt x="9" y="3"/>
                    <a:pt x="9" y="3"/>
                    <a:pt x="9" y="3"/>
                  </a:cubicBezTo>
                  <a:cubicBezTo>
                    <a:pt x="9" y="3"/>
                    <a:pt x="9" y="3"/>
                    <a:pt x="9" y="3"/>
                  </a:cubicBezTo>
                  <a:cubicBezTo>
                    <a:pt x="1" y="0"/>
                    <a:pt x="1" y="0"/>
                    <a:pt x="1" y="0"/>
                  </a:cubicBezTo>
                  <a:cubicBezTo>
                    <a:pt x="1" y="0"/>
                    <a:pt x="1" y="0"/>
                    <a:pt x="1" y="1"/>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6" name="Freeform 20"/>
            <p:cNvSpPr>
              <a:spLocks/>
            </p:cNvSpPr>
            <p:nvPr/>
          </p:nvSpPr>
          <p:spPr bwMode="auto">
            <a:xfrm>
              <a:off x="3062" y="2135"/>
              <a:ext cx="17" cy="14"/>
            </a:xfrm>
            <a:custGeom>
              <a:avLst/>
              <a:gdLst>
                <a:gd name="T0" fmla="*/ 7 w 7"/>
                <a:gd name="T1" fmla="*/ 4 h 6"/>
                <a:gd name="T2" fmla="*/ 6 w 7"/>
                <a:gd name="T3" fmla="*/ 6 h 6"/>
                <a:gd name="T4" fmla="*/ 0 w 7"/>
                <a:gd name="T5" fmla="*/ 4 h 6"/>
                <a:gd name="T6" fmla="*/ 0 w 7"/>
                <a:gd name="T7" fmla="*/ 2 h 6"/>
                <a:gd name="T8" fmla="*/ 4 w 7"/>
                <a:gd name="T9" fmla="*/ 0 h 6"/>
                <a:gd name="T10" fmla="*/ 5 w 7"/>
                <a:gd name="T11" fmla="*/ 1 h 6"/>
                <a:gd name="T12" fmla="*/ 7 w 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4"/>
                  </a:moveTo>
                  <a:cubicBezTo>
                    <a:pt x="6" y="6"/>
                    <a:pt x="6" y="6"/>
                    <a:pt x="6" y="6"/>
                  </a:cubicBezTo>
                  <a:cubicBezTo>
                    <a:pt x="0" y="4"/>
                    <a:pt x="0" y="4"/>
                    <a:pt x="0" y="4"/>
                  </a:cubicBezTo>
                  <a:cubicBezTo>
                    <a:pt x="0" y="2"/>
                    <a:pt x="0" y="2"/>
                    <a:pt x="0" y="2"/>
                  </a:cubicBezTo>
                  <a:cubicBezTo>
                    <a:pt x="1" y="1"/>
                    <a:pt x="2" y="0"/>
                    <a:pt x="4" y="0"/>
                  </a:cubicBezTo>
                  <a:cubicBezTo>
                    <a:pt x="5" y="1"/>
                    <a:pt x="5" y="1"/>
                    <a:pt x="5" y="1"/>
                  </a:cubicBezTo>
                  <a:cubicBezTo>
                    <a:pt x="7" y="1"/>
                    <a:pt x="7" y="3"/>
                    <a:pt x="7" y="4"/>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7" name="Freeform 21"/>
            <p:cNvSpPr>
              <a:spLocks/>
            </p:cNvSpPr>
            <p:nvPr/>
          </p:nvSpPr>
          <p:spPr bwMode="auto">
            <a:xfrm>
              <a:off x="3081" y="2142"/>
              <a:ext cx="12" cy="9"/>
            </a:xfrm>
            <a:custGeom>
              <a:avLst/>
              <a:gdLst>
                <a:gd name="T0" fmla="*/ 5 w 5"/>
                <a:gd name="T1" fmla="*/ 3 h 4"/>
                <a:gd name="T2" fmla="*/ 5 w 5"/>
                <a:gd name="T3" fmla="*/ 4 h 4"/>
                <a:gd name="T4" fmla="*/ 0 w 5"/>
                <a:gd name="T5" fmla="*/ 3 h 4"/>
                <a:gd name="T6" fmla="*/ 0 w 5"/>
                <a:gd name="T7" fmla="*/ 1 h 4"/>
                <a:gd name="T8" fmla="*/ 2 w 5"/>
                <a:gd name="T9" fmla="*/ 0 h 4"/>
                <a:gd name="T10" fmla="*/ 4 w 5"/>
                <a:gd name="T11" fmla="*/ 0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5" y="4"/>
                    <a:pt x="5" y="4"/>
                    <a:pt x="5" y="4"/>
                  </a:cubicBezTo>
                  <a:cubicBezTo>
                    <a:pt x="0" y="3"/>
                    <a:pt x="0" y="3"/>
                    <a:pt x="0" y="3"/>
                  </a:cubicBezTo>
                  <a:cubicBezTo>
                    <a:pt x="0" y="1"/>
                    <a:pt x="0" y="1"/>
                    <a:pt x="0" y="1"/>
                  </a:cubicBezTo>
                  <a:cubicBezTo>
                    <a:pt x="1" y="0"/>
                    <a:pt x="2" y="0"/>
                    <a:pt x="2" y="0"/>
                  </a:cubicBezTo>
                  <a:cubicBezTo>
                    <a:pt x="4" y="0"/>
                    <a:pt x="4" y="0"/>
                    <a:pt x="4" y="0"/>
                  </a:cubicBezTo>
                  <a:cubicBezTo>
                    <a:pt x="5" y="1"/>
                    <a:pt x="5" y="2"/>
                    <a:pt x="5" y="3"/>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8" name="Freeform 22"/>
            <p:cNvSpPr>
              <a:spLocks/>
            </p:cNvSpPr>
            <p:nvPr/>
          </p:nvSpPr>
          <p:spPr bwMode="auto">
            <a:xfrm>
              <a:off x="3504" y="859"/>
              <a:ext cx="510" cy="303"/>
            </a:xfrm>
            <a:custGeom>
              <a:avLst/>
              <a:gdLst>
                <a:gd name="T0" fmla="*/ 216 w 216"/>
                <a:gd name="T1" fmla="*/ 128 h 128"/>
                <a:gd name="T2" fmla="*/ 216 w 216"/>
                <a:gd name="T3" fmla="*/ 113 h 128"/>
                <a:gd name="T4" fmla="*/ 108 w 216"/>
                <a:gd name="T5" fmla="*/ 0 h 128"/>
                <a:gd name="T6" fmla="*/ 0 w 216"/>
                <a:gd name="T7" fmla="*/ 113 h 128"/>
                <a:gd name="T8" fmla="*/ 0 w 216"/>
                <a:gd name="T9" fmla="*/ 128 h 128"/>
              </a:gdLst>
              <a:ahLst/>
              <a:cxnLst>
                <a:cxn ang="0">
                  <a:pos x="T0" y="T1"/>
                </a:cxn>
                <a:cxn ang="0">
                  <a:pos x="T2" y="T3"/>
                </a:cxn>
                <a:cxn ang="0">
                  <a:pos x="T4" y="T5"/>
                </a:cxn>
                <a:cxn ang="0">
                  <a:pos x="T6" y="T7"/>
                </a:cxn>
                <a:cxn ang="0">
                  <a:pos x="T8" y="T9"/>
                </a:cxn>
              </a:cxnLst>
              <a:rect l="0" t="0" r="r" b="b"/>
              <a:pathLst>
                <a:path w="216" h="128">
                  <a:moveTo>
                    <a:pt x="216" y="128"/>
                  </a:moveTo>
                  <a:cubicBezTo>
                    <a:pt x="216" y="113"/>
                    <a:pt x="216" y="113"/>
                    <a:pt x="216" y="113"/>
                  </a:cubicBezTo>
                  <a:cubicBezTo>
                    <a:pt x="216" y="50"/>
                    <a:pt x="168" y="0"/>
                    <a:pt x="108" y="0"/>
                  </a:cubicBezTo>
                  <a:cubicBezTo>
                    <a:pt x="49" y="0"/>
                    <a:pt x="0" y="50"/>
                    <a:pt x="0" y="113"/>
                  </a:cubicBezTo>
                  <a:cubicBezTo>
                    <a:pt x="0" y="128"/>
                    <a:pt x="0" y="128"/>
                    <a:pt x="0" y="128"/>
                  </a:cubicBezTo>
                </a:path>
              </a:pathLst>
            </a:custGeom>
            <a:noFill/>
            <a:ln w="15875" cap="flat">
              <a:solidFill>
                <a:srgbClr val="00AA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29" name="Freeform 23"/>
            <p:cNvSpPr>
              <a:spLocks/>
            </p:cNvSpPr>
            <p:nvPr/>
          </p:nvSpPr>
          <p:spPr bwMode="auto">
            <a:xfrm>
              <a:off x="3988" y="1131"/>
              <a:ext cx="52" cy="104"/>
            </a:xfrm>
            <a:custGeom>
              <a:avLst/>
              <a:gdLst>
                <a:gd name="T0" fmla="*/ 0 w 22"/>
                <a:gd name="T1" fmla="*/ 44 h 44"/>
                <a:gd name="T2" fmla="*/ 22 w 22"/>
                <a:gd name="T3" fmla="*/ 22 h 44"/>
                <a:gd name="T4" fmla="*/ 0 w 22"/>
                <a:gd name="T5" fmla="*/ 0 h 44"/>
                <a:gd name="T6" fmla="*/ 0 w 22"/>
                <a:gd name="T7" fmla="*/ 44 h 44"/>
              </a:gdLst>
              <a:ahLst/>
              <a:cxnLst>
                <a:cxn ang="0">
                  <a:pos x="T0" y="T1"/>
                </a:cxn>
                <a:cxn ang="0">
                  <a:pos x="T2" y="T3"/>
                </a:cxn>
                <a:cxn ang="0">
                  <a:pos x="T4" y="T5"/>
                </a:cxn>
                <a:cxn ang="0">
                  <a:pos x="T6" y="T7"/>
                </a:cxn>
              </a:cxnLst>
              <a:rect l="0" t="0" r="r" b="b"/>
              <a:pathLst>
                <a:path w="22" h="44">
                  <a:moveTo>
                    <a:pt x="0" y="44"/>
                  </a:moveTo>
                  <a:cubicBezTo>
                    <a:pt x="12" y="44"/>
                    <a:pt x="22" y="34"/>
                    <a:pt x="22" y="22"/>
                  </a:cubicBezTo>
                  <a:cubicBezTo>
                    <a:pt x="22" y="10"/>
                    <a:pt x="12" y="0"/>
                    <a:pt x="0" y="0"/>
                  </a:cubicBezTo>
                  <a:lnTo>
                    <a:pt x="0" y="44"/>
                  </a:lnTo>
                  <a:close/>
                </a:path>
              </a:pathLst>
            </a:custGeom>
            <a:solidFill>
              <a:srgbClr val="00A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0" name="Freeform 24"/>
            <p:cNvSpPr>
              <a:spLocks/>
            </p:cNvSpPr>
            <p:nvPr/>
          </p:nvSpPr>
          <p:spPr bwMode="auto">
            <a:xfrm>
              <a:off x="3478" y="1131"/>
              <a:ext cx="52" cy="104"/>
            </a:xfrm>
            <a:custGeom>
              <a:avLst/>
              <a:gdLst>
                <a:gd name="T0" fmla="*/ 22 w 22"/>
                <a:gd name="T1" fmla="*/ 44 h 44"/>
                <a:gd name="T2" fmla="*/ 0 w 22"/>
                <a:gd name="T3" fmla="*/ 22 h 44"/>
                <a:gd name="T4" fmla="*/ 22 w 22"/>
                <a:gd name="T5" fmla="*/ 0 h 44"/>
                <a:gd name="T6" fmla="*/ 22 w 22"/>
                <a:gd name="T7" fmla="*/ 44 h 44"/>
              </a:gdLst>
              <a:ahLst/>
              <a:cxnLst>
                <a:cxn ang="0">
                  <a:pos x="T0" y="T1"/>
                </a:cxn>
                <a:cxn ang="0">
                  <a:pos x="T2" y="T3"/>
                </a:cxn>
                <a:cxn ang="0">
                  <a:pos x="T4" y="T5"/>
                </a:cxn>
                <a:cxn ang="0">
                  <a:pos x="T6" y="T7"/>
                </a:cxn>
              </a:cxnLst>
              <a:rect l="0" t="0" r="r" b="b"/>
              <a:pathLst>
                <a:path w="22" h="44">
                  <a:moveTo>
                    <a:pt x="22" y="44"/>
                  </a:moveTo>
                  <a:cubicBezTo>
                    <a:pt x="10" y="44"/>
                    <a:pt x="0" y="34"/>
                    <a:pt x="0" y="22"/>
                  </a:cubicBezTo>
                  <a:cubicBezTo>
                    <a:pt x="0" y="10"/>
                    <a:pt x="10" y="0"/>
                    <a:pt x="22" y="0"/>
                  </a:cubicBezTo>
                  <a:lnTo>
                    <a:pt x="22" y="44"/>
                  </a:lnTo>
                  <a:close/>
                </a:path>
              </a:pathLst>
            </a:custGeom>
            <a:solidFill>
              <a:srgbClr val="00A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1" name="Freeform 25"/>
            <p:cNvSpPr>
              <a:spLocks/>
            </p:cNvSpPr>
            <p:nvPr/>
          </p:nvSpPr>
          <p:spPr bwMode="auto">
            <a:xfrm>
              <a:off x="3513" y="1225"/>
              <a:ext cx="225" cy="126"/>
            </a:xfrm>
            <a:custGeom>
              <a:avLst/>
              <a:gdLst>
                <a:gd name="T0" fmla="*/ 0 w 95"/>
                <a:gd name="T1" fmla="*/ 0 h 53"/>
                <a:gd name="T2" fmla="*/ 95 w 95"/>
                <a:gd name="T3" fmla="*/ 53 h 53"/>
              </a:gdLst>
              <a:ahLst/>
              <a:cxnLst>
                <a:cxn ang="0">
                  <a:pos x="T0" y="T1"/>
                </a:cxn>
                <a:cxn ang="0">
                  <a:pos x="T2" y="T3"/>
                </a:cxn>
              </a:cxnLst>
              <a:rect l="0" t="0" r="r" b="b"/>
              <a:pathLst>
                <a:path w="95" h="53">
                  <a:moveTo>
                    <a:pt x="0" y="0"/>
                  </a:moveTo>
                  <a:cubicBezTo>
                    <a:pt x="0" y="0"/>
                    <a:pt x="2" y="53"/>
                    <a:pt x="95" y="53"/>
                  </a:cubicBezTo>
                </a:path>
              </a:pathLst>
            </a:custGeom>
            <a:noFill/>
            <a:ln w="15875" cap="flat">
              <a:solidFill>
                <a:srgbClr val="00AA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2" name="Oval 26"/>
            <p:cNvSpPr>
              <a:spLocks noChangeArrowheads="1"/>
            </p:cNvSpPr>
            <p:nvPr/>
          </p:nvSpPr>
          <p:spPr bwMode="auto">
            <a:xfrm>
              <a:off x="3712" y="1334"/>
              <a:ext cx="47" cy="33"/>
            </a:xfrm>
            <a:prstGeom prst="ellipse">
              <a:avLst/>
            </a:prstGeom>
            <a:solidFill>
              <a:srgbClr val="00A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3" name="Rectangle 27"/>
            <p:cNvSpPr>
              <a:spLocks noChangeArrowheads="1"/>
            </p:cNvSpPr>
            <p:nvPr/>
          </p:nvSpPr>
          <p:spPr bwMode="auto">
            <a:xfrm>
              <a:off x="3480" y="2281"/>
              <a:ext cx="175" cy="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4" name="Freeform 28"/>
            <p:cNvSpPr>
              <a:spLocks noEditPoints="1"/>
            </p:cNvSpPr>
            <p:nvPr/>
          </p:nvSpPr>
          <p:spPr bwMode="auto">
            <a:xfrm>
              <a:off x="3461" y="2262"/>
              <a:ext cx="215" cy="284"/>
            </a:xfrm>
            <a:custGeom>
              <a:avLst/>
              <a:gdLst>
                <a:gd name="T0" fmla="*/ 81 w 91"/>
                <a:gd name="T1" fmla="*/ 0 h 120"/>
                <a:gd name="T2" fmla="*/ 10 w 91"/>
                <a:gd name="T3" fmla="*/ 0 h 120"/>
                <a:gd name="T4" fmla="*/ 0 w 91"/>
                <a:gd name="T5" fmla="*/ 10 h 120"/>
                <a:gd name="T6" fmla="*/ 0 w 91"/>
                <a:gd name="T7" fmla="*/ 12 h 120"/>
                <a:gd name="T8" fmla="*/ 0 w 91"/>
                <a:gd name="T9" fmla="*/ 106 h 120"/>
                <a:gd name="T10" fmla="*/ 0 w 91"/>
                <a:gd name="T11" fmla="*/ 110 h 120"/>
                <a:gd name="T12" fmla="*/ 10 w 91"/>
                <a:gd name="T13" fmla="*/ 120 h 120"/>
                <a:gd name="T14" fmla="*/ 81 w 91"/>
                <a:gd name="T15" fmla="*/ 120 h 120"/>
                <a:gd name="T16" fmla="*/ 91 w 91"/>
                <a:gd name="T17" fmla="*/ 110 h 120"/>
                <a:gd name="T18" fmla="*/ 91 w 91"/>
                <a:gd name="T19" fmla="*/ 106 h 120"/>
                <a:gd name="T20" fmla="*/ 91 w 91"/>
                <a:gd name="T21" fmla="*/ 12 h 120"/>
                <a:gd name="T22" fmla="*/ 91 w 91"/>
                <a:gd name="T23" fmla="*/ 10 h 120"/>
                <a:gd name="T24" fmla="*/ 81 w 91"/>
                <a:gd name="T25" fmla="*/ 0 h 120"/>
                <a:gd name="T26" fmla="*/ 50 w 91"/>
                <a:gd name="T27" fmla="*/ 116 h 120"/>
                <a:gd name="T28" fmla="*/ 40 w 91"/>
                <a:gd name="T29" fmla="*/ 116 h 120"/>
                <a:gd name="T30" fmla="*/ 39 w 91"/>
                <a:gd name="T31" fmla="*/ 113 h 120"/>
                <a:gd name="T32" fmla="*/ 40 w 91"/>
                <a:gd name="T33" fmla="*/ 110 h 120"/>
                <a:gd name="T34" fmla="*/ 50 w 91"/>
                <a:gd name="T35" fmla="*/ 110 h 120"/>
                <a:gd name="T36" fmla="*/ 52 w 91"/>
                <a:gd name="T37" fmla="*/ 113 h 120"/>
                <a:gd name="T38" fmla="*/ 50 w 91"/>
                <a:gd name="T39" fmla="*/ 116 h 120"/>
                <a:gd name="T40" fmla="*/ 81 w 91"/>
                <a:gd name="T41" fmla="*/ 106 h 120"/>
                <a:gd name="T42" fmla="*/ 10 w 91"/>
                <a:gd name="T43" fmla="*/ 106 h 120"/>
                <a:gd name="T44" fmla="*/ 10 w 91"/>
                <a:gd name="T45" fmla="*/ 12 h 120"/>
                <a:gd name="T46" fmla="*/ 81 w 91"/>
                <a:gd name="T47" fmla="*/ 12 h 120"/>
                <a:gd name="T48" fmla="*/ 81 w 91"/>
                <a:gd name="T49" fmla="*/ 106 h 120"/>
                <a:gd name="T50" fmla="*/ 81 w 91"/>
                <a:gd name="T5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20">
                  <a:moveTo>
                    <a:pt x="81" y="0"/>
                  </a:moveTo>
                  <a:cubicBezTo>
                    <a:pt x="10" y="0"/>
                    <a:pt x="10" y="0"/>
                    <a:pt x="10" y="0"/>
                  </a:cubicBezTo>
                  <a:cubicBezTo>
                    <a:pt x="5" y="0"/>
                    <a:pt x="0" y="4"/>
                    <a:pt x="0" y="10"/>
                  </a:cubicBezTo>
                  <a:cubicBezTo>
                    <a:pt x="0" y="12"/>
                    <a:pt x="0" y="12"/>
                    <a:pt x="0" y="12"/>
                  </a:cubicBezTo>
                  <a:cubicBezTo>
                    <a:pt x="0" y="106"/>
                    <a:pt x="0" y="106"/>
                    <a:pt x="0" y="106"/>
                  </a:cubicBezTo>
                  <a:cubicBezTo>
                    <a:pt x="0" y="110"/>
                    <a:pt x="0" y="110"/>
                    <a:pt x="0" y="110"/>
                  </a:cubicBezTo>
                  <a:cubicBezTo>
                    <a:pt x="0" y="116"/>
                    <a:pt x="5" y="120"/>
                    <a:pt x="10" y="120"/>
                  </a:cubicBezTo>
                  <a:cubicBezTo>
                    <a:pt x="81" y="120"/>
                    <a:pt x="81" y="120"/>
                    <a:pt x="81" y="120"/>
                  </a:cubicBezTo>
                  <a:cubicBezTo>
                    <a:pt x="86" y="120"/>
                    <a:pt x="91" y="116"/>
                    <a:pt x="91" y="110"/>
                  </a:cubicBezTo>
                  <a:cubicBezTo>
                    <a:pt x="91" y="106"/>
                    <a:pt x="91" y="106"/>
                    <a:pt x="91" y="106"/>
                  </a:cubicBezTo>
                  <a:cubicBezTo>
                    <a:pt x="91" y="12"/>
                    <a:pt x="91" y="12"/>
                    <a:pt x="91" y="12"/>
                  </a:cubicBezTo>
                  <a:cubicBezTo>
                    <a:pt x="91" y="10"/>
                    <a:pt x="91" y="10"/>
                    <a:pt x="91" y="10"/>
                  </a:cubicBezTo>
                  <a:cubicBezTo>
                    <a:pt x="91" y="4"/>
                    <a:pt x="86" y="0"/>
                    <a:pt x="81" y="0"/>
                  </a:cubicBezTo>
                  <a:close/>
                  <a:moveTo>
                    <a:pt x="50" y="116"/>
                  </a:moveTo>
                  <a:cubicBezTo>
                    <a:pt x="40" y="116"/>
                    <a:pt x="40" y="116"/>
                    <a:pt x="40" y="116"/>
                  </a:cubicBezTo>
                  <a:cubicBezTo>
                    <a:pt x="39" y="116"/>
                    <a:pt x="39" y="114"/>
                    <a:pt x="39" y="113"/>
                  </a:cubicBezTo>
                  <a:cubicBezTo>
                    <a:pt x="39" y="111"/>
                    <a:pt x="39" y="110"/>
                    <a:pt x="40" y="110"/>
                  </a:cubicBezTo>
                  <a:cubicBezTo>
                    <a:pt x="50" y="110"/>
                    <a:pt x="50" y="110"/>
                    <a:pt x="50" y="110"/>
                  </a:cubicBezTo>
                  <a:cubicBezTo>
                    <a:pt x="51" y="110"/>
                    <a:pt x="52" y="111"/>
                    <a:pt x="52" y="113"/>
                  </a:cubicBezTo>
                  <a:cubicBezTo>
                    <a:pt x="52" y="114"/>
                    <a:pt x="51" y="116"/>
                    <a:pt x="50" y="116"/>
                  </a:cubicBezTo>
                  <a:close/>
                  <a:moveTo>
                    <a:pt x="81" y="106"/>
                  </a:moveTo>
                  <a:cubicBezTo>
                    <a:pt x="10" y="106"/>
                    <a:pt x="10" y="106"/>
                    <a:pt x="10" y="106"/>
                  </a:cubicBezTo>
                  <a:cubicBezTo>
                    <a:pt x="10" y="12"/>
                    <a:pt x="10" y="12"/>
                    <a:pt x="10" y="12"/>
                  </a:cubicBezTo>
                  <a:cubicBezTo>
                    <a:pt x="81" y="12"/>
                    <a:pt x="81" y="12"/>
                    <a:pt x="81" y="12"/>
                  </a:cubicBezTo>
                  <a:cubicBezTo>
                    <a:pt x="81" y="106"/>
                    <a:pt x="81" y="106"/>
                    <a:pt x="81" y="106"/>
                  </a:cubicBezTo>
                  <a:cubicBezTo>
                    <a:pt x="81" y="106"/>
                    <a:pt x="81" y="106"/>
                    <a:pt x="81" y="106"/>
                  </a:cubicBezTo>
                  <a:close/>
                </a:path>
              </a:pathLst>
            </a:custGeom>
            <a:solidFill>
              <a:srgbClr val="FF3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5" name="Freeform 29"/>
            <p:cNvSpPr>
              <a:spLocks/>
            </p:cNvSpPr>
            <p:nvPr/>
          </p:nvSpPr>
          <p:spPr bwMode="auto">
            <a:xfrm>
              <a:off x="3549" y="869"/>
              <a:ext cx="418" cy="283"/>
            </a:xfrm>
            <a:custGeom>
              <a:avLst/>
              <a:gdLst>
                <a:gd name="T0" fmla="*/ 89 w 177"/>
                <a:gd name="T1" fmla="*/ 120 h 120"/>
                <a:gd name="T2" fmla="*/ 39 w 177"/>
                <a:gd name="T3" fmla="*/ 115 h 120"/>
                <a:gd name="T4" fmla="*/ 13 w 177"/>
                <a:gd name="T5" fmla="*/ 106 h 120"/>
                <a:gd name="T6" fmla="*/ 3 w 177"/>
                <a:gd name="T7" fmla="*/ 98 h 120"/>
                <a:gd name="T8" fmla="*/ 5 w 177"/>
                <a:gd name="T9" fmla="*/ 86 h 120"/>
                <a:gd name="T10" fmla="*/ 12 w 177"/>
                <a:gd name="T11" fmla="*/ 74 h 120"/>
                <a:gd name="T12" fmla="*/ 44 w 177"/>
                <a:gd name="T13" fmla="*/ 22 h 120"/>
                <a:gd name="T14" fmla="*/ 46 w 177"/>
                <a:gd name="T15" fmla="*/ 21 h 120"/>
                <a:gd name="T16" fmla="*/ 46 w 177"/>
                <a:gd name="T17" fmla="*/ 21 h 120"/>
                <a:gd name="T18" fmla="*/ 50 w 177"/>
                <a:gd name="T19" fmla="*/ 17 h 120"/>
                <a:gd name="T20" fmla="*/ 50 w 177"/>
                <a:gd name="T21" fmla="*/ 44 h 120"/>
                <a:gd name="T22" fmla="*/ 54 w 177"/>
                <a:gd name="T23" fmla="*/ 47 h 120"/>
                <a:gd name="T24" fmla="*/ 57 w 177"/>
                <a:gd name="T25" fmla="*/ 44 h 120"/>
                <a:gd name="T26" fmla="*/ 57 w 177"/>
                <a:gd name="T27" fmla="*/ 19 h 120"/>
                <a:gd name="T28" fmla="*/ 62 w 177"/>
                <a:gd name="T29" fmla="*/ 13 h 120"/>
                <a:gd name="T30" fmla="*/ 72 w 177"/>
                <a:gd name="T31" fmla="*/ 10 h 120"/>
                <a:gd name="T32" fmla="*/ 73 w 177"/>
                <a:gd name="T33" fmla="*/ 8 h 120"/>
                <a:gd name="T34" fmla="*/ 85 w 177"/>
                <a:gd name="T35" fmla="*/ 0 h 120"/>
                <a:gd name="T36" fmla="*/ 93 w 177"/>
                <a:gd name="T37" fmla="*/ 0 h 120"/>
                <a:gd name="T38" fmla="*/ 105 w 177"/>
                <a:gd name="T39" fmla="*/ 8 h 120"/>
                <a:gd name="T40" fmla="*/ 105 w 177"/>
                <a:gd name="T41" fmla="*/ 8 h 120"/>
                <a:gd name="T42" fmla="*/ 105 w 177"/>
                <a:gd name="T43" fmla="*/ 9 h 120"/>
                <a:gd name="T44" fmla="*/ 105 w 177"/>
                <a:gd name="T45" fmla="*/ 9 h 120"/>
                <a:gd name="T46" fmla="*/ 107 w 177"/>
                <a:gd name="T47" fmla="*/ 10 h 120"/>
                <a:gd name="T48" fmla="*/ 112 w 177"/>
                <a:gd name="T49" fmla="*/ 12 h 120"/>
                <a:gd name="T50" fmla="*/ 117 w 177"/>
                <a:gd name="T51" fmla="*/ 13 h 120"/>
                <a:gd name="T52" fmla="*/ 121 w 177"/>
                <a:gd name="T53" fmla="*/ 19 h 120"/>
                <a:gd name="T54" fmla="*/ 121 w 177"/>
                <a:gd name="T55" fmla="*/ 43 h 120"/>
                <a:gd name="T56" fmla="*/ 125 w 177"/>
                <a:gd name="T57" fmla="*/ 47 h 120"/>
                <a:gd name="T58" fmla="*/ 128 w 177"/>
                <a:gd name="T59" fmla="*/ 44 h 120"/>
                <a:gd name="T60" fmla="*/ 128 w 177"/>
                <a:gd name="T61" fmla="*/ 17 h 120"/>
                <a:gd name="T62" fmla="*/ 131 w 177"/>
                <a:gd name="T63" fmla="*/ 21 h 120"/>
                <a:gd name="T64" fmla="*/ 134 w 177"/>
                <a:gd name="T65" fmla="*/ 23 h 120"/>
                <a:gd name="T66" fmla="*/ 135 w 177"/>
                <a:gd name="T67" fmla="*/ 24 h 120"/>
                <a:gd name="T68" fmla="*/ 166 w 177"/>
                <a:gd name="T69" fmla="*/ 79 h 120"/>
                <a:gd name="T70" fmla="*/ 167 w 177"/>
                <a:gd name="T71" fmla="*/ 82 h 120"/>
                <a:gd name="T72" fmla="*/ 173 w 177"/>
                <a:gd name="T73" fmla="*/ 86 h 120"/>
                <a:gd name="T74" fmla="*/ 177 w 177"/>
                <a:gd name="T75" fmla="*/ 93 h 120"/>
                <a:gd name="T76" fmla="*/ 175 w 177"/>
                <a:gd name="T77" fmla="*/ 97 h 120"/>
                <a:gd name="T78" fmla="*/ 164 w 177"/>
                <a:gd name="T79" fmla="*/ 106 h 120"/>
                <a:gd name="T80" fmla="*/ 133 w 177"/>
                <a:gd name="T81" fmla="*/ 116 h 120"/>
                <a:gd name="T82" fmla="*/ 89 w 177"/>
                <a:gd name="T8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120">
                  <a:moveTo>
                    <a:pt x="89" y="120"/>
                  </a:moveTo>
                  <a:cubicBezTo>
                    <a:pt x="72" y="120"/>
                    <a:pt x="56" y="118"/>
                    <a:pt x="39" y="115"/>
                  </a:cubicBezTo>
                  <a:cubicBezTo>
                    <a:pt x="28" y="113"/>
                    <a:pt x="20" y="111"/>
                    <a:pt x="13" y="106"/>
                  </a:cubicBezTo>
                  <a:cubicBezTo>
                    <a:pt x="9" y="104"/>
                    <a:pt x="6" y="101"/>
                    <a:pt x="3" y="98"/>
                  </a:cubicBezTo>
                  <a:cubicBezTo>
                    <a:pt x="0" y="94"/>
                    <a:pt x="0" y="90"/>
                    <a:pt x="5" y="86"/>
                  </a:cubicBezTo>
                  <a:cubicBezTo>
                    <a:pt x="10" y="83"/>
                    <a:pt x="11" y="79"/>
                    <a:pt x="12" y="74"/>
                  </a:cubicBezTo>
                  <a:cubicBezTo>
                    <a:pt x="15" y="53"/>
                    <a:pt x="26" y="36"/>
                    <a:pt x="44" y="22"/>
                  </a:cubicBezTo>
                  <a:cubicBezTo>
                    <a:pt x="45" y="22"/>
                    <a:pt x="45" y="21"/>
                    <a:pt x="46" y="21"/>
                  </a:cubicBezTo>
                  <a:cubicBezTo>
                    <a:pt x="46" y="21"/>
                    <a:pt x="46" y="21"/>
                    <a:pt x="46" y="21"/>
                  </a:cubicBezTo>
                  <a:cubicBezTo>
                    <a:pt x="50" y="17"/>
                    <a:pt x="50" y="17"/>
                    <a:pt x="50" y="17"/>
                  </a:cubicBezTo>
                  <a:cubicBezTo>
                    <a:pt x="50" y="44"/>
                    <a:pt x="50" y="44"/>
                    <a:pt x="50" y="44"/>
                  </a:cubicBezTo>
                  <a:cubicBezTo>
                    <a:pt x="51" y="47"/>
                    <a:pt x="52" y="47"/>
                    <a:pt x="54" y="47"/>
                  </a:cubicBezTo>
                  <a:cubicBezTo>
                    <a:pt x="55" y="47"/>
                    <a:pt x="56" y="47"/>
                    <a:pt x="57" y="44"/>
                  </a:cubicBezTo>
                  <a:cubicBezTo>
                    <a:pt x="57" y="19"/>
                    <a:pt x="57" y="19"/>
                    <a:pt x="57" y="19"/>
                  </a:cubicBezTo>
                  <a:cubicBezTo>
                    <a:pt x="57" y="14"/>
                    <a:pt x="60" y="13"/>
                    <a:pt x="62" y="13"/>
                  </a:cubicBezTo>
                  <a:cubicBezTo>
                    <a:pt x="65" y="12"/>
                    <a:pt x="69" y="11"/>
                    <a:pt x="72" y="10"/>
                  </a:cubicBezTo>
                  <a:cubicBezTo>
                    <a:pt x="73" y="9"/>
                    <a:pt x="73" y="9"/>
                    <a:pt x="73" y="8"/>
                  </a:cubicBezTo>
                  <a:cubicBezTo>
                    <a:pt x="73" y="3"/>
                    <a:pt x="79" y="0"/>
                    <a:pt x="85" y="0"/>
                  </a:cubicBezTo>
                  <a:cubicBezTo>
                    <a:pt x="93" y="0"/>
                    <a:pt x="93" y="0"/>
                    <a:pt x="93" y="0"/>
                  </a:cubicBezTo>
                  <a:cubicBezTo>
                    <a:pt x="99" y="0"/>
                    <a:pt x="105" y="3"/>
                    <a:pt x="105" y="8"/>
                  </a:cubicBezTo>
                  <a:cubicBezTo>
                    <a:pt x="105" y="8"/>
                    <a:pt x="105" y="8"/>
                    <a:pt x="105" y="8"/>
                  </a:cubicBezTo>
                  <a:cubicBezTo>
                    <a:pt x="105" y="9"/>
                    <a:pt x="105" y="9"/>
                    <a:pt x="105" y="9"/>
                  </a:cubicBezTo>
                  <a:cubicBezTo>
                    <a:pt x="105" y="9"/>
                    <a:pt x="105" y="9"/>
                    <a:pt x="105" y="9"/>
                  </a:cubicBezTo>
                  <a:cubicBezTo>
                    <a:pt x="105" y="9"/>
                    <a:pt x="105" y="9"/>
                    <a:pt x="107" y="10"/>
                  </a:cubicBezTo>
                  <a:cubicBezTo>
                    <a:pt x="109" y="10"/>
                    <a:pt x="110" y="11"/>
                    <a:pt x="112" y="12"/>
                  </a:cubicBezTo>
                  <a:cubicBezTo>
                    <a:pt x="114" y="12"/>
                    <a:pt x="115" y="13"/>
                    <a:pt x="117" y="13"/>
                  </a:cubicBezTo>
                  <a:cubicBezTo>
                    <a:pt x="121" y="14"/>
                    <a:pt x="121" y="17"/>
                    <a:pt x="121" y="19"/>
                  </a:cubicBezTo>
                  <a:cubicBezTo>
                    <a:pt x="121" y="43"/>
                    <a:pt x="121" y="43"/>
                    <a:pt x="121" y="43"/>
                  </a:cubicBezTo>
                  <a:cubicBezTo>
                    <a:pt x="121" y="46"/>
                    <a:pt x="123" y="47"/>
                    <a:pt x="125" y="47"/>
                  </a:cubicBezTo>
                  <a:cubicBezTo>
                    <a:pt x="126" y="47"/>
                    <a:pt x="128" y="46"/>
                    <a:pt x="128" y="44"/>
                  </a:cubicBezTo>
                  <a:cubicBezTo>
                    <a:pt x="128" y="17"/>
                    <a:pt x="128" y="17"/>
                    <a:pt x="128" y="17"/>
                  </a:cubicBezTo>
                  <a:cubicBezTo>
                    <a:pt x="131" y="21"/>
                    <a:pt x="131" y="21"/>
                    <a:pt x="131" y="21"/>
                  </a:cubicBezTo>
                  <a:cubicBezTo>
                    <a:pt x="132" y="22"/>
                    <a:pt x="133" y="22"/>
                    <a:pt x="134" y="23"/>
                  </a:cubicBezTo>
                  <a:cubicBezTo>
                    <a:pt x="134" y="23"/>
                    <a:pt x="135" y="24"/>
                    <a:pt x="135" y="24"/>
                  </a:cubicBezTo>
                  <a:cubicBezTo>
                    <a:pt x="153" y="37"/>
                    <a:pt x="164" y="56"/>
                    <a:pt x="166" y="79"/>
                  </a:cubicBezTo>
                  <a:cubicBezTo>
                    <a:pt x="166" y="80"/>
                    <a:pt x="167" y="81"/>
                    <a:pt x="167" y="82"/>
                  </a:cubicBezTo>
                  <a:cubicBezTo>
                    <a:pt x="169" y="83"/>
                    <a:pt x="171" y="85"/>
                    <a:pt x="173" y="86"/>
                  </a:cubicBezTo>
                  <a:cubicBezTo>
                    <a:pt x="176" y="88"/>
                    <a:pt x="177" y="90"/>
                    <a:pt x="177" y="93"/>
                  </a:cubicBezTo>
                  <a:cubicBezTo>
                    <a:pt x="177" y="94"/>
                    <a:pt x="177" y="96"/>
                    <a:pt x="175" y="97"/>
                  </a:cubicBezTo>
                  <a:cubicBezTo>
                    <a:pt x="172" y="101"/>
                    <a:pt x="169" y="104"/>
                    <a:pt x="164" y="106"/>
                  </a:cubicBezTo>
                  <a:cubicBezTo>
                    <a:pt x="155" y="112"/>
                    <a:pt x="143" y="115"/>
                    <a:pt x="133" y="116"/>
                  </a:cubicBezTo>
                  <a:cubicBezTo>
                    <a:pt x="118" y="119"/>
                    <a:pt x="103" y="120"/>
                    <a:pt x="89" y="120"/>
                  </a:cubicBez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6" name="Freeform 30"/>
            <p:cNvSpPr>
              <a:spLocks noEditPoints="1"/>
            </p:cNvSpPr>
            <p:nvPr/>
          </p:nvSpPr>
          <p:spPr bwMode="auto">
            <a:xfrm>
              <a:off x="3542" y="864"/>
              <a:ext cx="430" cy="293"/>
            </a:xfrm>
            <a:custGeom>
              <a:avLst/>
              <a:gdLst>
                <a:gd name="T0" fmla="*/ 106 w 182"/>
                <a:gd name="T1" fmla="*/ 10 h 124"/>
                <a:gd name="T2" fmla="*/ 119 w 182"/>
                <a:gd name="T3" fmla="*/ 17 h 124"/>
                <a:gd name="T4" fmla="*/ 122 w 182"/>
                <a:gd name="T5" fmla="*/ 42 h 124"/>
                <a:gd name="T6" fmla="*/ 128 w 182"/>
                <a:gd name="T7" fmla="*/ 51 h 124"/>
                <a:gd name="T8" fmla="*/ 133 w 182"/>
                <a:gd name="T9" fmla="*/ 29 h 124"/>
                <a:gd name="T10" fmla="*/ 137 w 182"/>
                <a:gd name="T11" fmla="*/ 27 h 124"/>
                <a:gd name="T12" fmla="*/ 169 w 182"/>
                <a:gd name="T13" fmla="*/ 85 h 124"/>
                <a:gd name="T14" fmla="*/ 177 w 182"/>
                <a:gd name="T15" fmla="*/ 98 h 124"/>
                <a:gd name="T16" fmla="*/ 136 w 182"/>
                <a:gd name="T17" fmla="*/ 116 h 124"/>
                <a:gd name="T18" fmla="*/ 43 w 182"/>
                <a:gd name="T19" fmla="*/ 115 h 124"/>
                <a:gd name="T20" fmla="*/ 8 w 182"/>
                <a:gd name="T21" fmla="*/ 99 h 124"/>
                <a:gd name="T22" fmla="*/ 17 w 182"/>
                <a:gd name="T23" fmla="*/ 77 h 124"/>
                <a:gd name="T24" fmla="*/ 51 w 182"/>
                <a:gd name="T25" fmla="*/ 24 h 124"/>
                <a:gd name="T26" fmla="*/ 51 w 182"/>
                <a:gd name="T27" fmla="*/ 46 h 124"/>
                <a:gd name="T28" fmla="*/ 62 w 182"/>
                <a:gd name="T29" fmla="*/ 46 h 124"/>
                <a:gd name="T30" fmla="*/ 62 w 182"/>
                <a:gd name="T31" fmla="*/ 21 h 124"/>
                <a:gd name="T32" fmla="*/ 75 w 182"/>
                <a:gd name="T33" fmla="*/ 14 h 124"/>
                <a:gd name="T34" fmla="*/ 88 w 182"/>
                <a:gd name="T35" fmla="*/ 4 h 124"/>
                <a:gd name="T36" fmla="*/ 96 w 182"/>
                <a:gd name="T37" fmla="*/ 0 h 124"/>
                <a:gd name="T38" fmla="*/ 74 w 182"/>
                <a:gd name="T39" fmla="*/ 10 h 124"/>
                <a:gd name="T40" fmla="*/ 64 w 182"/>
                <a:gd name="T41" fmla="*/ 13 h 124"/>
                <a:gd name="T42" fmla="*/ 58 w 182"/>
                <a:gd name="T43" fmla="*/ 42 h 124"/>
                <a:gd name="T44" fmla="*/ 57 w 182"/>
                <a:gd name="T45" fmla="*/ 47 h 124"/>
                <a:gd name="T46" fmla="*/ 55 w 182"/>
                <a:gd name="T47" fmla="*/ 37 h 124"/>
                <a:gd name="T48" fmla="*/ 55 w 182"/>
                <a:gd name="T49" fmla="*/ 15 h 124"/>
                <a:gd name="T50" fmla="*/ 48 w 182"/>
                <a:gd name="T51" fmla="*/ 21 h 124"/>
                <a:gd name="T52" fmla="*/ 46 w 182"/>
                <a:gd name="T53" fmla="*/ 23 h 124"/>
                <a:gd name="T54" fmla="*/ 7 w 182"/>
                <a:gd name="T55" fmla="*/ 86 h 124"/>
                <a:gd name="T56" fmla="*/ 7 w 182"/>
                <a:gd name="T57" fmla="*/ 86 h 124"/>
                <a:gd name="T58" fmla="*/ 4 w 182"/>
                <a:gd name="T59" fmla="*/ 101 h 124"/>
                <a:gd name="T60" fmla="*/ 14 w 182"/>
                <a:gd name="T61" fmla="*/ 110 h 124"/>
                <a:gd name="T62" fmla="*/ 15 w 182"/>
                <a:gd name="T63" fmla="*/ 110 h 124"/>
                <a:gd name="T64" fmla="*/ 92 w 182"/>
                <a:gd name="T65" fmla="*/ 124 h 124"/>
                <a:gd name="T66" fmla="*/ 168 w 182"/>
                <a:gd name="T67" fmla="*/ 110 h 124"/>
                <a:gd name="T68" fmla="*/ 182 w 182"/>
                <a:gd name="T69" fmla="*/ 94 h 124"/>
                <a:gd name="T70" fmla="*/ 177 w 182"/>
                <a:gd name="T71" fmla="*/ 87 h 124"/>
                <a:gd name="T72" fmla="*/ 172 w 182"/>
                <a:gd name="T73" fmla="*/ 82 h 124"/>
                <a:gd name="T74" fmla="*/ 171 w 182"/>
                <a:gd name="T75" fmla="*/ 81 h 124"/>
                <a:gd name="T76" fmla="*/ 140 w 182"/>
                <a:gd name="T77" fmla="*/ 24 h 124"/>
                <a:gd name="T78" fmla="*/ 136 w 182"/>
                <a:gd name="T79" fmla="*/ 21 h 124"/>
                <a:gd name="T80" fmla="*/ 129 w 182"/>
                <a:gd name="T81" fmla="*/ 24 h 124"/>
                <a:gd name="T82" fmla="*/ 129 w 182"/>
                <a:gd name="T83" fmla="*/ 46 h 124"/>
                <a:gd name="T84" fmla="*/ 126 w 182"/>
                <a:gd name="T85" fmla="*/ 45 h 124"/>
                <a:gd name="T86" fmla="*/ 126 w 182"/>
                <a:gd name="T87" fmla="*/ 21 h 124"/>
                <a:gd name="T88" fmla="*/ 120 w 182"/>
                <a:gd name="T89" fmla="*/ 13 h 124"/>
                <a:gd name="T90" fmla="*/ 116 w 182"/>
                <a:gd name="T91" fmla="*/ 12 h 124"/>
                <a:gd name="T92" fmla="*/ 110 w 182"/>
                <a:gd name="T93" fmla="*/ 10 h 124"/>
                <a:gd name="T94" fmla="*/ 96 w 182"/>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124">
                  <a:moveTo>
                    <a:pt x="96" y="4"/>
                  </a:moveTo>
                  <a:cubicBezTo>
                    <a:pt x="100" y="4"/>
                    <a:pt x="106" y="6"/>
                    <a:pt x="106" y="10"/>
                  </a:cubicBezTo>
                  <a:cubicBezTo>
                    <a:pt x="105" y="12"/>
                    <a:pt x="107" y="13"/>
                    <a:pt x="109" y="14"/>
                  </a:cubicBezTo>
                  <a:cubicBezTo>
                    <a:pt x="113" y="15"/>
                    <a:pt x="116" y="16"/>
                    <a:pt x="119" y="17"/>
                  </a:cubicBezTo>
                  <a:cubicBezTo>
                    <a:pt x="122" y="18"/>
                    <a:pt x="122" y="19"/>
                    <a:pt x="122" y="21"/>
                  </a:cubicBezTo>
                  <a:cubicBezTo>
                    <a:pt x="122" y="28"/>
                    <a:pt x="122" y="35"/>
                    <a:pt x="122" y="42"/>
                  </a:cubicBezTo>
                  <a:cubicBezTo>
                    <a:pt x="122" y="44"/>
                    <a:pt x="122" y="45"/>
                    <a:pt x="122" y="46"/>
                  </a:cubicBezTo>
                  <a:cubicBezTo>
                    <a:pt x="122" y="49"/>
                    <a:pt x="125" y="51"/>
                    <a:pt x="128" y="51"/>
                  </a:cubicBezTo>
                  <a:cubicBezTo>
                    <a:pt x="130" y="51"/>
                    <a:pt x="133" y="49"/>
                    <a:pt x="133" y="46"/>
                  </a:cubicBezTo>
                  <a:cubicBezTo>
                    <a:pt x="133" y="40"/>
                    <a:pt x="133" y="35"/>
                    <a:pt x="133" y="29"/>
                  </a:cubicBezTo>
                  <a:cubicBezTo>
                    <a:pt x="133" y="27"/>
                    <a:pt x="133" y="27"/>
                    <a:pt x="133" y="24"/>
                  </a:cubicBezTo>
                  <a:cubicBezTo>
                    <a:pt x="135" y="26"/>
                    <a:pt x="136" y="27"/>
                    <a:pt x="137" y="27"/>
                  </a:cubicBezTo>
                  <a:cubicBezTo>
                    <a:pt x="155" y="41"/>
                    <a:pt x="165" y="59"/>
                    <a:pt x="167" y="81"/>
                  </a:cubicBezTo>
                  <a:cubicBezTo>
                    <a:pt x="167" y="83"/>
                    <a:pt x="168" y="85"/>
                    <a:pt x="169" y="85"/>
                  </a:cubicBezTo>
                  <a:cubicBezTo>
                    <a:pt x="170" y="87"/>
                    <a:pt x="173" y="88"/>
                    <a:pt x="175" y="90"/>
                  </a:cubicBezTo>
                  <a:cubicBezTo>
                    <a:pt x="178" y="92"/>
                    <a:pt x="179" y="96"/>
                    <a:pt x="177" y="98"/>
                  </a:cubicBezTo>
                  <a:cubicBezTo>
                    <a:pt x="174" y="101"/>
                    <a:pt x="170" y="104"/>
                    <a:pt x="166" y="107"/>
                  </a:cubicBezTo>
                  <a:cubicBezTo>
                    <a:pt x="157" y="112"/>
                    <a:pt x="147" y="115"/>
                    <a:pt x="136" y="116"/>
                  </a:cubicBezTo>
                  <a:cubicBezTo>
                    <a:pt x="121" y="119"/>
                    <a:pt x="106" y="120"/>
                    <a:pt x="92" y="120"/>
                  </a:cubicBezTo>
                  <a:cubicBezTo>
                    <a:pt x="75" y="120"/>
                    <a:pt x="59" y="118"/>
                    <a:pt x="43" y="115"/>
                  </a:cubicBezTo>
                  <a:cubicBezTo>
                    <a:pt x="34" y="114"/>
                    <a:pt x="25" y="112"/>
                    <a:pt x="17" y="107"/>
                  </a:cubicBezTo>
                  <a:cubicBezTo>
                    <a:pt x="13" y="104"/>
                    <a:pt x="10" y="102"/>
                    <a:pt x="8" y="99"/>
                  </a:cubicBezTo>
                  <a:cubicBezTo>
                    <a:pt x="5" y="95"/>
                    <a:pt x="5" y="92"/>
                    <a:pt x="9" y="89"/>
                  </a:cubicBezTo>
                  <a:cubicBezTo>
                    <a:pt x="14" y="86"/>
                    <a:pt x="16" y="82"/>
                    <a:pt x="17" y="77"/>
                  </a:cubicBezTo>
                  <a:cubicBezTo>
                    <a:pt x="20" y="55"/>
                    <a:pt x="31" y="38"/>
                    <a:pt x="48" y="26"/>
                  </a:cubicBezTo>
                  <a:cubicBezTo>
                    <a:pt x="49" y="25"/>
                    <a:pt x="50" y="25"/>
                    <a:pt x="51" y="24"/>
                  </a:cubicBezTo>
                  <a:cubicBezTo>
                    <a:pt x="51" y="29"/>
                    <a:pt x="51" y="33"/>
                    <a:pt x="51" y="37"/>
                  </a:cubicBezTo>
                  <a:cubicBezTo>
                    <a:pt x="51" y="40"/>
                    <a:pt x="51" y="43"/>
                    <a:pt x="51" y="46"/>
                  </a:cubicBezTo>
                  <a:cubicBezTo>
                    <a:pt x="52" y="49"/>
                    <a:pt x="53" y="51"/>
                    <a:pt x="57" y="51"/>
                  </a:cubicBezTo>
                  <a:cubicBezTo>
                    <a:pt x="60" y="51"/>
                    <a:pt x="61" y="50"/>
                    <a:pt x="62" y="46"/>
                  </a:cubicBezTo>
                  <a:cubicBezTo>
                    <a:pt x="62" y="46"/>
                    <a:pt x="62" y="44"/>
                    <a:pt x="62" y="42"/>
                  </a:cubicBezTo>
                  <a:cubicBezTo>
                    <a:pt x="62" y="35"/>
                    <a:pt x="62" y="28"/>
                    <a:pt x="62" y="21"/>
                  </a:cubicBezTo>
                  <a:cubicBezTo>
                    <a:pt x="62" y="19"/>
                    <a:pt x="63" y="17"/>
                    <a:pt x="65" y="17"/>
                  </a:cubicBezTo>
                  <a:cubicBezTo>
                    <a:pt x="69" y="15"/>
                    <a:pt x="72" y="15"/>
                    <a:pt x="75" y="14"/>
                  </a:cubicBezTo>
                  <a:cubicBezTo>
                    <a:pt x="78" y="13"/>
                    <a:pt x="78" y="12"/>
                    <a:pt x="78" y="10"/>
                  </a:cubicBezTo>
                  <a:cubicBezTo>
                    <a:pt x="78" y="6"/>
                    <a:pt x="84" y="4"/>
                    <a:pt x="88" y="4"/>
                  </a:cubicBezTo>
                  <a:cubicBezTo>
                    <a:pt x="93" y="4"/>
                    <a:pt x="91" y="4"/>
                    <a:pt x="96" y="4"/>
                  </a:cubicBezTo>
                  <a:moveTo>
                    <a:pt x="96" y="0"/>
                  </a:moveTo>
                  <a:cubicBezTo>
                    <a:pt x="88" y="0"/>
                    <a:pt x="88" y="0"/>
                    <a:pt x="88" y="0"/>
                  </a:cubicBezTo>
                  <a:cubicBezTo>
                    <a:pt x="82" y="0"/>
                    <a:pt x="74" y="3"/>
                    <a:pt x="74" y="10"/>
                  </a:cubicBezTo>
                  <a:cubicBezTo>
                    <a:pt x="74" y="10"/>
                    <a:pt x="74" y="10"/>
                    <a:pt x="74" y="10"/>
                  </a:cubicBezTo>
                  <a:cubicBezTo>
                    <a:pt x="71" y="11"/>
                    <a:pt x="68" y="12"/>
                    <a:pt x="64" y="13"/>
                  </a:cubicBezTo>
                  <a:cubicBezTo>
                    <a:pt x="61" y="13"/>
                    <a:pt x="58" y="16"/>
                    <a:pt x="58" y="21"/>
                  </a:cubicBezTo>
                  <a:cubicBezTo>
                    <a:pt x="58" y="42"/>
                    <a:pt x="58" y="42"/>
                    <a:pt x="58" y="42"/>
                  </a:cubicBezTo>
                  <a:cubicBezTo>
                    <a:pt x="58" y="46"/>
                    <a:pt x="58" y="46"/>
                    <a:pt x="58" y="46"/>
                  </a:cubicBezTo>
                  <a:cubicBezTo>
                    <a:pt x="58" y="47"/>
                    <a:pt x="57" y="47"/>
                    <a:pt x="57" y="47"/>
                  </a:cubicBezTo>
                  <a:cubicBezTo>
                    <a:pt x="56" y="47"/>
                    <a:pt x="55" y="47"/>
                    <a:pt x="55" y="46"/>
                  </a:cubicBezTo>
                  <a:cubicBezTo>
                    <a:pt x="55" y="37"/>
                    <a:pt x="55" y="37"/>
                    <a:pt x="55" y="37"/>
                  </a:cubicBezTo>
                  <a:cubicBezTo>
                    <a:pt x="55" y="24"/>
                    <a:pt x="55" y="24"/>
                    <a:pt x="55" y="24"/>
                  </a:cubicBezTo>
                  <a:cubicBezTo>
                    <a:pt x="55" y="15"/>
                    <a:pt x="55" y="15"/>
                    <a:pt x="55" y="15"/>
                  </a:cubicBezTo>
                  <a:cubicBezTo>
                    <a:pt x="48" y="21"/>
                    <a:pt x="48" y="21"/>
                    <a:pt x="48" y="21"/>
                  </a:cubicBezTo>
                  <a:cubicBezTo>
                    <a:pt x="48" y="21"/>
                    <a:pt x="48" y="21"/>
                    <a:pt x="48" y="21"/>
                  </a:cubicBezTo>
                  <a:cubicBezTo>
                    <a:pt x="48" y="21"/>
                    <a:pt x="48" y="21"/>
                    <a:pt x="48" y="21"/>
                  </a:cubicBezTo>
                  <a:cubicBezTo>
                    <a:pt x="47" y="22"/>
                    <a:pt x="47" y="22"/>
                    <a:pt x="46" y="23"/>
                  </a:cubicBezTo>
                  <a:cubicBezTo>
                    <a:pt x="27" y="37"/>
                    <a:pt x="16" y="55"/>
                    <a:pt x="13" y="76"/>
                  </a:cubicBezTo>
                  <a:cubicBezTo>
                    <a:pt x="12" y="81"/>
                    <a:pt x="11" y="84"/>
                    <a:pt x="7" y="86"/>
                  </a:cubicBezTo>
                  <a:cubicBezTo>
                    <a:pt x="7" y="86"/>
                    <a:pt x="7" y="86"/>
                    <a:pt x="7" y="86"/>
                  </a:cubicBezTo>
                  <a:cubicBezTo>
                    <a:pt x="7" y="86"/>
                    <a:pt x="7" y="86"/>
                    <a:pt x="7" y="86"/>
                  </a:cubicBezTo>
                  <a:cubicBezTo>
                    <a:pt x="0" y="92"/>
                    <a:pt x="2" y="97"/>
                    <a:pt x="4" y="101"/>
                  </a:cubicBezTo>
                  <a:cubicBezTo>
                    <a:pt x="4" y="101"/>
                    <a:pt x="4" y="101"/>
                    <a:pt x="4" y="101"/>
                  </a:cubicBezTo>
                  <a:cubicBezTo>
                    <a:pt x="5" y="101"/>
                    <a:pt x="5" y="101"/>
                    <a:pt x="5" y="101"/>
                  </a:cubicBezTo>
                  <a:cubicBezTo>
                    <a:pt x="7" y="105"/>
                    <a:pt x="11" y="107"/>
                    <a:pt x="14" y="110"/>
                  </a:cubicBezTo>
                  <a:cubicBezTo>
                    <a:pt x="14" y="110"/>
                    <a:pt x="14" y="110"/>
                    <a:pt x="14" y="110"/>
                  </a:cubicBezTo>
                  <a:cubicBezTo>
                    <a:pt x="15" y="110"/>
                    <a:pt x="15" y="110"/>
                    <a:pt x="15" y="110"/>
                  </a:cubicBezTo>
                  <a:cubicBezTo>
                    <a:pt x="22" y="115"/>
                    <a:pt x="30" y="117"/>
                    <a:pt x="42" y="119"/>
                  </a:cubicBezTo>
                  <a:cubicBezTo>
                    <a:pt x="58" y="122"/>
                    <a:pt x="75" y="124"/>
                    <a:pt x="92" y="124"/>
                  </a:cubicBezTo>
                  <a:cubicBezTo>
                    <a:pt x="106" y="124"/>
                    <a:pt x="122" y="123"/>
                    <a:pt x="137" y="120"/>
                  </a:cubicBezTo>
                  <a:cubicBezTo>
                    <a:pt x="147" y="119"/>
                    <a:pt x="158" y="116"/>
                    <a:pt x="168" y="110"/>
                  </a:cubicBezTo>
                  <a:cubicBezTo>
                    <a:pt x="173" y="108"/>
                    <a:pt x="176" y="104"/>
                    <a:pt x="180" y="101"/>
                  </a:cubicBezTo>
                  <a:cubicBezTo>
                    <a:pt x="181" y="99"/>
                    <a:pt x="182" y="97"/>
                    <a:pt x="182" y="94"/>
                  </a:cubicBezTo>
                  <a:cubicBezTo>
                    <a:pt x="182" y="92"/>
                    <a:pt x="180" y="89"/>
                    <a:pt x="178" y="87"/>
                  </a:cubicBezTo>
                  <a:cubicBezTo>
                    <a:pt x="177" y="87"/>
                    <a:pt x="177" y="87"/>
                    <a:pt x="177" y="87"/>
                  </a:cubicBezTo>
                  <a:cubicBezTo>
                    <a:pt x="177" y="87"/>
                    <a:pt x="177" y="87"/>
                    <a:pt x="177" y="87"/>
                  </a:cubicBezTo>
                  <a:cubicBezTo>
                    <a:pt x="175" y="85"/>
                    <a:pt x="173" y="84"/>
                    <a:pt x="172" y="82"/>
                  </a:cubicBezTo>
                  <a:cubicBezTo>
                    <a:pt x="171" y="82"/>
                    <a:pt x="171" y="82"/>
                    <a:pt x="171" y="81"/>
                  </a:cubicBezTo>
                  <a:cubicBezTo>
                    <a:pt x="171" y="81"/>
                    <a:pt x="171" y="81"/>
                    <a:pt x="171" y="81"/>
                  </a:cubicBezTo>
                  <a:cubicBezTo>
                    <a:pt x="171" y="81"/>
                    <a:pt x="171" y="81"/>
                    <a:pt x="171" y="81"/>
                  </a:cubicBezTo>
                  <a:cubicBezTo>
                    <a:pt x="168" y="57"/>
                    <a:pt x="158" y="38"/>
                    <a:pt x="140" y="24"/>
                  </a:cubicBezTo>
                  <a:cubicBezTo>
                    <a:pt x="139" y="24"/>
                    <a:pt x="138" y="23"/>
                    <a:pt x="138" y="23"/>
                  </a:cubicBezTo>
                  <a:cubicBezTo>
                    <a:pt x="137" y="23"/>
                    <a:pt x="136" y="22"/>
                    <a:pt x="136" y="21"/>
                  </a:cubicBezTo>
                  <a:cubicBezTo>
                    <a:pt x="129" y="15"/>
                    <a:pt x="129" y="15"/>
                    <a:pt x="129" y="15"/>
                  </a:cubicBezTo>
                  <a:cubicBezTo>
                    <a:pt x="129" y="24"/>
                    <a:pt x="129" y="24"/>
                    <a:pt x="129" y="24"/>
                  </a:cubicBezTo>
                  <a:cubicBezTo>
                    <a:pt x="129" y="29"/>
                    <a:pt x="129" y="29"/>
                    <a:pt x="129" y="29"/>
                  </a:cubicBezTo>
                  <a:cubicBezTo>
                    <a:pt x="129" y="46"/>
                    <a:pt x="129" y="46"/>
                    <a:pt x="129" y="46"/>
                  </a:cubicBezTo>
                  <a:cubicBezTo>
                    <a:pt x="129" y="47"/>
                    <a:pt x="128" y="47"/>
                    <a:pt x="128" y="47"/>
                  </a:cubicBezTo>
                  <a:cubicBezTo>
                    <a:pt x="127" y="47"/>
                    <a:pt x="126" y="46"/>
                    <a:pt x="126" y="45"/>
                  </a:cubicBezTo>
                  <a:cubicBezTo>
                    <a:pt x="126" y="42"/>
                    <a:pt x="126" y="42"/>
                    <a:pt x="126" y="42"/>
                  </a:cubicBezTo>
                  <a:cubicBezTo>
                    <a:pt x="126" y="21"/>
                    <a:pt x="126" y="21"/>
                    <a:pt x="126" y="21"/>
                  </a:cubicBezTo>
                  <a:cubicBezTo>
                    <a:pt x="126" y="18"/>
                    <a:pt x="126" y="15"/>
                    <a:pt x="120" y="13"/>
                  </a:cubicBezTo>
                  <a:cubicBezTo>
                    <a:pt x="120" y="13"/>
                    <a:pt x="120" y="13"/>
                    <a:pt x="120" y="13"/>
                  </a:cubicBezTo>
                  <a:cubicBezTo>
                    <a:pt x="120" y="13"/>
                    <a:pt x="120" y="13"/>
                    <a:pt x="120" y="13"/>
                  </a:cubicBezTo>
                  <a:cubicBezTo>
                    <a:pt x="119" y="13"/>
                    <a:pt x="117" y="12"/>
                    <a:pt x="116" y="12"/>
                  </a:cubicBezTo>
                  <a:cubicBezTo>
                    <a:pt x="114" y="11"/>
                    <a:pt x="112" y="10"/>
                    <a:pt x="110" y="10"/>
                  </a:cubicBezTo>
                  <a:cubicBezTo>
                    <a:pt x="110" y="10"/>
                    <a:pt x="110" y="10"/>
                    <a:pt x="110" y="10"/>
                  </a:cubicBezTo>
                  <a:cubicBezTo>
                    <a:pt x="110" y="10"/>
                    <a:pt x="110" y="10"/>
                    <a:pt x="110" y="10"/>
                  </a:cubicBezTo>
                  <a:cubicBezTo>
                    <a:pt x="110" y="3"/>
                    <a:pt x="103" y="0"/>
                    <a:pt x="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sp>
          <p:nvSpPr>
            <p:cNvPr id="37" name="Freeform 31"/>
            <p:cNvSpPr>
              <a:spLocks noEditPoints="1"/>
            </p:cNvSpPr>
            <p:nvPr/>
          </p:nvSpPr>
          <p:spPr bwMode="auto">
            <a:xfrm>
              <a:off x="4432" y="2088"/>
              <a:ext cx="277" cy="302"/>
            </a:xfrm>
            <a:custGeom>
              <a:avLst/>
              <a:gdLst>
                <a:gd name="T0" fmla="*/ 4 w 117"/>
                <a:gd name="T1" fmla="*/ 80 h 128"/>
                <a:gd name="T2" fmla="*/ 45 w 117"/>
                <a:gd name="T3" fmla="*/ 124 h 128"/>
                <a:gd name="T4" fmla="*/ 68 w 117"/>
                <a:gd name="T5" fmla="*/ 111 h 128"/>
                <a:gd name="T6" fmla="*/ 114 w 117"/>
                <a:gd name="T7" fmla="*/ 47 h 128"/>
                <a:gd name="T8" fmla="*/ 110 w 117"/>
                <a:gd name="T9" fmla="*/ 30 h 128"/>
                <a:gd name="T10" fmla="*/ 114 w 117"/>
                <a:gd name="T11" fmla="*/ 15 h 128"/>
                <a:gd name="T12" fmla="*/ 106 w 117"/>
                <a:gd name="T13" fmla="*/ 17 h 128"/>
                <a:gd name="T14" fmla="*/ 73 w 117"/>
                <a:gd name="T15" fmla="*/ 4 h 128"/>
                <a:gd name="T16" fmla="*/ 41 w 117"/>
                <a:gd name="T17" fmla="*/ 29 h 128"/>
                <a:gd name="T18" fmla="*/ 40 w 117"/>
                <a:gd name="T19" fmla="*/ 101 h 128"/>
                <a:gd name="T20" fmla="*/ 30 w 117"/>
                <a:gd name="T21" fmla="*/ 100 h 128"/>
                <a:gd name="T22" fmla="*/ 33 w 117"/>
                <a:gd name="T23" fmla="*/ 89 h 128"/>
                <a:gd name="T24" fmla="*/ 42 w 117"/>
                <a:gd name="T25" fmla="*/ 91 h 128"/>
                <a:gd name="T26" fmla="*/ 40 w 117"/>
                <a:gd name="T27" fmla="*/ 101 h 128"/>
                <a:gd name="T28" fmla="*/ 54 w 117"/>
                <a:gd name="T29" fmla="*/ 82 h 128"/>
                <a:gd name="T30" fmla="*/ 45 w 117"/>
                <a:gd name="T31" fmla="*/ 88 h 128"/>
                <a:gd name="T32" fmla="*/ 40 w 117"/>
                <a:gd name="T33" fmla="*/ 79 h 128"/>
                <a:gd name="T34" fmla="*/ 49 w 117"/>
                <a:gd name="T35" fmla="*/ 74 h 128"/>
                <a:gd name="T36" fmla="*/ 50 w 117"/>
                <a:gd name="T37" fmla="*/ 65 h 128"/>
                <a:gd name="T38" fmla="*/ 59 w 117"/>
                <a:gd name="T39" fmla="*/ 59 h 128"/>
                <a:gd name="T40" fmla="*/ 64 w 117"/>
                <a:gd name="T41" fmla="*/ 68 h 128"/>
                <a:gd name="T42" fmla="*/ 55 w 117"/>
                <a:gd name="T43" fmla="*/ 73 h 128"/>
                <a:gd name="T44" fmla="*/ 50 w 117"/>
                <a:gd name="T45" fmla="*/ 65 h 128"/>
                <a:gd name="T46" fmla="*/ 55 w 117"/>
                <a:gd name="T47" fmla="*/ 112 h 128"/>
                <a:gd name="T48" fmla="*/ 45 w 117"/>
                <a:gd name="T49" fmla="*/ 110 h 128"/>
                <a:gd name="T50" fmla="*/ 48 w 117"/>
                <a:gd name="T51" fmla="*/ 100 h 128"/>
                <a:gd name="T52" fmla="*/ 57 w 117"/>
                <a:gd name="T53" fmla="*/ 102 h 128"/>
                <a:gd name="T54" fmla="*/ 69 w 117"/>
                <a:gd name="T55" fmla="*/ 93 h 128"/>
                <a:gd name="T56" fmla="*/ 60 w 117"/>
                <a:gd name="T57" fmla="*/ 98 h 128"/>
                <a:gd name="T58" fmla="*/ 55 w 117"/>
                <a:gd name="T59" fmla="*/ 90 h 128"/>
                <a:gd name="T60" fmla="*/ 63 w 117"/>
                <a:gd name="T61" fmla="*/ 84 h 128"/>
                <a:gd name="T62" fmla="*/ 69 w 117"/>
                <a:gd name="T63" fmla="*/ 93 h 128"/>
                <a:gd name="T64" fmla="*/ 76 w 117"/>
                <a:gd name="T65" fmla="*/ 83 h 128"/>
                <a:gd name="T66" fmla="*/ 66 w 117"/>
                <a:gd name="T67" fmla="*/ 81 h 128"/>
                <a:gd name="T68" fmla="*/ 68 w 117"/>
                <a:gd name="T69" fmla="*/ 70 h 128"/>
                <a:gd name="T70" fmla="*/ 78 w 117"/>
                <a:gd name="T71" fmla="*/ 72 h 128"/>
                <a:gd name="T72" fmla="*/ 65 w 117"/>
                <a:gd name="T73" fmla="*/ 11 h 128"/>
                <a:gd name="T74" fmla="*/ 85 w 117"/>
                <a:gd name="T75" fmla="*/ 70 h 128"/>
                <a:gd name="T76" fmla="*/ 65 w 117"/>
                <a:gd name="T77" fmla="*/ 11 h 128"/>
                <a:gd name="T78" fmla="*/ 38 w 117"/>
                <a:gd name="T79" fmla="*/ 49 h 128"/>
                <a:gd name="T80" fmla="*/ 48 w 117"/>
                <a:gd name="T81" fmla="*/ 51 h 128"/>
                <a:gd name="T82" fmla="*/ 46 w 117"/>
                <a:gd name="T83" fmla="*/ 62 h 128"/>
                <a:gd name="T84" fmla="*/ 36 w 117"/>
                <a:gd name="T85" fmla="*/ 60 h 128"/>
                <a:gd name="T86" fmla="*/ 25 w 117"/>
                <a:gd name="T87" fmla="*/ 69 h 128"/>
                <a:gd name="T88" fmla="*/ 34 w 117"/>
                <a:gd name="T89" fmla="*/ 63 h 128"/>
                <a:gd name="T90" fmla="*/ 39 w 117"/>
                <a:gd name="T91" fmla="*/ 72 h 128"/>
                <a:gd name="T92" fmla="*/ 30 w 117"/>
                <a:gd name="T93" fmla="*/ 77 h 128"/>
                <a:gd name="T94" fmla="*/ 25 w 117"/>
                <a:gd name="T95" fmla="*/ 69 h 128"/>
                <a:gd name="T96" fmla="*/ 18 w 117"/>
                <a:gd name="T97" fmla="*/ 79 h 128"/>
                <a:gd name="T98" fmla="*/ 27 w 117"/>
                <a:gd name="T99" fmla="*/ 81 h 128"/>
                <a:gd name="T100" fmla="*/ 25 w 117"/>
                <a:gd name="T101" fmla="*/ 91 h 128"/>
                <a:gd name="T102" fmla="*/ 15 w 117"/>
                <a:gd name="T103" fmla="*/ 8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28">
                  <a:moveTo>
                    <a:pt x="5" y="79"/>
                  </a:moveTo>
                  <a:cubicBezTo>
                    <a:pt x="4" y="80"/>
                    <a:pt x="4" y="80"/>
                    <a:pt x="4" y="80"/>
                  </a:cubicBezTo>
                  <a:cubicBezTo>
                    <a:pt x="0" y="86"/>
                    <a:pt x="2" y="94"/>
                    <a:pt x="7" y="97"/>
                  </a:cubicBezTo>
                  <a:cubicBezTo>
                    <a:pt x="45" y="124"/>
                    <a:pt x="45" y="124"/>
                    <a:pt x="45" y="124"/>
                  </a:cubicBezTo>
                  <a:cubicBezTo>
                    <a:pt x="50" y="128"/>
                    <a:pt x="58" y="126"/>
                    <a:pt x="61" y="121"/>
                  </a:cubicBezTo>
                  <a:cubicBezTo>
                    <a:pt x="68" y="111"/>
                    <a:pt x="68" y="111"/>
                    <a:pt x="68" y="111"/>
                  </a:cubicBezTo>
                  <a:cubicBezTo>
                    <a:pt x="96" y="72"/>
                    <a:pt x="96" y="72"/>
                    <a:pt x="96" y="72"/>
                  </a:cubicBezTo>
                  <a:cubicBezTo>
                    <a:pt x="114" y="47"/>
                    <a:pt x="114" y="47"/>
                    <a:pt x="114" y="47"/>
                  </a:cubicBezTo>
                  <a:cubicBezTo>
                    <a:pt x="117" y="42"/>
                    <a:pt x="116" y="34"/>
                    <a:pt x="111" y="30"/>
                  </a:cubicBezTo>
                  <a:cubicBezTo>
                    <a:pt x="110" y="30"/>
                    <a:pt x="110" y="30"/>
                    <a:pt x="110" y="30"/>
                  </a:cubicBezTo>
                  <a:cubicBezTo>
                    <a:pt x="115" y="22"/>
                    <a:pt x="115" y="22"/>
                    <a:pt x="115" y="22"/>
                  </a:cubicBezTo>
                  <a:cubicBezTo>
                    <a:pt x="117" y="20"/>
                    <a:pt x="116" y="16"/>
                    <a:pt x="114" y="15"/>
                  </a:cubicBezTo>
                  <a:cubicBezTo>
                    <a:pt x="114" y="15"/>
                    <a:pt x="114" y="15"/>
                    <a:pt x="114" y="15"/>
                  </a:cubicBezTo>
                  <a:cubicBezTo>
                    <a:pt x="111" y="13"/>
                    <a:pt x="108" y="14"/>
                    <a:pt x="106" y="17"/>
                  </a:cubicBezTo>
                  <a:cubicBezTo>
                    <a:pt x="101" y="23"/>
                    <a:pt x="101" y="23"/>
                    <a:pt x="101" y="23"/>
                  </a:cubicBezTo>
                  <a:cubicBezTo>
                    <a:pt x="73" y="4"/>
                    <a:pt x="73" y="4"/>
                    <a:pt x="73" y="4"/>
                  </a:cubicBezTo>
                  <a:cubicBezTo>
                    <a:pt x="68" y="0"/>
                    <a:pt x="60" y="1"/>
                    <a:pt x="56" y="7"/>
                  </a:cubicBezTo>
                  <a:cubicBezTo>
                    <a:pt x="41" y="29"/>
                    <a:pt x="41" y="29"/>
                    <a:pt x="41" y="29"/>
                  </a:cubicBezTo>
                  <a:lnTo>
                    <a:pt x="5" y="79"/>
                  </a:lnTo>
                  <a:close/>
                  <a:moveTo>
                    <a:pt x="40" y="101"/>
                  </a:moveTo>
                  <a:cubicBezTo>
                    <a:pt x="39" y="103"/>
                    <a:pt x="36" y="104"/>
                    <a:pt x="35" y="102"/>
                  </a:cubicBezTo>
                  <a:cubicBezTo>
                    <a:pt x="30" y="100"/>
                    <a:pt x="30" y="100"/>
                    <a:pt x="30" y="100"/>
                  </a:cubicBezTo>
                  <a:cubicBezTo>
                    <a:pt x="29" y="98"/>
                    <a:pt x="28" y="96"/>
                    <a:pt x="30" y="94"/>
                  </a:cubicBezTo>
                  <a:cubicBezTo>
                    <a:pt x="33" y="89"/>
                    <a:pt x="33" y="89"/>
                    <a:pt x="33" y="89"/>
                  </a:cubicBezTo>
                  <a:cubicBezTo>
                    <a:pt x="34" y="88"/>
                    <a:pt x="37" y="87"/>
                    <a:pt x="38" y="88"/>
                  </a:cubicBezTo>
                  <a:cubicBezTo>
                    <a:pt x="42" y="91"/>
                    <a:pt x="42" y="91"/>
                    <a:pt x="42" y="91"/>
                  </a:cubicBezTo>
                  <a:cubicBezTo>
                    <a:pt x="44" y="93"/>
                    <a:pt x="45" y="95"/>
                    <a:pt x="43" y="97"/>
                  </a:cubicBezTo>
                  <a:lnTo>
                    <a:pt x="40" y="101"/>
                  </a:lnTo>
                  <a:close/>
                  <a:moveTo>
                    <a:pt x="53" y="77"/>
                  </a:moveTo>
                  <a:cubicBezTo>
                    <a:pt x="55" y="78"/>
                    <a:pt x="55" y="80"/>
                    <a:pt x="54" y="82"/>
                  </a:cubicBezTo>
                  <a:cubicBezTo>
                    <a:pt x="51" y="87"/>
                    <a:pt x="51" y="87"/>
                    <a:pt x="51" y="87"/>
                  </a:cubicBezTo>
                  <a:cubicBezTo>
                    <a:pt x="49" y="89"/>
                    <a:pt x="47" y="89"/>
                    <a:pt x="45" y="88"/>
                  </a:cubicBezTo>
                  <a:cubicBezTo>
                    <a:pt x="41" y="85"/>
                    <a:pt x="41" y="85"/>
                    <a:pt x="41" y="85"/>
                  </a:cubicBezTo>
                  <a:cubicBezTo>
                    <a:pt x="39" y="84"/>
                    <a:pt x="39" y="81"/>
                    <a:pt x="40" y="79"/>
                  </a:cubicBezTo>
                  <a:cubicBezTo>
                    <a:pt x="43" y="75"/>
                    <a:pt x="43" y="75"/>
                    <a:pt x="43" y="75"/>
                  </a:cubicBezTo>
                  <a:cubicBezTo>
                    <a:pt x="44" y="73"/>
                    <a:pt x="47" y="73"/>
                    <a:pt x="49" y="74"/>
                  </a:cubicBezTo>
                  <a:lnTo>
                    <a:pt x="53" y="77"/>
                  </a:lnTo>
                  <a:close/>
                  <a:moveTo>
                    <a:pt x="50" y="65"/>
                  </a:moveTo>
                  <a:cubicBezTo>
                    <a:pt x="53" y="60"/>
                    <a:pt x="53" y="60"/>
                    <a:pt x="53" y="60"/>
                  </a:cubicBezTo>
                  <a:cubicBezTo>
                    <a:pt x="55" y="58"/>
                    <a:pt x="57" y="58"/>
                    <a:pt x="59" y="59"/>
                  </a:cubicBezTo>
                  <a:cubicBezTo>
                    <a:pt x="63" y="62"/>
                    <a:pt x="63" y="62"/>
                    <a:pt x="63" y="62"/>
                  </a:cubicBezTo>
                  <a:cubicBezTo>
                    <a:pt x="65" y="63"/>
                    <a:pt x="65" y="66"/>
                    <a:pt x="64" y="68"/>
                  </a:cubicBezTo>
                  <a:cubicBezTo>
                    <a:pt x="61" y="72"/>
                    <a:pt x="61" y="72"/>
                    <a:pt x="61" y="72"/>
                  </a:cubicBezTo>
                  <a:cubicBezTo>
                    <a:pt x="59" y="74"/>
                    <a:pt x="57" y="74"/>
                    <a:pt x="55" y="73"/>
                  </a:cubicBezTo>
                  <a:cubicBezTo>
                    <a:pt x="51" y="70"/>
                    <a:pt x="51" y="70"/>
                    <a:pt x="51" y="70"/>
                  </a:cubicBezTo>
                  <a:cubicBezTo>
                    <a:pt x="49" y="69"/>
                    <a:pt x="49" y="66"/>
                    <a:pt x="50" y="65"/>
                  </a:cubicBezTo>
                  <a:close/>
                  <a:moveTo>
                    <a:pt x="58" y="107"/>
                  </a:moveTo>
                  <a:cubicBezTo>
                    <a:pt x="55" y="112"/>
                    <a:pt x="55" y="112"/>
                    <a:pt x="55" y="112"/>
                  </a:cubicBezTo>
                  <a:cubicBezTo>
                    <a:pt x="54" y="114"/>
                    <a:pt x="51" y="114"/>
                    <a:pt x="49" y="113"/>
                  </a:cubicBezTo>
                  <a:cubicBezTo>
                    <a:pt x="45" y="110"/>
                    <a:pt x="45" y="110"/>
                    <a:pt x="45" y="110"/>
                  </a:cubicBezTo>
                  <a:cubicBezTo>
                    <a:pt x="44" y="109"/>
                    <a:pt x="43" y="106"/>
                    <a:pt x="44" y="104"/>
                  </a:cubicBezTo>
                  <a:cubicBezTo>
                    <a:pt x="48" y="100"/>
                    <a:pt x="48" y="100"/>
                    <a:pt x="48" y="100"/>
                  </a:cubicBezTo>
                  <a:cubicBezTo>
                    <a:pt x="49" y="98"/>
                    <a:pt x="51" y="98"/>
                    <a:pt x="53" y="99"/>
                  </a:cubicBezTo>
                  <a:cubicBezTo>
                    <a:pt x="57" y="102"/>
                    <a:pt x="57" y="102"/>
                    <a:pt x="57" y="102"/>
                  </a:cubicBezTo>
                  <a:cubicBezTo>
                    <a:pt x="59" y="103"/>
                    <a:pt x="60" y="106"/>
                    <a:pt x="58" y="107"/>
                  </a:cubicBezTo>
                  <a:close/>
                  <a:moveTo>
                    <a:pt x="69" y="93"/>
                  </a:moveTo>
                  <a:cubicBezTo>
                    <a:pt x="65" y="97"/>
                    <a:pt x="65" y="97"/>
                    <a:pt x="65" y="97"/>
                  </a:cubicBezTo>
                  <a:cubicBezTo>
                    <a:pt x="64" y="99"/>
                    <a:pt x="61" y="100"/>
                    <a:pt x="60" y="98"/>
                  </a:cubicBezTo>
                  <a:cubicBezTo>
                    <a:pt x="56" y="95"/>
                    <a:pt x="56" y="95"/>
                    <a:pt x="56" y="95"/>
                  </a:cubicBezTo>
                  <a:cubicBezTo>
                    <a:pt x="54" y="94"/>
                    <a:pt x="53" y="92"/>
                    <a:pt x="55" y="90"/>
                  </a:cubicBezTo>
                  <a:cubicBezTo>
                    <a:pt x="58" y="85"/>
                    <a:pt x="58" y="85"/>
                    <a:pt x="58" y="85"/>
                  </a:cubicBezTo>
                  <a:cubicBezTo>
                    <a:pt x="59" y="83"/>
                    <a:pt x="62" y="83"/>
                    <a:pt x="63" y="84"/>
                  </a:cubicBezTo>
                  <a:cubicBezTo>
                    <a:pt x="68" y="87"/>
                    <a:pt x="68" y="87"/>
                    <a:pt x="68" y="87"/>
                  </a:cubicBezTo>
                  <a:cubicBezTo>
                    <a:pt x="69" y="88"/>
                    <a:pt x="70" y="91"/>
                    <a:pt x="69" y="93"/>
                  </a:cubicBezTo>
                  <a:close/>
                  <a:moveTo>
                    <a:pt x="79" y="78"/>
                  </a:moveTo>
                  <a:cubicBezTo>
                    <a:pt x="76" y="83"/>
                    <a:pt x="76" y="83"/>
                    <a:pt x="76" y="83"/>
                  </a:cubicBezTo>
                  <a:cubicBezTo>
                    <a:pt x="74" y="84"/>
                    <a:pt x="72" y="85"/>
                    <a:pt x="70" y="84"/>
                  </a:cubicBezTo>
                  <a:cubicBezTo>
                    <a:pt x="66" y="81"/>
                    <a:pt x="66" y="81"/>
                    <a:pt x="66" y="81"/>
                  </a:cubicBezTo>
                  <a:cubicBezTo>
                    <a:pt x="64" y="79"/>
                    <a:pt x="64" y="77"/>
                    <a:pt x="65" y="75"/>
                  </a:cubicBezTo>
                  <a:cubicBezTo>
                    <a:pt x="68" y="70"/>
                    <a:pt x="68" y="70"/>
                    <a:pt x="68" y="70"/>
                  </a:cubicBezTo>
                  <a:cubicBezTo>
                    <a:pt x="69" y="69"/>
                    <a:pt x="72" y="68"/>
                    <a:pt x="74" y="69"/>
                  </a:cubicBezTo>
                  <a:cubicBezTo>
                    <a:pt x="78" y="72"/>
                    <a:pt x="78" y="72"/>
                    <a:pt x="78" y="72"/>
                  </a:cubicBezTo>
                  <a:cubicBezTo>
                    <a:pt x="80" y="74"/>
                    <a:pt x="80" y="76"/>
                    <a:pt x="79" y="78"/>
                  </a:cubicBezTo>
                  <a:close/>
                  <a:moveTo>
                    <a:pt x="65" y="11"/>
                  </a:moveTo>
                  <a:cubicBezTo>
                    <a:pt x="106" y="40"/>
                    <a:pt x="106" y="40"/>
                    <a:pt x="106" y="40"/>
                  </a:cubicBezTo>
                  <a:cubicBezTo>
                    <a:pt x="85" y="70"/>
                    <a:pt x="85" y="70"/>
                    <a:pt x="85" y="70"/>
                  </a:cubicBezTo>
                  <a:cubicBezTo>
                    <a:pt x="44" y="42"/>
                    <a:pt x="44" y="42"/>
                    <a:pt x="44" y="42"/>
                  </a:cubicBezTo>
                  <a:lnTo>
                    <a:pt x="65" y="11"/>
                  </a:lnTo>
                  <a:close/>
                  <a:moveTo>
                    <a:pt x="35" y="54"/>
                  </a:moveTo>
                  <a:cubicBezTo>
                    <a:pt x="38" y="49"/>
                    <a:pt x="38" y="49"/>
                    <a:pt x="38" y="49"/>
                  </a:cubicBezTo>
                  <a:cubicBezTo>
                    <a:pt x="39" y="48"/>
                    <a:pt x="42" y="47"/>
                    <a:pt x="44" y="48"/>
                  </a:cubicBezTo>
                  <a:cubicBezTo>
                    <a:pt x="48" y="51"/>
                    <a:pt x="48" y="51"/>
                    <a:pt x="48" y="51"/>
                  </a:cubicBezTo>
                  <a:cubicBezTo>
                    <a:pt x="50" y="53"/>
                    <a:pt x="50" y="55"/>
                    <a:pt x="49" y="57"/>
                  </a:cubicBezTo>
                  <a:cubicBezTo>
                    <a:pt x="46" y="62"/>
                    <a:pt x="46" y="62"/>
                    <a:pt x="46" y="62"/>
                  </a:cubicBezTo>
                  <a:cubicBezTo>
                    <a:pt x="44" y="63"/>
                    <a:pt x="42" y="64"/>
                    <a:pt x="40" y="62"/>
                  </a:cubicBezTo>
                  <a:cubicBezTo>
                    <a:pt x="36" y="60"/>
                    <a:pt x="36" y="60"/>
                    <a:pt x="36" y="60"/>
                  </a:cubicBezTo>
                  <a:cubicBezTo>
                    <a:pt x="34" y="58"/>
                    <a:pt x="34" y="56"/>
                    <a:pt x="35" y="54"/>
                  </a:cubicBezTo>
                  <a:close/>
                  <a:moveTo>
                    <a:pt x="25" y="69"/>
                  </a:moveTo>
                  <a:cubicBezTo>
                    <a:pt x="28" y="64"/>
                    <a:pt x="28" y="64"/>
                    <a:pt x="28" y="64"/>
                  </a:cubicBezTo>
                  <a:cubicBezTo>
                    <a:pt x="29" y="62"/>
                    <a:pt x="32" y="62"/>
                    <a:pt x="34" y="63"/>
                  </a:cubicBezTo>
                  <a:cubicBezTo>
                    <a:pt x="38" y="66"/>
                    <a:pt x="38" y="66"/>
                    <a:pt x="38" y="66"/>
                  </a:cubicBezTo>
                  <a:cubicBezTo>
                    <a:pt x="39" y="67"/>
                    <a:pt x="40" y="70"/>
                    <a:pt x="39" y="72"/>
                  </a:cubicBezTo>
                  <a:cubicBezTo>
                    <a:pt x="35" y="76"/>
                    <a:pt x="35" y="76"/>
                    <a:pt x="35" y="76"/>
                  </a:cubicBezTo>
                  <a:cubicBezTo>
                    <a:pt x="34" y="78"/>
                    <a:pt x="32" y="79"/>
                    <a:pt x="30" y="77"/>
                  </a:cubicBezTo>
                  <a:cubicBezTo>
                    <a:pt x="26" y="74"/>
                    <a:pt x="26" y="74"/>
                    <a:pt x="26" y="74"/>
                  </a:cubicBezTo>
                  <a:cubicBezTo>
                    <a:pt x="24" y="73"/>
                    <a:pt x="24" y="71"/>
                    <a:pt x="25" y="69"/>
                  </a:cubicBezTo>
                  <a:close/>
                  <a:moveTo>
                    <a:pt x="14" y="83"/>
                  </a:moveTo>
                  <a:cubicBezTo>
                    <a:pt x="18" y="79"/>
                    <a:pt x="18" y="79"/>
                    <a:pt x="18" y="79"/>
                  </a:cubicBezTo>
                  <a:cubicBezTo>
                    <a:pt x="19" y="77"/>
                    <a:pt x="22" y="77"/>
                    <a:pt x="23" y="78"/>
                  </a:cubicBezTo>
                  <a:cubicBezTo>
                    <a:pt x="27" y="81"/>
                    <a:pt x="27" y="81"/>
                    <a:pt x="27" y="81"/>
                  </a:cubicBezTo>
                  <a:cubicBezTo>
                    <a:pt x="29" y="82"/>
                    <a:pt x="30" y="85"/>
                    <a:pt x="28" y="86"/>
                  </a:cubicBezTo>
                  <a:cubicBezTo>
                    <a:pt x="25" y="91"/>
                    <a:pt x="25" y="91"/>
                    <a:pt x="25" y="91"/>
                  </a:cubicBezTo>
                  <a:cubicBezTo>
                    <a:pt x="24" y="93"/>
                    <a:pt x="21" y="93"/>
                    <a:pt x="20" y="92"/>
                  </a:cubicBezTo>
                  <a:cubicBezTo>
                    <a:pt x="15" y="89"/>
                    <a:pt x="15" y="89"/>
                    <a:pt x="15" y="89"/>
                  </a:cubicBezTo>
                  <a:cubicBezTo>
                    <a:pt x="14" y="88"/>
                    <a:pt x="13" y="85"/>
                    <a:pt x="14" y="83"/>
                  </a:cubicBezTo>
                  <a:close/>
                </a:path>
              </a:pathLst>
            </a:custGeom>
            <a:solidFill>
              <a:srgbClr val="5511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1351" kern="0" dirty="0">
                <a:solidFill>
                  <a:srgbClr val="000000"/>
                </a:solidFill>
                <a:ea typeface="Roboto" panose="02000000000000000000" pitchFamily="2" charset="0"/>
                <a:cs typeface="Roboto" panose="02000000000000000000" pitchFamily="2" charset="0"/>
              </a:endParaRPr>
            </a:p>
          </p:txBody>
        </p:sp>
      </p:grpSp>
      <p:sp>
        <p:nvSpPr>
          <p:cNvPr id="38" name="TextBox 39"/>
          <p:cNvSpPr txBox="1"/>
          <p:nvPr/>
        </p:nvSpPr>
        <p:spPr>
          <a:xfrm>
            <a:off x="3843540" y="1956964"/>
            <a:ext cx="1801669" cy="203133"/>
          </a:xfrm>
          <a:prstGeom prst="rect">
            <a:avLst/>
          </a:prstGeom>
          <a:noFill/>
        </p:spPr>
        <p:txBody>
          <a:bodyPr wrap="square" rtlCol="0">
            <a:spAutoFit/>
          </a:bodyPr>
          <a:lstStyle/>
          <a:p>
            <a:pPr algn="ctr" defTabSz="976122">
              <a:lnSpc>
                <a:spcPct val="80000"/>
              </a:lnSpc>
              <a:defRPr/>
            </a:pPr>
            <a:r>
              <a:rPr lang="en-GB" sz="900" kern="0" cap="all" spc="-75" dirty="0">
                <a:solidFill>
                  <a:srgbClr val="C16CA1"/>
                </a:solidFill>
                <a:latin typeface="Arial Black" charset="0"/>
                <a:ea typeface="Arial Black" charset="0"/>
                <a:cs typeface="Arial Black" charset="0"/>
              </a:rPr>
              <a:t>Displays</a:t>
            </a:r>
          </a:p>
        </p:txBody>
      </p:sp>
      <p:sp>
        <p:nvSpPr>
          <p:cNvPr id="39" name="TextBox 39"/>
          <p:cNvSpPr txBox="1"/>
          <p:nvPr/>
        </p:nvSpPr>
        <p:spPr>
          <a:xfrm>
            <a:off x="3843539" y="3683483"/>
            <a:ext cx="1049824" cy="230832"/>
          </a:xfrm>
          <a:prstGeom prst="rect">
            <a:avLst/>
          </a:prstGeom>
          <a:noFill/>
        </p:spPr>
        <p:txBody>
          <a:bodyPr wrap="square" rtlCol="0">
            <a:spAutoFit/>
          </a:bodyPr>
          <a:lstStyle/>
          <a:p>
            <a:pPr algn="ctr" defTabSz="686057">
              <a:defRPr/>
            </a:pPr>
            <a:r>
              <a:rPr lang="en-GB" sz="900" kern="0" cap="all" spc="-75" dirty="0" err="1">
                <a:solidFill>
                  <a:srgbClr val="C16CA1"/>
                </a:solidFill>
                <a:latin typeface="Arial Black" charset="0"/>
                <a:ea typeface="Arial Black" charset="0"/>
                <a:cs typeface="Arial Black" charset="0"/>
              </a:rPr>
              <a:t>IoT</a:t>
            </a:r>
            <a:endParaRPr lang="en-GB" sz="900" kern="0" cap="all" spc="-75" dirty="0">
              <a:solidFill>
                <a:srgbClr val="C16CA1"/>
              </a:solidFill>
              <a:latin typeface="Arial Black" charset="0"/>
              <a:ea typeface="Arial Black" charset="0"/>
              <a:cs typeface="Arial Black" charset="0"/>
            </a:endParaRPr>
          </a:p>
        </p:txBody>
      </p:sp>
      <p:grpSp>
        <p:nvGrpSpPr>
          <p:cNvPr id="40" name="Group 39"/>
          <p:cNvGrpSpPr/>
          <p:nvPr/>
        </p:nvGrpSpPr>
        <p:grpSpPr>
          <a:xfrm>
            <a:off x="3647026" y="2172357"/>
            <a:ext cx="871111" cy="2240096"/>
            <a:chOff x="6000867" y="2293356"/>
            <a:chExt cx="1548037" cy="3980836"/>
          </a:xfrm>
        </p:grpSpPr>
        <p:sp>
          <p:nvSpPr>
            <p:cNvPr id="41" name="Rectangle 45"/>
            <p:cNvSpPr>
              <a:spLocks noChangeArrowheads="1"/>
            </p:cNvSpPr>
            <p:nvPr/>
          </p:nvSpPr>
          <p:spPr bwMode="auto">
            <a:xfrm>
              <a:off x="6000867" y="2293356"/>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Glasses </a:t>
              </a:r>
            </a:p>
          </p:txBody>
        </p:sp>
        <p:sp>
          <p:nvSpPr>
            <p:cNvPr id="42" name="Rectangle 45"/>
            <p:cNvSpPr>
              <a:spLocks noChangeArrowheads="1"/>
            </p:cNvSpPr>
            <p:nvPr/>
          </p:nvSpPr>
          <p:spPr bwMode="auto">
            <a:xfrm>
              <a:off x="6000867" y="3301796"/>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Watches</a:t>
              </a:r>
            </a:p>
          </p:txBody>
        </p:sp>
        <p:grpSp>
          <p:nvGrpSpPr>
            <p:cNvPr id="43" name="Group 42"/>
            <p:cNvGrpSpPr/>
            <p:nvPr/>
          </p:nvGrpSpPr>
          <p:grpSpPr>
            <a:xfrm>
              <a:off x="6000867" y="2515437"/>
              <a:ext cx="1548037" cy="3758755"/>
              <a:chOff x="6000867" y="2515437"/>
              <a:chExt cx="1548037" cy="3758755"/>
            </a:xfrm>
          </p:grpSpPr>
          <p:sp>
            <p:nvSpPr>
              <p:cNvPr id="44" name="Rectangle 45"/>
              <p:cNvSpPr>
                <a:spLocks noChangeArrowheads="1"/>
              </p:cNvSpPr>
              <p:nvPr/>
            </p:nvSpPr>
            <p:spPr bwMode="auto">
              <a:xfrm>
                <a:off x="6000867" y="5366120"/>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Smart Sensors</a:t>
                </a:r>
              </a:p>
            </p:txBody>
          </p:sp>
          <p:grpSp>
            <p:nvGrpSpPr>
              <p:cNvPr id="45" name="Group 44"/>
              <p:cNvGrpSpPr/>
              <p:nvPr/>
            </p:nvGrpSpPr>
            <p:grpSpPr>
              <a:xfrm>
                <a:off x="6511175" y="2515437"/>
                <a:ext cx="527420" cy="3453865"/>
                <a:chOff x="6511175" y="2515437"/>
                <a:chExt cx="527420" cy="3453865"/>
              </a:xfrm>
            </p:grpSpPr>
            <p:grpSp>
              <p:nvGrpSpPr>
                <p:cNvPr id="46" name="Groep 9215"/>
                <p:cNvGrpSpPr/>
                <p:nvPr/>
              </p:nvGrpSpPr>
              <p:grpSpPr>
                <a:xfrm>
                  <a:off x="6511175" y="2515437"/>
                  <a:ext cx="527420" cy="334544"/>
                  <a:chOff x="4800117" y="3053321"/>
                  <a:chExt cx="325774" cy="206639"/>
                </a:xfrm>
              </p:grpSpPr>
              <p:sp>
                <p:nvSpPr>
                  <p:cNvPr id="52" name="Freeform 34"/>
                  <p:cNvSpPr>
                    <a:spLocks noEditPoints="1"/>
                  </p:cNvSpPr>
                  <p:nvPr/>
                </p:nvSpPr>
                <p:spPr bwMode="auto">
                  <a:xfrm>
                    <a:off x="4800117" y="3159436"/>
                    <a:ext cx="325774" cy="100524"/>
                  </a:xfrm>
                  <a:custGeom>
                    <a:avLst/>
                    <a:gdLst>
                      <a:gd name="T0" fmla="*/ 74 w 74"/>
                      <a:gd name="T1" fmla="*/ 0 h 23"/>
                      <a:gd name="T2" fmla="*/ 28 w 74"/>
                      <a:gd name="T3" fmla="*/ 0 h 23"/>
                      <a:gd name="T4" fmla="*/ 17 w 74"/>
                      <a:gd name="T5" fmla="*/ 0 h 23"/>
                      <a:gd name="T6" fmla="*/ 14 w 74"/>
                      <a:gd name="T7" fmla="*/ 0 h 23"/>
                      <a:gd name="T8" fmla="*/ 1 w 74"/>
                      <a:gd name="T9" fmla="*/ 0 h 23"/>
                      <a:gd name="T10" fmla="*/ 0 w 74"/>
                      <a:gd name="T11" fmla="*/ 0 h 23"/>
                      <a:gd name="T12" fmla="*/ 0 w 74"/>
                      <a:gd name="T13" fmla="*/ 14 h 23"/>
                      <a:gd name="T14" fmla="*/ 14 w 74"/>
                      <a:gd name="T15" fmla="*/ 14 h 23"/>
                      <a:gd name="T16" fmla="*/ 17 w 74"/>
                      <a:gd name="T17" fmla="*/ 14 h 23"/>
                      <a:gd name="T18" fmla="*/ 28 w 74"/>
                      <a:gd name="T19" fmla="*/ 14 h 23"/>
                      <a:gd name="T20" fmla="*/ 31 w 74"/>
                      <a:gd name="T21" fmla="*/ 11 h 23"/>
                      <a:gd name="T22" fmla="*/ 31 w 74"/>
                      <a:gd name="T23" fmla="*/ 4 h 23"/>
                      <a:gd name="T24" fmla="*/ 35 w 74"/>
                      <a:gd name="T25" fmla="*/ 7 h 23"/>
                      <a:gd name="T26" fmla="*/ 33 w 74"/>
                      <a:gd name="T27" fmla="*/ 18 h 23"/>
                      <a:gd name="T28" fmla="*/ 33 w 74"/>
                      <a:gd name="T29" fmla="*/ 18 h 23"/>
                      <a:gd name="T30" fmla="*/ 31 w 74"/>
                      <a:gd name="T31" fmla="*/ 20 h 23"/>
                      <a:gd name="T32" fmla="*/ 33 w 74"/>
                      <a:gd name="T33" fmla="*/ 23 h 23"/>
                      <a:gd name="T34" fmla="*/ 36 w 74"/>
                      <a:gd name="T35" fmla="*/ 20 h 23"/>
                      <a:gd name="T36" fmla="*/ 35 w 74"/>
                      <a:gd name="T37" fmla="*/ 19 h 23"/>
                      <a:gd name="T38" fmla="*/ 37 w 74"/>
                      <a:gd name="T39" fmla="*/ 6 h 23"/>
                      <a:gd name="T40" fmla="*/ 35 w 74"/>
                      <a:gd name="T41" fmla="*/ 4 h 23"/>
                      <a:gd name="T42" fmla="*/ 74 w 74"/>
                      <a:gd name="T43" fmla="*/ 4 h 23"/>
                      <a:gd name="T44" fmla="*/ 74 w 74"/>
                      <a:gd name="T45" fmla="*/ 0 h 23"/>
                      <a:gd name="T46" fmla="*/ 74 w 74"/>
                      <a:gd name="T47" fmla="*/ 0 h 23"/>
                      <a:gd name="T48" fmla="*/ 7 w 74"/>
                      <a:gd name="T49" fmla="*/ 10 h 23"/>
                      <a:gd name="T50" fmla="*/ 4 w 74"/>
                      <a:gd name="T51" fmla="*/ 7 h 23"/>
                      <a:gd name="T52" fmla="*/ 7 w 74"/>
                      <a:gd name="T53" fmla="*/ 4 h 23"/>
                      <a:gd name="T54" fmla="*/ 10 w 74"/>
                      <a:gd name="T55" fmla="*/ 7 h 23"/>
                      <a:gd name="T56" fmla="*/ 7 w 74"/>
                      <a:gd name="T57" fmla="*/ 10 h 23"/>
                      <a:gd name="T58" fmla="*/ 27 w 74"/>
                      <a:gd name="T59" fmla="*/ 10 h 23"/>
                      <a:gd name="T60" fmla="*/ 17 w 74"/>
                      <a:gd name="T61" fmla="*/ 10 h 23"/>
                      <a:gd name="T62" fmla="*/ 17 w 74"/>
                      <a:gd name="T63" fmla="*/ 4 h 23"/>
                      <a:gd name="T64" fmla="*/ 27 w 74"/>
                      <a:gd name="T65" fmla="*/ 4 h 23"/>
                      <a:gd name="T66" fmla="*/ 27 w 74"/>
                      <a:gd name="T67" fmla="*/ 10 h 23"/>
                      <a:gd name="T68" fmla="*/ 27 w 74"/>
                      <a:gd name="T6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23">
                        <a:moveTo>
                          <a:pt x="74" y="0"/>
                        </a:moveTo>
                        <a:cubicBezTo>
                          <a:pt x="28" y="0"/>
                          <a:pt x="28" y="0"/>
                          <a:pt x="28" y="0"/>
                        </a:cubicBezTo>
                        <a:cubicBezTo>
                          <a:pt x="17" y="0"/>
                          <a:pt x="17" y="0"/>
                          <a:pt x="17" y="0"/>
                        </a:cubicBezTo>
                        <a:cubicBezTo>
                          <a:pt x="14" y="0"/>
                          <a:pt x="14" y="0"/>
                          <a:pt x="14" y="0"/>
                        </a:cubicBezTo>
                        <a:cubicBezTo>
                          <a:pt x="1" y="0"/>
                          <a:pt x="1" y="0"/>
                          <a:pt x="1" y="0"/>
                        </a:cubicBezTo>
                        <a:cubicBezTo>
                          <a:pt x="0" y="0"/>
                          <a:pt x="0" y="0"/>
                          <a:pt x="0" y="0"/>
                        </a:cubicBezTo>
                        <a:cubicBezTo>
                          <a:pt x="0" y="14"/>
                          <a:pt x="0" y="14"/>
                          <a:pt x="0" y="14"/>
                        </a:cubicBezTo>
                        <a:cubicBezTo>
                          <a:pt x="14" y="14"/>
                          <a:pt x="14" y="14"/>
                          <a:pt x="14" y="14"/>
                        </a:cubicBezTo>
                        <a:cubicBezTo>
                          <a:pt x="17" y="14"/>
                          <a:pt x="17" y="14"/>
                          <a:pt x="17" y="14"/>
                        </a:cubicBezTo>
                        <a:cubicBezTo>
                          <a:pt x="28" y="14"/>
                          <a:pt x="28" y="14"/>
                          <a:pt x="28" y="14"/>
                        </a:cubicBezTo>
                        <a:cubicBezTo>
                          <a:pt x="30" y="14"/>
                          <a:pt x="31" y="12"/>
                          <a:pt x="31" y="11"/>
                        </a:cubicBezTo>
                        <a:cubicBezTo>
                          <a:pt x="31" y="4"/>
                          <a:pt x="31" y="4"/>
                          <a:pt x="31" y="4"/>
                        </a:cubicBezTo>
                        <a:cubicBezTo>
                          <a:pt x="33" y="5"/>
                          <a:pt x="34" y="5"/>
                          <a:pt x="35" y="7"/>
                        </a:cubicBezTo>
                        <a:cubicBezTo>
                          <a:pt x="36" y="10"/>
                          <a:pt x="35" y="14"/>
                          <a:pt x="33" y="18"/>
                        </a:cubicBezTo>
                        <a:cubicBezTo>
                          <a:pt x="33" y="18"/>
                          <a:pt x="33" y="18"/>
                          <a:pt x="33" y="18"/>
                        </a:cubicBezTo>
                        <a:cubicBezTo>
                          <a:pt x="32" y="18"/>
                          <a:pt x="31" y="19"/>
                          <a:pt x="31" y="20"/>
                        </a:cubicBezTo>
                        <a:cubicBezTo>
                          <a:pt x="31" y="22"/>
                          <a:pt x="32" y="23"/>
                          <a:pt x="33" y="23"/>
                        </a:cubicBezTo>
                        <a:cubicBezTo>
                          <a:pt x="35" y="23"/>
                          <a:pt x="36" y="22"/>
                          <a:pt x="36" y="20"/>
                        </a:cubicBezTo>
                        <a:cubicBezTo>
                          <a:pt x="36" y="20"/>
                          <a:pt x="36" y="19"/>
                          <a:pt x="35" y="19"/>
                        </a:cubicBezTo>
                        <a:cubicBezTo>
                          <a:pt x="38" y="15"/>
                          <a:pt x="39" y="9"/>
                          <a:pt x="37" y="6"/>
                        </a:cubicBezTo>
                        <a:cubicBezTo>
                          <a:pt x="36" y="5"/>
                          <a:pt x="36" y="4"/>
                          <a:pt x="35" y="4"/>
                        </a:cubicBezTo>
                        <a:cubicBezTo>
                          <a:pt x="74" y="4"/>
                          <a:pt x="74" y="4"/>
                          <a:pt x="74" y="4"/>
                        </a:cubicBezTo>
                        <a:cubicBezTo>
                          <a:pt x="74" y="0"/>
                          <a:pt x="74" y="0"/>
                          <a:pt x="74" y="0"/>
                        </a:cubicBezTo>
                        <a:cubicBezTo>
                          <a:pt x="74" y="0"/>
                          <a:pt x="74" y="0"/>
                          <a:pt x="74" y="0"/>
                        </a:cubicBezTo>
                        <a:close/>
                        <a:moveTo>
                          <a:pt x="7" y="10"/>
                        </a:moveTo>
                        <a:cubicBezTo>
                          <a:pt x="6" y="10"/>
                          <a:pt x="4" y="8"/>
                          <a:pt x="4" y="7"/>
                        </a:cubicBezTo>
                        <a:cubicBezTo>
                          <a:pt x="4" y="5"/>
                          <a:pt x="6" y="4"/>
                          <a:pt x="7" y="4"/>
                        </a:cubicBezTo>
                        <a:cubicBezTo>
                          <a:pt x="9" y="4"/>
                          <a:pt x="10" y="5"/>
                          <a:pt x="10" y="7"/>
                        </a:cubicBezTo>
                        <a:cubicBezTo>
                          <a:pt x="10" y="8"/>
                          <a:pt x="9" y="10"/>
                          <a:pt x="7" y="10"/>
                        </a:cubicBezTo>
                        <a:close/>
                        <a:moveTo>
                          <a:pt x="27" y="10"/>
                        </a:moveTo>
                        <a:cubicBezTo>
                          <a:pt x="17" y="10"/>
                          <a:pt x="17" y="10"/>
                          <a:pt x="17" y="10"/>
                        </a:cubicBezTo>
                        <a:cubicBezTo>
                          <a:pt x="17" y="4"/>
                          <a:pt x="17" y="4"/>
                          <a:pt x="17" y="4"/>
                        </a:cubicBezTo>
                        <a:cubicBezTo>
                          <a:pt x="27" y="4"/>
                          <a:pt x="27" y="4"/>
                          <a:pt x="27" y="4"/>
                        </a:cubicBezTo>
                        <a:cubicBezTo>
                          <a:pt x="27" y="10"/>
                          <a:pt x="27" y="10"/>
                          <a:pt x="27" y="10"/>
                        </a:cubicBezTo>
                        <a:cubicBezTo>
                          <a:pt x="27" y="10"/>
                          <a:pt x="27" y="10"/>
                          <a:pt x="27"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07" tIns="34304" rIns="68607" bIns="34304" numCol="1" anchor="t" anchorCtr="0" compatLnSpc="1">
                    <a:prstTxWarp prst="textNoShape">
                      <a:avLst/>
                    </a:prstTxWarp>
                  </a:bodyPr>
                  <a:lstStyle/>
                  <a:p>
                    <a:pPr defTabSz="686057">
                      <a:defRPr/>
                    </a:pPr>
                    <a:endParaRPr lang="en-IE" sz="1351" kern="0">
                      <a:solidFill>
                        <a:sysClr val="windowText" lastClr="000000"/>
                      </a:solidFill>
                    </a:endParaRPr>
                  </a:p>
                </p:txBody>
              </p:sp>
              <p:sp>
                <p:nvSpPr>
                  <p:cNvPr id="53" name="Freeform 35"/>
                  <p:cNvSpPr>
                    <a:spLocks/>
                  </p:cNvSpPr>
                  <p:nvPr/>
                </p:nvSpPr>
                <p:spPr bwMode="auto">
                  <a:xfrm>
                    <a:off x="5021642" y="3057044"/>
                    <a:ext cx="96801" cy="87494"/>
                  </a:xfrm>
                  <a:custGeom>
                    <a:avLst/>
                    <a:gdLst>
                      <a:gd name="T0" fmla="*/ 17 w 22"/>
                      <a:gd name="T1" fmla="*/ 20 h 20"/>
                      <a:gd name="T2" fmla="*/ 22 w 22"/>
                      <a:gd name="T3" fmla="*/ 20 h 20"/>
                      <a:gd name="T4" fmla="*/ 3 w 22"/>
                      <a:gd name="T5" fmla="*/ 0 h 20"/>
                      <a:gd name="T6" fmla="*/ 1 w 22"/>
                      <a:gd name="T7" fmla="*/ 0 h 20"/>
                      <a:gd name="T8" fmla="*/ 1 w 22"/>
                      <a:gd name="T9" fmla="*/ 3 h 20"/>
                      <a:gd name="T10" fmla="*/ 17 w 22"/>
                      <a:gd name="T11" fmla="*/ 20 h 20"/>
                      <a:gd name="T12" fmla="*/ 17 w 2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7" y="20"/>
                        </a:moveTo>
                        <a:cubicBezTo>
                          <a:pt x="22" y="20"/>
                          <a:pt x="22" y="20"/>
                          <a:pt x="22" y="20"/>
                        </a:cubicBezTo>
                        <a:cubicBezTo>
                          <a:pt x="3" y="0"/>
                          <a:pt x="3" y="0"/>
                          <a:pt x="3" y="0"/>
                        </a:cubicBezTo>
                        <a:cubicBezTo>
                          <a:pt x="3" y="0"/>
                          <a:pt x="1" y="0"/>
                          <a:pt x="1" y="0"/>
                        </a:cubicBezTo>
                        <a:cubicBezTo>
                          <a:pt x="0" y="1"/>
                          <a:pt x="0" y="2"/>
                          <a:pt x="1" y="3"/>
                        </a:cubicBezTo>
                        <a:cubicBezTo>
                          <a:pt x="17" y="20"/>
                          <a:pt x="17" y="20"/>
                          <a:pt x="17" y="20"/>
                        </a:cubicBezTo>
                        <a:cubicBezTo>
                          <a:pt x="17" y="20"/>
                          <a:pt x="17" y="20"/>
                          <a:pt x="17" y="20"/>
                        </a:cubicBezTo>
                        <a:close/>
                      </a:path>
                    </a:pathLst>
                  </a:custGeom>
                  <a:solidFill>
                    <a:srgbClr val="2E3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07" tIns="34304" rIns="68607" bIns="34304" numCol="1" anchor="t" anchorCtr="0" compatLnSpc="1">
                    <a:prstTxWarp prst="textNoShape">
                      <a:avLst/>
                    </a:prstTxWarp>
                  </a:bodyPr>
                  <a:lstStyle/>
                  <a:p>
                    <a:pPr defTabSz="686057">
                      <a:defRPr/>
                    </a:pPr>
                    <a:endParaRPr lang="en-IE" sz="1351" kern="0">
                      <a:solidFill>
                        <a:sysClr val="windowText" lastClr="000000"/>
                      </a:solidFill>
                    </a:endParaRPr>
                  </a:p>
                </p:txBody>
              </p:sp>
              <p:sp>
                <p:nvSpPr>
                  <p:cNvPr id="54" name="Freeform 36"/>
                  <p:cNvSpPr>
                    <a:spLocks/>
                  </p:cNvSpPr>
                  <p:nvPr/>
                </p:nvSpPr>
                <p:spPr bwMode="auto">
                  <a:xfrm>
                    <a:off x="4809424" y="3053321"/>
                    <a:ext cx="119140" cy="91217"/>
                  </a:xfrm>
                  <a:custGeom>
                    <a:avLst/>
                    <a:gdLst>
                      <a:gd name="T0" fmla="*/ 8 w 27"/>
                      <a:gd name="T1" fmla="*/ 21 h 21"/>
                      <a:gd name="T2" fmla="*/ 20 w 27"/>
                      <a:gd name="T3" fmla="*/ 9 h 21"/>
                      <a:gd name="T4" fmla="*/ 22 w 27"/>
                      <a:gd name="T5" fmla="*/ 9 h 21"/>
                      <a:gd name="T6" fmla="*/ 23 w 27"/>
                      <a:gd name="T7" fmla="*/ 9 h 21"/>
                      <a:gd name="T8" fmla="*/ 23 w 27"/>
                      <a:gd name="T9" fmla="*/ 9 h 21"/>
                      <a:gd name="T10" fmla="*/ 27 w 27"/>
                      <a:gd name="T11" fmla="*/ 5 h 21"/>
                      <a:gd name="T12" fmla="*/ 27 w 27"/>
                      <a:gd name="T13" fmla="*/ 4 h 21"/>
                      <a:gd name="T14" fmla="*/ 24 w 27"/>
                      <a:gd name="T15" fmla="*/ 1 h 21"/>
                      <a:gd name="T16" fmla="*/ 20 w 27"/>
                      <a:gd name="T17" fmla="*/ 1 h 21"/>
                      <a:gd name="T18" fmla="*/ 0 w 27"/>
                      <a:gd name="T19" fmla="*/ 21 h 21"/>
                      <a:gd name="T20" fmla="*/ 8 w 27"/>
                      <a:gd name="T21" fmla="*/ 21 h 21"/>
                      <a:gd name="T22" fmla="*/ 8 w 27"/>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8" y="21"/>
                        </a:moveTo>
                        <a:cubicBezTo>
                          <a:pt x="20" y="9"/>
                          <a:pt x="20" y="9"/>
                          <a:pt x="20" y="9"/>
                        </a:cubicBezTo>
                        <a:cubicBezTo>
                          <a:pt x="22" y="9"/>
                          <a:pt x="22" y="9"/>
                          <a:pt x="22" y="9"/>
                        </a:cubicBezTo>
                        <a:cubicBezTo>
                          <a:pt x="22" y="9"/>
                          <a:pt x="23" y="9"/>
                          <a:pt x="23" y="9"/>
                        </a:cubicBezTo>
                        <a:cubicBezTo>
                          <a:pt x="23" y="9"/>
                          <a:pt x="23" y="9"/>
                          <a:pt x="23" y="9"/>
                        </a:cubicBezTo>
                        <a:cubicBezTo>
                          <a:pt x="27" y="5"/>
                          <a:pt x="27" y="5"/>
                          <a:pt x="27" y="5"/>
                        </a:cubicBezTo>
                        <a:cubicBezTo>
                          <a:pt x="27" y="5"/>
                          <a:pt x="27" y="4"/>
                          <a:pt x="27" y="4"/>
                        </a:cubicBezTo>
                        <a:cubicBezTo>
                          <a:pt x="27" y="4"/>
                          <a:pt x="24" y="1"/>
                          <a:pt x="24" y="1"/>
                        </a:cubicBezTo>
                        <a:cubicBezTo>
                          <a:pt x="22" y="0"/>
                          <a:pt x="21" y="0"/>
                          <a:pt x="20" y="1"/>
                        </a:cubicBezTo>
                        <a:cubicBezTo>
                          <a:pt x="0" y="21"/>
                          <a:pt x="0" y="21"/>
                          <a:pt x="0" y="21"/>
                        </a:cubicBezTo>
                        <a:cubicBezTo>
                          <a:pt x="8" y="21"/>
                          <a:pt x="8" y="21"/>
                          <a:pt x="8" y="21"/>
                        </a:cubicBezTo>
                        <a:cubicBezTo>
                          <a:pt x="8" y="21"/>
                          <a:pt x="8" y="21"/>
                          <a:pt x="8" y="21"/>
                        </a:cubicBezTo>
                        <a:close/>
                      </a:path>
                    </a:pathLst>
                  </a:custGeom>
                  <a:solidFill>
                    <a:srgbClr val="2E3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607" tIns="34304" rIns="68607" bIns="34304" numCol="1" anchor="t" anchorCtr="0" compatLnSpc="1">
                    <a:prstTxWarp prst="textNoShape">
                      <a:avLst/>
                    </a:prstTxWarp>
                  </a:bodyPr>
                  <a:lstStyle/>
                  <a:p>
                    <a:pPr defTabSz="686057">
                      <a:defRPr/>
                    </a:pPr>
                    <a:endParaRPr lang="en-IE" sz="1351" kern="0">
                      <a:solidFill>
                        <a:sysClr val="windowText" lastClr="000000"/>
                      </a:solidFill>
                    </a:endParaRPr>
                  </a:p>
                </p:txBody>
              </p:sp>
            </p:grpSp>
            <p:grpSp>
              <p:nvGrpSpPr>
                <p:cNvPr id="47" name="Group 35"/>
                <p:cNvGrpSpPr>
                  <a:grpSpLocks noChangeAspect="1"/>
                </p:cNvGrpSpPr>
                <p:nvPr/>
              </p:nvGrpSpPr>
              <p:grpSpPr bwMode="auto">
                <a:xfrm>
                  <a:off x="6629586" y="3403267"/>
                  <a:ext cx="290599" cy="523303"/>
                  <a:chOff x="3586" y="1687"/>
                  <a:chExt cx="505" cy="946"/>
                </a:xfrm>
                <a:solidFill>
                  <a:srgbClr val="010303"/>
                </a:solidFill>
              </p:grpSpPr>
              <p:sp>
                <p:nvSpPr>
                  <p:cNvPr id="49" name="Freeform 36"/>
                  <p:cNvSpPr>
                    <a:spLocks/>
                  </p:cNvSpPr>
                  <p:nvPr/>
                </p:nvSpPr>
                <p:spPr bwMode="auto">
                  <a:xfrm>
                    <a:off x="3699" y="1687"/>
                    <a:ext cx="279" cy="121"/>
                  </a:xfrm>
                  <a:custGeom>
                    <a:avLst/>
                    <a:gdLst>
                      <a:gd name="T0" fmla="*/ 118 w 118"/>
                      <a:gd name="T1" fmla="*/ 13 h 51"/>
                      <a:gd name="T2" fmla="*/ 118 w 118"/>
                      <a:gd name="T3" fmla="*/ 12 h 51"/>
                      <a:gd name="T4" fmla="*/ 118 w 118"/>
                      <a:gd name="T5" fmla="*/ 11 h 51"/>
                      <a:gd name="T6" fmla="*/ 61 w 118"/>
                      <a:gd name="T7" fmla="*/ 0 h 51"/>
                      <a:gd name="T8" fmla="*/ 0 w 118"/>
                      <a:gd name="T9" fmla="*/ 14 h 51"/>
                      <a:gd name="T10" fmla="*/ 0 w 118"/>
                      <a:gd name="T11" fmla="*/ 51 h 51"/>
                      <a:gd name="T12" fmla="*/ 118 w 118"/>
                      <a:gd name="T13" fmla="*/ 51 h 51"/>
                      <a:gd name="T14" fmla="*/ 118 w 118"/>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51">
                        <a:moveTo>
                          <a:pt x="118" y="13"/>
                        </a:moveTo>
                        <a:cubicBezTo>
                          <a:pt x="118" y="13"/>
                          <a:pt x="118" y="12"/>
                          <a:pt x="118" y="12"/>
                        </a:cubicBezTo>
                        <a:cubicBezTo>
                          <a:pt x="118" y="12"/>
                          <a:pt x="118" y="12"/>
                          <a:pt x="118" y="11"/>
                        </a:cubicBezTo>
                        <a:cubicBezTo>
                          <a:pt x="117" y="10"/>
                          <a:pt x="110" y="0"/>
                          <a:pt x="61" y="0"/>
                        </a:cubicBezTo>
                        <a:cubicBezTo>
                          <a:pt x="10" y="0"/>
                          <a:pt x="1" y="12"/>
                          <a:pt x="0" y="14"/>
                        </a:cubicBezTo>
                        <a:cubicBezTo>
                          <a:pt x="0" y="51"/>
                          <a:pt x="0" y="51"/>
                          <a:pt x="0" y="51"/>
                        </a:cubicBezTo>
                        <a:cubicBezTo>
                          <a:pt x="118" y="51"/>
                          <a:pt x="118" y="51"/>
                          <a:pt x="118" y="51"/>
                        </a:cubicBezTo>
                        <a:lnTo>
                          <a:pt x="11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900" kern="0" dirty="0">
                      <a:solidFill>
                        <a:srgbClr val="000000"/>
                      </a:solidFill>
                      <a:ea typeface="Roboto" panose="02000000000000000000" pitchFamily="2" charset="0"/>
                      <a:cs typeface="Roboto" panose="02000000000000000000" pitchFamily="2" charset="0"/>
                    </a:endParaRPr>
                  </a:p>
                </p:txBody>
              </p:sp>
              <p:sp>
                <p:nvSpPr>
                  <p:cNvPr id="50" name="Freeform 37"/>
                  <p:cNvSpPr>
                    <a:spLocks/>
                  </p:cNvSpPr>
                  <p:nvPr/>
                </p:nvSpPr>
                <p:spPr bwMode="auto">
                  <a:xfrm>
                    <a:off x="3699" y="2510"/>
                    <a:ext cx="279" cy="123"/>
                  </a:xfrm>
                  <a:custGeom>
                    <a:avLst/>
                    <a:gdLst>
                      <a:gd name="T0" fmla="*/ 0 w 118"/>
                      <a:gd name="T1" fmla="*/ 38 h 52"/>
                      <a:gd name="T2" fmla="*/ 0 w 118"/>
                      <a:gd name="T3" fmla="*/ 39 h 52"/>
                      <a:gd name="T4" fmla="*/ 0 w 118"/>
                      <a:gd name="T5" fmla="*/ 40 h 52"/>
                      <a:gd name="T6" fmla="*/ 57 w 118"/>
                      <a:gd name="T7" fmla="*/ 52 h 52"/>
                      <a:gd name="T8" fmla="*/ 118 w 118"/>
                      <a:gd name="T9" fmla="*/ 38 h 52"/>
                      <a:gd name="T10" fmla="*/ 118 w 118"/>
                      <a:gd name="T11" fmla="*/ 0 h 52"/>
                      <a:gd name="T12" fmla="*/ 0 w 118"/>
                      <a:gd name="T13" fmla="*/ 0 h 52"/>
                      <a:gd name="T14" fmla="*/ 0 w 118"/>
                      <a:gd name="T15" fmla="*/ 38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52">
                        <a:moveTo>
                          <a:pt x="0" y="38"/>
                        </a:moveTo>
                        <a:cubicBezTo>
                          <a:pt x="0" y="39"/>
                          <a:pt x="0" y="39"/>
                          <a:pt x="0" y="39"/>
                        </a:cubicBezTo>
                        <a:cubicBezTo>
                          <a:pt x="0" y="39"/>
                          <a:pt x="0" y="40"/>
                          <a:pt x="0" y="40"/>
                        </a:cubicBezTo>
                        <a:cubicBezTo>
                          <a:pt x="1" y="41"/>
                          <a:pt x="8" y="52"/>
                          <a:pt x="57" y="52"/>
                        </a:cubicBezTo>
                        <a:cubicBezTo>
                          <a:pt x="109" y="52"/>
                          <a:pt x="117" y="39"/>
                          <a:pt x="118" y="38"/>
                        </a:cubicBezTo>
                        <a:cubicBezTo>
                          <a:pt x="118" y="0"/>
                          <a:pt x="118" y="0"/>
                          <a:pt x="118" y="0"/>
                        </a:cubicBezTo>
                        <a:cubicBezTo>
                          <a:pt x="0" y="0"/>
                          <a:pt x="0" y="0"/>
                          <a:pt x="0" y="0"/>
                        </a:cubicBez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686057">
                      <a:defRPr/>
                    </a:pPr>
                    <a:endParaRPr lang="en-US" sz="900" kern="0" dirty="0">
                      <a:solidFill>
                        <a:srgbClr val="000000"/>
                      </a:solidFill>
                      <a:ea typeface="Roboto" panose="02000000000000000000" pitchFamily="2" charset="0"/>
                      <a:cs typeface="Roboto" panose="02000000000000000000" pitchFamily="2" charset="0"/>
                    </a:endParaRPr>
                  </a:p>
                </p:txBody>
              </p:sp>
              <p:sp>
                <p:nvSpPr>
                  <p:cNvPr id="51" name="Freeform 38"/>
                  <p:cNvSpPr>
                    <a:spLocks noEditPoints="1"/>
                  </p:cNvSpPr>
                  <p:nvPr/>
                </p:nvSpPr>
                <p:spPr bwMode="auto">
                  <a:xfrm>
                    <a:off x="3586" y="1843"/>
                    <a:ext cx="505" cy="631"/>
                  </a:xfrm>
                  <a:custGeom>
                    <a:avLst/>
                    <a:gdLst>
                      <a:gd name="T0" fmla="*/ 176 w 214"/>
                      <a:gd name="T1" fmla="*/ 0 h 267"/>
                      <a:gd name="T2" fmla="*/ 38 w 214"/>
                      <a:gd name="T3" fmla="*/ 0 h 267"/>
                      <a:gd name="T4" fmla="*/ 0 w 214"/>
                      <a:gd name="T5" fmla="*/ 39 h 267"/>
                      <a:gd name="T6" fmla="*/ 0 w 214"/>
                      <a:gd name="T7" fmla="*/ 228 h 267"/>
                      <a:gd name="T8" fmla="*/ 38 w 214"/>
                      <a:gd name="T9" fmla="*/ 267 h 267"/>
                      <a:gd name="T10" fmla="*/ 176 w 214"/>
                      <a:gd name="T11" fmla="*/ 267 h 267"/>
                      <a:gd name="T12" fmla="*/ 214 w 214"/>
                      <a:gd name="T13" fmla="*/ 228 h 267"/>
                      <a:gd name="T14" fmla="*/ 214 w 214"/>
                      <a:gd name="T15" fmla="*/ 39 h 267"/>
                      <a:gd name="T16" fmla="*/ 176 w 214"/>
                      <a:gd name="T17" fmla="*/ 0 h 267"/>
                      <a:gd name="T18" fmla="*/ 107 w 214"/>
                      <a:gd name="T19" fmla="*/ 197 h 267"/>
                      <a:gd name="T20" fmla="*/ 95 w 214"/>
                      <a:gd name="T21" fmla="*/ 185 h 267"/>
                      <a:gd name="T22" fmla="*/ 107 w 214"/>
                      <a:gd name="T23" fmla="*/ 174 h 267"/>
                      <a:gd name="T24" fmla="*/ 119 w 214"/>
                      <a:gd name="T25" fmla="*/ 185 h 267"/>
                      <a:gd name="T26" fmla="*/ 107 w 214"/>
                      <a:gd name="T27" fmla="*/ 197 h 267"/>
                      <a:gd name="T28" fmla="*/ 135 w 214"/>
                      <a:gd name="T29" fmla="*/ 170 h 267"/>
                      <a:gd name="T30" fmla="*/ 119 w 214"/>
                      <a:gd name="T31" fmla="*/ 167 h 267"/>
                      <a:gd name="T32" fmla="*/ 107 w 214"/>
                      <a:gd name="T33" fmla="*/ 161 h 267"/>
                      <a:gd name="T34" fmla="*/ 95 w 214"/>
                      <a:gd name="T35" fmla="*/ 167 h 267"/>
                      <a:gd name="T36" fmla="*/ 85 w 214"/>
                      <a:gd name="T37" fmla="*/ 172 h 267"/>
                      <a:gd name="T38" fmla="*/ 80 w 214"/>
                      <a:gd name="T39" fmla="*/ 170 h 267"/>
                      <a:gd name="T40" fmla="*/ 76 w 214"/>
                      <a:gd name="T41" fmla="*/ 156 h 267"/>
                      <a:gd name="T42" fmla="*/ 107 w 214"/>
                      <a:gd name="T43" fmla="*/ 140 h 267"/>
                      <a:gd name="T44" fmla="*/ 138 w 214"/>
                      <a:gd name="T45" fmla="*/ 156 h 267"/>
                      <a:gd name="T46" fmla="*/ 135 w 214"/>
                      <a:gd name="T47" fmla="*/ 170 h 267"/>
                      <a:gd name="T48" fmla="*/ 158 w 214"/>
                      <a:gd name="T49" fmla="*/ 147 h 267"/>
                      <a:gd name="T50" fmla="*/ 142 w 214"/>
                      <a:gd name="T51" fmla="*/ 144 h 267"/>
                      <a:gd name="T52" fmla="*/ 107 w 214"/>
                      <a:gd name="T53" fmla="*/ 126 h 267"/>
                      <a:gd name="T54" fmla="*/ 72 w 214"/>
                      <a:gd name="T55" fmla="*/ 143 h 267"/>
                      <a:gd name="T56" fmla="*/ 62 w 214"/>
                      <a:gd name="T57" fmla="*/ 148 h 267"/>
                      <a:gd name="T58" fmla="*/ 56 w 214"/>
                      <a:gd name="T59" fmla="*/ 147 h 267"/>
                      <a:gd name="T60" fmla="*/ 53 w 214"/>
                      <a:gd name="T61" fmla="*/ 132 h 267"/>
                      <a:gd name="T62" fmla="*/ 107 w 214"/>
                      <a:gd name="T63" fmla="*/ 105 h 267"/>
                      <a:gd name="T64" fmla="*/ 161 w 214"/>
                      <a:gd name="T65" fmla="*/ 132 h 267"/>
                      <a:gd name="T66" fmla="*/ 158 w 214"/>
                      <a:gd name="T67" fmla="*/ 147 h 267"/>
                      <a:gd name="T68" fmla="*/ 181 w 214"/>
                      <a:gd name="T69" fmla="*/ 123 h 267"/>
                      <a:gd name="T70" fmla="*/ 165 w 214"/>
                      <a:gd name="T71" fmla="*/ 120 h 267"/>
                      <a:gd name="T72" fmla="*/ 107 w 214"/>
                      <a:gd name="T73" fmla="*/ 91 h 267"/>
                      <a:gd name="T74" fmla="*/ 49 w 214"/>
                      <a:gd name="T75" fmla="*/ 120 h 267"/>
                      <a:gd name="T76" fmla="*/ 39 w 214"/>
                      <a:gd name="T77" fmla="*/ 125 h 267"/>
                      <a:gd name="T78" fmla="*/ 33 w 214"/>
                      <a:gd name="T79" fmla="*/ 123 h 267"/>
                      <a:gd name="T80" fmla="*/ 30 w 214"/>
                      <a:gd name="T81" fmla="*/ 109 h 267"/>
                      <a:gd name="T82" fmla="*/ 107 w 214"/>
                      <a:gd name="T83" fmla="*/ 70 h 267"/>
                      <a:gd name="T84" fmla="*/ 184 w 214"/>
                      <a:gd name="T85" fmla="*/ 109 h 267"/>
                      <a:gd name="T86" fmla="*/ 181 w 214"/>
                      <a:gd name="T87" fmla="*/ 1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67">
                        <a:moveTo>
                          <a:pt x="176" y="0"/>
                        </a:moveTo>
                        <a:cubicBezTo>
                          <a:pt x="38" y="0"/>
                          <a:pt x="38" y="0"/>
                          <a:pt x="38" y="0"/>
                        </a:cubicBezTo>
                        <a:cubicBezTo>
                          <a:pt x="17" y="0"/>
                          <a:pt x="0" y="18"/>
                          <a:pt x="0" y="39"/>
                        </a:cubicBezTo>
                        <a:cubicBezTo>
                          <a:pt x="0" y="228"/>
                          <a:pt x="0" y="228"/>
                          <a:pt x="0" y="228"/>
                        </a:cubicBezTo>
                        <a:cubicBezTo>
                          <a:pt x="0" y="250"/>
                          <a:pt x="17" y="267"/>
                          <a:pt x="38" y="267"/>
                        </a:cubicBezTo>
                        <a:cubicBezTo>
                          <a:pt x="176" y="267"/>
                          <a:pt x="176" y="267"/>
                          <a:pt x="176" y="267"/>
                        </a:cubicBezTo>
                        <a:cubicBezTo>
                          <a:pt x="197" y="267"/>
                          <a:pt x="214" y="250"/>
                          <a:pt x="214" y="228"/>
                        </a:cubicBezTo>
                        <a:cubicBezTo>
                          <a:pt x="214" y="39"/>
                          <a:pt x="214" y="39"/>
                          <a:pt x="214" y="39"/>
                        </a:cubicBezTo>
                        <a:cubicBezTo>
                          <a:pt x="214" y="18"/>
                          <a:pt x="197" y="0"/>
                          <a:pt x="176" y="0"/>
                        </a:cubicBezTo>
                        <a:close/>
                        <a:moveTo>
                          <a:pt x="107" y="197"/>
                        </a:moveTo>
                        <a:cubicBezTo>
                          <a:pt x="100" y="197"/>
                          <a:pt x="95" y="192"/>
                          <a:pt x="95" y="185"/>
                        </a:cubicBezTo>
                        <a:cubicBezTo>
                          <a:pt x="95" y="179"/>
                          <a:pt x="100" y="174"/>
                          <a:pt x="107" y="174"/>
                        </a:cubicBezTo>
                        <a:cubicBezTo>
                          <a:pt x="114" y="174"/>
                          <a:pt x="119" y="179"/>
                          <a:pt x="119" y="185"/>
                        </a:cubicBezTo>
                        <a:cubicBezTo>
                          <a:pt x="119" y="192"/>
                          <a:pt x="114" y="197"/>
                          <a:pt x="107" y="197"/>
                        </a:cubicBezTo>
                        <a:close/>
                        <a:moveTo>
                          <a:pt x="135" y="170"/>
                        </a:moveTo>
                        <a:cubicBezTo>
                          <a:pt x="129" y="173"/>
                          <a:pt x="123" y="172"/>
                          <a:pt x="119" y="167"/>
                        </a:cubicBezTo>
                        <a:cubicBezTo>
                          <a:pt x="117" y="163"/>
                          <a:pt x="112" y="161"/>
                          <a:pt x="107" y="161"/>
                        </a:cubicBezTo>
                        <a:cubicBezTo>
                          <a:pt x="102" y="161"/>
                          <a:pt x="97" y="163"/>
                          <a:pt x="95" y="167"/>
                        </a:cubicBezTo>
                        <a:cubicBezTo>
                          <a:pt x="93" y="170"/>
                          <a:pt x="89" y="172"/>
                          <a:pt x="85" y="172"/>
                        </a:cubicBezTo>
                        <a:cubicBezTo>
                          <a:pt x="83" y="172"/>
                          <a:pt x="81" y="171"/>
                          <a:pt x="80" y="170"/>
                        </a:cubicBezTo>
                        <a:cubicBezTo>
                          <a:pt x="74" y="167"/>
                          <a:pt x="73" y="161"/>
                          <a:pt x="76" y="156"/>
                        </a:cubicBezTo>
                        <a:cubicBezTo>
                          <a:pt x="82" y="146"/>
                          <a:pt x="94" y="140"/>
                          <a:pt x="107" y="140"/>
                        </a:cubicBezTo>
                        <a:cubicBezTo>
                          <a:pt x="120" y="140"/>
                          <a:pt x="132" y="146"/>
                          <a:pt x="138" y="156"/>
                        </a:cubicBezTo>
                        <a:cubicBezTo>
                          <a:pt x="141" y="161"/>
                          <a:pt x="140" y="167"/>
                          <a:pt x="135" y="170"/>
                        </a:cubicBezTo>
                        <a:close/>
                        <a:moveTo>
                          <a:pt x="158" y="147"/>
                        </a:moveTo>
                        <a:cubicBezTo>
                          <a:pt x="153" y="150"/>
                          <a:pt x="146" y="149"/>
                          <a:pt x="142" y="144"/>
                        </a:cubicBezTo>
                        <a:cubicBezTo>
                          <a:pt x="135" y="133"/>
                          <a:pt x="122" y="126"/>
                          <a:pt x="107" y="126"/>
                        </a:cubicBezTo>
                        <a:cubicBezTo>
                          <a:pt x="92" y="126"/>
                          <a:pt x="79" y="133"/>
                          <a:pt x="72" y="143"/>
                        </a:cubicBezTo>
                        <a:cubicBezTo>
                          <a:pt x="70" y="147"/>
                          <a:pt x="66" y="148"/>
                          <a:pt x="62" y="148"/>
                        </a:cubicBezTo>
                        <a:cubicBezTo>
                          <a:pt x="60" y="148"/>
                          <a:pt x="58" y="148"/>
                          <a:pt x="56" y="147"/>
                        </a:cubicBezTo>
                        <a:cubicBezTo>
                          <a:pt x="51" y="144"/>
                          <a:pt x="49" y="137"/>
                          <a:pt x="53" y="132"/>
                        </a:cubicBezTo>
                        <a:cubicBezTo>
                          <a:pt x="64" y="115"/>
                          <a:pt x="84" y="105"/>
                          <a:pt x="107" y="105"/>
                        </a:cubicBezTo>
                        <a:cubicBezTo>
                          <a:pt x="130" y="105"/>
                          <a:pt x="150" y="115"/>
                          <a:pt x="161" y="132"/>
                        </a:cubicBezTo>
                        <a:cubicBezTo>
                          <a:pt x="165" y="137"/>
                          <a:pt x="163" y="144"/>
                          <a:pt x="158" y="147"/>
                        </a:cubicBezTo>
                        <a:close/>
                        <a:moveTo>
                          <a:pt x="181" y="123"/>
                        </a:moveTo>
                        <a:cubicBezTo>
                          <a:pt x="176" y="126"/>
                          <a:pt x="169" y="125"/>
                          <a:pt x="165" y="120"/>
                        </a:cubicBezTo>
                        <a:cubicBezTo>
                          <a:pt x="153" y="102"/>
                          <a:pt x="132" y="91"/>
                          <a:pt x="107" y="91"/>
                        </a:cubicBezTo>
                        <a:cubicBezTo>
                          <a:pt x="82" y="91"/>
                          <a:pt x="60" y="102"/>
                          <a:pt x="49" y="120"/>
                        </a:cubicBezTo>
                        <a:cubicBezTo>
                          <a:pt x="47" y="123"/>
                          <a:pt x="43" y="125"/>
                          <a:pt x="39" y="125"/>
                        </a:cubicBezTo>
                        <a:cubicBezTo>
                          <a:pt x="37" y="125"/>
                          <a:pt x="35" y="124"/>
                          <a:pt x="33" y="123"/>
                        </a:cubicBezTo>
                        <a:cubicBezTo>
                          <a:pt x="28" y="120"/>
                          <a:pt x="26" y="114"/>
                          <a:pt x="30" y="109"/>
                        </a:cubicBezTo>
                        <a:cubicBezTo>
                          <a:pt x="45" y="85"/>
                          <a:pt x="74" y="70"/>
                          <a:pt x="107" y="70"/>
                        </a:cubicBezTo>
                        <a:cubicBezTo>
                          <a:pt x="139" y="70"/>
                          <a:pt x="168" y="85"/>
                          <a:pt x="184" y="109"/>
                        </a:cubicBezTo>
                        <a:cubicBezTo>
                          <a:pt x="188" y="114"/>
                          <a:pt x="186" y="120"/>
                          <a:pt x="181" y="123"/>
                        </a:cubicBezTo>
                        <a:close/>
                      </a:path>
                    </a:pathLst>
                  </a:custGeom>
                  <a:solidFill>
                    <a:srgbClr val="2E3092"/>
                  </a:solidFill>
                  <a:ln w="9525">
                    <a:noFill/>
                    <a:round/>
                    <a:headEnd/>
                    <a:tailEnd/>
                  </a:ln>
                  <a:extLst/>
                </p:spPr>
                <p:txBody>
                  <a:bodyPr vert="horz" wrap="square" lIns="51423" tIns="25712" rIns="51423" bIns="25712" numCol="1" anchor="t" anchorCtr="0" compatLnSpc="1">
                    <a:prstTxWarp prst="textNoShape">
                      <a:avLst/>
                    </a:prstTxWarp>
                  </a:bodyPr>
                  <a:lstStyle/>
                  <a:p>
                    <a:pPr defTabSz="686057">
                      <a:defRPr/>
                    </a:pPr>
                    <a:endParaRPr lang="en-US" sz="900" kern="0" dirty="0">
                      <a:solidFill>
                        <a:srgbClr val="000000"/>
                      </a:solidFill>
                      <a:ea typeface="Roboto" panose="02000000000000000000" pitchFamily="2" charset="0"/>
                      <a:cs typeface="Roboto" panose="02000000000000000000" pitchFamily="2" charset="0"/>
                    </a:endParaRPr>
                  </a:p>
                </p:txBody>
              </p:sp>
            </p:grpSp>
            <p:pic>
              <p:nvPicPr>
                <p:cNvPr id="48" name="Afbeelding 20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6091" y="5531714"/>
                  <a:ext cx="437588" cy="437588"/>
                </a:xfrm>
                <a:prstGeom prst="rect">
                  <a:avLst/>
                </a:prstGeom>
              </p:spPr>
            </p:pic>
          </p:grpSp>
        </p:grpSp>
      </p:grpSp>
      <p:sp>
        <p:nvSpPr>
          <p:cNvPr id="55" name="TextBox 39"/>
          <p:cNvSpPr txBox="1"/>
          <p:nvPr/>
        </p:nvSpPr>
        <p:spPr>
          <a:xfrm>
            <a:off x="589967" y="1944462"/>
            <a:ext cx="1803045" cy="230832"/>
          </a:xfrm>
          <a:prstGeom prst="rect">
            <a:avLst/>
          </a:prstGeom>
          <a:noFill/>
        </p:spPr>
        <p:txBody>
          <a:bodyPr wrap="square" rtlCol="0">
            <a:spAutoFit/>
          </a:bodyPr>
          <a:lstStyle/>
          <a:p>
            <a:pPr algn="ctr" defTabSz="686057">
              <a:defRPr/>
            </a:pPr>
            <a:r>
              <a:rPr lang="en-GB" sz="900" kern="0" cap="all" spc="-75" dirty="0">
                <a:solidFill>
                  <a:srgbClr val="C16CA1"/>
                </a:solidFill>
                <a:latin typeface="Arial Black" charset="0"/>
                <a:ea typeface="Arial Black" charset="0"/>
                <a:cs typeface="Arial Black" charset="0"/>
              </a:rPr>
              <a:t>Software</a:t>
            </a:r>
          </a:p>
        </p:txBody>
      </p:sp>
      <p:sp>
        <p:nvSpPr>
          <p:cNvPr id="56" name="TextBox 39"/>
          <p:cNvSpPr txBox="1"/>
          <p:nvPr/>
        </p:nvSpPr>
        <p:spPr>
          <a:xfrm>
            <a:off x="6082287" y="1944462"/>
            <a:ext cx="1049824" cy="230832"/>
          </a:xfrm>
          <a:prstGeom prst="rect">
            <a:avLst/>
          </a:prstGeom>
          <a:noFill/>
        </p:spPr>
        <p:txBody>
          <a:bodyPr wrap="square" rtlCol="0">
            <a:spAutoFit/>
          </a:bodyPr>
          <a:lstStyle/>
          <a:p>
            <a:pPr algn="ctr" defTabSz="686057">
              <a:defRPr/>
            </a:pPr>
            <a:r>
              <a:rPr lang="en-GB" sz="900" kern="0" cap="all" spc="-75" dirty="0">
                <a:solidFill>
                  <a:srgbClr val="C16CA1"/>
                </a:solidFill>
                <a:latin typeface="Arial Black" charset="0"/>
                <a:ea typeface="Arial Black" charset="0"/>
                <a:cs typeface="Arial Black" charset="0"/>
              </a:rPr>
              <a:t>Hardware</a:t>
            </a:r>
            <a:r>
              <a:rPr lang="en-GB" sz="788" kern="0" dirty="0">
                <a:solidFill>
                  <a:srgbClr val="C16CA1"/>
                </a:solidFill>
              </a:rPr>
              <a:t> </a:t>
            </a:r>
          </a:p>
        </p:txBody>
      </p:sp>
      <p:grpSp>
        <p:nvGrpSpPr>
          <p:cNvPr id="57" name="Group 56"/>
          <p:cNvGrpSpPr/>
          <p:nvPr/>
        </p:nvGrpSpPr>
        <p:grpSpPr>
          <a:xfrm>
            <a:off x="1481280" y="2172357"/>
            <a:ext cx="871111" cy="2303440"/>
            <a:chOff x="1862639" y="2298373"/>
            <a:chExt cx="1548037" cy="4093404"/>
          </a:xfrm>
        </p:grpSpPr>
        <p:sp>
          <p:nvSpPr>
            <p:cNvPr id="58" name="Rectangle 45"/>
            <p:cNvSpPr>
              <a:spLocks noChangeArrowheads="1"/>
            </p:cNvSpPr>
            <p:nvPr/>
          </p:nvSpPr>
          <p:spPr bwMode="auto">
            <a:xfrm>
              <a:off x="1862639" y="2310123"/>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Social Collaboration</a:t>
              </a:r>
            </a:p>
          </p:txBody>
        </p:sp>
        <p:sp>
          <p:nvSpPr>
            <p:cNvPr id="59" name="Rectangle 45"/>
            <p:cNvSpPr>
              <a:spLocks noChangeArrowheads="1"/>
            </p:cNvSpPr>
            <p:nvPr/>
          </p:nvSpPr>
          <p:spPr bwMode="auto">
            <a:xfrm>
              <a:off x="1862639" y="3318563"/>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Gamification</a:t>
              </a:r>
            </a:p>
          </p:txBody>
        </p:sp>
        <p:sp>
          <p:nvSpPr>
            <p:cNvPr id="60" name="Rectangle 45"/>
            <p:cNvSpPr>
              <a:spLocks noChangeArrowheads="1"/>
            </p:cNvSpPr>
            <p:nvPr/>
          </p:nvSpPr>
          <p:spPr bwMode="auto">
            <a:xfrm>
              <a:off x="1862639" y="4352135"/>
              <a:ext cx="1548037" cy="908072"/>
            </a:xfrm>
            <a:prstGeom prst="rect">
              <a:avLst/>
            </a:prstGeom>
            <a:noFill/>
            <a:ln w="12700">
              <a:noFill/>
            </a:ln>
            <a:extLst/>
          </p:spPr>
          <p:txBody>
            <a:bodyPr wrap="square" lIns="40490" tIns="0" rIns="40490" bIns="20246" rtlCol="0" anchor="b" anchorCtr="1">
              <a:noAutofit/>
            </a:bodyPr>
            <a:lstStyle/>
            <a:p>
              <a:pPr algn="ct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Smart Operating Procedures </a:t>
              </a:r>
            </a:p>
          </p:txBody>
        </p:sp>
        <p:sp>
          <p:nvSpPr>
            <p:cNvPr id="61" name="Rectangle 45"/>
            <p:cNvSpPr>
              <a:spLocks noChangeArrowheads="1"/>
            </p:cNvSpPr>
            <p:nvPr/>
          </p:nvSpPr>
          <p:spPr bwMode="auto">
            <a:xfrm>
              <a:off x="1862639" y="5483705"/>
              <a:ext cx="1548037" cy="908072"/>
            </a:xfrm>
            <a:prstGeom prst="rect">
              <a:avLst/>
            </a:prstGeom>
            <a:noFill/>
            <a:ln w="12700">
              <a:noFill/>
            </a:ln>
            <a:extLst/>
          </p:spPr>
          <p:txBody>
            <a:bodyPr wrap="square" lIns="40490" tIns="0" rIns="40490" bIns="20246" rtlCol="0" anchor="b" anchorCtr="1">
              <a:noAutofit/>
            </a:bodyPr>
            <a:lstStyle/>
            <a:p>
              <a:pPr algn="ct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Augmented &amp; Mixed Reality </a:t>
              </a:r>
            </a:p>
          </p:txBody>
        </p:sp>
        <p:pic>
          <p:nvPicPr>
            <p:cNvPr id="62" name="Afbeelding 2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410" y="2298373"/>
              <a:ext cx="518495" cy="518495"/>
            </a:xfrm>
            <a:prstGeom prst="rect">
              <a:avLst/>
            </a:prstGeom>
            <a:ln>
              <a:noFill/>
            </a:ln>
          </p:spPr>
        </p:pic>
        <p:pic>
          <p:nvPicPr>
            <p:cNvPr id="63" name="Picture 47" descr="http://www.netdimensions.com/assets/images2/gs-implementation.png"/>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70279" y="4492188"/>
              <a:ext cx="532757" cy="33521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4" name="Groep 9232"/>
            <p:cNvGrpSpPr/>
            <p:nvPr/>
          </p:nvGrpSpPr>
          <p:grpSpPr>
            <a:xfrm>
              <a:off x="2379884" y="3341835"/>
              <a:ext cx="513547" cy="513547"/>
              <a:chOff x="3352800" y="1288538"/>
              <a:chExt cx="2438400" cy="2438400"/>
            </a:xfrm>
          </p:grpSpPr>
          <p:pic>
            <p:nvPicPr>
              <p:cNvPr id="66" name="Afbeelding 92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2800" y="1288538"/>
                <a:ext cx="2438400" cy="2438400"/>
              </a:xfrm>
              <a:prstGeom prst="rect">
                <a:avLst/>
              </a:prstGeom>
              <a:ln>
                <a:noFill/>
              </a:ln>
            </p:spPr>
          </p:pic>
          <p:pic>
            <p:nvPicPr>
              <p:cNvPr id="67" name="Afbeelding 92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2800" y="1288538"/>
                <a:ext cx="2438400" cy="2438400"/>
              </a:xfrm>
              <a:prstGeom prst="rect">
                <a:avLst/>
              </a:prstGeom>
              <a:ln>
                <a:noFill/>
              </a:ln>
            </p:spPr>
          </p:pic>
        </p:grpSp>
        <p:sp>
          <p:nvSpPr>
            <p:cNvPr id="65" name="Kubus 9234"/>
            <p:cNvSpPr/>
            <p:nvPr/>
          </p:nvSpPr>
          <p:spPr bwMode="gray">
            <a:xfrm>
              <a:off x="2455901" y="5495916"/>
              <a:ext cx="361513" cy="330936"/>
            </a:xfrm>
            <a:prstGeom prst="cube">
              <a:avLst/>
            </a:prstGeom>
            <a:noFill/>
            <a:ln w="12700">
              <a:solidFill>
                <a:schemeClr val="tx1"/>
              </a:solidFill>
              <a:prstDash val="dash"/>
              <a:miter lim="800000"/>
              <a:headEnd/>
              <a:tailEnd/>
            </a:ln>
            <a:effectLst/>
          </p:spPr>
          <p:txBody>
            <a:bodyPr vert="horz" wrap="square" lIns="54021" tIns="54021" rIns="54021" bIns="54021" numCol="1" rtlCol="0" anchor="t" anchorCtr="0" compatLnSpc="1">
              <a:prstTxWarp prst="textNoShape">
                <a:avLst/>
              </a:prstTxWarp>
              <a:noAutofit/>
            </a:bodyPr>
            <a:lstStyle/>
            <a:p>
              <a:pPr defTabSz="686057">
                <a:spcAft>
                  <a:spcPts val="225"/>
                </a:spcAft>
                <a:defRPr/>
              </a:pPr>
              <a:endParaRPr lang="en-US" sz="1350" kern="0" dirty="0" err="1">
                <a:solidFill>
                  <a:sysClr val="windowText" lastClr="000000"/>
                </a:solidFill>
              </a:endParaRPr>
            </a:p>
          </p:txBody>
        </p:sp>
      </p:grpSp>
      <p:grpSp>
        <p:nvGrpSpPr>
          <p:cNvPr id="68" name="Group 67"/>
          <p:cNvGrpSpPr/>
          <p:nvPr/>
        </p:nvGrpSpPr>
        <p:grpSpPr>
          <a:xfrm>
            <a:off x="5123550" y="2172357"/>
            <a:ext cx="871111" cy="1078460"/>
            <a:chOff x="8250924" y="2292660"/>
            <a:chExt cx="1548037" cy="1916512"/>
          </a:xfrm>
        </p:grpSpPr>
        <p:sp>
          <p:nvSpPr>
            <p:cNvPr id="69" name="Rectangle 45"/>
            <p:cNvSpPr>
              <a:spLocks noChangeArrowheads="1"/>
            </p:cNvSpPr>
            <p:nvPr/>
          </p:nvSpPr>
          <p:spPr bwMode="auto">
            <a:xfrm>
              <a:off x="8250924" y="2292660"/>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Gloves </a:t>
              </a:r>
            </a:p>
          </p:txBody>
        </p:sp>
        <p:grpSp>
          <p:nvGrpSpPr>
            <p:cNvPr id="70" name="Group 69"/>
            <p:cNvGrpSpPr/>
            <p:nvPr/>
          </p:nvGrpSpPr>
          <p:grpSpPr>
            <a:xfrm>
              <a:off x="8250924" y="2443999"/>
              <a:ext cx="1548037" cy="1765173"/>
              <a:chOff x="8250924" y="2443999"/>
              <a:chExt cx="1548037" cy="1765173"/>
            </a:xfrm>
          </p:grpSpPr>
          <p:sp>
            <p:nvSpPr>
              <p:cNvPr id="71" name="Rectangle 45"/>
              <p:cNvSpPr>
                <a:spLocks noChangeArrowheads="1"/>
              </p:cNvSpPr>
              <p:nvPr/>
            </p:nvSpPr>
            <p:spPr bwMode="auto">
              <a:xfrm>
                <a:off x="8250924" y="3301100"/>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Clothing</a:t>
                </a:r>
              </a:p>
            </p:txBody>
          </p:sp>
          <p:pic>
            <p:nvPicPr>
              <p:cNvPr id="72" name="Afbeelding 924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76130" y="3438992"/>
                <a:ext cx="480697" cy="480697"/>
              </a:xfrm>
              <a:prstGeom prst="rect">
                <a:avLst/>
              </a:prstGeom>
            </p:spPr>
          </p:pic>
          <p:pic>
            <p:nvPicPr>
              <p:cNvPr id="73" name="Afbeelding 924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86955" y="2443999"/>
                <a:ext cx="416567" cy="416567"/>
              </a:xfrm>
              <a:prstGeom prst="rect">
                <a:avLst/>
              </a:prstGeom>
            </p:spPr>
          </p:pic>
          <p:grpSp>
            <p:nvGrpSpPr>
              <p:cNvPr id="74" name="Groep 98"/>
              <p:cNvGrpSpPr/>
              <p:nvPr/>
            </p:nvGrpSpPr>
            <p:grpSpPr>
              <a:xfrm>
                <a:off x="8951787" y="3579861"/>
                <a:ext cx="155975" cy="221033"/>
                <a:chOff x="4366531" y="3245053"/>
                <a:chExt cx="450124" cy="637876"/>
              </a:xfrm>
            </p:grpSpPr>
            <p:grpSp>
              <p:nvGrpSpPr>
                <p:cNvPr id="75" name="Groep 99"/>
                <p:cNvGrpSpPr/>
                <p:nvPr/>
              </p:nvGrpSpPr>
              <p:grpSpPr>
                <a:xfrm>
                  <a:off x="4366531" y="3245053"/>
                  <a:ext cx="450124" cy="637876"/>
                  <a:chOff x="362453" y="1537646"/>
                  <a:chExt cx="450124" cy="637876"/>
                </a:xfrm>
              </p:grpSpPr>
              <p:sp>
                <p:nvSpPr>
                  <p:cNvPr id="77" name="Freeform 67"/>
                  <p:cNvSpPr>
                    <a:spLocks noEditPoints="1"/>
                  </p:cNvSpPr>
                  <p:nvPr/>
                </p:nvSpPr>
                <p:spPr bwMode="auto">
                  <a:xfrm>
                    <a:off x="362453" y="1537646"/>
                    <a:ext cx="450124" cy="637876"/>
                  </a:xfrm>
                  <a:custGeom>
                    <a:avLst/>
                    <a:gdLst>
                      <a:gd name="T0" fmla="*/ 40 w 79"/>
                      <a:gd name="T1" fmla="*/ 112 h 112"/>
                      <a:gd name="T2" fmla="*/ 79 w 79"/>
                      <a:gd name="T3" fmla="*/ 39 h 112"/>
                      <a:gd name="T4" fmla="*/ 39 w 79"/>
                      <a:gd name="T5" fmla="*/ 0 h 112"/>
                      <a:gd name="T6" fmla="*/ 0 w 79"/>
                      <a:gd name="T7" fmla="*/ 39 h 112"/>
                      <a:gd name="T8" fmla="*/ 39 w 79"/>
                      <a:gd name="T9" fmla="*/ 112 h 112"/>
                      <a:gd name="T10" fmla="*/ 40 w 79"/>
                      <a:gd name="T11" fmla="*/ 112 h 112"/>
                      <a:gd name="T12" fmla="*/ 39 w 79"/>
                      <a:gd name="T13" fmla="*/ 24 h 112"/>
                      <a:gd name="T14" fmla="*/ 54 w 79"/>
                      <a:gd name="T15" fmla="*/ 38 h 112"/>
                      <a:gd name="T16" fmla="*/ 39 w 79"/>
                      <a:gd name="T17" fmla="*/ 53 h 112"/>
                      <a:gd name="T18" fmla="*/ 25 w 79"/>
                      <a:gd name="T19" fmla="*/ 38 h 112"/>
                      <a:gd name="T20" fmla="*/ 39 w 79"/>
                      <a:gd name="T21"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2">
                        <a:moveTo>
                          <a:pt x="40" y="112"/>
                        </a:moveTo>
                        <a:cubicBezTo>
                          <a:pt x="51" y="78"/>
                          <a:pt x="79" y="70"/>
                          <a:pt x="79" y="39"/>
                        </a:cubicBezTo>
                        <a:cubicBezTo>
                          <a:pt x="79" y="17"/>
                          <a:pt x="61" y="0"/>
                          <a:pt x="39" y="0"/>
                        </a:cubicBezTo>
                        <a:cubicBezTo>
                          <a:pt x="18" y="0"/>
                          <a:pt x="0" y="17"/>
                          <a:pt x="0" y="39"/>
                        </a:cubicBezTo>
                        <a:cubicBezTo>
                          <a:pt x="0" y="70"/>
                          <a:pt x="28" y="78"/>
                          <a:pt x="39" y="112"/>
                        </a:cubicBezTo>
                        <a:lnTo>
                          <a:pt x="40" y="112"/>
                        </a:lnTo>
                        <a:close/>
                        <a:moveTo>
                          <a:pt x="39" y="24"/>
                        </a:moveTo>
                        <a:cubicBezTo>
                          <a:pt x="47" y="24"/>
                          <a:pt x="54" y="30"/>
                          <a:pt x="54" y="38"/>
                        </a:cubicBezTo>
                        <a:cubicBezTo>
                          <a:pt x="54" y="46"/>
                          <a:pt x="47" y="53"/>
                          <a:pt x="39" y="53"/>
                        </a:cubicBezTo>
                        <a:cubicBezTo>
                          <a:pt x="31" y="53"/>
                          <a:pt x="25" y="46"/>
                          <a:pt x="25" y="38"/>
                        </a:cubicBezTo>
                        <a:cubicBezTo>
                          <a:pt x="25" y="30"/>
                          <a:pt x="31" y="24"/>
                          <a:pt x="39" y="24"/>
                        </a:cubicBezTo>
                        <a:close/>
                      </a:path>
                    </a:pathLst>
                  </a:custGeom>
                  <a:solidFill>
                    <a:schemeClr val="accent3"/>
                  </a:solidFill>
                  <a:ln>
                    <a:noFill/>
                  </a:ln>
                  <a:extLst/>
                </p:spPr>
                <p:txBody>
                  <a:bodyPr vert="horz" wrap="square" lIns="68607" tIns="34304" rIns="68607" bIns="34304" numCol="1" anchor="t" anchorCtr="0" compatLnSpc="1">
                    <a:prstTxWarp prst="textNoShape">
                      <a:avLst/>
                    </a:prstTxWarp>
                  </a:bodyPr>
                  <a:lstStyle/>
                  <a:p>
                    <a:pPr defTabSz="686057">
                      <a:defRPr/>
                    </a:pPr>
                    <a:endParaRPr lang="en-IE" sz="1351" kern="0">
                      <a:solidFill>
                        <a:sysClr val="windowText" lastClr="000000"/>
                      </a:solidFill>
                    </a:endParaRPr>
                  </a:p>
                </p:txBody>
              </p:sp>
              <p:sp>
                <p:nvSpPr>
                  <p:cNvPr id="78" name="Ovaal 102"/>
                  <p:cNvSpPr/>
                  <p:nvPr/>
                </p:nvSpPr>
                <p:spPr bwMode="gray">
                  <a:xfrm>
                    <a:off x="461708" y="1631123"/>
                    <a:ext cx="255249" cy="284148"/>
                  </a:xfrm>
                  <a:prstGeom prst="ellipse">
                    <a:avLst/>
                  </a:prstGeom>
                  <a:solidFill>
                    <a:srgbClr val="FFB500"/>
                  </a:solidFill>
                  <a:ln w="6350">
                    <a:solidFill>
                      <a:srgbClr val="FFB500"/>
                    </a:solidFill>
                    <a:miter lim="800000"/>
                    <a:headEnd/>
                    <a:tailEnd/>
                  </a:ln>
                  <a:effectLst/>
                </p:spPr>
                <p:txBody>
                  <a:bodyPr vert="horz" wrap="square" lIns="54021" tIns="54021" rIns="54021" bIns="54021" numCol="1" rtlCol="0" anchor="t" anchorCtr="0" compatLnSpc="1">
                    <a:prstTxWarp prst="textNoShape">
                      <a:avLst/>
                    </a:prstTxWarp>
                    <a:noAutofit/>
                  </a:bodyPr>
                  <a:lstStyle/>
                  <a:p>
                    <a:pPr defTabSz="686057">
                      <a:spcAft>
                        <a:spcPts val="225"/>
                      </a:spcAft>
                      <a:defRPr/>
                    </a:pPr>
                    <a:endParaRPr lang="en-US" sz="1350" kern="0" dirty="0" err="1">
                      <a:solidFill>
                        <a:sysClr val="windowText" lastClr="000000"/>
                      </a:solidFill>
                    </a:endParaRPr>
                  </a:p>
                </p:txBody>
              </p:sp>
            </p:grpSp>
            <p:pic>
              <p:nvPicPr>
                <p:cNvPr id="76" name="Afbeelding 1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4456108" y="3373900"/>
                  <a:ext cx="270971" cy="270971"/>
                </a:xfrm>
                <a:prstGeom prst="rect">
                  <a:avLst/>
                </a:prstGeom>
              </p:spPr>
            </p:pic>
          </p:grpSp>
        </p:grpSp>
      </p:grpSp>
      <p:grpSp>
        <p:nvGrpSpPr>
          <p:cNvPr id="79" name="Group 78"/>
          <p:cNvGrpSpPr/>
          <p:nvPr/>
        </p:nvGrpSpPr>
        <p:grpSpPr>
          <a:xfrm>
            <a:off x="4374176" y="2172358"/>
            <a:ext cx="871111" cy="2234467"/>
            <a:chOff x="7240721" y="2303359"/>
            <a:chExt cx="1548037" cy="3970833"/>
          </a:xfrm>
        </p:grpSpPr>
        <p:sp>
          <p:nvSpPr>
            <p:cNvPr id="80" name="Rectangle 45"/>
            <p:cNvSpPr>
              <a:spLocks noChangeArrowheads="1"/>
            </p:cNvSpPr>
            <p:nvPr/>
          </p:nvSpPr>
          <p:spPr bwMode="auto">
            <a:xfrm>
              <a:off x="7240721" y="2303359"/>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Tablets</a:t>
              </a:r>
            </a:p>
          </p:txBody>
        </p:sp>
        <p:sp>
          <p:nvSpPr>
            <p:cNvPr id="81" name="Rectangle 45"/>
            <p:cNvSpPr>
              <a:spLocks noChangeArrowheads="1"/>
            </p:cNvSpPr>
            <p:nvPr/>
          </p:nvSpPr>
          <p:spPr bwMode="auto">
            <a:xfrm>
              <a:off x="7240721" y="3311799"/>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Phones</a:t>
              </a:r>
            </a:p>
          </p:txBody>
        </p:sp>
        <p:pic>
          <p:nvPicPr>
            <p:cNvPr id="82" name="Picture 4" descr="https://cynet-web.com/wp-content/themes/ken/images/tablet-black.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5400000">
              <a:off x="7789989" y="2362501"/>
              <a:ext cx="449501" cy="66366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http://res.cloudinary.com/hrscywv4p/image/upload/c_limit,f_auto,h_1440,q_80,w_720/v1/83893/smartphone_logo_mtthli.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55624" y="3423159"/>
              <a:ext cx="518231" cy="513415"/>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45"/>
            <p:cNvSpPr>
              <a:spLocks noChangeArrowheads="1"/>
            </p:cNvSpPr>
            <p:nvPr/>
          </p:nvSpPr>
          <p:spPr bwMode="auto">
            <a:xfrm>
              <a:off x="7240721" y="5366120"/>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Connected Assets</a:t>
              </a:r>
            </a:p>
          </p:txBody>
        </p:sp>
        <p:grpSp>
          <p:nvGrpSpPr>
            <p:cNvPr id="86" name="Groep 3"/>
            <p:cNvGrpSpPr/>
            <p:nvPr/>
          </p:nvGrpSpPr>
          <p:grpSpPr>
            <a:xfrm>
              <a:off x="7730141" y="5488021"/>
              <a:ext cx="569196" cy="437588"/>
              <a:chOff x="5955641" y="4107341"/>
              <a:chExt cx="426897" cy="328191"/>
            </a:xfrm>
          </p:grpSpPr>
          <p:pic>
            <p:nvPicPr>
              <p:cNvPr id="87" name="Afbeelding 92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55641" y="4107341"/>
                <a:ext cx="328191" cy="328191"/>
              </a:xfrm>
              <a:prstGeom prst="rect">
                <a:avLst/>
              </a:prstGeom>
            </p:spPr>
          </p:pic>
          <p:pic>
            <p:nvPicPr>
              <p:cNvPr id="88" name="Afbeelding 9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2391569">
                <a:off x="6252990" y="4206662"/>
                <a:ext cx="129548" cy="129548"/>
              </a:xfrm>
              <a:prstGeom prst="rect">
                <a:avLst/>
              </a:prstGeom>
            </p:spPr>
          </p:pic>
        </p:grpSp>
      </p:grpSp>
      <p:grpSp>
        <p:nvGrpSpPr>
          <p:cNvPr id="91" name="Group 90"/>
          <p:cNvGrpSpPr/>
          <p:nvPr/>
        </p:nvGrpSpPr>
        <p:grpSpPr>
          <a:xfrm>
            <a:off x="6144577" y="2172357"/>
            <a:ext cx="871111" cy="2240096"/>
            <a:chOff x="9922783" y="2299192"/>
            <a:chExt cx="1548037" cy="3980836"/>
          </a:xfrm>
        </p:grpSpPr>
        <p:sp>
          <p:nvSpPr>
            <p:cNvPr id="92" name="Rectangle 45"/>
            <p:cNvSpPr>
              <a:spLocks noChangeArrowheads="1"/>
            </p:cNvSpPr>
            <p:nvPr/>
          </p:nvSpPr>
          <p:spPr bwMode="auto">
            <a:xfrm>
              <a:off x="9922783" y="4341204"/>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3D Printing</a:t>
              </a:r>
            </a:p>
          </p:txBody>
        </p:sp>
        <p:sp>
          <p:nvSpPr>
            <p:cNvPr id="93" name="Rectangle 45"/>
            <p:cNvSpPr>
              <a:spLocks noChangeArrowheads="1"/>
            </p:cNvSpPr>
            <p:nvPr/>
          </p:nvSpPr>
          <p:spPr bwMode="auto">
            <a:xfrm>
              <a:off x="9922783" y="3307632"/>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Robotics</a:t>
              </a:r>
            </a:p>
          </p:txBody>
        </p:sp>
        <p:sp>
          <p:nvSpPr>
            <p:cNvPr id="94" name="Rectangle 45"/>
            <p:cNvSpPr>
              <a:spLocks noChangeArrowheads="1"/>
            </p:cNvSpPr>
            <p:nvPr/>
          </p:nvSpPr>
          <p:spPr bwMode="auto">
            <a:xfrm>
              <a:off x="9922783" y="2299192"/>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Drones</a:t>
              </a:r>
            </a:p>
          </p:txBody>
        </p:sp>
        <p:pic>
          <p:nvPicPr>
            <p:cNvPr id="95" name="Picture 10" descr="http://www.48hourslogo.com/blog/wp-content/uploads/2015/04/hoverstat.pn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0465026" y="2473377"/>
              <a:ext cx="463551"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ep 9240"/>
            <p:cNvGrpSpPr/>
            <p:nvPr/>
          </p:nvGrpSpPr>
          <p:grpSpPr>
            <a:xfrm>
              <a:off x="10480465" y="3465713"/>
              <a:ext cx="432673" cy="432673"/>
              <a:chOff x="5877876" y="288400"/>
              <a:chExt cx="2438400" cy="2438400"/>
            </a:xfrm>
          </p:grpSpPr>
          <p:pic>
            <p:nvPicPr>
              <p:cNvPr id="103" name="Afbeelding 923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877876" y="288400"/>
                <a:ext cx="2438400" cy="2438400"/>
              </a:xfrm>
              <a:prstGeom prst="rect">
                <a:avLst/>
              </a:prstGeom>
            </p:spPr>
          </p:pic>
          <p:pic>
            <p:nvPicPr>
              <p:cNvPr id="104" name="Afbeelding 923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77876" y="288400"/>
                <a:ext cx="2438400" cy="2438400"/>
              </a:xfrm>
              <a:prstGeom prst="rect">
                <a:avLst/>
              </a:prstGeom>
            </p:spPr>
          </p:pic>
        </p:grpSp>
        <p:grpSp>
          <p:nvGrpSpPr>
            <p:cNvPr id="97" name="Groep 9243"/>
            <p:cNvGrpSpPr/>
            <p:nvPr/>
          </p:nvGrpSpPr>
          <p:grpSpPr>
            <a:xfrm>
              <a:off x="10463822" y="4503625"/>
              <a:ext cx="465959" cy="465959"/>
              <a:chOff x="3479655" y="1364907"/>
              <a:chExt cx="2438400" cy="2438400"/>
            </a:xfrm>
          </p:grpSpPr>
          <p:pic>
            <p:nvPicPr>
              <p:cNvPr id="101" name="Afbeelding 924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479655" y="1364907"/>
                <a:ext cx="2438400" cy="2438400"/>
              </a:xfrm>
              <a:prstGeom prst="rect">
                <a:avLst/>
              </a:prstGeom>
            </p:spPr>
          </p:pic>
          <p:pic>
            <p:nvPicPr>
              <p:cNvPr id="102" name="Afbeelding 92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479655" y="1364907"/>
                <a:ext cx="2438400" cy="2438400"/>
              </a:xfrm>
              <a:prstGeom prst="rect">
                <a:avLst/>
              </a:prstGeom>
            </p:spPr>
          </p:pic>
        </p:grpSp>
        <p:grpSp>
          <p:nvGrpSpPr>
            <p:cNvPr id="98" name="Groep 4"/>
            <p:cNvGrpSpPr/>
            <p:nvPr/>
          </p:nvGrpSpPr>
          <p:grpSpPr>
            <a:xfrm>
              <a:off x="9922783" y="5371956"/>
              <a:ext cx="1548037" cy="908072"/>
              <a:chOff x="7442087" y="4028967"/>
              <a:chExt cx="1161028" cy="681054"/>
            </a:xfrm>
          </p:grpSpPr>
          <p:sp>
            <p:nvSpPr>
              <p:cNvPr id="99" name="Rectangle 45"/>
              <p:cNvSpPr>
                <a:spLocks noChangeArrowheads="1"/>
              </p:cNvSpPr>
              <p:nvPr/>
            </p:nvSpPr>
            <p:spPr bwMode="auto">
              <a:xfrm>
                <a:off x="7442087" y="4028967"/>
                <a:ext cx="1161028" cy="681054"/>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Cameras</a:t>
                </a:r>
              </a:p>
            </p:txBody>
          </p:sp>
          <p:pic>
            <p:nvPicPr>
              <p:cNvPr id="100" name="Afbeelding 10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862425" y="4148785"/>
                <a:ext cx="334007" cy="334007"/>
              </a:xfrm>
              <a:prstGeom prst="rect">
                <a:avLst/>
              </a:prstGeom>
            </p:spPr>
          </p:pic>
        </p:grpSp>
      </p:grpSp>
      <p:grpSp>
        <p:nvGrpSpPr>
          <p:cNvPr id="105" name="Group 104"/>
          <p:cNvGrpSpPr/>
          <p:nvPr/>
        </p:nvGrpSpPr>
        <p:grpSpPr>
          <a:xfrm>
            <a:off x="618261" y="2172358"/>
            <a:ext cx="871111" cy="2235564"/>
            <a:chOff x="500622" y="2307245"/>
            <a:chExt cx="1548037" cy="3972783"/>
          </a:xfrm>
        </p:grpSpPr>
        <p:sp>
          <p:nvSpPr>
            <p:cNvPr id="106" name="Rectangle 45"/>
            <p:cNvSpPr>
              <a:spLocks noChangeArrowheads="1"/>
            </p:cNvSpPr>
            <p:nvPr/>
          </p:nvSpPr>
          <p:spPr bwMode="auto">
            <a:xfrm>
              <a:off x="509859" y="2307245"/>
              <a:ext cx="1529563"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Scheduling &amp; Dispatching</a:t>
              </a:r>
            </a:p>
          </p:txBody>
        </p:sp>
        <p:sp>
          <p:nvSpPr>
            <p:cNvPr id="107" name="Rectangle 45"/>
            <p:cNvSpPr>
              <a:spLocks noChangeArrowheads="1"/>
            </p:cNvSpPr>
            <p:nvPr/>
          </p:nvSpPr>
          <p:spPr bwMode="auto">
            <a:xfrm>
              <a:off x="500622" y="3304068"/>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Mobile &amp; Wearable Software Platforms </a:t>
              </a:r>
            </a:p>
          </p:txBody>
        </p:sp>
        <p:sp>
          <p:nvSpPr>
            <p:cNvPr id="108" name="Rectangle 45"/>
            <p:cNvSpPr>
              <a:spLocks noChangeArrowheads="1"/>
            </p:cNvSpPr>
            <p:nvPr/>
          </p:nvSpPr>
          <p:spPr bwMode="auto">
            <a:xfrm>
              <a:off x="500622" y="4343853"/>
              <a:ext cx="1548037" cy="908072"/>
            </a:xfrm>
            <a:prstGeom prst="rect">
              <a:avLst/>
            </a:prstGeom>
            <a:noFill/>
            <a:ln w="12700">
              <a:noFill/>
            </a:ln>
            <a:extLst/>
          </p:spPr>
          <p:txBody>
            <a:bodyPr wrap="square" lIns="40490" tIns="0" rIns="40490" bIns="20246" rtlCol="0" anchor="b" anchorCtr="1">
              <a:noAutofit/>
            </a:bodyPr>
            <a:lstStyle/>
            <a:p>
              <a:pPr algn="ct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Video &amp; Immersive VR Learning</a:t>
              </a:r>
            </a:p>
          </p:txBody>
        </p:sp>
        <p:grpSp>
          <p:nvGrpSpPr>
            <p:cNvPr id="109" name="Groep 9220"/>
            <p:cNvGrpSpPr/>
            <p:nvPr/>
          </p:nvGrpSpPr>
          <p:grpSpPr>
            <a:xfrm>
              <a:off x="1082818" y="2368589"/>
              <a:ext cx="383644" cy="383644"/>
              <a:chOff x="-1685900" y="1568619"/>
              <a:chExt cx="2438400" cy="2438400"/>
            </a:xfrm>
          </p:grpSpPr>
          <p:pic>
            <p:nvPicPr>
              <p:cNvPr id="118" name="Afbeelding 921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85900" y="1568619"/>
                <a:ext cx="2438400" cy="2438400"/>
              </a:xfrm>
              <a:prstGeom prst="rect">
                <a:avLst/>
              </a:prstGeom>
              <a:ln>
                <a:noFill/>
              </a:ln>
            </p:spPr>
          </p:pic>
          <p:pic>
            <p:nvPicPr>
              <p:cNvPr id="119" name="Afbeelding 9218"/>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685900" y="1568619"/>
                <a:ext cx="2438400" cy="2438400"/>
              </a:xfrm>
              <a:prstGeom prst="rect">
                <a:avLst/>
              </a:prstGeom>
              <a:ln>
                <a:noFill/>
              </a:ln>
            </p:spPr>
          </p:pic>
        </p:grpSp>
        <p:grpSp>
          <p:nvGrpSpPr>
            <p:cNvPr id="110" name="Groep 9225"/>
            <p:cNvGrpSpPr/>
            <p:nvPr/>
          </p:nvGrpSpPr>
          <p:grpSpPr>
            <a:xfrm>
              <a:off x="1050522" y="3375003"/>
              <a:ext cx="448236" cy="448236"/>
              <a:chOff x="3379415" y="1352550"/>
              <a:chExt cx="2438400" cy="2438400"/>
            </a:xfrm>
          </p:grpSpPr>
          <p:pic>
            <p:nvPicPr>
              <p:cNvPr id="116" name="Afbeelding 922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379415" y="1352550"/>
                <a:ext cx="2438400" cy="2438400"/>
              </a:xfrm>
              <a:prstGeom prst="rect">
                <a:avLst/>
              </a:prstGeom>
              <a:ln>
                <a:noFill/>
              </a:ln>
            </p:spPr>
          </p:pic>
          <p:pic>
            <p:nvPicPr>
              <p:cNvPr id="117" name="Afbeelding 9224"/>
              <p:cNvPicPr>
                <a:picLocks noChangeAspect="1"/>
              </p:cNvPicPr>
              <p:nvPr/>
            </p:nvPicPr>
            <p:blipFill rotWithShape="1">
              <a:blip r:embed="rId23" cstate="email">
                <a:extLst>
                  <a:ext uri="{28A0092B-C50C-407E-A947-70E740481C1C}">
                    <a14:useLocalDpi xmlns:a14="http://schemas.microsoft.com/office/drawing/2010/main"/>
                  </a:ext>
                </a:extLst>
              </a:blip>
              <a:srcRect b="54297"/>
              <a:stretch/>
            </p:blipFill>
            <p:spPr>
              <a:xfrm>
                <a:off x="3379415" y="1352550"/>
                <a:ext cx="2438400" cy="1114425"/>
              </a:xfrm>
              <a:prstGeom prst="rect">
                <a:avLst/>
              </a:prstGeom>
              <a:ln>
                <a:noFill/>
              </a:ln>
            </p:spPr>
          </p:pic>
        </p:grpSp>
        <p:grpSp>
          <p:nvGrpSpPr>
            <p:cNvPr id="111" name="Groep 9228"/>
            <p:cNvGrpSpPr/>
            <p:nvPr/>
          </p:nvGrpSpPr>
          <p:grpSpPr>
            <a:xfrm>
              <a:off x="1059690" y="4386572"/>
              <a:ext cx="429901" cy="429901"/>
              <a:chOff x="3352800" y="1352550"/>
              <a:chExt cx="2438400" cy="2438400"/>
            </a:xfrm>
          </p:grpSpPr>
          <p:pic>
            <p:nvPicPr>
              <p:cNvPr id="114" name="Afbeelding 922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352800" y="1352550"/>
                <a:ext cx="2438400" cy="2438400"/>
              </a:xfrm>
              <a:prstGeom prst="rect">
                <a:avLst/>
              </a:prstGeom>
              <a:ln>
                <a:noFill/>
              </a:ln>
            </p:spPr>
          </p:pic>
          <p:pic>
            <p:nvPicPr>
              <p:cNvPr id="115" name="Afbeelding 9227"/>
              <p:cNvPicPr>
                <a:picLocks noChangeAspect="1"/>
              </p:cNvPicPr>
              <p:nvPr/>
            </p:nvPicPr>
            <p:blipFill rotWithShape="1">
              <a:blip r:embed="rId25" cstate="email">
                <a:extLst>
                  <a:ext uri="{28A0092B-C50C-407E-A947-70E740481C1C}">
                    <a14:useLocalDpi xmlns:a14="http://schemas.microsoft.com/office/drawing/2010/main"/>
                  </a:ext>
                </a:extLst>
              </a:blip>
              <a:srcRect l="25391" t="25390" r="24219" b="25000"/>
              <a:stretch/>
            </p:blipFill>
            <p:spPr>
              <a:xfrm>
                <a:off x="3971925" y="1971675"/>
                <a:ext cx="1228726" cy="1209676"/>
              </a:xfrm>
              <a:prstGeom prst="rect">
                <a:avLst/>
              </a:prstGeom>
              <a:solidFill>
                <a:srgbClr val="2E3092"/>
              </a:solidFill>
              <a:ln>
                <a:noFill/>
              </a:ln>
            </p:spPr>
          </p:pic>
        </p:grpSp>
        <p:sp>
          <p:nvSpPr>
            <p:cNvPr id="112" name="Rectangle 45"/>
            <p:cNvSpPr>
              <a:spLocks noChangeArrowheads="1"/>
            </p:cNvSpPr>
            <p:nvPr/>
          </p:nvSpPr>
          <p:spPr bwMode="auto">
            <a:xfrm>
              <a:off x="500622" y="5371956"/>
              <a:ext cx="1548037" cy="908072"/>
            </a:xfrm>
            <a:prstGeom prst="rect">
              <a:avLst/>
            </a:prstGeom>
            <a:noFill/>
            <a:ln w="12700">
              <a:noFill/>
            </a:ln>
            <a:extLst/>
          </p:spPr>
          <p:txBody>
            <a:bodyPr wrap="square" lIns="40490" tIns="0" rIns="40490" bIns="20246" rtlCol="0" anchor="b" anchorCtr="1">
              <a:noAutofit/>
            </a:bodyPr>
            <a:lstStyle/>
            <a:p>
              <a:pPr defTabSz="686057" eaLnBrk="0" hangingPunct="0">
                <a:defRPr/>
              </a:pPr>
              <a:r>
                <a:rPr lang="en-US" sz="592" kern="0" dirty="0">
                  <a:solidFill>
                    <a:sysClr val="windowText" lastClr="000000"/>
                  </a:solidFill>
                  <a:ea typeface="Roboto" panose="02000000000000000000" pitchFamily="2" charset="0"/>
                  <a:cs typeface="Roboto" panose="02000000000000000000" pitchFamily="2" charset="0"/>
                </a:rPr>
                <a:t>Digital Assistant</a:t>
              </a:r>
            </a:p>
          </p:txBody>
        </p:sp>
        <p:pic>
          <p:nvPicPr>
            <p:cNvPr id="113" name="Picture 2" descr="http://freevector.co/wp-content/uploads/2014/06/48593-small-robot-with-arms-and-legs.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023946" y="5495916"/>
              <a:ext cx="501389" cy="5013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00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 hidden="1"/>
          <p:cNvGraphicFramePr>
            <a:graphicFrameLocks noChangeAspect="1"/>
          </p:cNvGraphicFramePr>
          <p:nvPr>
            <p:custDataLst>
              <p:tags r:id="rId2"/>
            </p:custDataLst>
          </p:nvPr>
        </p:nvGraphicFramePr>
        <p:xfrm>
          <a:off x="1144100" y="1192"/>
          <a:ext cx="1099" cy="1190"/>
        </p:xfrm>
        <a:graphic>
          <a:graphicData uri="http://schemas.openxmlformats.org/presentationml/2006/ole">
            <mc:AlternateContent xmlns:mc="http://schemas.openxmlformats.org/markup-compatibility/2006">
              <mc:Choice xmlns:v="urn:schemas-microsoft-com:vml" Requires="v">
                <p:oleObj spid="_x0000_s308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100" y="1192"/>
                        <a:ext cx="1099"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p:cNvGrpSpPr/>
          <p:nvPr/>
        </p:nvGrpSpPr>
        <p:grpSpPr>
          <a:xfrm>
            <a:off x="5358912" y="1677990"/>
            <a:ext cx="915499" cy="1037157"/>
            <a:chOff x="5493728" y="1866900"/>
            <a:chExt cx="1220665" cy="1544638"/>
          </a:xfrm>
        </p:grpSpPr>
        <p:sp>
          <p:nvSpPr>
            <p:cNvPr id="16390" name="Freeform 23"/>
            <p:cNvSpPr>
              <a:spLocks/>
            </p:cNvSpPr>
            <p:nvPr/>
          </p:nvSpPr>
          <p:spPr bwMode="auto">
            <a:xfrm>
              <a:off x="5493728" y="1866900"/>
              <a:ext cx="1220665" cy="1544638"/>
            </a:xfrm>
            <a:custGeom>
              <a:avLst/>
              <a:gdLst>
                <a:gd name="T0" fmla="*/ 2147483647 w 352"/>
                <a:gd name="T1" fmla="*/ 0 h 411"/>
                <a:gd name="T2" fmla="*/ 0 w 352"/>
                <a:gd name="T3" fmla="*/ 2147483647 h 411"/>
                <a:gd name="T4" fmla="*/ 2147483647 w 352"/>
                <a:gd name="T5" fmla="*/ 2147483647 h 411"/>
                <a:gd name="T6" fmla="*/ 2147483647 w 352"/>
                <a:gd name="T7" fmla="*/ 2147483647 h 411"/>
                <a:gd name="T8" fmla="*/ 2147483647 w 352"/>
                <a:gd name="T9" fmla="*/ 2147483647 h 411"/>
                <a:gd name="T10" fmla="*/ 2147483647 w 352"/>
                <a:gd name="T11" fmla="*/ 2147483647 h 411"/>
                <a:gd name="T12" fmla="*/ 2147483647 w 352"/>
                <a:gd name="T13" fmla="*/ 2147483647 h 411"/>
                <a:gd name="T14" fmla="*/ 2147483647 w 352"/>
                <a:gd name="T15" fmla="*/ 2147483647 h 411"/>
                <a:gd name="T16" fmla="*/ 2147483647 w 352"/>
                <a:gd name="T17" fmla="*/ 0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1">
                  <a:moveTo>
                    <a:pt x="176" y="0"/>
                  </a:moveTo>
                  <a:cubicBezTo>
                    <a:pt x="79" y="0"/>
                    <a:pt x="0" y="79"/>
                    <a:pt x="0" y="176"/>
                  </a:cubicBezTo>
                  <a:cubicBezTo>
                    <a:pt x="0" y="252"/>
                    <a:pt x="49" y="320"/>
                    <a:pt x="121" y="344"/>
                  </a:cubicBezTo>
                  <a:cubicBezTo>
                    <a:pt x="135" y="363"/>
                    <a:pt x="151" y="383"/>
                    <a:pt x="165" y="399"/>
                  </a:cubicBezTo>
                  <a:cubicBezTo>
                    <a:pt x="176" y="411"/>
                    <a:pt x="176" y="411"/>
                    <a:pt x="176" y="411"/>
                  </a:cubicBezTo>
                  <a:cubicBezTo>
                    <a:pt x="186" y="399"/>
                    <a:pt x="186" y="399"/>
                    <a:pt x="186" y="399"/>
                  </a:cubicBezTo>
                  <a:cubicBezTo>
                    <a:pt x="201" y="383"/>
                    <a:pt x="216" y="363"/>
                    <a:pt x="230" y="344"/>
                  </a:cubicBezTo>
                  <a:cubicBezTo>
                    <a:pt x="302" y="320"/>
                    <a:pt x="352" y="252"/>
                    <a:pt x="352" y="176"/>
                  </a:cubicBezTo>
                  <a:cubicBezTo>
                    <a:pt x="352" y="79"/>
                    <a:pt x="273" y="0"/>
                    <a:pt x="176" y="0"/>
                  </a:cubicBezTo>
                  <a:close/>
                </a:path>
              </a:pathLst>
            </a:custGeom>
            <a:solidFill>
              <a:srgbClr val="30B8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5" name="Freeform 26"/>
            <p:cNvSpPr>
              <a:spLocks/>
            </p:cNvSpPr>
            <p:nvPr/>
          </p:nvSpPr>
          <p:spPr bwMode="auto">
            <a:xfrm>
              <a:off x="5572859" y="1938339"/>
              <a:ext cx="1063869" cy="136842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7" name="Freeform 55"/>
            <p:cNvSpPr>
              <a:spLocks/>
            </p:cNvSpPr>
            <p:nvPr/>
          </p:nvSpPr>
          <p:spPr bwMode="auto">
            <a:xfrm>
              <a:off x="5723793" y="2268539"/>
              <a:ext cx="811823" cy="708025"/>
            </a:xfrm>
            <a:custGeom>
              <a:avLst/>
              <a:gdLst>
                <a:gd name="T0" fmla="*/ 2147483647 w 1951"/>
                <a:gd name="T1" fmla="*/ 2147483647 h 1568"/>
                <a:gd name="T2" fmla="*/ 2147483647 w 1951"/>
                <a:gd name="T3" fmla="*/ 0 h 1568"/>
                <a:gd name="T4" fmla="*/ 2147483647 w 1951"/>
                <a:gd name="T5" fmla="*/ 2147483647 h 1568"/>
                <a:gd name="T6" fmla="*/ 2147483647 w 1951"/>
                <a:gd name="T7" fmla="*/ 2147483647 h 1568"/>
                <a:gd name="T8" fmla="*/ 2147483647 w 1951"/>
                <a:gd name="T9" fmla="*/ 2147483647 h 1568"/>
                <a:gd name="T10" fmla="*/ 2147483647 w 1951"/>
                <a:gd name="T11" fmla="*/ 2147483647 h 1568"/>
                <a:gd name="T12" fmla="*/ 2147483647 w 1951"/>
                <a:gd name="T13" fmla="*/ 2147483647 h 1568"/>
                <a:gd name="T14" fmla="*/ 2147483647 w 1951"/>
                <a:gd name="T15" fmla="*/ 2147483647 h 1568"/>
                <a:gd name="T16" fmla="*/ 2147483647 w 1951"/>
                <a:gd name="T17" fmla="*/ 2147483647 h 1568"/>
                <a:gd name="T18" fmla="*/ 2147483647 w 1951"/>
                <a:gd name="T19" fmla="*/ 2147483647 h 1568"/>
                <a:gd name="T20" fmla="*/ 2147483647 w 1951"/>
                <a:gd name="T21" fmla="*/ 2147483647 h 1568"/>
                <a:gd name="T22" fmla="*/ 2147483647 w 1951"/>
                <a:gd name="T23" fmla="*/ 2147483647 h 1568"/>
                <a:gd name="T24" fmla="*/ 2147483647 w 1951"/>
                <a:gd name="T25" fmla="*/ 2147483647 h 1568"/>
                <a:gd name="T26" fmla="*/ 2147483647 w 1951"/>
                <a:gd name="T27" fmla="*/ 2147483647 h 1568"/>
                <a:gd name="T28" fmla="*/ 2147483647 w 1951"/>
                <a:gd name="T29" fmla="*/ 2147483647 h 1568"/>
                <a:gd name="T30" fmla="*/ 2147483647 w 1951"/>
                <a:gd name="T31" fmla="*/ 2147483647 h 1568"/>
                <a:gd name="T32" fmla="*/ 2147483647 w 1951"/>
                <a:gd name="T33" fmla="*/ 2147483647 h 1568"/>
                <a:gd name="T34" fmla="*/ 2147483647 w 1951"/>
                <a:gd name="T35" fmla="*/ 2147483647 h 1568"/>
                <a:gd name="T36" fmla="*/ 2147483647 w 1951"/>
                <a:gd name="T37" fmla="*/ 2147483647 h 1568"/>
                <a:gd name="T38" fmla="*/ 2147483647 w 1951"/>
                <a:gd name="T39" fmla="*/ 2147483647 h 1568"/>
                <a:gd name="T40" fmla="*/ 2147483647 w 1951"/>
                <a:gd name="T41" fmla="*/ 2147483647 h 1568"/>
                <a:gd name="T42" fmla="*/ 2147483647 w 1951"/>
                <a:gd name="T43" fmla="*/ 2147483647 h 1568"/>
                <a:gd name="T44" fmla="*/ 2147483647 w 1951"/>
                <a:gd name="T45" fmla="*/ 2147483647 h 1568"/>
                <a:gd name="T46" fmla="*/ 2147483647 w 1951"/>
                <a:gd name="T47" fmla="*/ 2147483647 h 1568"/>
                <a:gd name="T48" fmla="*/ 2147483647 w 1951"/>
                <a:gd name="T49" fmla="*/ 2147483647 h 1568"/>
                <a:gd name="T50" fmla="*/ 2147483647 w 1951"/>
                <a:gd name="T51" fmla="*/ 2147483647 h 1568"/>
                <a:gd name="T52" fmla="*/ 2147483647 w 1951"/>
                <a:gd name="T53" fmla="*/ 2147483647 h 1568"/>
                <a:gd name="T54" fmla="*/ 2147483647 w 1951"/>
                <a:gd name="T55" fmla="*/ 2147483647 h 1568"/>
                <a:gd name="T56" fmla="*/ 2147483647 w 1951"/>
                <a:gd name="T57" fmla="*/ 2147483647 h 1568"/>
                <a:gd name="T58" fmla="*/ 2147483647 w 1951"/>
                <a:gd name="T59" fmla="*/ 2147483647 h 1568"/>
                <a:gd name="T60" fmla="*/ 2147483647 w 1951"/>
                <a:gd name="T61" fmla="*/ 2147483647 h 1568"/>
                <a:gd name="T62" fmla="*/ 2147483647 w 1951"/>
                <a:gd name="T63" fmla="*/ 2147483647 h 1568"/>
                <a:gd name="T64" fmla="*/ 2147483647 w 1951"/>
                <a:gd name="T65" fmla="*/ 2147483647 h 1568"/>
                <a:gd name="T66" fmla="*/ 2147483647 w 1951"/>
                <a:gd name="T67" fmla="*/ 2147483647 h 1568"/>
                <a:gd name="T68" fmla="*/ 2147483647 w 1951"/>
                <a:gd name="T69" fmla="*/ 2147483647 h 1568"/>
                <a:gd name="T70" fmla="*/ 2147483647 w 1951"/>
                <a:gd name="T71" fmla="*/ 2147483647 h 1568"/>
                <a:gd name="T72" fmla="*/ 2147483647 w 1951"/>
                <a:gd name="T73" fmla="*/ 2147483647 h 1568"/>
                <a:gd name="T74" fmla="*/ 2147483647 w 1951"/>
                <a:gd name="T75" fmla="*/ 2147483647 h 1568"/>
                <a:gd name="T76" fmla="*/ 2147483647 w 1951"/>
                <a:gd name="T77" fmla="*/ 2147483647 h 1568"/>
                <a:gd name="T78" fmla="*/ 2147483647 w 1951"/>
                <a:gd name="T79" fmla="*/ 2147483647 h 1568"/>
                <a:gd name="T80" fmla="*/ 2147483647 w 1951"/>
                <a:gd name="T81" fmla="*/ 2147483647 h 1568"/>
                <a:gd name="T82" fmla="*/ 2147483647 w 1951"/>
                <a:gd name="T83" fmla="*/ 2147483647 h 1568"/>
                <a:gd name="T84" fmla="*/ 2147483647 w 1951"/>
                <a:gd name="T85" fmla="*/ 2147483647 h 1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51" h="1568">
                  <a:moveTo>
                    <a:pt x="1673" y="849"/>
                  </a:moveTo>
                  <a:cubicBezTo>
                    <a:pt x="1685" y="826"/>
                    <a:pt x="1697" y="802"/>
                    <a:pt x="1706" y="777"/>
                  </a:cubicBezTo>
                  <a:cubicBezTo>
                    <a:pt x="1951" y="624"/>
                    <a:pt x="1951" y="624"/>
                    <a:pt x="1951" y="624"/>
                  </a:cubicBezTo>
                  <a:cubicBezTo>
                    <a:pt x="1712" y="0"/>
                    <a:pt x="1712" y="0"/>
                    <a:pt x="1712" y="0"/>
                  </a:cubicBezTo>
                  <a:cubicBezTo>
                    <a:pt x="1401" y="119"/>
                    <a:pt x="1401" y="119"/>
                    <a:pt x="1401" y="119"/>
                  </a:cubicBezTo>
                  <a:cubicBezTo>
                    <a:pt x="1396" y="116"/>
                    <a:pt x="1390" y="115"/>
                    <a:pt x="1381" y="115"/>
                  </a:cubicBezTo>
                  <a:cubicBezTo>
                    <a:pt x="1363" y="117"/>
                    <a:pt x="1345" y="116"/>
                    <a:pt x="1327" y="112"/>
                  </a:cubicBezTo>
                  <a:cubicBezTo>
                    <a:pt x="1256" y="97"/>
                    <a:pt x="1186" y="80"/>
                    <a:pt x="1115" y="63"/>
                  </a:cubicBezTo>
                  <a:cubicBezTo>
                    <a:pt x="1046" y="47"/>
                    <a:pt x="977" y="28"/>
                    <a:pt x="907" y="44"/>
                  </a:cubicBezTo>
                  <a:cubicBezTo>
                    <a:pt x="859" y="55"/>
                    <a:pt x="813" y="73"/>
                    <a:pt x="766" y="89"/>
                  </a:cubicBezTo>
                  <a:cubicBezTo>
                    <a:pt x="113" y="89"/>
                    <a:pt x="113" y="89"/>
                    <a:pt x="113" y="89"/>
                  </a:cubicBezTo>
                  <a:cubicBezTo>
                    <a:pt x="85" y="89"/>
                    <a:pt x="62" y="109"/>
                    <a:pt x="62" y="134"/>
                  </a:cubicBezTo>
                  <a:cubicBezTo>
                    <a:pt x="62" y="174"/>
                    <a:pt x="62" y="174"/>
                    <a:pt x="62" y="174"/>
                  </a:cubicBezTo>
                  <a:cubicBezTo>
                    <a:pt x="62" y="199"/>
                    <a:pt x="85" y="219"/>
                    <a:pt x="113" y="219"/>
                  </a:cubicBezTo>
                  <a:cubicBezTo>
                    <a:pt x="545" y="219"/>
                    <a:pt x="545" y="219"/>
                    <a:pt x="545" y="219"/>
                  </a:cubicBezTo>
                  <a:cubicBezTo>
                    <a:pt x="501" y="273"/>
                    <a:pt x="484" y="331"/>
                    <a:pt x="481" y="393"/>
                  </a:cubicBezTo>
                  <a:cubicBezTo>
                    <a:pt x="478" y="449"/>
                    <a:pt x="467" y="502"/>
                    <a:pt x="444" y="553"/>
                  </a:cubicBezTo>
                  <a:cubicBezTo>
                    <a:pt x="428" y="589"/>
                    <a:pt x="438" y="618"/>
                    <a:pt x="473" y="638"/>
                  </a:cubicBezTo>
                  <a:cubicBezTo>
                    <a:pt x="507" y="658"/>
                    <a:pt x="544" y="664"/>
                    <a:pt x="582" y="654"/>
                  </a:cubicBezTo>
                  <a:cubicBezTo>
                    <a:pt x="682" y="627"/>
                    <a:pt x="748" y="563"/>
                    <a:pt x="773" y="459"/>
                  </a:cubicBezTo>
                  <a:cubicBezTo>
                    <a:pt x="776" y="446"/>
                    <a:pt x="778" y="432"/>
                    <a:pt x="784" y="420"/>
                  </a:cubicBezTo>
                  <a:cubicBezTo>
                    <a:pt x="820" y="342"/>
                    <a:pt x="944" y="335"/>
                    <a:pt x="994" y="389"/>
                  </a:cubicBezTo>
                  <a:cubicBezTo>
                    <a:pt x="1009" y="406"/>
                    <a:pt x="1025" y="421"/>
                    <a:pt x="1042" y="436"/>
                  </a:cubicBezTo>
                  <a:cubicBezTo>
                    <a:pt x="1228" y="599"/>
                    <a:pt x="1414" y="761"/>
                    <a:pt x="1599" y="924"/>
                  </a:cubicBezTo>
                  <a:cubicBezTo>
                    <a:pt x="1609" y="933"/>
                    <a:pt x="1619" y="945"/>
                    <a:pt x="1624" y="957"/>
                  </a:cubicBezTo>
                  <a:cubicBezTo>
                    <a:pt x="1639" y="990"/>
                    <a:pt x="1628" y="1032"/>
                    <a:pt x="1601" y="1054"/>
                  </a:cubicBezTo>
                  <a:cubicBezTo>
                    <a:pt x="1571" y="1078"/>
                    <a:pt x="1531" y="1081"/>
                    <a:pt x="1499" y="1058"/>
                  </a:cubicBezTo>
                  <a:cubicBezTo>
                    <a:pt x="1412" y="996"/>
                    <a:pt x="1325" y="934"/>
                    <a:pt x="1239" y="872"/>
                  </a:cubicBezTo>
                  <a:cubicBezTo>
                    <a:pt x="1186" y="833"/>
                    <a:pt x="1133" y="795"/>
                    <a:pt x="1079" y="757"/>
                  </a:cubicBezTo>
                  <a:cubicBezTo>
                    <a:pt x="1054" y="739"/>
                    <a:pt x="1030" y="741"/>
                    <a:pt x="1015" y="760"/>
                  </a:cubicBezTo>
                  <a:cubicBezTo>
                    <a:pt x="1001" y="780"/>
                    <a:pt x="1007" y="804"/>
                    <a:pt x="1032" y="822"/>
                  </a:cubicBezTo>
                  <a:cubicBezTo>
                    <a:pt x="1048" y="834"/>
                    <a:pt x="1064" y="845"/>
                    <a:pt x="1079" y="857"/>
                  </a:cubicBezTo>
                  <a:cubicBezTo>
                    <a:pt x="1197" y="941"/>
                    <a:pt x="1315" y="1026"/>
                    <a:pt x="1432" y="1111"/>
                  </a:cubicBezTo>
                  <a:cubicBezTo>
                    <a:pt x="1467" y="1136"/>
                    <a:pt x="1474" y="1177"/>
                    <a:pt x="1451" y="1208"/>
                  </a:cubicBezTo>
                  <a:cubicBezTo>
                    <a:pt x="1429" y="1238"/>
                    <a:pt x="1386" y="1244"/>
                    <a:pt x="1353" y="1220"/>
                  </a:cubicBezTo>
                  <a:cubicBezTo>
                    <a:pt x="1316" y="1194"/>
                    <a:pt x="1279" y="1167"/>
                    <a:pt x="1241" y="1140"/>
                  </a:cubicBezTo>
                  <a:cubicBezTo>
                    <a:pt x="1160" y="1082"/>
                    <a:pt x="1079" y="1023"/>
                    <a:pt x="998" y="965"/>
                  </a:cubicBezTo>
                  <a:cubicBezTo>
                    <a:pt x="992" y="961"/>
                    <a:pt x="987" y="957"/>
                    <a:pt x="981" y="954"/>
                  </a:cubicBezTo>
                  <a:cubicBezTo>
                    <a:pt x="961" y="945"/>
                    <a:pt x="940" y="949"/>
                    <a:pt x="928" y="965"/>
                  </a:cubicBezTo>
                  <a:cubicBezTo>
                    <a:pt x="917" y="981"/>
                    <a:pt x="918" y="1003"/>
                    <a:pt x="936" y="1018"/>
                  </a:cubicBezTo>
                  <a:cubicBezTo>
                    <a:pt x="966" y="1042"/>
                    <a:pt x="997" y="1064"/>
                    <a:pt x="1028" y="1086"/>
                  </a:cubicBezTo>
                  <a:cubicBezTo>
                    <a:pt x="1103" y="1140"/>
                    <a:pt x="1178" y="1194"/>
                    <a:pt x="1253" y="1248"/>
                  </a:cubicBezTo>
                  <a:cubicBezTo>
                    <a:pt x="1277" y="1266"/>
                    <a:pt x="1288" y="1290"/>
                    <a:pt x="1281" y="1319"/>
                  </a:cubicBezTo>
                  <a:cubicBezTo>
                    <a:pt x="1274" y="1349"/>
                    <a:pt x="1254" y="1369"/>
                    <a:pt x="1225" y="1370"/>
                  </a:cubicBezTo>
                  <a:cubicBezTo>
                    <a:pt x="1205" y="1370"/>
                    <a:pt x="1182" y="1362"/>
                    <a:pt x="1165" y="1351"/>
                  </a:cubicBezTo>
                  <a:cubicBezTo>
                    <a:pt x="1076" y="1289"/>
                    <a:pt x="988" y="1224"/>
                    <a:pt x="899" y="1161"/>
                  </a:cubicBezTo>
                  <a:cubicBezTo>
                    <a:pt x="867" y="1138"/>
                    <a:pt x="843" y="1138"/>
                    <a:pt x="828" y="1160"/>
                  </a:cubicBezTo>
                  <a:cubicBezTo>
                    <a:pt x="814" y="1181"/>
                    <a:pt x="822" y="1204"/>
                    <a:pt x="852" y="1226"/>
                  </a:cubicBezTo>
                  <a:cubicBezTo>
                    <a:pt x="910" y="1268"/>
                    <a:pt x="967" y="1310"/>
                    <a:pt x="1026" y="1351"/>
                  </a:cubicBezTo>
                  <a:cubicBezTo>
                    <a:pt x="1038" y="1360"/>
                    <a:pt x="1040" y="1368"/>
                    <a:pt x="1035" y="1381"/>
                  </a:cubicBezTo>
                  <a:cubicBezTo>
                    <a:pt x="1023" y="1410"/>
                    <a:pt x="987" y="1433"/>
                    <a:pt x="958" y="1419"/>
                  </a:cubicBezTo>
                  <a:cubicBezTo>
                    <a:pt x="932" y="1407"/>
                    <a:pt x="909" y="1385"/>
                    <a:pt x="886" y="1366"/>
                  </a:cubicBezTo>
                  <a:cubicBezTo>
                    <a:pt x="871" y="1355"/>
                    <a:pt x="860" y="1335"/>
                    <a:pt x="844" y="1330"/>
                  </a:cubicBezTo>
                  <a:cubicBezTo>
                    <a:pt x="814" y="1321"/>
                    <a:pt x="792" y="1303"/>
                    <a:pt x="768" y="1284"/>
                  </a:cubicBezTo>
                  <a:cubicBezTo>
                    <a:pt x="762" y="1279"/>
                    <a:pt x="756" y="1269"/>
                    <a:pt x="755" y="1260"/>
                  </a:cubicBezTo>
                  <a:cubicBezTo>
                    <a:pt x="746" y="1204"/>
                    <a:pt x="694" y="1163"/>
                    <a:pt x="636" y="1170"/>
                  </a:cubicBezTo>
                  <a:cubicBezTo>
                    <a:pt x="614" y="1173"/>
                    <a:pt x="592" y="1154"/>
                    <a:pt x="586" y="1132"/>
                  </a:cubicBezTo>
                  <a:cubicBezTo>
                    <a:pt x="581" y="1111"/>
                    <a:pt x="575" y="1089"/>
                    <a:pt x="564" y="1071"/>
                  </a:cubicBezTo>
                  <a:cubicBezTo>
                    <a:pt x="545" y="1043"/>
                    <a:pt x="518" y="1028"/>
                    <a:pt x="486" y="1025"/>
                  </a:cubicBezTo>
                  <a:cubicBezTo>
                    <a:pt x="426" y="965"/>
                    <a:pt x="426" y="965"/>
                    <a:pt x="426" y="965"/>
                  </a:cubicBezTo>
                  <a:cubicBezTo>
                    <a:pt x="428" y="899"/>
                    <a:pt x="376" y="846"/>
                    <a:pt x="310" y="848"/>
                  </a:cubicBezTo>
                  <a:cubicBezTo>
                    <a:pt x="109" y="646"/>
                    <a:pt x="109" y="646"/>
                    <a:pt x="109" y="646"/>
                  </a:cubicBezTo>
                  <a:cubicBezTo>
                    <a:pt x="91" y="628"/>
                    <a:pt x="62" y="628"/>
                    <a:pt x="45" y="646"/>
                  </a:cubicBezTo>
                  <a:cubicBezTo>
                    <a:pt x="17" y="673"/>
                    <a:pt x="17" y="673"/>
                    <a:pt x="17" y="673"/>
                  </a:cubicBezTo>
                  <a:cubicBezTo>
                    <a:pt x="0" y="691"/>
                    <a:pt x="0" y="720"/>
                    <a:pt x="18" y="738"/>
                  </a:cubicBezTo>
                  <a:cubicBezTo>
                    <a:pt x="199" y="920"/>
                    <a:pt x="199" y="920"/>
                    <a:pt x="199" y="920"/>
                  </a:cubicBezTo>
                  <a:cubicBezTo>
                    <a:pt x="172" y="957"/>
                    <a:pt x="145" y="993"/>
                    <a:pt x="120" y="1030"/>
                  </a:cubicBezTo>
                  <a:cubicBezTo>
                    <a:pt x="92" y="1069"/>
                    <a:pt x="90" y="1111"/>
                    <a:pt x="113" y="1153"/>
                  </a:cubicBezTo>
                  <a:cubicBezTo>
                    <a:pt x="137" y="1194"/>
                    <a:pt x="174" y="1215"/>
                    <a:pt x="220" y="1209"/>
                  </a:cubicBezTo>
                  <a:cubicBezTo>
                    <a:pt x="246" y="1206"/>
                    <a:pt x="270" y="1195"/>
                    <a:pt x="296" y="1187"/>
                  </a:cubicBezTo>
                  <a:cubicBezTo>
                    <a:pt x="277" y="1240"/>
                    <a:pt x="287" y="1290"/>
                    <a:pt x="335" y="1325"/>
                  </a:cubicBezTo>
                  <a:cubicBezTo>
                    <a:pt x="384" y="1360"/>
                    <a:pt x="435" y="1353"/>
                    <a:pt x="483" y="1317"/>
                  </a:cubicBezTo>
                  <a:cubicBezTo>
                    <a:pt x="468" y="1398"/>
                    <a:pt x="480" y="1436"/>
                    <a:pt x="529" y="1464"/>
                  </a:cubicBezTo>
                  <a:cubicBezTo>
                    <a:pt x="577" y="1490"/>
                    <a:pt x="618" y="1479"/>
                    <a:pt x="681" y="1420"/>
                  </a:cubicBezTo>
                  <a:cubicBezTo>
                    <a:pt x="680" y="1425"/>
                    <a:pt x="679" y="1429"/>
                    <a:pt x="679" y="1433"/>
                  </a:cubicBezTo>
                  <a:cubicBezTo>
                    <a:pt x="669" y="1484"/>
                    <a:pt x="689" y="1528"/>
                    <a:pt x="733" y="1548"/>
                  </a:cubicBezTo>
                  <a:cubicBezTo>
                    <a:pt x="776" y="1568"/>
                    <a:pt x="825" y="1554"/>
                    <a:pt x="856" y="1513"/>
                  </a:cubicBezTo>
                  <a:cubicBezTo>
                    <a:pt x="865" y="1501"/>
                    <a:pt x="874" y="1489"/>
                    <a:pt x="884" y="1476"/>
                  </a:cubicBezTo>
                  <a:cubicBezTo>
                    <a:pt x="924" y="1500"/>
                    <a:pt x="966" y="1510"/>
                    <a:pt x="1011" y="1498"/>
                  </a:cubicBezTo>
                  <a:cubicBezTo>
                    <a:pt x="1057" y="1485"/>
                    <a:pt x="1089" y="1455"/>
                    <a:pt x="1111" y="1412"/>
                  </a:cubicBezTo>
                  <a:cubicBezTo>
                    <a:pt x="1159" y="1450"/>
                    <a:pt x="1211" y="1464"/>
                    <a:pt x="1268" y="1442"/>
                  </a:cubicBezTo>
                  <a:cubicBezTo>
                    <a:pt x="1326" y="1420"/>
                    <a:pt x="1356" y="1375"/>
                    <a:pt x="1364" y="1315"/>
                  </a:cubicBezTo>
                  <a:cubicBezTo>
                    <a:pt x="1488" y="1313"/>
                    <a:pt x="1529" y="1277"/>
                    <a:pt x="1546" y="1156"/>
                  </a:cubicBezTo>
                  <a:cubicBezTo>
                    <a:pt x="1560" y="1153"/>
                    <a:pt x="1575" y="1152"/>
                    <a:pt x="1589" y="1148"/>
                  </a:cubicBezTo>
                  <a:cubicBezTo>
                    <a:pt x="1705" y="1116"/>
                    <a:pt x="1749" y="983"/>
                    <a:pt x="1676" y="889"/>
                  </a:cubicBezTo>
                  <a:cubicBezTo>
                    <a:pt x="1665" y="874"/>
                    <a:pt x="1665" y="864"/>
                    <a:pt x="1673" y="84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sp>
        <p:nvSpPr>
          <p:cNvPr id="110" name="Title 1"/>
          <p:cNvSpPr txBox="1">
            <a:spLocks/>
          </p:cNvSpPr>
          <p:nvPr/>
        </p:nvSpPr>
        <p:spPr>
          <a:xfrm>
            <a:off x="1584815" y="2711574"/>
            <a:ext cx="1236418" cy="747713"/>
          </a:xfrm>
          <a:prstGeom prst="rect">
            <a:avLst/>
          </a:prstGeom>
        </p:spPr>
        <p:txBody>
          <a:bodyPr/>
          <a:lstStyle>
            <a:lvl1pPr algn="l" rtl="0" eaLnBrk="0" fontAlgn="base" hangingPunct="0">
              <a:spcBef>
                <a:spcPct val="0"/>
              </a:spcBef>
              <a:spcAft>
                <a:spcPct val="0"/>
              </a:spcAft>
              <a:defRPr sz="2800" b="1">
                <a:solidFill>
                  <a:srgbClr val="91278F"/>
                </a:solidFill>
                <a:latin typeface="+mj-lt"/>
                <a:ea typeface="+mj-ea"/>
                <a:cs typeface="+mj-cs"/>
              </a:defRPr>
            </a:lvl1pPr>
            <a:lvl2pPr algn="l" rtl="0" eaLnBrk="0" fontAlgn="base" hangingPunct="0">
              <a:spcBef>
                <a:spcPct val="0"/>
              </a:spcBef>
              <a:spcAft>
                <a:spcPct val="0"/>
              </a:spcAft>
              <a:defRPr sz="3200" b="1">
                <a:solidFill>
                  <a:srgbClr val="91278F"/>
                </a:solidFill>
                <a:latin typeface="Verdana" pitchFamily="34" charset="0"/>
              </a:defRPr>
            </a:lvl2pPr>
            <a:lvl3pPr algn="l" rtl="0" eaLnBrk="0" fontAlgn="base" hangingPunct="0">
              <a:spcBef>
                <a:spcPct val="0"/>
              </a:spcBef>
              <a:spcAft>
                <a:spcPct val="0"/>
              </a:spcAft>
              <a:defRPr sz="3200" b="1">
                <a:solidFill>
                  <a:srgbClr val="91278F"/>
                </a:solidFill>
                <a:latin typeface="Verdana" pitchFamily="34" charset="0"/>
              </a:defRPr>
            </a:lvl3pPr>
            <a:lvl4pPr algn="l" rtl="0" eaLnBrk="0" fontAlgn="base" hangingPunct="0">
              <a:spcBef>
                <a:spcPct val="0"/>
              </a:spcBef>
              <a:spcAft>
                <a:spcPct val="0"/>
              </a:spcAft>
              <a:defRPr sz="3200" b="1">
                <a:solidFill>
                  <a:srgbClr val="91278F"/>
                </a:solidFill>
                <a:latin typeface="Verdana" pitchFamily="34" charset="0"/>
              </a:defRPr>
            </a:lvl4pPr>
            <a:lvl5pPr algn="l" rtl="0" eaLnBrk="0" fontAlgn="base" hangingPunct="0">
              <a:spcBef>
                <a:spcPct val="0"/>
              </a:spcBef>
              <a:spcAft>
                <a:spcPct val="0"/>
              </a:spcAft>
              <a:defRPr sz="3200" b="1">
                <a:solidFill>
                  <a:srgbClr val="91278F"/>
                </a:solidFill>
                <a:latin typeface="Verdana" pitchFamily="34" charset="0"/>
              </a:defRPr>
            </a:lvl5pPr>
            <a:lvl6pPr marL="457200" algn="l" rtl="0" fontAlgn="base">
              <a:spcBef>
                <a:spcPct val="0"/>
              </a:spcBef>
              <a:spcAft>
                <a:spcPct val="0"/>
              </a:spcAft>
              <a:defRPr sz="3200" b="1">
                <a:solidFill>
                  <a:srgbClr val="91278F"/>
                </a:solidFill>
                <a:latin typeface="Verdana" pitchFamily="34" charset="0"/>
              </a:defRPr>
            </a:lvl6pPr>
            <a:lvl7pPr marL="914400" algn="l" rtl="0" fontAlgn="base">
              <a:spcBef>
                <a:spcPct val="0"/>
              </a:spcBef>
              <a:spcAft>
                <a:spcPct val="0"/>
              </a:spcAft>
              <a:defRPr sz="3200" b="1">
                <a:solidFill>
                  <a:srgbClr val="91278F"/>
                </a:solidFill>
                <a:latin typeface="Verdana" pitchFamily="34" charset="0"/>
              </a:defRPr>
            </a:lvl7pPr>
            <a:lvl8pPr marL="1371600" algn="l" rtl="0" fontAlgn="base">
              <a:spcBef>
                <a:spcPct val="0"/>
              </a:spcBef>
              <a:spcAft>
                <a:spcPct val="0"/>
              </a:spcAft>
              <a:defRPr sz="3200" b="1">
                <a:solidFill>
                  <a:srgbClr val="91278F"/>
                </a:solidFill>
                <a:latin typeface="Verdana" pitchFamily="34" charset="0"/>
              </a:defRPr>
            </a:lvl8pPr>
            <a:lvl9pPr marL="1828800" algn="l" rtl="0" fontAlgn="base">
              <a:spcBef>
                <a:spcPct val="0"/>
              </a:spcBef>
              <a:spcAft>
                <a:spcPct val="0"/>
              </a:spcAft>
              <a:defRPr sz="3200" b="1">
                <a:solidFill>
                  <a:srgbClr val="91278F"/>
                </a:solidFill>
                <a:latin typeface="Verdana" pitchFamily="34" charset="0"/>
              </a:defRPr>
            </a:lvl9pPr>
          </a:lstStyle>
          <a:p>
            <a:pPr algn="ctr">
              <a:defRPr/>
            </a:pPr>
            <a:r>
              <a:rPr lang="en-GB" sz="1050" kern="0" dirty="0">
                <a:solidFill>
                  <a:prstClr val="white">
                    <a:lumMod val="50000"/>
                  </a:prstClr>
                </a:solidFill>
              </a:rPr>
              <a:t>Technology Requirements</a:t>
            </a:r>
          </a:p>
        </p:txBody>
      </p:sp>
      <p:sp>
        <p:nvSpPr>
          <p:cNvPr id="111" name="Title 1"/>
          <p:cNvSpPr txBox="1">
            <a:spLocks/>
          </p:cNvSpPr>
          <p:nvPr/>
        </p:nvSpPr>
        <p:spPr>
          <a:xfrm>
            <a:off x="2789359" y="2711574"/>
            <a:ext cx="1236419" cy="747713"/>
          </a:xfrm>
          <a:prstGeom prst="rect">
            <a:avLst/>
          </a:prstGeom>
        </p:spPr>
        <p:txBody>
          <a:bodyPr/>
          <a:lstStyle>
            <a:lvl1pPr algn="l" rtl="0" eaLnBrk="0" fontAlgn="base" hangingPunct="0">
              <a:spcBef>
                <a:spcPct val="0"/>
              </a:spcBef>
              <a:spcAft>
                <a:spcPct val="0"/>
              </a:spcAft>
              <a:defRPr sz="2800" b="1">
                <a:solidFill>
                  <a:srgbClr val="91278F"/>
                </a:solidFill>
                <a:latin typeface="+mj-lt"/>
                <a:ea typeface="+mj-ea"/>
                <a:cs typeface="+mj-cs"/>
              </a:defRPr>
            </a:lvl1pPr>
            <a:lvl2pPr algn="l" rtl="0" eaLnBrk="0" fontAlgn="base" hangingPunct="0">
              <a:spcBef>
                <a:spcPct val="0"/>
              </a:spcBef>
              <a:spcAft>
                <a:spcPct val="0"/>
              </a:spcAft>
              <a:defRPr sz="3200" b="1">
                <a:solidFill>
                  <a:srgbClr val="91278F"/>
                </a:solidFill>
                <a:latin typeface="Verdana" pitchFamily="34" charset="0"/>
              </a:defRPr>
            </a:lvl2pPr>
            <a:lvl3pPr algn="l" rtl="0" eaLnBrk="0" fontAlgn="base" hangingPunct="0">
              <a:spcBef>
                <a:spcPct val="0"/>
              </a:spcBef>
              <a:spcAft>
                <a:spcPct val="0"/>
              </a:spcAft>
              <a:defRPr sz="3200" b="1">
                <a:solidFill>
                  <a:srgbClr val="91278F"/>
                </a:solidFill>
                <a:latin typeface="Verdana" pitchFamily="34" charset="0"/>
              </a:defRPr>
            </a:lvl3pPr>
            <a:lvl4pPr algn="l" rtl="0" eaLnBrk="0" fontAlgn="base" hangingPunct="0">
              <a:spcBef>
                <a:spcPct val="0"/>
              </a:spcBef>
              <a:spcAft>
                <a:spcPct val="0"/>
              </a:spcAft>
              <a:defRPr sz="3200" b="1">
                <a:solidFill>
                  <a:srgbClr val="91278F"/>
                </a:solidFill>
                <a:latin typeface="Verdana" pitchFamily="34" charset="0"/>
              </a:defRPr>
            </a:lvl4pPr>
            <a:lvl5pPr algn="l" rtl="0" eaLnBrk="0" fontAlgn="base" hangingPunct="0">
              <a:spcBef>
                <a:spcPct val="0"/>
              </a:spcBef>
              <a:spcAft>
                <a:spcPct val="0"/>
              </a:spcAft>
              <a:defRPr sz="3200" b="1">
                <a:solidFill>
                  <a:srgbClr val="91278F"/>
                </a:solidFill>
                <a:latin typeface="Verdana" pitchFamily="34" charset="0"/>
              </a:defRPr>
            </a:lvl5pPr>
            <a:lvl6pPr marL="457200" algn="l" rtl="0" fontAlgn="base">
              <a:spcBef>
                <a:spcPct val="0"/>
              </a:spcBef>
              <a:spcAft>
                <a:spcPct val="0"/>
              </a:spcAft>
              <a:defRPr sz="3200" b="1">
                <a:solidFill>
                  <a:srgbClr val="91278F"/>
                </a:solidFill>
                <a:latin typeface="Verdana" pitchFamily="34" charset="0"/>
              </a:defRPr>
            </a:lvl6pPr>
            <a:lvl7pPr marL="914400" algn="l" rtl="0" fontAlgn="base">
              <a:spcBef>
                <a:spcPct val="0"/>
              </a:spcBef>
              <a:spcAft>
                <a:spcPct val="0"/>
              </a:spcAft>
              <a:defRPr sz="3200" b="1">
                <a:solidFill>
                  <a:srgbClr val="91278F"/>
                </a:solidFill>
                <a:latin typeface="Verdana" pitchFamily="34" charset="0"/>
              </a:defRPr>
            </a:lvl7pPr>
            <a:lvl8pPr marL="1371600" algn="l" rtl="0" fontAlgn="base">
              <a:spcBef>
                <a:spcPct val="0"/>
              </a:spcBef>
              <a:spcAft>
                <a:spcPct val="0"/>
              </a:spcAft>
              <a:defRPr sz="3200" b="1">
                <a:solidFill>
                  <a:srgbClr val="91278F"/>
                </a:solidFill>
                <a:latin typeface="Verdana" pitchFamily="34" charset="0"/>
              </a:defRPr>
            </a:lvl8pPr>
            <a:lvl9pPr marL="1828800" algn="l" rtl="0" fontAlgn="base">
              <a:spcBef>
                <a:spcPct val="0"/>
              </a:spcBef>
              <a:spcAft>
                <a:spcPct val="0"/>
              </a:spcAft>
              <a:defRPr sz="3200" b="1">
                <a:solidFill>
                  <a:srgbClr val="91278F"/>
                </a:solidFill>
                <a:latin typeface="Verdana" pitchFamily="34" charset="0"/>
              </a:defRPr>
            </a:lvl9pPr>
          </a:lstStyle>
          <a:p>
            <a:pPr algn="ctr">
              <a:defRPr/>
            </a:pPr>
            <a:r>
              <a:rPr lang="en-GB" sz="1050" kern="0" dirty="0">
                <a:solidFill>
                  <a:prstClr val="white">
                    <a:lumMod val="50000"/>
                  </a:prstClr>
                </a:solidFill>
              </a:rPr>
              <a:t>Delivery Requirements</a:t>
            </a:r>
          </a:p>
        </p:txBody>
      </p:sp>
      <p:sp>
        <p:nvSpPr>
          <p:cNvPr id="112" name="Title 1"/>
          <p:cNvSpPr txBox="1">
            <a:spLocks/>
          </p:cNvSpPr>
          <p:nvPr/>
        </p:nvSpPr>
        <p:spPr>
          <a:xfrm>
            <a:off x="3994457" y="2711574"/>
            <a:ext cx="1236418" cy="747713"/>
          </a:xfrm>
          <a:prstGeom prst="rect">
            <a:avLst/>
          </a:prstGeom>
        </p:spPr>
        <p:txBody>
          <a:bodyPr/>
          <a:lstStyle>
            <a:lvl1pPr algn="l" rtl="0" eaLnBrk="0" fontAlgn="base" hangingPunct="0">
              <a:spcBef>
                <a:spcPct val="0"/>
              </a:spcBef>
              <a:spcAft>
                <a:spcPct val="0"/>
              </a:spcAft>
              <a:defRPr sz="2800" b="1">
                <a:solidFill>
                  <a:srgbClr val="91278F"/>
                </a:solidFill>
                <a:latin typeface="+mj-lt"/>
                <a:ea typeface="+mj-ea"/>
                <a:cs typeface="+mj-cs"/>
              </a:defRPr>
            </a:lvl1pPr>
            <a:lvl2pPr algn="l" rtl="0" eaLnBrk="0" fontAlgn="base" hangingPunct="0">
              <a:spcBef>
                <a:spcPct val="0"/>
              </a:spcBef>
              <a:spcAft>
                <a:spcPct val="0"/>
              </a:spcAft>
              <a:defRPr sz="3200" b="1">
                <a:solidFill>
                  <a:srgbClr val="91278F"/>
                </a:solidFill>
                <a:latin typeface="Verdana" pitchFamily="34" charset="0"/>
              </a:defRPr>
            </a:lvl2pPr>
            <a:lvl3pPr algn="l" rtl="0" eaLnBrk="0" fontAlgn="base" hangingPunct="0">
              <a:spcBef>
                <a:spcPct val="0"/>
              </a:spcBef>
              <a:spcAft>
                <a:spcPct val="0"/>
              </a:spcAft>
              <a:defRPr sz="3200" b="1">
                <a:solidFill>
                  <a:srgbClr val="91278F"/>
                </a:solidFill>
                <a:latin typeface="Verdana" pitchFamily="34" charset="0"/>
              </a:defRPr>
            </a:lvl3pPr>
            <a:lvl4pPr algn="l" rtl="0" eaLnBrk="0" fontAlgn="base" hangingPunct="0">
              <a:spcBef>
                <a:spcPct val="0"/>
              </a:spcBef>
              <a:spcAft>
                <a:spcPct val="0"/>
              </a:spcAft>
              <a:defRPr sz="3200" b="1">
                <a:solidFill>
                  <a:srgbClr val="91278F"/>
                </a:solidFill>
                <a:latin typeface="Verdana" pitchFamily="34" charset="0"/>
              </a:defRPr>
            </a:lvl4pPr>
            <a:lvl5pPr algn="l" rtl="0" eaLnBrk="0" fontAlgn="base" hangingPunct="0">
              <a:spcBef>
                <a:spcPct val="0"/>
              </a:spcBef>
              <a:spcAft>
                <a:spcPct val="0"/>
              </a:spcAft>
              <a:defRPr sz="3200" b="1">
                <a:solidFill>
                  <a:srgbClr val="91278F"/>
                </a:solidFill>
                <a:latin typeface="Verdana" pitchFamily="34" charset="0"/>
              </a:defRPr>
            </a:lvl5pPr>
            <a:lvl6pPr marL="457200" algn="l" rtl="0" fontAlgn="base">
              <a:spcBef>
                <a:spcPct val="0"/>
              </a:spcBef>
              <a:spcAft>
                <a:spcPct val="0"/>
              </a:spcAft>
              <a:defRPr sz="3200" b="1">
                <a:solidFill>
                  <a:srgbClr val="91278F"/>
                </a:solidFill>
                <a:latin typeface="Verdana" pitchFamily="34" charset="0"/>
              </a:defRPr>
            </a:lvl6pPr>
            <a:lvl7pPr marL="914400" algn="l" rtl="0" fontAlgn="base">
              <a:spcBef>
                <a:spcPct val="0"/>
              </a:spcBef>
              <a:spcAft>
                <a:spcPct val="0"/>
              </a:spcAft>
              <a:defRPr sz="3200" b="1">
                <a:solidFill>
                  <a:srgbClr val="91278F"/>
                </a:solidFill>
                <a:latin typeface="Verdana" pitchFamily="34" charset="0"/>
              </a:defRPr>
            </a:lvl7pPr>
            <a:lvl8pPr marL="1371600" algn="l" rtl="0" fontAlgn="base">
              <a:spcBef>
                <a:spcPct val="0"/>
              </a:spcBef>
              <a:spcAft>
                <a:spcPct val="0"/>
              </a:spcAft>
              <a:defRPr sz="3200" b="1">
                <a:solidFill>
                  <a:srgbClr val="91278F"/>
                </a:solidFill>
                <a:latin typeface="Verdana" pitchFamily="34" charset="0"/>
              </a:defRPr>
            </a:lvl8pPr>
            <a:lvl9pPr marL="1828800" algn="l" rtl="0" fontAlgn="base">
              <a:spcBef>
                <a:spcPct val="0"/>
              </a:spcBef>
              <a:spcAft>
                <a:spcPct val="0"/>
              </a:spcAft>
              <a:defRPr sz="3200" b="1">
                <a:solidFill>
                  <a:srgbClr val="91278F"/>
                </a:solidFill>
                <a:latin typeface="Verdana" pitchFamily="34" charset="0"/>
              </a:defRPr>
            </a:lvl9pPr>
          </a:lstStyle>
          <a:p>
            <a:pPr algn="ctr">
              <a:defRPr/>
            </a:pPr>
            <a:r>
              <a:rPr lang="en-GB" sz="1050" kern="0" dirty="0">
                <a:solidFill>
                  <a:prstClr val="white">
                    <a:lumMod val="50000"/>
                  </a:prstClr>
                </a:solidFill>
              </a:rPr>
              <a:t>Storage Requirements</a:t>
            </a:r>
          </a:p>
        </p:txBody>
      </p:sp>
      <p:sp>
        <p:nvSpPr>
          <p:cNvPr id="113" name="Title 1"/>
          <p:cNvSpPr txBox="1">
            <a:spLocks/>
          </p:cNvSpPr>
          <p:nvPr/>
        </p:nvSpPr>
        <p:spPr>
          <a:xfrm>
            <a:off x="5198453" y="2711574"/>
            <a:ext cx="1236418" cy="747713"/>
          </a:xfrm>
          <a:prstGeom prst="rect">
            <a:avLst/>
          </a:prstGeom>
        </p:spPr>
        <p:txBody>
          <a:bodyPr/>
          <a:lstStyle>
            <a:lvl1pPr algn="l" rtl="0" eaLnBrk="0" fontAlgn="base" hangingPunct="0">
              <a:spcBef>
                <a:spcPct val="0"/>
              </a:spcBef>
              <a:spcAft>
                <a:spcPct val="0"/>
              </a:spcAft>
              <a:defRPr sz="2800" b="1">
                <a:solidFill>
                  <a:srgbClr val="91278F"/>
                </a:solidFill>
                <a:latin typeface="+mj-lt"/>
                <a:ea typeface="+mj-ea"/>
                <a:cs typeface="+mj-cs"/>
              </a:defRPr>
            </a:lvl1pPr>
            <a:lvl2pPr algn="l" rtl="0" eaLnBrk="0" fontAlgn="base" hangingPunct="0">
              <a:spcBef>
                <a:spcPct val="0"/>
              </a:spcBef>
              <a:spcAft>
                <a:spcPct val="0"/>
              </a:spcAft>
              <a:defRPr sz="3200" b="1">
                <a:solidFill>
                  <a:srgbClr val="91278F"/>
                </a:solidFill>
                <a:latin typeface="Verdana" pitchFamily="34" charset="0"/>
              </a:defRPr>
            </a:lvl2pPr>
            <a:lvl3pPr algn="l" rtl="0" eaLnBrk="0" fontAlgn="base" hangingPunct="0">
              <a:spcBef>
                <a:spcPct val="0"/>
              </a:spcBef>
              <a:spcAft>
                <a:spcPct val="0"/>
              </a:spcAft>
              <a:defRPr sz="3200" b="1">
                <a:solidFill>
                  <a:srgbClr val="91278F"/>
                </a:solidFill>
                <a:latin typeface="Verdana" pitchFamily="34" charset="0"/>
              </a:defRPr>
            </a:lvl3pPr>
            <a:lvl4pPr algn="l" rtl="0" eaLnBrk="0" fontAlgn="base" hangingPunct="0">
              <a:spcBef>
                <a:spcPct val="0"/>
              </a:spcBef>
              <a:spcAft>
                <a:spcPct val="0"/>
              </a:spcAft>
              <a:defRPr sz="3200" b="1">
                <a:solidFill>
                  <a:srgbClr val="91278F"/>
                </a:solidFill>
                <a:latin typeface="Verdana" pitchFamily="34" charset="0"/>
              </a:defRPr>
            </a:lvl4pPr>
            <a:lvl5pPr algn="l" rtl="0" eaLnBrk="0" fontAlgn="base" hangingPunct="0">
              <a:spcBef>
                <a:spcPct val="0"/>
              </a:spcBef>
              <a:spcAft>
                <a:spcPct val="0"/>
              </a:spcAft>
              <a:defRPr sz="3200" b="1">
                <a:solidFill>
                  <a:srgbClr val="91278F"/>
                </a:solidFill>
                <a:latin typeface="Verdana" pitchFamily="34" charset="0"/>
              </a:defRPr>
            </a:lvl5pPr>
            <a:lvl6pPr marL="457200" algn="l" rtl="0" fontAlgn="base">
              <a:spcBef>
                <a:spcPct val="0"/>
              </a:spcBef>
              <a:spcAft>
                <a:spcPct val="0"/>
              </a:spcAft>
              <a:defRPr sz="3200" b="1">
                <a:solidFill>
                  <a:srgbClr val="91278F"/>
                </a:solidFill>
                <a:latin typeface="Verdana" pitchFamily="34" charset="0"/>
              </a:defRPr>
            </a:lvl6pPr>
            <a:lvl7pPr marL="914400" algn="l" rtl="0" fontAlgn="base">
              <a:spcBef>
                <a:spcPct val="0"/>
              </a:spcBef>
              <a:spcAft>
                <a:spcPct val="0"/>
              </a:spcAft>
              <a:defRPr sz="3200" b="1">
                <a:solidFill>
                  <a:srgbClr val="91278F"/>
                </a:solidFill>
                <a:latin typeface="Verdana" pitchFamily="34" charset="0"/>
              </a:defRPr>
            </a:lvl7pPr>
            <a:lvl8pPr marL="1371600" algn="l" rtl="0" fontAlgn="base">
              <a:spcBef>
                <a:spcPct val="0"/>
              </a:spcBef>
              <a:spcAft>
                <a:spcPct val="0"/>
              </a:spcAft>
              <a:defRPr sz="3200" b="1">
                <a:solidFill>
                  <a:srgbClr val="91278F"/>
                </a:solidFill>
                <a:latin typeface="Verdana" pitchFamily="34" charset="0"/>
              </a:defRPr>
            </a:lvl8pPr>
            <a:lvl9pPr marL="1828800" algn="l" rtl="0" fontAlgn="base">
              <a:spcBef>
                <a:spcPct val="0"/>
              </a:spcBef>
              <a:spcAft>
                <a:spcPct val="0"/>
              </a:spcAft>
              <a:defRPr sz="3200" b="1">
                <a:solidFill>
                  <a:srgbClr val="91278F"/>
                </a:solidFill>
                <a:latin typeface="Verdana" pitchFamily="34" charset="0"/>
              </a:defRPr>
            </a:lvl9pPr>
          </a:lstStyle>
          <a:p>
            <a:pPr algn="ctr">
              <a:defRPr/>
            </a:pPr>
            <a:r>
              <a:rPr lang="en-GB" sz="1050" kern="0" dirty="0">
                <a:solidFill>
                  <a:prstClr val="white">
                    <a:lumMod val="50000"/>
                  </a:prstClr>
                </a:solidFill>
              </a:rPr>
              <a:t>Management Requirements</a:t>
            </a:r>
          </a:p>
        </p:txBody>
      </p:sp>
      <p:sp>
        <p:nvSpPr>
          <p:cNvPr id="114" name="Title 1"/>
          <p:cNvSpPr txBox="1">
            <a:spLocks/>
          </p:cNvSpPr>
          <p:nvPr/>
        </p:nvSpPr>
        <p:spPr>
          <a:xfrm>
            <a:off x="6403547" y="2711574"/>
            <a:ext cx="1236419" cy="747713"/>
          </a:xfrm>
          <a:prstGeom prst="rect">
            <a:avLst/>
          </a:prstGeom>
        </p:spPr>
        <p:txBody>
          <a:bodyPr/>
          <a:lstStyle>
            <a:lvl1pPr algn="l" rtl="0" eaLnBrk="0" fontAlgn="base" hangingPunct="0">
              <a:spcBef>
                <a:spcPct val="0"/>
              </a:spcBef>
              <a:spcAft>
                <a:spcPct val="0"/>
              </a:spcAft>
              <a:defRPr sz="2800" b="1">
                <a:solidFill>
                  <a:srgbClr val="91278F"/>
                </a:solidFill>
                <a:latin typeface="+mj-lt"/>
                <a:ea typeface="+mj-ea"/>
                <a:cs typeface="+mj-cs"/>
              </a:defRPr>
            </a:lvl1pPr>
            <a:lvl2pPr algn="l" rtl="0" eaLnBrk="0" fontAlgn="base" hangingPunct="0">
              <a:spcBef>
                <a:spcPct val="0"/>
              </a:spcBef>
              <a:spcAft>
                <a:spcPct val="0"/>
              </a:spcAft>
              <a:defRPr sz="3200" b="1">
                <a:solidFill>
                  <a:srgbClr val="91278F"/>
                </a:solidFill>
                <a:latin typeface="Verdana" pitchFamily="34" charset="0"/>
              </a:defRPr>
            </a:lvl2pPr>
            <a:lvl3pPr algn="l" rtl="0" eaLnBrk="0" fontAlgn="base" hangingPunct="0">
              <a:spcBef>
                <a:spcPct val="0"/>
              </a:spcBef>
              <a:spcAft>
                <a:spcPct val="0"/>
              </a:spcAft>
              <a:defRPr sz="3200" b="1">
                <a:solidFill>
                  <a:srgbClr val="91278F"/>
                </a:solidFill>
                <a:latin typeface="Verdana" pitchFamily="34" charset="0"/>
              </a:defRPr>
            </a:lvl3pPr>
            <a:lvl4pPr algn="l" rtl="0" eaLnBrk="0" fontAlgn="base" hangingPunct="0">
              <a:spcBef>
                <a:spcPct val="0"/>
              </a:spcBef>
              <a:spcAft>
                <a:spcPct val="0"/>
              </a:spcAft>
              <a:defRPr sz="3200" b="1">
                <a:solidFill>
                  <a:srgbClr val="91278F"/>
                </a:solidFill>
                <a:latin typeface="Verdana" pitchFamily="34" charset="0"/>
              </a:defRPr>
            </a:lvl4pPr>
            <a:lvl5pPr algn="l" rtl="0" eaLnBrk="0" fontAlgn="base" hangingPunct="0">
              <a:spcBef>
                <a:spcPct val="0"/>
              </a:spcBef>
              <a:spcAft>
                <a:spcPct val="0"/>
              </a:spcAft>
              <a:defRPr sz="3200" b="1">
                <a:solidFill>
                  <a:srgbClr val="91278F"/>
                </a:solidFill>
                <a:latin typeface="Verdana" pitchFamily="34" charset="0"/>
              </a:defRPr>
            </a:lvl5pPr>
            <a:lvl6pPr marL="457200" algn="l" rtl="0" fontAlgn="base">
              <a:spcBef>
                <a:spcPct val="0"/>
              </a:spcBef>
              <a:spcAft>
                <a:spcPct val="0"/>
              </a:spcAft>
              <a:defRPr sz="3200" b="1">
                <a:solidFill>
                  <a:srgbClr val="91278F"/>
                </a:solidFill>
                <a:latin typeface="Verdana" pitchFamily="34" charset="0"/>
              </a:defRPr>
            </a:lvl6pPr>
            <a:lvl7pPr marL="914400" algn="l" rtl="0" fontAlgn="base">
              <a:spcBef>
                <a:spcPct val="0"/>
              </a:spcBef>
              <a:spcAft>
                <a:spcPct val="0"/>
              </a:spcAft>
              <a:defRPr sz="3200" b="1">
                <a:solidFill>
                  <a:srgbClr val="91278F"/>
                </a:solidFill>
                <a:latin typeface="Verdana" pitchFamily="34" charset="0"/>
              </a:defRPr>
            </a:lvl7pPr>
            <a:lvl8pPr marL="1371600" algn="l" rtl="0" fontAlgn="base">
              <a:spcBef>
                <a:spcPct val="0"/>
              </a:spcBef>
              <a:spcAft>
                <a:spcPct val="0"/>
              </a:spcAft>
              <a:defRPr sz="3200" b="1">
                <a:solidFill>
                  <a:srgbClr val="91278F"/>
                </a:solidFill>
                <a:latin typeface="Verdana" pitchFamily="34" charset="0"/>
              </a:defRPr>
            </a:lvl8pPr>
            <a:lvl9pPr marL="1828800" algn="l" rtl="0" fontAlgn="base">
              <a:spcBef>
                <a:spcPct val="0"/>
              </a:spcBef>
              <a:spcAft>
                <a:spcPct val="0"/>
              </a:spcAft>
              <a:defRPr sz="3200" b="1">
                <a:solidFill>
                  <a:srgbClr val="91278F"/>
                </a:solidFill>
                <a:latin typeface="Verdana" pitchFamily="34" charset="0"/>
              </a:defRPr>
            </a:lvl9pPr>
          </a:lstStyle>
          <a:p>
            <a:pPr algn="ctr">
              <a:defRPr/>
            </a:pPr>
            <a:r>
              <a:rPr lang="en-GB" sz="1050" kern="0" dirty="0">
                <a:solidFill>
                  <a:prstClr val="white">
                    <a:lumMod val="50000"/>
                  </a:prstClr>
                </a:solidFill>
              </a:rPr>
              <a:t>Management of Change</a:t>
            </a:r>
          </a:p>
        </p:txBody>
      </p:sp>
      <p:grpSp>
        <p:nvGrpSpPr>
          <p:cNvPr id="9" name="Group 8"/>
          <p:cNvGrpSpPr/>
          <p:nvPr/>
        </p:nvGrpSpPr>
        <p:grpSpPr>
          <a:xfrm>
            <a:off x="2949819" y="1677617"/>
            <a:ext cx="915500" cy="1033958"/>
            <a:chOff x="2327031" y="1866901"/>
            <a:chExt cx="1220666" cy="1539875"/>
          </a:xfrm>
        </p:grpSpPr>
        <p:sp>
          <p:nvSpPr>
            <p:cNvPr id="16389" name="Freeform 20"/>
            <p:cNvSpPr>
              <a:spLocks/>
            </p:cNvSpPr>
            <p:nvPr/>
          </p:nvSpPr>
          <p:spPr bwMode="auto">
            <a:xfrm>
              <a:off x="2327031" y="1866901"/>
              <a:ext cx="1220666" cy="153987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2"/>
                    <a:pt x="50" y="320"/>
                    <a:pt x="121" y="343"/>
                  </a:cubicBezTo>
                  <a:cubicBezTo>
                    <a:pt x="136" y="363"/>
                    <a:pt x="151" y="382"/>
                    <a:pt x="165" y="398"/>
                  </a:cubicBezTo>
                  <a:cubicBezTo>
                    <a:pt x="176" y="410"/>
                    <a:pt x="176" y="410"/>
                    <a:pt x="176" y="410"/>
                  </a:cubicBezTo>
                  <a:cubicBezTo>
                    <a:pt x="186" y="398"/>
                    <a:pt x="186" y="398"/>
                    <a:pt x="186" y="398"/>
                  </a:cubicBezTo>
                  <a:cubicBezTo>
                    <a:pt x="201" y="382"/>
                    <a:pt x="216" y="363"/>
                    <a:pt x="230" y="343"/>
                  </a:cubicBezTo>
                  <a:cubicBezTo>
                    <a:pt x="302" y="320"/>
                    <a:pt x="352" y="252"/>
                    <a:pt x="352" y="176"/>
                  </a:cubicBezTo>
                  <a:cubicBezTo>
                    <a:pt x="352" y="79"/>
                    <a:pt x="273" y="0"/>
                    <a:pt x="176" y="0"/>
                  </a:cubicBezTo>
                  <a:close/>
                </a:path>
              </a:pathLst>
            </a:custGeom>
            <a:solidFill>
              <a:srgbClr val="7CC1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3" name="Freeform 26"/>
            <p:cNvSpPr>
              <a:spLocks/>
            </p:cNvSpPr>
            <p:nvPr/>
          </p:nvSpPr>
          <p:spPr bwMode="auto">
            <a:xfrm>
              <a:off x="2404697" y="1938339"/>
              <a:ext cx="1063869" cy="136842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nvGrpSpPr>
            <p:cNvPr id="16403" name="Group 105"/>
            <p:cNvGrpSpPr>
              <a:grpSpLocks noChangeAspect="1"/>
            </p:cNvGrpSpPr>
            <p:nvPr/>
          </p:nvGrpSpPr>
          <p:grpSpPr bwMode="auto">
            <a:xfrm>
              <a:off x="2524858" y="2303464"/>
              <a:ext cx="753208" cy="530225"/>
              <a:chOff x="495" y="3376"/>
              <a:chExt cx="340" cy="221"/>
            </a:xfrm>
          </p:grpSpPr>
          <p:sp>
            <p:nvSpPr>
              <p:cNvPr id="16423" name="AutoShape 104"/>
              <p:cNvSpPr>
                <a:spLocks noChangeAspect="1" noChangeArrowheads="1" noTextEdit="1"/>
              </p:cNvSpPr>
              <p:nvPr/>
            </p:nvSpPr>
            <p:spPr bwMode="auto">
              <a:xfrm>
                <a:off x="495" y="3376"/>
                <a:ext cx="3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solidFill>
                    <a:prstClr val="black"/>
                  </a:solidFill>
                </a:endParaRPr>
              </a:p>
            </p:txBody>
          </p:sp>
          <p:sp>
            <p:nvSpPr>
              <p:cNvPr id="16424" name="Rectangle 106"/>
              <p:cNvSpPr>
                <a:spLocks noChangeArrowheads="1"/>
              </p:cNvSpPr>
              <p:nvPr/>
            </p:nvSpPr>
            <p:spPr bwMode="auto">
              <a:xfrm>
                <a:off x="630" y="3377"/>
                <a:ext cx="18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Frutiger 55 Roman" pitchFamily="34" charset="0"/>
                  </a:defRPr>
                </a:lvl1pPr>
                <a:lvl2pPr marL="742950" indent="-285750">
                  <a:defRPr sz="1600" b="1">
                    <a:solidFill>
                      <a:schemeClr val="tx1"/>
                    </a:solidFill>
                    <a:latin typeface="Frutiger 55 Roman" pitchFamily="34" charset="0"/>
                  </a:defRPr>
                </a:lvl2pPr>
                <a:lvl3pPr marL="1143000" indent="-228600">
                  <a:defRPr sz="1600" b="1">
                    <a:solidFill>
                      <a:schemeClr val="tx1"/>
                    </a:solidFill>
                    <a:latin typeface="Frutiger 55 Roman" pitchFamily="34" charset="0"/>
                  </a:defRPr>
                </a:lvl3pPr>
                <a:lvl4pPr marL="1600200" indent="-228600">
                  <a:defRPr sz="1600" b="1">
                    <a:solidFill>
                      <a:schemeClr val="tx1"/>
                    </a:solidFill>
                    <a:latin typeface="Frutiger 55 Roman" pitchFamily="34" charset="0"/>
                  </a:defRPr>
                </a:lvl4pPr>
                <a:lvl5pPr marL="2057400" indent="-228600">
                  <a:defRPr sz="1600" b="1">
                    <a:solidFill>
                      <a:schemeClr val="tx1"/>
                    </a:solidFill>
                    <a:latin typeface="Frutiger 55 Roman" pitchFamily="34" charset="0"/>
                  </a:defRPr>
                </a:lvl5pPr>
                <a:lvl6pPr marL="25146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6pPr>
                <a:lvl7pPr marL="29718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7pPr>
                <a:lvl8pPr marL="34290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8pPr>
                <a:lvl9pPr marL="38862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9pPr>
              </a:lstStyle>
              <a:p>
                <a:endParaRPr lang="en-IE" altLang="en-US" sz="1200">
                  <a:solidFill>
                    <a:prstClr val="black"/>
                  </a:solidFill>
                </a:endParaRPr>
              </a:p>
            </p:txBody>
          </p:sp>
          <p:sp>
            <p:nvSpPr>
              <p:cNvPr id="16425" name="Freeform 107"/>
              <p:cNvSpPr>
                <a:spLocks/>
              </p:cNvSpPr>
              <p:nvPr/>
            </p:nvSpPr>
            <p:spPr bwMode="auto">
              <a:xfrm>
                <a:off x="816" y="3525"/>
                <a:ext cx="18" cy="47"/>
              </a:xfrm>
              <a:custGeom>
                <a:avLst/>
                <a:gdLst>
                  <a:gd name="T0" fmla="*/ 9 w 19"/>
                  <a:gd name="T1" fmla="*/ 0 h 49"/>
                  <a:gd name="T2" fmla="*/ 7 w 19"/>
                  <a:gd name="T3" fmla="*/ 0 h 49"/>
                  <a:gd name="T4" fmla="*/ 0 w 19"/>
                  <a:gd name="T5" fmla="*/ 7 h 49"/>
                  <a:gd name="T6" fmla="*/ 0 w 19"/>
                  <a:gd name="T7" fmla="*/ 31 h 49"/>
                  <a:gd name="T8" fmla="*/ 7 w 19"/>
                  <a:gd name="T9" fmla="*/ 34 h 49"/>
                  <a:gd name="T10" fmla="*/ 9 w 19"/>
                  <a:gd name="T11" fmla="*/ 34 h 49"/>
                  <a:gd name="T12" fmla="*/ 11 w 19"/>
                  <a:gd name="T13" fmla="*/ 31 h 49"/>
                  <a:gd name="T14" fmla="*/ 11 w 19"/>
                  <a:gd name="T15" fmla="*/ 7 h 49"/>
                  <a:gd name="T16" fmla="*/ 9 w 1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49">
                    <a:moveTo>
                      <a:pt x="12" y="0"/>
                    </a:moveTo>
                    <a:cubicBezTo>
                      <a:pt x="7" y="0"/>
                      <a:pt x="7" y="0"/>
                      <a:pt x="7" y="0"/>
                    </a:cubicBezTo>
                    <a:cubicBezTo>
                      <a:pt x="3" y="0"/>
                      <a:pt x="0" y="3"/>
                      <a:pt x="0" y="7"/>
                    </a:cubicBezTo>
                    <a:cubicBezTo>
                      <a:pt x="0" y="42"/>
                      <a:pt x="0" y="42"/>
                      <a:pt x="0" y="42"/>
                    </a:cubicBezTo>
                    <a:cubicBezTo>
                      <a:pt x="0" y="46"/>
                      <a:pt x="3" y="49"/>
                      <a:pt x="7" y="49"/>
                    </a:cubicBezTo>
                    <a:cubicBezTo>
                      <a:pt x="12" y="49"/>
                      <a:pt x="12" y="49"/>
                      <a:pt x="12" y="49"/>
                    </a:cubicBezTo>
                    <a:cubicBezTo>
                      <a:pt x="16" y="49"/>
                      <a:pt x="19" y="46"/>
                      <a:pt x="19" y="42"/>
                    </a:cubicBezTo>
                    <a:cubicBezTo>
                      <a:pt x="19" y="7"/>
                      <a:pt x="19" y="7"/>
                      <a:pt x="19" y="7"/>
                    </a:cubicBezTo>
                    <a:cubicBezTo>
                      <a:pt x="19" y="3"/>
                      <a:pt x="16" y="0"/>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6" name="Freeform 108"/>
              <p:cNvSpPr>
                <a:spLocks/>
              </p:cNvSpPr>
              <p:nvPr/>
            </p:nvSpPr>
            <p:spPr bwMode="auto">
              <a:xfrm>
                <a:off x="496" y="3377"/>
                <a:ext cx="124" cy="42"/>
              </a:xfrm>
              <a:custGeom>
                <a:avLst/>
                <a:gdLst>
                  <a:gd name="T0" fmla="*/ 84 w 131"/>
                  <a:gd name="T1" fmla="*/ 0 h 45"/>
                  <a:gd name="T2" fmla="*/ 0 w 131"/>
                  <a:gd name="T3" fmla="*/ 19 h 45"/>
                  <a:gd name="T4" fmla="*/ 0 w 131"/>
                  <a:gd name="T5" fmla="*/ 26 h 45"/>
                  <a:gd name="T6" fmla="*/ 84 w 131"/>
                  <a:gd name="T7" fmla="*/ 26 h 45"/>
                  <a:gd name="T8" fmla="*/ 84 w 131"/>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5">
                    <a:moveTo>
                      <a:pt x="131" y="0"/>
                    </a:moveTo>
                    <a:cubicBezTo>
                      <a:pt x="88" y="5"/>
                      <a:pt x="44" y="21"/>
                      <a:pt x="0" y="33"/>
                    </a:cubicBezTo>
                    <a:cubicBezTo>
                      <a:pt x="0" y="37"/>
                      <a:pt x="0" y="41"/>
                      <a:pt x="0" y="45"/>
                    </a:cubicBezTo>
                    <a:cubicBezTo>
                      <a:pt x="44" y="45"/>
                      <a:pt x="88" y="45"/>
                      <a:pt x="131" y="45"/>
                    </a:cubicBezTo>
                    <a:cubicBezTo>
                      <a:pt x="131" y="30"/>
                      <a:pt x="131" y="15"/>
                      <a:pt x="13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7" name="Freeform 109"/>
              <p:cNvSpPr>
                <a:spLocks/>
              </p:cNvSpPr>
              <p:nvPr/>
            </p:nvSpPr>
            <p:spPr bwMode="auto">
              <a:xfrm>
                <a:off x="496" y="3425"/>
                <a:ext cx="256" cy="141"/>
              </a:xfrm>
              <a:custGeom>
                <a:avLst/>
                <a:gdLst>
                  <a:gd name="T0" fmla="*/ 172 w 271"/>
                  <a:gd name="T1" fmla="*/ 72 h 149"/>
                  <a:gd name="T2" fmla="*/ 84 w 271"/>
                  <a:gd name="T3" fmla="*/ 72 h 149"/>
                  <a:gd name="T4" fmla="*/ 84 w 271"/>
                  <a:gd name="T5" fmla="*/ 0 h 149"/>
                  <a:gd name="T6" fmla="*/ 0 w 271"/>
                  <a:gd name="T7" fmla="*/ 0 h 149"/>
                  <a:gd name="T8" fmla="*/ 0 w 271"/>
                  <a:gd name="T9" fmla="*/ 9 h 149"/>
                  <a:gd name="T10" fmla="*/ 73 w 271"/>
                  <a:gd name="T11" fmla="*/ 9 h 149"/>
                  <a:gd name="T12" fmla="*/ 73 w 271"/>
                  <a:gd name="T13" fmla="*/ 59 h 149"/>
                  <a:gd name="T14" fmla="*/ 0 w 271"/>
                  <a:gd name="T15" fmla="*/ 59 h 149"/>
                  <a:gd name="T16" fmla="*/ 0 w 271"/>
                  <a:gd name="T17" fmla="*/ 96 h 149"/>
                  <a:gd name="T18" fmla="*/ 18 w 271"/>
                  <a:gd name="T19" fmla="*/ 96 h 149"/>
                  <a:gd name="T20" fmla="*/ 42 w 271"/>
                  <a:gd name="T21" fmla="*/ 71 h 149"/>
                  <a:gd name="T22" fmla="*/ 67 w 271"/>
                  <a:gd name="T23" fmla="*/ 96 h 149"/>
                  <a:gd name="T24" fmla="*/ 84 w 271"/>
                  <a:gd name="T25" fmla="*/ 96 h 149"/>
                  <a:gd name="T26" fmla="*/ 154 w 271"/>
                  <a:gd name="T27" fmla="*/ 96 h 149"/>
                  <a:gd name="T28" fmla="*/ 172 w 271"/>
                  <a:gd name="T29" fmla="*/ 72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1" h="149">
                    <a:moveTo>
                      <a:pt x="271" y="112"/>
                    </a:moveTo>
                    <a:cubicBezTo>
                      <a:pt x="131" y="112"/>
                      <a:pt x="131" y="112"/>
                      <a:pt x="131" y="112"/>
                    </a:cubicBezTo>
                    <a:cubicBezTo>
                      <a:pt x="131" y="0"/>
                      <a:pt x="131" y="0"/>
                      <a:pt x="131" y="0"/>
                    </a:cubicBezTo>
                    <a:cubicBezTo>
                      <a:pt x="0" y="0"/>
                      <a:pt x="0" y="0"/>
                      <a:pt x="0" y="0"/>
                    </a:cubicBezTo>
                    <a:cubicBezTo>
                      <a:pt x="0" y="12"/>
                      <a:pt x="0" y="12"/>
                      <a:pt x="0" y="12"/>
                    </a:cubicBezTo>
                    <a:cubicBezTo>
                      <a:pt x="114" y="12"/>
                      <a:pt x="114" y="12"/>
                      <a:pt x="114" y="12"/>
                    </a:cubicBezTo>
                    <a:cubicBezTo>
                      <a:pt x="114" y="91"/>
                      <a:pt x="114" y="91"/>
                      <a:pt x="114" y="91"/>
                    </a:cubicBezTo>
                    <a:cubicBezTo>
                      <a:pt x="0" y="91"/>
                      <a:pt x="0" y="91"/>
                      <a:pt x="0" y="91"/>
                    </a:cubicBezTo>
                    <a:cubicBezTo>
                      <a:pt x="0" y="149"/>
                      <a:pt x="0" y="149"/>
                      <a:pt x="0" y="149"/>
                    </a:cubicBezTo>
                    <a:cubicBezTo>
                      <a:pt x="26" y="149"/>
                      <a:pt x="26" y="149"/>
                      <a:pt x="26" y="149"/>
                    </a:cubicBezTo>
                    <a:cubicBezTo>
                      <a:pt x="26" y="128"/>
                      <a:pt x="44" y="110"/>
                      <a:pt x="66" y="110"/>
                    </a:cubicBezTo>
                    <a:cubicBezTo>
                      <a:pt x="87" y="110"/>
                      <a:pt x="105" y="128"/>
                      <a:pt x="105" y="149"/>
                    </a:cubicBezTo>
                    <a:cubicBezTo>
                      <a:pt x="131" y="149"/>
                      <a:pt x="131" y="149"/>
                      <a:pt x="131" y="149"/>
                    </a:cubicBezTo>
                    <a:cubicBezTo>
                      <a:pt x="244" y="149"/>
                      <a:pt x="244" y="149"/>
                      <a:pt x="244" y="149"/>
                    </a:cubicBezTo>
                    <a:cubicBezTo>
                      <a:pt x="244" y="132"/>
                      <a:pt x="255" y="117"/>
                      <a:pt x="27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8" name="Freeform 110"/>
              <p:cNvSpPr>
                <a:spLocks noEditPoints="1"/>
              </p:cNvSpPr>
              <p:nvPr/>
            </p:nvSpPr>
            <p:spPr bwMode="auto">
              <a:xfrm>
                <a:off x="527" y="3535"/>
                <a:ext cx="62" cy="63"/>
              </a:xfrm>
              <a:custGeom>
                <a:avLst/>
                <a:gdLst>
                  <a:gd name="T0" fmla="*/ 20 w 66"/>
                  <a:gd name="T1" fmla="*/ 0 h 67"/>
                  <a:gd name="T2" fmla="*/ 0 w 66"/>
                  <a:gd name="T3" fmla="*/ 21 h 67"/>
                  <a:gd name="T4" fmla="*/ 20 w 66"/>
                  <a:gd name="T5" fmla="*/ 40 h 67"/>
                  <a:gd name="T6" fmla="*/ 39 w 66"/>
                  <a:gd name="T7" fmla="*/ 21 h 67"/>
                  <a:gd name="T8" fmla="*/ 20 w 66"/>
                  <a:gd name="T9" fmla="*/ 0 h 67"/>
                  <a:gd name="T10" fmla="*/ 20 w 66"/>
                  <a:gd name="T11" fmla="*/ 33 h 67"/>
                  <a:gd name="T12" fmla="*/ 8 w 66"/>
                  <a:gd name="T13" fmla="*/ 21 h 67"/>
                  <a:gd name="T14" fmla="*/ 20 w 66"/>
                  <a:gd name="T15" fmla="*/ 8 h 67"/>
                  <a:gd name="T16" fmla="*/ 33 w 66"/>
                  <a:gd name="T17" fmla="*/ 21 h 67"/>
                  <a:gd name="T18" fmla="*/ 20 w 66"/>
                  <a:gd name="T19" fmla="*/ 33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7">
                    <a:moveTo>
                      <a:pt x="33" y="0"/>
                    </a:moveTo>
                    <a:cubicBezTo>
                      <a:pt x="14" y="0"/>
                      <a:pt x="0" y="15"/>
                      <a:pt x="0" y="33"/>
                    </a:cubicBezTo>
                    <a:cubicBezTo>
                      <a:pt x="0" y="52"/>
                      <a:pt x="14" y="67"/>
                      <a:pt x="33" y="67"/>
                    </a:cubicBezTo>
                    <a:cubicBezTo>
                      <a:pt x="51" y="67"/>
                      <a:pt x="66" y="52"/>
                      <a:pt x="66" y="33"/>
                    </a:cubicBezTo>
                    <a:cubicBezTo>
                      <a:pt x="66" y="15"/>
                      <a:pt x="51" y="0"/>
                      <a:pt x="33" y="0"/>
                    </a:cubicBezTo>
                    <a:close/>
                    <a:moveTo>
                      <a:pt x="33" y="54"/>
                    </a:moveTo>
                    <a:cubicBezTo>
                      <a:pt x="21" y="54"/>
                      <a:pt x="12" y="45"/>
                      <a:pt x="12" y="33"/>
                    </a:cubicBezTo>
                    <a:cubicBezTo>
                      <a:pt x="12" y="22"/>
                      <a:pt x="21" y="12"/>
                      <a:pt x="33" y="12"/>
                    </a:cubicBezTo>
                    <a:cubicBezTo>
                      <a:pt x="44" y="12"/>
                      <a:pt x="54" y="22"/>
                      <a:pt x="54" y="33"/>
                    </a:cubicBezTo>
                    <a:cubicBezTo>
                      <a:pt x="54" y="45"/>
                      <a:pt x="44" y="54"/>
                      <a:pt x="3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9" name="Freeform 111"/>
              <p:cNvSpPr>
                <a:spLocks noEditPoints="1"/>
              </p:cNvSpPr>
              <p:nvPr/>
            </p:nvSpPr>
            <p:spPr bwMode="auto">
              <a:xfrm>
                <a:off x="732" y="3535"/>
                <a:ext cx="62" cy="63"/>
              </a:xfrm>
              <a:custGeom>
                <a:avLst/>
                <a:gdLst>
                  <a:gd name="T0" fmla="*/ 20 w 66"/>
                  <a:gd name="T1" fmla="*/ 0 h 67"/>
                  <a:gd name="T2" fmla="*/ 0 w 66"/>
                  <a:gd name="T3" fmla="*/ 21 h 67"/>
                  <a:gd name="T4" fmla="*/ 20 w 66"/>
                  <a:gd name="T5" fmla="*/ 40 h 67"/>
                  <a:gd name="T6" fmla="*/ 39 w 66"/>
                  <a:gd name="T7" fmla="*/ 21 h 67"/>
                  <a:gd name="T8" fmla="*/ 20 w 66"/>
                  <a:gd name="T9" fmla="*/ 0 h 67"/>
                  <a:gd name="T10" fmla="*/ 20 w 66"/>
                  <a:gd name="T11" fmla="*/ 33 h 67"/>
                  <a:gd name="T12" fmla="*/ 8 w 66"/>
                  <a:gd name="T13" fmla="*/ 21 h 67"/>
                  <a:gd name="T14" fmla="*/ 20 w 66"/>
                  <a:gd name="T15" fmla="*/ 8 h 67"/>
                  <a:gd name="T16" fmla="*/ 33 w 66"/>
                  <a:gd name="T17" fmla="*/ 21 h 67"/>
                  <a:gd name="T18" fmla="*/ 20 w 66"/>
                  <a:gd name="T19" fmla="*/ 33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7">
                    <a:moveTo>
                      <a:pt x="33" y="0"/>
                    </a:moveTo>
                    <a:cubicBezTo>
                      <a:pt x="15" y="0"/>
                      <a:pt x="0" y="15"/>
                      <a:pt x="0" y="33"/>
                    </a:cubicBezTo>
                    <a:cubicBezTo>
                      <a:pt x="0" y="52"/>
                      <a:pt x="15" y="67"/>
                      <a:pt x="33" y="67"/>
                    </a:cubicBezTo>
                    <a:cubicBezTo>
                      <a:pt x="51" y="67"/>
                      <a:pt x="66" y="52"/>
                      <a:pt x="66" y="33"/>
                    </a:cubicBezTo>
                    <a:cubicBezTo>
                      <a:pt x="66" y="15"/>
                      <a:pt x="51" y="0"/>
                      <a:pt x="33" y="0"/>
                    </a:cubicBezTo>
                    <a:close/>
                    <a:moveTo>
                      <a:pt x="33" y="54"/>
                    </a:moveTo>
                    <a:cubicBezTo>
                      <a:pt x="22" y="54"/>
                      <a:pt x="12" y="45"/>
                      <a:pt x="12" y="33"/>
                    </a:cubicBezTo>
                    <a:cubicBezTo>
                      <a:pt x="12" y="22"/>
                      <a:pt x="22" y="12"/>
                      <a:pt x="33" y="12"/>
                    </a:cubicBezTo>
                    <a:cubicBezTo>
                      <a:pt x="45" y="12"/>
                      <a:pt x="54" y="22"/>
                      <a:pt x="54" y="33"/>
                    </a:cubicBezTo>
                    <a:cubicBezTo>
                      <a:pt x="54" y="45"/>
                      <a:pt x="45" y="54"/>
                      <a:pt x="3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30" name="Oval 112"/>
              <p:cNvSpPr>
                <a:spLocks noChangeArrowheads="1"/>
              </p:cNvSpPr>
              <p:nvPr/>
            </p:nvSpPr>
            <p:spPr bwMode="auto">
              <a:xfrm>
                <a:off x="545" y="3553"/>
                <a:ext cx="26" cy="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600" b="1">
                    <a:solidFill>
                      <a:schemeClr val="tx1"/>
                    </a:solidFill>
                    <a:latin typeface="Frutiger 55 Roman" pitchFamily="34" charset="0"/>
                  </a:defRPr>
                </a:lvl1pPr>
                <a:lvl2pPr marL="742950" indent="-285750">
                  <a:defRPr sz="1600" b="1">
                    <a:solidFill>
                      <a:schemeClr val="tx1"/>
                    </a:solidFill>
                    <a:latin typeface="Frutiger 55 Roman" pitchFamily="34" charset="0"/>
                  </a:defRPr>
                </a:lvl2pPr>
                <a:lvl3pPr marL="1143000" indent="-228600">
                  <a:defRPr sz="1600" b="1">
                    <a:solidFill>
                      <a:schemeClr val="tx1"/>
                    </a:solidFill>
                    <a:latin typeface="Frutiger 55 Roman" pitchFamily="34" charset="0"/>
                  </a:defRPr>
                </a:lvl3pPr>
                <a:lvl4pPr marL="1600200" indent="-228600">
                  <a:defRPr sz="1600" b="1">
                    <a:solidFill>
                      <a:schemeClr val="tx1"/>
                    </a:solidFill>
                    <a:latin typeface="Frutiger 55 Roman" pitchFamily="34" charset="0"/>
                  </a:defRPr>
                </a:lvl4pPr>
                <a:lvl5pPr marL="2057400" indent="-228600">
                  <a:defRPr sz="1600" b="1">
                    <a:solidFill>
                      <a:schemeClr val="tx1"/>
                    </a:solidFill>
                    <a:latin typeface="Frutiger 55 Roman" pitchFamily="34" charset="0"/>
                  </a:defRPr>
                </a:lvl5pPr>
                <a:lvl6pPr marL="25146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6pPr>
                <a:lvl7pPr marL="29718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7pPr>
                <a:lvl8pPr marL="34290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8pPr>
                <a:lvl9pPr marL="38862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9pPr>
              </a:lstStyle>
              <a:p>
                <a:endParaRPr lang="en-IE" altLang="en-US" sz="1200">
                  <a:solidFill>
                    <a:prstClr val="black"/>
                  </a:solidFill>
                </a:endParaRPr>
              </a:p>
            </p:txBody>
          </p:sp>
          <p:sp>
            <p:nvSpPr>
              <p:cNvPr id="16431" name="Oval 113"/>
              <p:cNvSpPr>
                <a:spLocks noChangeArrowheads="1"/>
              </p:cNvSpPr>
              <p:nvPr/>
            </p:nvSpPr>
            <p:spPr bwMode="auto">
              <a:xfrm>
                <a:off x="750" y="3553"/>
                <a:ext cx="26" cy="2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600" b="1">
                    <a:solidFill>
                      <a:schemeClr val="tx1"/>
                    </a:solidFill>
                    <a:latin typeface="Frutiger 55 Roman" pitchFamily="34" charset="0"/>
                  </a:defRPr>
                </a:lvl1pPr>
                <a:lvl2pPr marL="742950" indent="-285750">
                  <a:defRPr sz="1600" b="1">
                    <a:solidFill>
                      <a:schemeClr val="tx1"/>
                    </a:solidFill>
                    <a:latin typeface="Frutiger 55 Roman" pitchFamily="34" charset="0"/>
                  </a:defRPr>
                </a:lvl2pPr>
                <a:lvl3pPr marL="1143000" indent="-228600">
                  <a:defRPr sz="1600" b="1">
                    <a:solidFill>
                      <a:schemeClr val="tx1"/>
                    </a:solidFill>
                    <a:latin typeface="Frutiger 55 Roman" pitchFamily="34" charset="0"/>
                  </a:defRPr>
                </a:lvl3pPr>
                <a:lvl4pPr marL="1600200" indent="-228600">
                  <a:defRPr sz="1600" b="1">
                    <a:solidFill>
                      <a:schemeClr val="tx1"/>
                    </a:solidFill>
                    <a:latin typeface="Frutiger 55 Roman" pitchFamily="34" charset="0"/>
                  </a:defRPr>
                </a:lvl4pPr>
                <a:lvl5pPr marL="2057400" indent="-228600">
                  <a:defRPr sz="1600" b="1">
                    <a:solidFill>
                      <a:schemeClr val="tx1"/>
                    </a:solidFill>
                    <a:latin typeface="Frutiger 55 Roman" pitchFamily="34" charset="0"/>
                  </a:defRPr>
                </a:lvl5pPr>
                <a:lvl6pPr marL="25146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6pPr>
                <a:lvl7pPr marL="29718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7pPr>
                <a:lvl8pPr marL="34290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8pPr>
                <a:lvl9pPr marL="38862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9pPr>
              </a:lstStyle>
              <a:p>
                <a:endParaRPr lang="en-IE" altLang="en-US" sz="1200">
                  <a:solidFill>
                    <a:prstClr val="black"/>
                  </a:solidFill>
                </a:endParaRPr>
              </a:p>
            </p:txBody>
          </p:sp>
          <p:sp>
            <p:nvSpPr>
              <p:cNvPr id="16432" name="Rectangle 114"/>
              <p:cNvSpPr>
                <a:spLocks noChangeArrowheads="1"/>
              </p:cNvSpPr>
              <p:nvPr/>
            </p:nvSpPr>
            <p:spPr bwMode="auto">
              <a:xfrm>
                <a:off x="496" y="3443"/>
                <a:ext cx="101" cy="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Frutiger 55 Roman" pitchFamily="34" charset="0"/>
                  </a:defRPr>
                </a:lvl1pPr>
                <a:lvl2pPr marL="742950" indent="-285750">
                  <a:defRPr sz="1600" b="1">
                    <a:solidFill>
                      <a:schemeClr val="tx1"/>
                    </a:solidFill>
                    <a:latin typeface="Frutiger 55 Roman" pitchFamily="34" charset="0"/>
                  </a:defRPr>
                </a:lvl2pPr>
                <a:lvl3pPr marL="1143000" indent="-228600">
                  <a:defRPr sz="1600" b="1">
                    <a:solidFill>
                      <a:schemeClr val="tx1"/>
                    </a:solidFill>
                    <a:latin typeface="Frutiger 55 Roman" pitchFamily="34" charset="0"/>
                  </a:defRPr>
                </a:lvl3pPr>
                <a:lvl4pPr marL="1600200" indent="-228600">
                  <a:defRPr sz="1600" b="1">
                    <a:solidFill>
                      <a:schemeClr val="tx1"/>
                    </a:solidFill>
                    <a:latin typeface="Frutiger 55 Roman" pitchFamily="34" charset="0"/>
                  </a:defRPr>
                </a:lvl4pPr>
                <a:lvl5pPr marL="2057400" indent="-228600">
                  <a:defRPr sz="1600" b="1">
                    <a:solidFill>
                      <a:schemeClr val="tx1"/>
                    </a:solidFill>
                    <a:latin typeface="Frutiger 55 Roman" pitchFamily="34" charset="0"/>
                  </a:defRPr>
                </a:lvl5pPr>
                <a:lvl6pPr marL="25146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6pPr>
                <a:lvl7pPr marL="29718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7pPr>
                <a:lvl8pPr marL="34290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8pPr>
                <a:lvl9pPr marL="3886200" indent="-228600" algn="ctr" eaLnBrk="0" fontAlgn="base" hangingPunct="0">
                  <a:lnSpc>
                    <a:spcPct val="90000"/>
                  </a:lnSpc>
                  <a:spcBef>
                    <a:spcPct val="0"/>
                  </a:spcBef>
                  <a:spcAft>
                    <a:spcPct val="0"/>
                  </a:spcAft>
                  <a:buClr>
                    <a:srgbClr val="0066CC"/>
                  </a:buClr>
                  <a:defRPr sz="1600" b="1">
                    <a:solidFill>
                      <a:schemeClr val="tx1"/>
                    </a:solidFill>
                    <a:latin typeface="Frutiger 55 Roman" pitchFamily="34" charset="0"/>
                  </a:defRPr>
                </a:lvl9pPr>
              </a:lstStyle>
              <a:p>
                <a:endParaRPr lang="en-IE" altLang="en-US" sz="1200">
                  <a:solidFill>
                    <a:prstClr val="black"/>
                  </a:solidFill>
                </a:endParaRPr>
              </a:p>
            </p:txBody>
          </p:sp>
          <p:sp>
            <p:nvSpPr>
              <p:cNvPr id="16433" name="Freeform 115"/>
              <p:cNvSpPr>
                <a:spLocks/>
              </p:cNvSpPr>
              <p:nvPr/>
            </p:nvSpPr>
            <p:spPr bwMode="auto">
              <a:xfrm>
                <a:off x="775" y="3531"/>
                <a:ext cx="37" cy="35"/>
              </a:xfrm>
              <a:custGeom>
                <a:avLst/>
                <a:gdLst>
                  <a:gd name="T0" fmla="*/ 21 w 40"/>
                  <a:gd name="T1" fmla="*/ 0 h 37"/>
                  <a:gd name="T2" fmla="*/ 0 w 40"/>
                  <a:gd name="T3" fmla="*/ 0 h 37"/>
                  <a:gd name="T4" fmla="*/ 15 w 40"/>
                  <a:gd name="T5" fmla="*/ 24 h 37"/>
                  <a:gd name="T6" fmla="*/ 21 w 40"/>
                  <a:gd name="T7" fmla="*/ 24 h 37"/>
                  <a:gd name="T8" fmla="*/ 21 w 40"/>
                  <a:gd name="T9" fmla="*/ 23 h 37"/>
                  <a:gd name="T10" fmla="*/ 21 w 40"/>
                  <a:gd name="T11" fmla="*/ 1 h 37"/>
                  <a:gd name="T12" fmla="*/ 21 w 40"/>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7">
                    <a:moveTo>
                      <a:pt x="40" y="0"/>
                    </a:moveTo>
                    <a:cubicBezTo>
                      <a:pt x="0" y="0"/>
                      <a:pt x="0" y="0"/>
                      <a:pt x="0" y="0"/>
                    </a:cubicBezTo>
                    <a:cubicBezTo>
                      <a:pt x="16" y="5"/>
                      <a:pt x="27" y="20"/>
                      <a:pt x="27" y="37"/>
                    </a:cubicBezTo>
                    <a:cubicBezTo>
                      <a:pt x="40" y="37"/>
                      <a:pt x="40" y="37"/>
                      <a:pt x="40" y="37"/>
                    </a:cubicBezTo>
                    <a:cubicBezTo>
                      <a:pt x="40" y="37"/>
                      <a:pt x="40" y="37"/>
                      <a:pt x="40" y="36"/>
                    </a:cubicBezTo>
                    <a:cubicBezTo>
                      <a:pt x="40" y="1"/>
                      <a:pt x="40" y="1"/>
                      <a:pt x="40" y="1"/>
                    </a:cubicBezTo>
                    <a:cubicBezTo>
                      <a:pt x="40" y="1"/>
                      <a:pt x="40" y="1"/>
                      <a:pt x="4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grpSp>
      <p:grpSp>
        <p:nvGrpSpPr>
          <p:cNvPr id="10" name="Group 9"/>
          <p:cNvGrpSpPr/>
          <p:nvPr/>
        </p:nvGrpSpPr>
        <p:grpSpPr>
          <a:xfrm>
            <a:off x="1745274" y="1677617"/>
            <a:ext cx="915499" cy="1033958"/>
            <a:chOff x="742951" y="1866901"/>
            <a:chExt cx="1220665" cy="1539875"/>
          </a:xfrm>
        </p:grpSpPr>
        <p:sp>
          <p:nvSpPr>
            <p:cNvPr id="16387" name="Freeform 26"/>
            <p:cNvSpPr>
              <a:spLocks/>
            </p:cNvSpPr>
            <p:nvPr/>
          </p:nvSpPr>
          <p:spPr bwMode="auto">
            <a:xfrm>
              <a:off x="742951" y="1866901"/>
              <a:ext cx="1220665" cy="153987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rgbClr val="992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2" name="Freeform 26"/>
            <p:cNvSpPr>
              <a:spLocks/>
            </p:cNvSpPr>
            <p:nvPr/>
          </p:nvSpPr>
          <p:spPr bwMode="auto">
            <a:xfrm>
              <a:off x="820616" y="1938339"/>
              <a:ext cx="1063869" cy="136842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04" name="AutoShape 94"/>
            <p:cNvSpPr>
              <a:spLocks noChangeAspect="1" noChangeArrowheads="1" noTextEdit="1"/>
            </p:cNvSpPr>
            <p:nvPr/>
          </p:nvSpPr>
          <p:spPr bwMode="auto">
            <a:xfrm>
              <a:off x="1113692" y="2197100"/>
              <a:ext cx="52314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solidFill>
                  <a:prstClr val="black"/>
                </a:solidFill>
              </a:endParaRPr>
            </a:p>
          </p:txBody>
        </p:sp>
        <p:sp>
          <p:nvSpPr>
            <p:cNvPr id="16405" name="Freeform 96"/>
            <p:cNvSpPr>
              <a:spLocks noEditPoints="1"/>
            </p:cNvSpPr>
            <p:nvPr/>
          </p:nvSpPr>
          <p:spPr bwMode="auto">
            <a:xfrm>
              <a:off x="1101969" y="2160589"/>
              <a:ext cx="480646" cy="765175"/>
            </a:xfrm>
            <a:custGeom>
              <a:avLst/>
              <a:gdLst>
                <a:gd name="T0" fmla="*/ 2147483647 w 232"/>
                <a:gd name="T1" fmla="*/ 0 h 313"/>
                <a:gd name="T2" fmla="*/ 2147483647 w 232"/>
                <a:gd name="T3" fmla="*/ 0 h 313"/>
                <a:gd name="T4" fmla="*/ 0 w 232"/>
                <a:gd name="T5" fmla="*/ 2147483647 h 313"/>
                <a:gd name="T6" fmla="*/ 0 w 232"/>
                <a:gd name="T7" fmla="*/ 2147483647 h 313"/>
                <a:gd name="T8" fmla="*/ 2147483647 w 232"/>
                <a:gd name="T9" fmla="*/ 2147483647 h 313"/>
                <a:gd name="T10" fmla="*/ 2147483647 w 232"/>
                <a:gd name="T11" fmla="*/ 2147483647 h 313"/>
                <a:gd name="T12" fmla="*/ 2147483647 w 232"/>
                <a:gd name="T13" fmla="*/ 2147483647 h 313"/>
                <a:gd name="T14" fmla="*/ 2147483647 w 232"/>
                <a:gd name="T15" fmla="*/ 2147483647 h 313"/>
                <a:gd name="T16" fmla="*/ 2147483647 w 232"/>
                <a:gd name="T17" fmla="*/ 0 h 313"/>
                <a:gd name="T18" fmla="*/ 2147483647 w 232"/>
                <a:gd name="T19" fmla="*/ 2147483647 h 313"/>
                <a:gd name="T20" fmla="*/ 2147483647 w 232"/>
                <a:gd name="T21" fmla="*/ 2147483647 h 313"/>
                <a:gd name="T22" fmla="*/ 2147483647 w 232"/>
                <a:gd name="T23" fmla="*/ 2147483647 h 313"/>
                <a:gd name="T24" fmla="*/ 2147483647 w 232"/>
                <a:gd name="T25" fmla="*/ 2147483647 h 313"/>
                <a:gd name="T26" fmla="*/ 2147483647 w 232"/>
                <a:gd name="T27" fmla="*/ 2147483647 h 313"/>
                <a:gd name="T28" fmla="*/ 2147483647 w 232"/>
                <a:gd name="T29" fmla="*/ 2147483647 h 313"/>
                <a:gd name="T30" fmla="*/ 2147483647 w 232"/>
                <a:gd name="T31" fmla="*/ 2147483647 h 313"/>
                <a:gd name="T32" fmla="*/ 2147483647 w 232"/>
                <a:gd name="T33" fmla="*/ 2147483647 h 313"/>
                <a:gd name="T34" fmla="*/ 2147483647 w 232"/>
                <a:gd name="T35" fmla="*/ 2147483647 h 313"/>
                <a:gd name="T36" fmla="*/ 2147483647 w 232"/>
                <a:gd name="T37" fmla="*/ 2147483647 h 313"/>
                <a:gd name="T38" fmla="*/ 2147483647 w 232"/>
                <a:gd name="T39" fmla="*/ 2147483647 h 313"/>
                <a:gd name="T40" fmla="*/ 2147483647 w 232"/>
                <a:gd name="T41" fmla="*/ 2147483647 h 313"/>
                <a:gd name="T42" fmla="*/ 2147483647 w 232"/>
                <a:gd name="T43" fmla="*/ 2147483647 h 313"/>
                <a:gd name="T44" fmla="*/ 2147483647 w 232"/>
                <a:gd name="T45" fmla="*/ 2147483647 h 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2" h="313">
                  <a:moveTo>
                    <a:pt x="208" y="0"/>
                  </a:moveTo>
                  <a:cubicBezTo>
                    <a:pt x="23" y="0"/>
                    <a:pt x="23" y="0"/>
                    <a:pt x="23" y="0"/>
                  </a:cubicBezTo>
                  <a:cubicBezTo>
                    <a:pt x="10" y="0"/>
                    <a:pt x="0" y="8"/>
                    <a:pt x="0" y="17"/>
                  </a:cubicBezTo>
                  <a:cubicBezTo>
                    <a:pt x="0" y="296"/>
                    <a:pt x="0" y="296"/>
                    <a:pt x="0" y="296"/>
                  </a:cubicBezTo>
                  <a:cubicBezTo>
                    <a:pt x="0" y="305"/>
                    <a:pt x="10" y="313"/>
                    <a:pt x="23" y="313"/>
                  </a:cubicBezTo>
                  <a:cubicBezTo>
                    <a:pt x="208" y="313"/>
                    <a:pt x="208" y="313"/>
                    <a:pt x="208" y="313"/>
                  </a:cubicBezTo>
                  <a:cubicBezTo>
                    <a:pt x="221" y="313"/>
                    <a:pt x="232" y="305"/>
                    <a:pt x="232" y="296"/>
                  </a:cubicBezTo>
                  <a:cubicBezTo>
                    <a:pt x="232" y="17"/>
                    <a:pt x="232" y="17"/>
                    <a:pt x="232" y="17"/>
                  </a:cubicBezTo>
                  <a:cubicBezTo>
                    <a:pt x="232" y="8"/>
                    <a:pt x="221" y="0"/>
                    <a:pt x="208" y="0"/>
                  </a:cubicBezTo>
                  <a:close/>
                  <a:moveTo>
                    <a:pt x="116" y="302"/>
                  </a:moveTo>
                  <a:cubicBezTo>
                    <a:pt x="101" y="302"/>
                    <a:pt x="90" y="298"/>
                    <a:pt x="90" y="293"/>
                  </a:cubicBezTo>
                  <a:cubicBezTo>
                    <a:pt x="90" y="288"/>
                    <a:pt x="101" y="284"/>
                    <a:pt x="116" y="284"/>
                  </a:cubicBezTo>
                  <a:cubicBezTo>
                    <a:pt x="130" y="284"/>
                    <a:pt x="141" y="288"/>
                    <a:pt x="141" y="293"/>
                  </a:cubicBezTo>
                  <a:cubicBezTo>
                    <a:pt x="141" y="298"/>
                    <a:pt x="130" y="302"/>
                    <a:pt x="116" y="302"/>
                  </a:cubicBezTo>
                  <a:close/>
                  <a:moveTo>
                    <a:pt x="206" y="257"/>
                  </a:moveTo>
                  <a:cubicBezTo>
                    <a:pt x="206" y="264"/>
                    <a:pt x="198" y="270"/>
                    <a:pt x="188" y="270"/>
                  </a:cubicBezTo>
                  <a:cubicBezTo>
                    <a:pt x="43" y="270"/>
                    <a:pt x="43" y="270"/>
                    <a:pt x="43" y="270"/>
                  </a:cubicBezTo>
                  <a:cubicBezTo>
                    <a:pt x="33" y="270"/>
                    <a:pt x="25" y="264"/>
                    <a:pt x="25" y="257"/>
                  </a:cubicBezTo>
                  <a:cubicBezTo>
                    <a:pt x="25" y="42"/>
                    <a:pt x="25" y="42"/>
                    <a:pt x="25" y="42"/>
                  </a:cubicBezTo>
                  <a:cubicBezTo>
                    <a:pt x="25" y="35"/>
                    <a:pt x="33" y="29"/>
                    <a:pt x="43" y="29"/>
                  </a:cubicBezTo>
                  <a:cubicBezTo>
                    <a:pt x="188" y="29"/>
                    <a:pt x="188" y="29"/>
                    <a:pt x="188" y="29"/>
                  </a:cubicBezTo>
                  <a:cubicBezTo>
                    <a:pt x="198" y="29"/>
                    <a:pt x="206" y="35"/>
                    <a:pt x="206" y="42"/>
                  </a:cubicBezTo>
                  <a:lnTo>
                    <a:pt x="206" y="2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grpSp>
        <p:nvGrpSpPr>
          <p:cNvPr id="6" name="Group 5"/>
          <p:cNvGrpSpPr/>
          <p:nvPr/>
        </p:nvGrpSpPr>
        <p:grpSpPr>
          <a:xfrm>
            <a:off x="6564007" y="1680371"/>
            <a:ext cx="915500" cy="1037157"/>
            <a:chOff x="7077808" y="1870075"/>
            <a:chExt cx="1220666" cy="1544638"/>
          </a:xfrm>
        </p:grpSpPr>
        <p:sp>
          <p:nvSpPr>
            <p:cNvPr id="16388" name="Freeform 58"/>
            <p:cNvSpPr>
              <a:spLocks/>
            </p:cNvSpPr>
            <p:nvPr/>
          </p:nvSpPr>
          <p:spPr bwMode="auto">
            <a:xfrm>
              <a:off x="7077808" y="1870075"/>
              <a:ext cx="1220666" cy="1544638"/>
            </a:xfrm>
            <a:custGeom>
              <a:avLst/>
              <a:gdLst>
                <a:gd name="T0" fmla="*/ 2147483647 w 352"/>
                <a:gd name="T1" fmla="*/ 0 h 411"/>
                <a:gd name="T2" fmla="*/ 0 w 352"/>
                <a:gd name="T3" fmla="*/ 2147483647 h 411"/>
                <a:gd name="T4" fmla="*/ 2147483647 w 352"/>
                <a:gd name="T5" fmla="*/ 2147483647 h 411"/>
                <a:gd name="T6" fmla="*/ 2147483647 w 352"/>
                <a:gd name="T7" fmla="*/ 2147483647 h 411"/>
                <a:gd name="T8" fmla="*/ 2147483647 w 352"/>
                <a:gd name="T9" fmla="*/ 2147483647 h 411"/>
                <a:gd name="T10" fmla="*/ 2147483647 w 352"/>
                <a:gd name="T11" fmla="*/ 2147483647 h 411"/>
                <a:gd name="T12" fmla="*/ 2147483647 w 352"/>
                <a:gd name="T13" fmla="*/ 2147483647 h 411"/>
                <a:gd name="T14" fmla="*/ 2147483647 w 352"/>
                <a:gd name="T15" fmla="*/ 2147483647 h 411"/>
                <a:gd name="T16" fmla="*/ 2147483647 w 352"/>
                <a:gd name="T17" fmla="*/ 0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1">
                  <a:moveTo>
                    <a:pt x="176" y="0"/>
                  </a:moveTo>
                  <a:cubicBezTo>
                    <a:pt x="79" y="0"/>
                    <a:pt x="0" y="79"/>
                    <a:pt x="0" y="176"/>
                  </a:cubicBezTo>
                  <a:cubicBezTo>
                    <a:pt x="0" y="252"/>
                    <a:pt x="49" y="320"/>
                    <a:pt x="121" y="344"/>
                  </a:cubicBezTo>
                  <a:cubicBezTo>
                    <a:pt x="135" y="363"/>
                    <a:pt x="150" y="383"/>
                    <a:pt x="165" y="399"/>
                  </a:cubicBezTo>
                  <a:cubicBezTo>
                    <a:pt x="176" y="411"/>
                    <a:pt x="176" y="411"/>
                    <a:pt x="176" y="411"/>
                  </a:cubicBezTo>
                  <a:cubicBezTo>
                    <a:pt x="186" y="399"/>
                    <a:pt x="186" y="399"/>
                    <a:pt x="186" y="399"/>
                  </a:cubicBezTo>
                  <a:cubicBezTo>
                    <a:pt x="201" y="383"/>
                    <a:pt x="216" y="363"/>
                    <a:pt x="230" y="344"/>
                  </a:cubicBezTo>
                  <a:cubicBezTo>
                    <a:pt x="302" y="320"/>
                    <a:pt x="352" y="252"/>
                    <a:pt x="352" y="176"/>
                  </a:cubicBezTo>
                  <a:cubicBezTo>
                    <a:pt x="352" y="79"/>
                    <a:pt x="273" y="0"/>
                    <a:pt x="176" y="0"/>
                  </a:cubicBezTo>
                  <a:close/>
                </a:path>
              </a:pathLst>
            </a:custGeom>
            <a:solidFill>
              <a:srgbClr val="2E99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6" name="Freeform 26"/>
            <p:cNvSpPr>
              <a:spLocks/>
            </p:cNvSpPr>
            <p:nvPr/>
          </p:nvSpPr>
          <p:spPr bwMode="auto">
            <a:xfrm>
              <a:off x="7156939" y="1938339"/>
              <a:ext cx="1063869" cy="136842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nvGrpSpPr>
            <p:cNvPr id="16406" name="Group 130"/>
            <p:cNvGrpSpPr>
              <a:grpSpLocks/>
            </p:cNvGrpSpPr>
            <p:nvPr/>
          </p:nvGrpSpPr>
          <p:grpSpPr bwMode="auto">
            <a:xfrm>
              <a:off x="7420708" y="2106613"/>
              <a:ext cx="542192" cy="831850"/>
              <a:chOff x="3527426" y="2279650"/>
              <a:chExt cx="541337" cy="796926"/>
            </a:xfrm>
          </p:grpSpPr>
          <p:sp>
            <p:nvSpPr>
              <p:cNvPr id="16416" name="Freeform 48"/>
              <p:cNvSpPr>
                <a:spLocks/>
              </p:cNvSpPr>
              <p:nvPr/>
            </p:nvSpPr>
            <p:spPr bwMode="auto">
              <a:xfrm>
                <a:off x="3725863" y="2279650"/>
                <a:ext cx="142875" cy="163513"/>
              </a:xfrm>
              <a:custGeom>
                <a:avLst/>
                <a:gdLst>
                  <a:gd name="T0" fmla="*/ 2147483647 w 281"/>
                  <a:gd name="T1" fmla="*/ 2147483647 h 323"/>
                  <a:gd name="T2" fmla="*/ 2147483647 w 281"/>
                  <a:gd name="T3" fmla="*/ 2147483647 h 323"/>
                  <a:gd name="T4" fmla="*/ 2147483647 w 281"/>
                  <a:gd name="T5" fmla="*/ 0 h 323"/>
                  <a:gd name="T6" fmla="*/ 2147483647 w 281"/>
                  <a:gd name="T7" fmla="*/ 2147483647 h 323"/>
                  <a:gd name="T8" fmla="*/ 2147483647 w 281"/>
                  <a:gd name="T9" fmla="*/ 2147483647 h 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323">
                    <a:moveTo>
                      <a:pt x="141" y="323"/>
                    </a:moveTo>
                    <a:cubicBezTo>
                      <a:pt x="219" y="322"/>
                      <a:pt x="281" y="230"/>
                      <a:pt x="281" y="150"/>
                    </a:cubicBezTo>
                    <a:cubicBezTo>
                      <a:pt x="281" y="70"/>
                      <a:pt x="218" y="2"/>
                      <a:pt x="141" y="0"/>
                    </a:cubicBezTo>
                    <a:cubicBezTo>
                      <a:pt x="63" y="2"/>
                      <a:pt x="0" y="70"/>
                      <a:pt x="1" y="150"/>
                    </a:cubicBezTo>
                    <a:cubicBezTo>
                      <a:pt x="1" y="230"/>
                      <a:pt x="62" y="322"/>
                      <a:pt x="141" y="32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17" name="Freeform 49"/>
              <p:cNvSpPr>
                <a:spLocks/>
              </p:cNvSpPr>
              <p:nvPr/>
            </p:nvSpPr>
            <p:spPr bwMode="auto">
              <a:xfrm>
                <a:off x="3676651" y="2455863"/>
                <a:ext cx="241300" cy="498475"/>
              </a:xfrm>
              <a:custGeom>
                <a:avLst/>
                <a:gdLst>
                  <a:gd name="T0" fmla="*/ 2147483647 w 476"/>
                  <a:gd name="T1" fmla="*/ 2147483647 h 983"/>
                  <a:gd name="T2" fmla="*/ 2147483647 w 476"/>
                  <a:gd name="T3" fmla="*/ 2147483647 h 983"/>
                  <a:gd name="T4" fmla="*/ 2147483647 w 476"/>
                  <a:gd name="T5" fmla="*/ 0 h 983"/>
                  <a:gd name="T6" fmla="*/ 2147483647 w 476"/>
                  <a:gd name="T7" fmla="*/ 0 h 983"/>
                  <a:gd name="T8" fmla="*/ 2147483647 w 476"/>
                  <a:gd name="T9" fmla="*/ 2147483647 h 983"/>
                  <a:gd name="T10" fmla="*/ 2147483647 w 476"/>
                  <a:gd name="T11" fmla="*/ 2147483647 h 983"/>
                  <a:gd name="T12" fmla="*/ 2147483647 w 476"/>
                  <a:gd name="T13" fmla="*/ 2147483647 h 983"/>
                  <a:gd name="T14" fmla="*/ 2147483647 w 476"/>
                  <a:gd name="T15" fmla="*/ 2147483647 h 983"/>
                  <a:gd name="T16" fmla="*/ 2147483647 w 476"/>
                  <a:gd name="T17" fmla="*/ 2147483647 h 983"/>
                  <a:gd name="T18" fmla="*/ 2147483647 w 476"/>
                  <a:gd name="T19" fmla="*/ 2147483647 h 983"/>
                  <a:gd name="T20" fmla="*/ 2147483647 w 476"/>
                  <a:gd name="T21" fmla="*/ 2147483647 h 983"/>
                  <a:gd name="T22" fmla="*/ 2147483647 w 476"/>
                  <a:gd name="T23" fmla="*/ 0 h 983"/>
                  <a:gd name="T24" fmla="*/ 2147483647 w 476"/>
                  <a:gd name="T25" fmla="*/ 0 h 983"/>
                  <a:gd name="T26" fmla="*/ 0 w 476"/>
                  <a:gd name="T27" fmla="*/ 2147483647 h 983"/>
                  <a:gd name="T28" fmla="*/ 0 w 476"/>
                  <a:gd name="T29" fmla="*/ 2147483647 h 983"/>
                  <a:gd name="T30" fmla="*/ 2147483647 w 476"/>
                  <a:gd name="T31" fmla="*/ 2147483647 h 983"/>
                  <a:gd name="T32" fmla="*/ 2147483647 w 476"/>
                  <a:gd name="T33" fmla="*/ 2147483647 h 983"/>
                  <a:gd name="T34" fmla="*/ 2147483647 w 476"/>
                  <a:gd name="T35" fmla="*/ 2147483647 h 983"/>
                  <a:gd name="T36" fmla="*/ 2147483647 w 476"/>
                  <a:gd name="T37" fmla="*/ 2147483647 h 983"/>
                  <a:gd name="T38" fmla="*/ 2147483647 w 476"/>
                  <a:gd name="T39" fmla="*/ 2147483647 h 983"/>
                  <a:gd name="T40" fmla="*/ 2147483647 w 476"/>
                  <a:gd name="T41" fmla="*/ 2147483647 h 983"/>
                  <a:gd name="T42" fmla="*/ 2147483647 w 476"/>
                  <a:gd name="T43" fmla="*/ 2147483647 h 9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6" h="983">
                    <a:moveTo>
                      <a:pt x="476" y="411"/>
                    </a:moveTo>
                    <a:cubicBezTo>
                      <a:pt x="476" y="86"/>
                      <a:pt x="476" y="86"/>
                      <a:pt x="476" y="86"/>
                    </a:cubicBezTo>
                    <a:cubicBezTo>
                      <a:pt x="476" y="39"/>
                      <a:pt x="439" y="0"/>
                      <a:pt x="394" y="0"/>
                    </a:cubicBezTo>
                    <a:cubicBezTo>
                      <a:pt x="319" y="0"/>
                      <a:pt x="319" y="0"/>
                      <a:pt x="319" y="0"/>
                    </a:cubicBezTo>
                    <a:cubicBezTo>
                      <a:pt x="267" y="101"/>
                      <a:pt x="267" y="101"/>
                      <a:pt x="267" y="101"/>
                    </a:cubicBezTo>
                    <a:cubicBezTo>
                      <a:pt x="265" y="93"/>
                      <a:pt x="263" y="85"/>
                      <a:pt x="261" y="76"/>
                    </a:cubicBezTo>
                    <a:cubicBezTo>
                      <a:pt x="259" y="64"/>
                      <a:pt x="256" y="52"/>
                      <a:pt x="253" y="39"/>
                    </a:cubicBezTo>
                    <a:cubicBezTo>
                      <a:pt x="243" y="39"/>
                      <a:pt x="234" y="39"/>
                      <a:pt x="224" y="39"/>
                    </a:cubicBezTo>
                    <a:cubicBezTo>
                      <a:pt x="222" y="39"/>
                      <a:pt x="222" y="40"/>
                      <a:pt x="222" y="41"/>
                    </a:cubicBezTo>
                    <a:cubicBezTo>
                      <a:pt x="218" y="59"/>
                      <a:pt x="214" y="77"/>
                      <a:pt x="211" y="95"/>
                    </a:cubicBezTo>
                    <a:cubicBezTo>
                      <a:pt x="210" y="97"/>
                      <a:pt x="210" y="99"/>
                      <a:pt x="209" y="101"/>
                    </a:cubicBezTo>
                    <a:cubicBezTo>
                      <a:pt x="157" y="0"/>
                      <a:pt x="157" y="0"/>
                      <a:pt x="157" y="0"/>
                    </a:cubicBezTo>
                    <a:cubicBezTo>
                      <a:pt x="82" y="0"/>
                      <a:pt x="82" y="0"/>
                      <a:pt x="82" y="0"/>
                    </a:cubicBezTo>
                    <a:cubicBezTo>
                      <a:pt x="37" y="0"/>
                      <a:pt x="0" y="39"/>
                      <a:pt x="0" y="86"/>
                    </a:cubicBezTo>
                    <a:cubicBezTo>
                      <a:pt x="0" y="411"/>
                      <a:pt x="0" y="411"/>
                      <a:pt x="0" y="411"/>
                    </a:cubicBezTo>
                    <a:cubicBezTo>
                      <a:pt x="0" y="456"/>
                      <a:pt x="33" y="493"/>
                      <a:pt x="75" y="497"/>
                    </a:cubicBezTo>
                    <a:cubicBezTo>
                      <a:pt x="87" y="627"/>
                      <a:pt x="99" y="760"/>
                      <a:pt x="110" y="894"/>
                    </a:cubicBezTo>
                    <a:cubicBezTo>
                      <a:pt x="115" y="941"/>
                      <a:pt x="145" y="981"/>
                      <a:pt x="179" y="982"/>
                    </a:cubicBezTo>
                    <a:cubicBezTo>
                      <a:pt x="218" y="983"/>
                      <a:pt x="258" y="983"/>
                      <a:pt x="298" y="982"/>
                    </a:cubicBezTo>
                    <a:cubicBezTo>
                      <a:pt x="331" y="981"/>
                      <a:pt x="361" y="941"/>
                      <a:pt x="366" y="894"/>
                    </a:cubicBezTo>
                    <a:cubicBezTo>
                      <a:pt x="377" y="760"/>
                      <a:pt x="389" y="627"/>
                      <a:pt x="401" y="497"/>
                    </a:cubicBezTo>
                    <a:cubicBezTo>
                      <a:pt x="443" y="493"/>
                      <a:pt x="476" y="456"/>
                      <a:pt x="476" y="4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18" name="Freeform 50"/>
              <p:cNvSpPr>
                <a:spLocks/>
              </p:cNvSpPr>
              <p:nvPr/>
            </p:nvSpPr>
            <p:spPr bwMode="auto">
              <a:xfrm>
                <a:off x="3784601" y="2455863"/>
                <a:ext cx="26988" cy="15875"/>
              </a:xfrm>
              <a:custGeom>
                <a:avLst/>
                <a:gdLst>
                  <a:gd name="T0" fmla="*/ 2147483647 w 52"/>
                  <a:gd name="T1" fmla="*/ 2147483647 h 32"/>
                  <a:gd name="T2" fmla="*/ 2147483647 w 52"/>
                  <a:gd name="T3" fmla="*/ 2147483647 h 32"/>
                  <a:gd name="T4" fmla="*/ 2147483647 w 52"/>
                  <a:gd name="T5" fmla="*/ 2147483647 h 32"/>
                  <a:gd name="T6" fmla="*/ 0 w 52"/>
                  <a:gd name="T7" fmla="*/ 2147483647 h 32"/>
                  <a:gd name="T8" fmla="*/ 0 w 52"/>
                  <a:gd name="T9" fmla="*/ 2147483647 h 32"/>
                  <a:gd name="T10" fmla="*/ 2147483647 w 52"/>
                  <a:gd name="T11" fmla="*/ 2147483647 h 32"/>
                  <a:gd name="T12" fmla="*/ 2147483647 w 52"/>
                  <a:gd name="T13" fmla="*/ 2147483647 h 32"/>
                  <a:gd name="T14" fmla="*/ 2147483647 w 52"/>
                  <a:gd name="T15" fmla="*/ 2147483647 h 32"/>
                  <a:gd name="T16" fmla="*/ 2147483647 w 52"/>
                  <a:gd name="T17" fmla="*/ 2147483647 h 32"/>
                  <a:gd name="T18" fmla="*/ 2147483647 w 52"/>
                  <a:gd name="T19" fmla="*/ 2147483647 h 32"/>
                  <a:gd name="T20" fmla="*/ 2147483647 w 52"/>
                  <a:gd name="T21" fmla="*/ 2147483647 h 32"/>
                  <a:gd name="T22" fmla="*/ 2147483647 w 52"/>
                  <a:gd name="T23" fmla="*/ 2147483647 h 32"/>
                  <a:gd name="T24" fmla="*/ 2147483647 w 5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32">
                    <a:moveTo>
                      <a:pt x="46" y="1"/>
                    </a:moveTo>
                    <a:cubicBezTo>
                      <a:pt x="32" y="0"/>
                      <a:pt x="19" y="0"/>
                      <a:pt x="6" y="1"/>
                    </a:cubicBezTo>
                    <a:cubicBezTo>
                      <a:pt x="4" y="1"/>
                      <a:pt x="3" y="1"/>
                      <a:pt x="2" y="3"/>
                    </a:cubicBezTo>
                    <a:cubicBezTo>
                      <a:pt x="2" y="5"/>
                      <a:pt x="1" y="7"/>
                      <a:pt x="0" y="8"/>
                    </a:cubicBezTo>
                    <a:cubicBezTo>
                      <a:pt x="0" y="9"/>
                      <a:pt x="0" y="11"/>
                      <a:pt x="0" y="12"/>
                    </a:cubicBezTo>
                    <a:cubicBezTo>
                      <a:pt x="3" y="18"/>
                      <a:pt x="6" y="24"/>
                      <a:pt x="9" y="31"/>
                    </a:cubicBezTo>
                    <a:cubicBezTo>
                      <a:pt x="10" y="32"/>
                      <a:pt x="10" y="32"/>
                      <a:pt x="12" y="32"/>
                    </a:cubicBezTo>
                    <a:cubicBezTo>
                      <a:pt x="16" y="32"/>
                      <a:pt x="21" y="32"/>
                      <a:pt x="26" y="32"/>
                    </a:cubicBezTo>
                    <a:cubicBezTo>
                      <a:pt x="30" y="32"/>
                      <a:pt x="35" y="32"/>
                      <a:pt x="40" y="32"/>
                    </a:cubicBezTo>
                    <a:cubicBezTo>
                      <a:pt x="41" y="32"/>
                      <a:pt x="42" y="32"/>
                      <a:pt x="42" y="31"/>
                    </a:cubicBezTo>
                    <a:cubicBezTo>
                      <a:pt x="45" y="26"/>
                      <a:pt x="47" y="21"/>
                      <a:pt x="49" y="17"/>
                    </a:cubicBezTo>
                    <a:cubicBezTo>
                      <a:pt x="52" y="12"/>
                      <a:pt x="52" y="8"/>
                      <a:pt x="49" y="3"/>
                    </a:cubicBezTo>
                    <a:cubicBezTo>
                      <a:pt x="48" y="2"/>
                      <a:pt x="48" y="1"/>
                      <a:pt x="46" y="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19" name="Freeform 51"/>
              <p:cNvSpPr>
                <a:spLocks/>
              </p:cNvSpPr>
              <p:nvPr/>
            </p:nvSpPr>
            <p:spPr bwMode="auto">
              <a:xfrm>
                <a:off x="3527426" y="2732088"/>
                <a:ext cx="163513" cy="139700"/>
              </a:xfrm>
              <a:custGeom>
                <a:avLst/>
                <a:gdLst>
                  <a:gd name="T0" fmla="*/ 2147483647 w 323"/>
                  <a:gd name="T1" fmla="*/ 2147483647 h 273"/>
                  <a:gd name="T2" fmla="*/ 2147483647 w 323"/>
                  <a:gd name="T3" fmla="*/ 2147483647 h 273"/>
                  <a:gd name="T4" fmla="*/ 2147483647 w 323"/>
                  <a:gd name="T5" fmla="*/ 2147483647 h 273"/>
                  <a:gd name="T6" fmla="*/ 2147483647 w 323"/>
                  <a:gd name="T7" fmla="*/ 0 h 273"/>
                  <a:gd name="T8" fmla="*/ 0 w 323"/>
                  <a:gd name="T9" fmla="*/ 0 h 273"/>
                  <a:gd name="T10" fmla="*/ 0 w 323"/>
                  <a:gd name="T11" fmla="*/ 2147483647 h 273"/>
                  <a:gd name="T12" fmla="*/ 2147483647 w 323"/>
                  <a:gd name="T13" fmla="*/ 2147483647 h 273"/>
                  <a:gd name="T14" fmla="*/ 2147483647 w 323"/>
                  <a:gd name="T15" fmla="*/ 2147483647 h 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273">
                    <a:moveTo>
                      <a:pt x="323" y="273"/>
                    </a:moveTo>
                    <a:cubicBezTo>
                      <a:pt x="320" y="235"/>
                      <a:pt x="316" y="198"/>
                      <a:pt x="313" y="160"/>
                    </a:cubicBezTo>
                    <a:cubicBezTo>
                      <a:pt x="183" y="65"/>
                      <a:pt x="183" y="65"/>
                      <a:pt x="183" y="65"/>
                    </a:cubicBezTo>
                    <a:cubicBezTo>
                      <a:pt x="283" y="0"/>
                      <a:pt x="283" y="0"/>
                      <a:pt x="283" y="0"/>
                    </a:cubicBezTo>
                    <a:cubicBezTo>
                      <a:pt x="0" y="0"/>
                      <a:pt x="0" y="0"/>
                      <a:pt x="0" y="0"/>
                    </a:cubicBezTo>
                    <a:cubicBezTo>
                      <a:pt x="0" y="183"/>
                      <a:pt x="0" y="183"/>
                      <a:pt x="0" y="183"/>
                    </a:cubicBezTo>
                    <a:cubicBezTo>
                      <a:pt x="106" y="114"/>
                      <a:pt x="106" y="114"/>
                      <a:pt x="106" y="114"/>
                    </a:cubicBezTo>
                    <a:lnTo>
                      <a:pt x="323" y="273"/>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0" name="Freeform 52"/>
              <p:cNvSpPr>
                <a:spLocks/>
              </p:cNvSpPr>
              <p:nvPr/>
            </p:nvSpPr>
            <p:spPr bwMode="auto">
              <a:xfrm>
                <a:off x="3527426" y="2947988"/>
                <a:ext cx="204788" cy="128588"/>
              </a:xfrm>
              <a:custGeom>
                <a:avLst/>
                <a:gdLst>
                  <a:gd name="T0" fmla="*/ 2147483647 w 404"/>
                  <a:gd name="T1" fmla="*/ 0 h 251"/>
                  <a:gd name="T2" fmla="*/ 2147483647 w 404"/>
                  <a:gd name="T3" fmla="*/ 2147483647 h 251"/>
                  <a:gd name="T4" fmla="*/ 0 w 404"/>
                  <a:gd name="T5" fmla="*/ 2147483647 h 251"/>
                  <a:gd name="T6" fmla="*/ 0 w 404"/>
                  <a:gd name="T7" fmla="*/ 2147483647 h 251"/>
                  <a:gd name="T8" fmla="*/ 2147483647 w 404"/>
                  <a:gd name="T9" fmla="*/ 2147483647 h 251"/>
                  <a:gd name="T10" fmla="*/ 2147483647 w 404"/>
                  <a:gd name="T11" fmla="*/ 2147483647 h 251"/>
                  <a:gd name="T12" fmla="*/ 2147483647 w 404"/>
                  <a:gd name="T13" fmla="*/ 2147483647 h 251"/>
                  <a:gd name="T14" fmla="*/ 2147483647 w 404"/>
                  <a:gd name="T15" fmla="*/ 0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51">
                    <a:moveTo>
                      <a:pt x="351" y="0"/>
                    </a:moveTo>
                    <a:cubicBezTo>
                      <a:pt x="103" y="140"/>
                      <a:pt x="103" y="140"/>
                      <a:pt x="103" y="140"/>
                    </a:cubicBezTo>
                    <a:cubicBezTo>
                      <a:pt x="0" y="82"/>
                      <a:pt x="0" y="82"/>
                      <a:pt x="0" y="82"/>
                    </a:cubicBezTo>
                    <a:cubicBezTo>
                      <a:pt x="0" y="251"/>
                      <a:pt x="0" y="251"/>
                      <a:pt x="0" y="251"/>
                    </a:cubicBezTo>
                    <a:cubicBezTo>
                      <a:pt x="284" y="251"/>
                      <a:pt x="284" y="251"/>
                      <a:pt x="284" y="251"/>
                    </a:cubicBezTo>
                    <a:cubicBezTo>
                      <a:pt x="187" y="187"/>
                      <a:pt x="187" y="187"/>
                      <a:pt x="187" y="187"/>
                    </a:cubicBezTo>
                    <a:cubicBezTo>
                      <a:pt x="404" y="62"/>
                      <a:pt x="404" y="62"/>
                      <a:pt x="404" y="62"/>
                    </a:cubicBezTo>
                    <a:cubicBezTo>
                      <a:pt x="382" y="47"/>
                      <a:pt x="364" y="26"/>
                      <a:pt x="351"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1" name="Freeform 53"/>
              <p:cNvSpPr>
                <a:spLocks/>
              </p:cNvSpPr>
              <p:nvPr/>
            </p:nvSpPr>
            <p:spPr bwMode="auto">
              <a:xfrm>
                <a:off x="3862388" y="2947988"/>
                <a:ext cx="206375" cy="128588"/>
              </a:xfrm>
              <a:custGeom>
                <a:avLst/>
                <a:gdLst>
                  <a:gd name="T0" fmla="*/ 2147483647 w 405"/>
                  <a:gd name="T1" fmla="*/ 0 h 251"/>
                  <a:gd name="T2" fmla="*/ 0 w 405"/>
                  <a:gd name="T3" fmla="*/ 2147483647 h 251"/>
                  <a:gd name="T4" fmla="*/ 2147483647 w 405"/>
                  <a:gd name="T5" fmla="*/ 2147483647 h 251"/>
                  <a:gd name="T6" fmla="*/ 2147483647 w 405"/>
                  <a:gd name="T7" fmla="*/ 2147483647 h 251"/>
                  <a:gd name="T8" fmla="*/ 2147483647 w 405"/>
                  <a:gd name="T9" fmla="*/ 2147483647 h 251"/>
                  <a:gd name="T10" fmla="*/ 2147483647 w 405"/>
                  <a:gd name="T11" fmla="*/ 2147483647 h 251"/>
                  <a:gd name="T12" fmla="*/ 2147483647 w 405"/>
                  <a:gd name="T13" fmla="*/ 2147483647 h 251"/>
                  <a:gd name="T14" fmla="*/ 2147483647 w 405"/>
                  <a:gd name="T15" fmla="*/ 0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5" h="251">
                    <a:moveTo>
                      <a:pt x="53" y="0"/>
                    </a:moveTo>
                    <a:cubicBezTo>
                      <a:pt x="40" y="26"/>
                      <a:pt x="22" y="47"/>
                      <a:pt x="0" y="62"/>
                    </a:cubicBezTo>
                    <a:cubicBezTo>
                      <a:pt x="217" y="187"/>
                      <a:pt x="217" y="187"/>
                      <a:pt x="217" y="187"/>
                    </a:cubicBezTo>
                    <a:cubicBezTo>
                      <a:pt x="117" y="251"/>
                      <a:pt x="117" y="251"/>
                      <a:pt x="117" y="251"/>
                    </a:cubicBezTo>
                    <a:cubicBezTo>
                      <a:pt x="405" y="251"/>
                      <a:pt x="405" y="251"/>
                      <a:pt x="405" y="251"/>
                    </a:cubicBezTo>
                    <a:cubicBezTo>
                      <a:pt x="405" y="82"/>
                      <a:pt x="405" y="82"/>
                      <a:pt x="405" y="82"/>
                    </a:cubicBezTo>
                    <a:cubicBezTo>
                      <a:pt x="301" y="140"/>
                      <a:pt x="301" y="140"/>
                      <a:pt x="301" y="140"/>
                    </a:cubicBezTo>
                    <a:lnTo>
                      <a:pt x="53"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22" name="Freeform 54"/>
              <p:cNvSpPr>
                <a:spLocks/>
              </p:cNvSpPr>
              <p:nvPr/>
            </p:nvSpPr>
            <p:spPr bwMode="auto">
              <a:xfrm>
                <a:off x="3903663" y="2732088"/>
                <a:ext cx="165100" cy="139700"/>
              </a:xfrm>
              <a:custGeom>
                <a:avLst/>
                <a:gdLst>
                  <a:gd name="T0" fmla="*/ 2147483647 w 324"/>
                  <a:gd name="T1" fmla="*/ 0 h 273"/>
                  <a:gd name="T2" fmla="*/ 2147483647 w 324"/>
                  <a:gd name="T3" fmla="*/ 2147483647 h 273"/>
                  <a:gd name="T4" fmla="*/ 2147483647 w 324"/>
                  <a:gd name="T5" fmla="*/ 2147483647 h 273"/>
                  <a:gd name="T6" fmla="*/ 0 w 324"/>
                  <a:gd name="T7" fmla="*/ 2147483647 h 273"/>
                  <a:gd name="T8" fmla="*/ 2147483647 w 324"/>
                  <a:gd name="T9" fmla="*/ 2147483647 h 273"/>
                  <a:gd name="T10" fmla="*/ 2147483647 w 324"/>
                  <a:gd name="T11" fmla="*/ 2147483647 h 273"/>
                  <a:gd name="T12" fmla="*/ 2147483647 w 324"/>
                  <a:gd name="T13" fmla="*/ 0 h 273"/>
                  <a:gd name="T14" fmla="*/ 2147483647 w 324"/>
                  <a:gd name="T15" fmla="*/ 0 h 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4" h="273">
                    <a:moveTo>
                      <a:pt x="40" y="0"/>
                    </a:moveTo>
                    <a:cubicBezTo>
                      <a:pt x="141" y="65"/>
                      <a:pt x="141" y="65"/>
                      <a:pt x="141" y="65"/>
                    </a:cubicBezTo>
                    <a:cubicBezTo>
                      <a:pt x="10" y="160"/>
                      <a:pt x="10" y="160"/>
                      <a:pt x="10" y="160"/>
                    </a:cubicBezTo>
                    <a:cubicBezTo>
                      <a:pt x="7" y="198"/>
                      <a:pt x="3" y="235"/>
                      <a:pt x="0" y="273"/>
                    </a:cubicBezTo>
                    <a:cubicBezTo>
                      <a:pt x="217" y="114"/>
                      <a:pt x="217" y="114"/>
                      <a:pt x="217" y="114"/>
                    </a:cubicBezTo>
                    <a:cubicBezTo>
                      <a:pt x="324" y="183"/>
                      <a:pt x="324" y="183"/>
                      <a:pt x="324" y="183"/>
                    </a:cubicBezTo>
                    <a:cubicBezTo>
                      <a:pt x="324" y="0"/>
                      <a:pt x="324" y="0"/>
                      <a:pt x="324" y="0"/>
                    </a:cubicBezTo>
                    <a:lnTo>
                      <a:pt x="4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grpSp>
      <p:grpSp>
        <p:nvGrpSpPr>
          <p:cNvPr id="8" name="Group 7"/>
          <p:cNvGrpSpPr/>
          <p:nvPr/>
        </p:nvGrpSpPr>
        <p:grpSpPr>
          <a:xfrm>
            <a:off x="4154915" y="1677617"/>
            <a:ext cx="915500" cy="1033958"/>
            <a:chOff x="3909646" y="1866901"/>
            <a:chExt cx="1220666" cy="1539875"/>
          </a:xfrm>
        </p:grpSpPr>
        <p:sp>
          <p:nvSpPr>
            <p:cNvPr id="16391" name="Freeform 29"/>
            <p:cNvSpPr>
              <a:spLocks/>
            </p:cNvSpPr>
            <p:nvPr/>
          </p:nvSpPr>
          <p:spPr bwMode="auto">
            <a:xfrm>
              <a:off x="3909646" y="1866901"/>
              <a:ext cx="1220666" cy="153987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2"/>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2"/>
                    <a:pt x="352" y="176"/>
                  </a:cubicBezTo>
                  <a:cubicBezTo>
                    <a:pt x="352" y="79"/>
                    <a:pt x="273" y="0"/>
                    <a:pt x="176" y="0"/>
                  </a:cubicBezTo>
                  <a:close/>
                </a:path>
              </a:pathLst>
            </a:custGeom>
            <a:solidFill>
              <a:srgbClr val="125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394" name="Freeform 26"/>
            <p:cNvSpPr>
              <a:spLocks/>
            </p:cNvSpPr>
            <p:nvPr/>
          </p:nvSpPr>
          <p:spPr bwMode="auto">
            <a:xfrm>
              <a:off x="3988778" y="1938339"/>
              <a:ext cx="1063869" cy="1368425"/>
            </a:xfrm>
            <a:custGeom>
              <a:avLst/>
              <a:gdLst>
                <a:gd name="T0" fmla="*/ 2147483647 w 352"/>
                <a:gd name="T1" fmla="*/ 0 h 410"/>
                <a:gd name="T2" fmla="*/ 0 w 352"/>
                <a:gd name="T3" fmla="*/ 2147483647 h 410"/>
                <a:gd name="T4" fmla="*/ 2147483647 w 352"/>
                <a:gd name="T5" fmla="*/ 2147483647 h 410"/>
                <a:gd name="T6" fmla="*/ 2147483647 w 352"/>
                <a:gd name="T7" fmla="*/ 2147483647 h 410"/>
                <a:gd name="T8" fmla="*/ 2147483647 w 352"/>
                <a:gd name="T9" fmla="*/ 2147483647 h 410"/>
                <a:gd name="T10" fmla="*/ 2147483647 w 352"/>
                <a:gd name="T11" fmla="*/ 2147483647 h 410"/>
                <a:gd name="T12" fmla="*/ 2147483647 w 352"/>
                <a:gd name="T13" fmla="*/ 2147483647 h 410"/>
                <a:gd name="T14" fmla="*/ 2147483647 w 352"/>
                <a:gd name="T15" fmla="*/ 2147483647 h 410"/>
                <a:gd name="T16" fmla="*/ 2147483647 w 352"/>
                <a:gd name="T17" fmla="*/ 0 h 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2" h="410">
                  <a:moveTo>
                    <a:pt x="176" y="0"/>
                  </a:moveTo>
                  <a:cubicBezTo>
                    <a:pt x="79" y="0"/>
                    <a:pt x="0" y="79"/>
                    <a:pt x="0" y="176"/>
                  </a:cubicBezTo>
                  <a:cubicBezTo>
                    <a:pt x="0" y="251"/>
                    <a:pt x="49" y="320"/>
                    <a:pt x="121" y="343"/>
                  </a:cubicBezTo>
                  <a:cubicBezTo>
                    <a:pt x="135" y="363"/>
                    <a:pt x="150" y="382"/>
                    <a:pt x="165" y="398"/>
                  </a:cubicBezTo>
                  <a:cubicBezTo>
                    <a:pt x="176" y="410"/>
                    <a:pt x="176" y="410"/>
                    <a:pt x="176" y="410"/>
                  </a:cubicBezTo>
                  <a:cubicBezTo>
                    <a:pt x="186" y="398"/>
                    <a:pt x="186" y="398"/>
                    <a:pt x="186" y="398"/>
                  </a:cubicBezTo>
                  <a:cubicBezTo>
                    <a:pt x="201" y="382"/>
                    <a:pt x="216" y="363"/>
                    <a:pt x="230" y="343"/>
                  </a:cubicBezTo>
                  <a:cubicBezTo>
                    <a:pt x="302" y="320"/>
                    <a:pt x="352" y="251"/>
                    <a:pt x="352" y="176"/>
                  </a:cubicBezTo>
                  <a:cubicBezTo>
                    <a:pt x="352" y="79"/>
                    <a:pt x="273" y="0"/>
                    <a:pt x="1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07" name="Freeform 28"/>
            <p:cNvSpPr>
              <a:spLocks/>
            </p:cNvSpPr>
            <p:nvPr/>
          </p:nvSpPr>
          <p:spPr bwMode="auto">
            <a:xfrm>
              <a:off x="4283320" y="2387600"/>
              <a:ext cx="486508" cy="458788"/>
            </a:xfrm>
            <a:custGeom>
              <a:avLst/>
              <a:gdLst>
                <a:gd name="T0" fmla="*/ 2147483647 w 898"/>
                <a:gd name="T1" fmla="*/ 2147483647 h 912"/>
                <a:gd name="T2" fmla="*/ 2147483647 w 898"/>
                <a:gd name="T3" fmla="*/ 0 h 912"/>
                <a:gd name="T4" fmla="*/ 2147483647 w 898"/>
                <a:gd name="T5" fmla="*/ 2147483647 h 912"/>
                <a:gd name="T6" fmla="*/ 2147483647 w 898"/>
                <a:gd name="T7" fmla="*/ 2147483647 h 912"/>
                <a:gd name="T8" fmla="*/ 0 w 898"/>
                <a:gd name="T9" fmla="*/ 2147483647 h 912"/>
                <a:gd name="T10" fmla="*/ 0 w 898"/>
                <a:gd name="T11" fmla="*/ 2147483647 h 912"/>
                <a:gd name="T12" fmla="*/ 2147483647 w 898"/>
                <a:gd name="T13" fmla="*/ 2147483647 h 912"/>
                <a:gd name="T14" fmla="*/ 2147483647 w 898"/>
                <a:gd name="T15" fmla="*/ 2147483647 h 912"/>
                <a:gd name="T16" fmla="*/ 2147483647 w 898"/>
                <a:gd name="T17" fmla="*/ 2147483647 h 912"/>
                <a:gd name="T18" fmla="*/ 2147483647 w 898"/>
                <a:gd name="T19" fmla="*/ 2147483647 h 912"/>
                <a:gd name="T20" fmla="*/ 2147483647 w 898"/>
                <a:gd name="T21" fmla="*/ 2147483647 h 912"/>
                <a:gd name="T22" fmla="*/ 2147483647 w 898"/>
                <a:gd name="T23" fmla="*/ 2147483647 h 912"/>
                <a:gd name="T24" fmla="*/ 2147483647 w 898"/>
                <a:gd name="T25" fmla="*/ 2147483647 h 912"/>
                <a:gd name="T26" fmla="*/ 2147483647 w 898"/>
                <a:gd name="T27" fmla="*/ 2147483647 h 912"/>
                <a:gd name="T28" fmla="*/ 2147483647 w 898"/>
                <a:gd name="T29" fmla="*/ 2147483647 h 912"/>
                <a:gd name="T30" fmla="*/ 2147483647 w 898"/>
                <a:gd name="T31" fmla="*/ 2147483647 h 912"/>
                <a:gd name="T32" fmla="*/ 2147483647 w 898"/>
                <a:gd name="T33" fmla="*/ 2147483647 h 912"/>
                <a:gd name="T34" fmla="*/ 2147483647 w 898"/>
                <a:gd name="T35" fmla="*/ 2147483647 h 912"/>
                <a:gd name="T36" fmla="*/ 2147483647 w 898"/>
                <a:gd name="T37" fmla="*/ 2147483647 h 912"/>
                <a:gd name="T38" fmla="*/ 2147483647 w 898"/>
                <a:gd name="T39" fmla="*/ 2147483647 h 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8" h="912">
                  <a:moveTo>
                    <a:pt x="745" y="263"/>
                  </a:moveTo>
                  <a:cubicBezTo>
                    <a:pt x="449" y="0"/>
                    <a:pt x="449" y="0"/>
                    <a:pt x="449" y="0"/>
                  </a:cubicBezTo>
                  <a:cubicBezTo>
                    <a:pt x="153" y="263"/>
                    <a:pt x="153" y="263"/>
                    <a:pt x="153" y="263"/>
                  </a:cubicBezTo>
                  <a:cubicBezTo>
                    <a:pt x="77" y="331"/>
                    <a:pt x="77" y="331"/>
                    <a:pt x="77" y="331"/>
                  </a:cubicBezTo>
                  <a:cubicBezTo>
                    <a:pt x="0" y="399"/>
                    <a:pt x="0" y="399"/>
                    <a:pt x="0" y="399"/>
                  </a:cubicBezTo>
                  <a:cubicBezTo>
                    <a:pt x="0" y="835"/>
                    <a:pt x="0" y="835"/>
                    <a:pt x="0" y="835"/>
                  </a:cubicBezTo>
                  <a:cubicBezTo>
                    <a:pt x="0" y="877"/>
                    <a:pt x="34" y="912"/>
                    <a:pt x="77" y="912"/>
                  </a:cubicBezTo>
                  <a:cubicBezTo>
                    <a:pt x="287" y="912"/>
                    <a:pt x="287" y="912"/>
                    <a:pt x="287" y="912"/>
                  </a:cubicBezTo>
                  <a:cubicBezTo>
                    <a:pt x="287" y="835"/>
                    <a:pt x="287" y="835"/>
                    <a:pt x="287" y="835"/>
                  </a:cubicBezTo>
                  <a:cubicBezTo>
                    <a:pt x="287" y="758"/>
                    <a:pt x="287" y="758"/>
                    <a:pt x="287" y="758"/>
                  </a:cubicBezTo>
                  <a:cubicBezTo>
                    <a:pt x="287" y="537"/>
                    <a:pt x="287" y="537"/>
                    <a:pt x="287" y="537"/>
                  </a:cubicBezTo>
                  <a:cubicBezTo>
                    <a:pt x="611" y="537"/>
                    <a:pt x="611" y="537"/>
                    <a:pt x="611" y="537"/>
                  </a:cubicBezTo>
                  <a:cubicBezTo>
                    <a:pt x="611" y="758"/>
                    <a:pt x="611" y="758"/>
                    <a:pt x="611" y="758"/>
                  </a:cubicBezTo>
                  <a:cubicBezTo>
                    <a:pt x="611" y="835"/>
                    <a:pt x="611" y="835"/>
                    <a:pt x="611" y="835"/>
                  </a:cubicBezTo>
                  <a:cubicBezTo>
                    <a:pt x="611" y="912"/>
                    <a:pt x="611" y="912"/>
                    <a:pt x="611" y="912"/>
                  </a:cubicBezTo>
                  <a:cubicBezTo>
                    <a:pt x="821" y="912"/>
                    <a:pt x="821" y="912"/>
                    <a:pt x="821" y="912"/>
                  </a:cubicBezTo>
                  <a:cubicBezTo>
                    <a:pt x="864" y="912"/>
                    <a:pt x="898" y="877"/>
                    <a:pt x="898" y="835"/>
                  </a:cubicBezTo>
                  <a:cubicBezTo>
                    <a:pt x="898" y="399"/>
                    <a:pt x="898" y="399"/>
                    <a:pt x="898" y="399"/>
                  </a:cubicBezTo>
                  <a:cubicBezTo>
                    <a:pt x="821" y="331"/>
                    <a:pt x="821" y="331"/>
                    <a:pt x="821" y="331"/>
                  </a:cubicBezTo>
                  <a:lnTo>
                    <a:pt x="745" y="263"/>
                  </a:ln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sp>
          <p:nvSpPr>
            <p:cNvPr id="16408" name="Freeform 29"/>
            <p:cNvSpPr>
              <a:spLocks/>
            </p:cNvSpPr>
            <p:nvPr/>
          </p:nvSpPr>
          <p:spPr bwMode="auto">
            <a:xfrm>
              <a:off x="4152901" y="2203450"/>
              <a:ext cx="735623" cy="350838"/>
            </a:xfrm>
            <a:custGeom>
              <a:avLst/>
              <a:gdLst>
                <a:gd name="T0" fmla="*/ 2147483647 w 1358"/>
                <a:gd name="T1" fmla="*/ 2147483647 h 697"/>
                <a:gd name="T2" fmla="*/ 2147483647 w 1358"/>
                <a:gd name="T3" fmla="*/ 2147483647 h 697"/>
                <a:gd name="T4" fmla="*/ 2147483647 w 1358"/>
                <a:gd name="T5" fmla="*/ 2147483647 h 697"/>
                <a:gd name="T6" fmla="*/ 2147483647 w 1358"/>
                <a:gd name="T7" fmla="*/ 2147483647 h 697"/>
                <a:gd name="T8" fmla="*/ 2147483647 w 1358"/>
                <a:gd name="T9" fmla="*/ 2147483647 h 697"/>
                <a:gd name="T10" fmla="*/ 2147483647 w 1358"/>
                <a:gd name="T11" fmla="*/ 2147483647 h 697"/>
                <a:gd name="T12" fmla="*/ 2147483647 w 1358"/>
                <a:gd name="T13" fmla="*/ 2147483647 h 697"/>
                <a:gd name="T14" fmla="*/ 2147483647 w 1358"/>
                <a:gd name="T15" fmla="*/ 2147483647 h 697"/>
                <a:gd name="T16" fmla="*/ 2147483647 w 1358"/>
                <a:gd name="T17" fmla="*/ 2147483647 h 697"/>
                <a:gd name="T18" fmla="*/ 2147483647 w 1358"/>
                <a:gd name="T19" fmla="*/ 2147483647 h 697"/>
                <a:gd name="T20" fmla="*/ 2147483647 w 1358"/>
                <a:gd name="T21" fmla="*/ 2147483647 h 697"/>
                <a:gd name="T22" fmla="*/ 2147483647 w 1358"/>
                <a:gd name="T23" fmla="*/ 2147483647 h 697"/>
                <a:gd name="T24" fmla="*/ 2147483647 w 1358"/>
                <a:gd name="T25" fmla="*/ 2147483647 h 697"/>
                <a:gd name="T26" fmla="*/ 2147483647 w 1358"/>
                <a:gd name="T27" fmla="*/ 2147483647 h 697"/>
                <a:gd name="T28" fmla="*/ 2147483647 w 1358"/>
                <a:gd name="T29" fmla="*/ 2147483647 h 6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8" h="697">
                  <a:moveTo>
                    <a:pt x="1324" y="554"/>
                  </a:moveTo>
                  <a:cubicBezTo>
                    <a:pt x="730" y="26"/>
                    <a:pt x="730" y="26"/>
                    <a:pt x="730" y="26"/>
                  </a:cubicBezTo>
                  <a:cubicBezTo>
                    <a:pt x="701" y="0"/>
                    <a:pt x="657" y="0"/>
                    <a:pt x="628" y="26"/>
                  </a:cubicBezTo>
                  <a:cubicBezTo>
                    <a:pt x="34" y="554"/>
                    <a:pt x="34" y="554"/>
                    <a:pt x="34" y="554"/>
                  </a:cubicBezTo>
                  <a:cubicBezTo>
                    <a:pt x="3" y="582"/>
                    <a:pt x="0" y="631"/>
                    <a:pt x="28" y="662"/>
                  </a:cubicBezTo>
                  <a:cubicBezTo>
                    <a:pt x="43" y="679"/>
                    <a:pt x="64" y="688"/>
                    <a:pt x="85" y="688"/>
                  </a:cubicBezTo>
                  <a:cubicBezTo>
                    <a:pt x="104" y="688"/>
                    <a:pt x="122" y="682"/>
                    <a:pt x="136" y="669"/>
                  </a:cubicBezTo>
                  <a:cubicBezTo>
                    <a:pt x="230" y="586"/>
                    <a:pt x="230" y="586"/>
                    <a:pt x="230" y="586"/>
                  </a:cubicBezTo>
                  <a:cubicBezTo>
                    <a:pt x="307" y="517"/>
                    <a:pt x="307" y="517"/>
                    <a:pt x="307" y="517"/>
                  </a:cubicBezTo>
                  <a:cubicBezTo>
                    <a:pt x="679" y="186"/>
                    <a:pt x="679" y="186"/>
                    <a:pt x="679" y="186"/>
                  </a:cubicBezTo>
                  <a:cubicBezTo>
                    <a:pt x="1051" y="517"/>
                    <a:pt x="1051" y="517"/>
                    <a:pt x="1051" y="517"/>
                  </a:cubicBezTo>
                  <a:cubicBezTo>
                    <a:pt x="1128" y="586"/>
                    <a:pt x="1128" y="586"/>
                    <a:pt x="1128" y="586"/>
                  </a:cubicBezTo>
                  <a:cubicBezTo>
                    <a:pt x="1222" y="669"/>
                    <a:pt x="1222" y="669"/>
                    <a:pt x="1222" y="669"/>
                  </a:cubicBezTo>
                  <a:cubicBezTo>
                    <a:pt x="1253" y="697"/>
                    <a:pt x="1302" y="694"/>
                    <a:pt x="1330" y="662"/>
                  </a:cubicBezTo>
                  <a:cubicBezTo>
                    <a:pt x="1358" y="631"/>
                    <a:pt x="1355" y="582"/>
                    <a:pt x="1324" y="554"/>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solidFill>
                  <a:prstClr val="black"/>
                </a:solidFill>
              </a:endParaRPr>
            </a:p>
          </p:txBody>
        </p:sp>
      </p:grpSp>
      <p:sp>
        <p:nvSpPr>
          <p:cNvPr id="3" name="TextBox 2"/>
          <p:cNvSpPr txBox="1"/>
          <p:nvPr/>
        </p:nvSpPr>
        <p:spPr>
          <a:xfrm>
            <a:off x="1554042" y="3142581"/>
            <a:ext cx="1297964" cy="2010807"/>
          </a:xfrm>
          <a:prstGeom prst="rect">
            <a:avLst/>
          </a:prstGeom>
          <a:noFill/>
        </p:spPr>
        <p:txBody>
          <a:bodyPr>
            <a:spAutoFit/>
          </a:bodyPr>
          <a:lstStyle/>
          <a:p>
            <a:pPr marL="133350" indent="-133350">
              <a:spcBef>
                <a:spcPts val="450"/>
              </a:spcBef>
              <a:buClr>
                <a:prstClr val="black"/>
              </a:buClr>
              <a:buFont typeface="Wingdings" panose="05000000000000000000" pitchFamily="2" charset="2"/>
              <a:buChar char="§"/>
              <a:defRPr/>
            </a:pPr>
            <a:r>
              <a:rPr lang="en-GB" sz="900" dirty="0">
                <a:solidFill>
                  <a:prstClr val="black"/>
                </a:solidFill>
              </a:rPr>
              <a:t>Single Cloud-based WMS for all users (incl. Alliances)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Real-time stock visibility on-the-go</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Improved reporting capabilities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Visibility through receipt to dispatch</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Asset tracking from receipt, dispatch and job completion</a:t>
            </a:r>
          </a:p>
        </p:txBody>
      </p:sp>
      <p:sp>
        <p:nvSpPr>
          <p:cNvPr id="141" name="TextBox 140"/>
          <p:cNvSpPr txBox="1"/>
          <p:nvPr/>
        </p:nvSpPr>
        <p:spPr>
          <a:xfrm>
            <a:off x="2758586" y="3142582"/>
            <a:ext cx="1297965" cy="1936428"/>
          </a:xfrm>
          <a:prstGeom prst="rect">
            <a:avLst/>
          </a:prstGeom>
          <a:noFill/>
        </p:spPr>
        <p:txBody>
          <a:bodyPr>
            <a:spAutoFit/>
          </a:bodyPr>
          <a:lstStyle/>
          <a:p>
            <a:pPr marL="133350" indent="-133350">
              <a:spcBef>
                <a:spcPts val="450"/>
              </a:spcBef>
              <a:buClr>
                <a:prstClr val="black"/>
              </a:buClr>
              <a:buFont typeface="Wingdings" panose="05000000000000000000" pitchFamily="2" charset="2"/>
              <a:buChar char="§"/>
              <a:defRPr/>
            </a:pPr>
            <a:r>
              <a:rPr lang="en-GB" sz="900" dirty="0">
                <a:solidFill>
                  <a:prstClr val="black"/>
                </a:solidFill>
              </a:rPr>
              <a:t>Just in Time</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Multiple supply channels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Increased frequency of deliveries </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I2S Immediate response </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Improved vehicle utilisation</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Reduction in overall transportation costs</a:t>
            </a:r>
          </a:p>
        </p:txBody>
      </p:sp>
      <p:sp>
        <p:nvSpPr>
          <p:cNvPr id="142" name="TextBox 141"/>
          <p:cNvSpPr txBox="1"/>
          <p:nvPr/>
        </p:nvSpPr>
        <p:spPr>
          <a:xfrm>
            <a:off x="3963683" y="3142581"/>
            <a:ext cx="1297965" cy="1456809"/>
          </a:xfrm>
          <a:prstGeom prst="rect">
            <a:avLst/>
          </a:prstGeom>
          <a:noFill/>
        </p:spPr>
        <p:txBody>
          <a:bodyPr>
            <a:spAutoFit/>
          </a:bodyPr>
          <a:lstStyle/>
          <a:p>
            <a:pPr marL="133350" indent="-133350">
              <a:spcBef>
                <a:spcPts val="450"/>
              </a:spcBef>
              <a:buClr>
                <a:prstClr val="black"/>
              </a:buClr>
              <a:buFont typeface="Wingdings" panose="05000000000000000000" pitchFamily="2" charset="2"/>
              <a:buChar char="§"/>
              <a:defRPr/>
            </a:pPr>
            <a:r>
              <a:rPr lang="en-GB" sz="900" dirty="0">
                <a:solidFill>
                  <a:prstClr val="black"/>
                </a:solidFill>
              </a:rPr>
              <a:t>Multi User RDC’s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Capacity to perform value-add services </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Defined warehouse processes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MIC Standards maintained</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Return Logistics</a:t>
            </a:r>
          </a:p>
        </p:txBody>
      </p:sp>
      <p:sp>
        <p:nvSpPr>
          <p:cNvPr id="143" name="TextBox 142"/>
          <p:cNvSpPr txBox="1"/>
          <p:nvPr/>
        </p:nvSpPr>
        <p:spPr>
          <a:xfrm>
            <a:off x="5168228" y="3142581"/>
            <a:ext cx="1296866" cy="1392689"/>
          </a:xfrm>
          <a:prstGeom prst="rect">
            <a:avLst/>
          </a:prstGeom>
          <a:noFill/>
        </p:spPr>
        <p:txBody>
          <a:bodyPr>
            <a:spAutoFit/>
          </a:bodyPr>
          <a:lstStyle/>
          <a:p>
            <a:pPr marL="133350" indent="-133350">
              <a:spcBef>
                <a:spcPts val="450"/>
              </a:spcBef>
              <a:buClr>
                <a:prstClr val="black"/>
              </a:buClr>
              <a:buFont typeface="Wingdings" panose="05000000000000000000" pitchFamily="2" charset="2"/>
              <a:buChar char="§"/>
              <a:defRPr/>
            </a:pPr>
            <a:r>
              <a:rPr lang="en-GB" sz="900" dirty="0">
                <a:solidFill>
                  <a:prstClr val="black"/>
                </a:solidFill>
              </a:rPr>
              <a:t>Logistics Control Tower</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SLAs / KPIs reporting</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Quality management</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Active supplier performance and closed-loop management</a:t>
            </a:r>
          </a:p>
        </p:txBody>
      </p:sp>
      <p:sp>
        <p:nvSpPr>
          <p:cNvPr id="144" name="TextBox 143"/>
          <p:cNvSpPr txBox="1"/>
          <p:nvPr/>
        </p:nvSpPr>
        <p:spPr>
          <a:xfrm>
            <a:off x="6372775" y="3114006"/>
            <a:ext cx="1297964" cy="1125949"/>
          </a:xfrm>
          <a:prstGeom prst="rect">
            <a:avLst/>
          </a:prstGeom>
          <a:noFill/>
        </p:spPr>
        <p:txBody>
          <a:bodyPr>
            <a:spAutoFit/>
          </a:bodyPr>
          <a:lstStyle/>
          <a:p>
            <a:pPr marL="133350" indent="-133350">
              <a:spcBef>
                <a:spcPts val="450"/>
              </a:spcBef>
              <a:buClr>
                <a:prstClr val="black"/>
              </a:buClr>
              <a:buFont typeface="Wingdings" panose="05000000000000000000" pitchFamily="2" charset="2"/>
              <a:buChar char="§"/>
              <a:defRPr/>
            </a:pPr>
            <a:r>
              <a:rPr lang="en-GB" sz="900" dirty="0">
                <a:solidFill>
                  <a:prstClr val="black"/>
                </a:solidFill>
              </a:rPr>
              <a:t>Driving benefits for all delivery routes</a:t>
            </a:r>
          </a:p>
          <a:p>
            <a:pPr marL="133350" indent="-133350">
              <a:spcBef>
                <a:spcPts val="450"/>
              </a:spcBef>
              <a:buClr>
                <a:prstClr val="black"/>
              </a:buClr>
              <a:buFont typeface="Wingdings" panose="05000000000000000000" pitchFamily="2" charset="2"/>
              <a:buChar char="§"/>
              <a:defRPr/>
            </a:pPr>
            <a:r>
              <a:rPr lang="en-GB" sz="900" dirty="0">
                <a:solidFill>
                  <a:prstClr val="black"/>
                </a:solidFill>
              </a:rPr>
              <a:t>Ensure new processes and ‘ways of working’ are adopted by the business</a:t>
            </a:r>
          </a:p>
        </p:txBody>
      </p:sp>
      <p:sp>
        <p:nvSpPr>
          <p:cNvPr id="4" name="Title 3"/>
          <p:cNvSpPr>
            <a:spLocks noGrp="1"/>
          </p:cNvSpPr>
          <p:nvPr>
            <p:ph type="title"/>
          </p:nvPr>
        </p:nvSpPr>
        <p:spPr/>
        <p:txBody>
          <a:bodyPr>
            <a:normAutofit fontScale="90000"/>
          </a:bodyPr>
          <a:lstStyle/>
          <a:p>
            <a:r>
              <a:rPr lang="en-GB" dirty="0" smtClean="0"/>
              <a:t>What are we doing right now to prepare for AMP7?</a:t>
            </a:r>
            <a:br>
              <a:rPr lang="en-GB" dirty="0" smtClean="0"/>
            </a:br>
            <a:r>
              <a:rPr lang="en-GB" dirty="0" smtClean="0"/>
              <a:t>Integrated Materials &amp; Logistics Management</a:t>
            </a:r>
            <a:endParaRPr lang="en-GB" dirty="0"/>
          </a:p>
        </p:txBody>
      </p:sp>
    </p:spTree>
    <p:extLst>
      <p:ext uri="{BB962C8B-B14F-4D97-AF65-F5344CB8AC3E}">
        <p14:creationId xmlns:p14="http://schemas.microsoft.com/office/powerpoint/2010/main" val="149405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Integrated Supply Chain Operating Model</a:t>
            </a:r>
            <a:br>
              <a:rPr lang="en-GB" dirty="0" smtClean="0"/>
            </a:br>
            <a:r>
              <a:rPr lang="en-GB" sz="1500" i="1" dirty="0"/>
              <a:t>Visibility across Planning &amp; Fulfilment</a:t>
            </a:r>
            <a:endParaRPr lang="en-GB" b="0" i="1" dirty="0"/>
          </a:p>
        </p:txBody>
      </p:sp>
      <p:sp>
        <p:nvSpPr>
          <p:cNvPr id="26" name="Content Placeholder 1"/>
          <p:cNvSpPr txBox="1">
            <a:spLocks/>
          </p:cNvSpPr>
          <p:nvPr/>
        </p:nvSpPr>
        <p:spPr>
          <a:xfrm>
            <a:off x="3757733" y="3485224"/>
            <a:ext cx="1105853" cy="1129128"/>
          </a:xfrm>
          <a:prstGeom prst="rect">
            <a:avLst/>
          </a:prstGeom>
          <a:ln w="12700">
            <a:solidFill>
              <a:srgbClr val="993399"/>
            </a:solidFill>
            <a:prstDash val="dash"/>
          </a:ln>
        </p:spPr>
        <p:txBody>
          <a:bodyPr vert="horz" lIns="51435" tIns="30995" rIns="51435"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GB" sz="788">
                <a:solidFill>
                  <a:srgbClr val="666666"/>
                </a:solidFill>
                <a:latin typeface="Arial"/>
              </a:rPr>
              <a:t>A set of capabilities that seek to</a:t>
            </a:r>
            <a:r>
              <a:rPr lang="en-GB" sz="788" b="1">
                <a:solidFill>
                  <a:srgbClr val="00BBEE"/>
                </a:solidFill>
                <a:latin typeface="Arial"/>
              </a:rPr>
              <a:t> combat rising volatility, complexity and uncertainty</a:t>
            </a:r>
            <a:endParaRPr lang="en-GB" sz="788" b="1" dirty="0">
              <a:solidFill>
                <a:srgbClr val="00BBEE"/>
              </a:solidFill>
              <a:latin typeface="Arial"/>
            </a:endParaRPr>
          </a:p>
        </p:txBody>
      </p:sp>
      <p:sp>
        <p:nvSpPr>
          <p:cNvPr id="28" name="Content Placeholder 1"/>
          <p:cNvSpPr txBox="1">
            <a:spLocks/>
          </p:cNvSpPr>
          <p:nvPr/>
        </p:nvSpPr>
        <p:spPr>
          <a:xfrm>
            <a:off x="4948359" y="3485224"/>
            <a:ext cx="1105853" cy="1129128"/>
          </a:xfrm>
          <a:prstGeom prst="rect">
            <a:avLst/>
          </a:prstGeom>
          <a:ln w="12700">
            <a:solidFill>
              <a:srgbClr val="993399"/>
            </a:solidFill>
            <a:prstDash val="dash"/>
          </a:ln>
        </p:spPr>
        <p:txBody>
          <a:bodyPr vert="horz" lIns="51435" tIns="30995" rIns="51435"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GB" sz="788" dirty="0">
                <a:solidFill>
                  <a:srgbClr val="666666"/>
                </a:solidFill>
                <a:latin typeface="Arial"/>
              </a:rPr>
              <a:t>An </a:t>
            </a:r>
            <a:r>
              <a:rPr lang="en-GB" sz="788" b="1" dirty="0">
                <a:solidFill>
                  <a:srgbClr val="00BBEE"/>
                </a:solidFill>
                <a:latin typeface="Arial"/>
              </a:rPr>
              <a:t>integration </a:t>
            </a:r>
            <a:br>
              <a:rPr lang="en-GB" sz="788" b="1" dirty="0">
                <a:solidFill>
                  <a:srgbClr val="00BBEE"/>
                </a:solidFill>
                <a:latin typeface="Arial"/>
              </a:rPr>
            </a:br>
            <a:r>
              <a:rPr lang="en-GB" sz="788" b="1" dirty="0">
                <a:solidFill>
                  <a:srgbClr val="00BBEE"/>
                </a:solidFill>
                <a:latin typeface="Arial"/>
              </a:rPr>
              <a:t>of supply chain processes </a:t>
            </a:r>
            <a:r>
              <a:rPr lang="en-GB" sz="788" dirty="0">
                <a:solidFill>
                  <a:srgbClr val="666666"/>
                </a:solidFill>
                <a:latin typeface="Arial"/>
              </a:rPr>
              <a:t>and tools across silos (enhanced collaboration) </a:t>
            </a:r>
          </a:p>
        </p:txBody>
      </p:sp>
      <p:sp>
        <p:nvSpPr>
          <p:cNvPr id="30" name="Freeform 29"/>
          <p:cNvSpPr/>
          <p:nvPr/>
        </p:nvSpPr>
        <p:spPr>
          <a:xfrm>
            <a:off x="1074493" y="3261368"/>
            <a:ext cx="6862144" cy="1506334"/>
          </a:xfrm>
          <a:custGeom>
            <a:avLst/>
            <a:gdLst>
              <a:gd name="connsiteX0" fmla="*/ 0 w 10801350"/>
              <a:gd name="connsiteY0" fmla="*/ 229780 h 3050894"/>
              <a:gd name="connsiteX1" fmla="*/ 1843088 w 10801350"/>
              <a:gd name="connsiteY1" fmla="*/ 258355 h 3050894"/>
              <a:gd name="connsiteX2" fmla="*/ 2043113 w 10801350"/>
              <a:gd name="connsiteY2" fmla="*/ 2844392 h 3050894"/>
              <a:gd name="connsiteX3" fmla="*/ 10801350 w 10801350"/>
              <a:gd name="connsiteY3" fmla="*/ 2887255 h 3050894"/>
              <a:gd name="connsiteX0" fmla="*/ 0 w 10801350"/>
              <a:gd name="connsiteY0" fmla="*/ 135475 h 2956589"/>
              <a:gd name="connsiteX1" fmla="*/ 1843088 w 10801350"/>
              <a:gd name="connsiteY1" fmla="*/ 164050 h 2956589"/>
              <a:gd name="connsiteX2" fmla="*/ 2043113 w 10801350"/>
              <a:gd name="connsiteY2" fmla="*/ 2750087 h 2956589"/>
              <a:gd name="connsiteX3" fmla="*/ 10801350 w 10801350"/>
              <a:gd name="connsiteY3" fmla="*/ 2792950 h 2956589"/>
              <a:gd name="connsiteX0" fmla="*/ 0 w 10801350"/>
              <a:gd name="connsiteY0" fmla="*/ 74071 h 2895185"/>
              <a:gd name="connsiteX1" fmla="*/ 1843088 w 10801350"/>
              <a:gd name="connsiteY1" fmla="*/ 102646 h 2895185"/>
              <a:gd name="connsiteX2" fmla="*/ 2043113 w 10801350"/>
              <a:gd name="connsiteY2" fmla="*/ 2688683 h 2895185"/>
              <a:gd name="connsiteX3" fmla="*/ 10801350 w 10801350"/>
              <a:gd name="connsiteY3" fmla="*/ 2731546 h 2895185"/>
              <a:gd name="connsiteX0" fmla="*/ 0 w 10801350"/>
              <a:gd name="connsiteY0" fmla="*/ 137891 h 3030443"/>
              <a:gd name="connsiteX1" fmla="*/ 1843088 w 10801350"/>
              <a:gd name="connsiteY1" fmla="*/ 237904 h 3030443"/>
              <a:gd name="connsiteX2" fmla="*/ 2043113 w 10801350"/>
              <a:gd name="connsiteY2" fmla="*/ 2823941 h 3030443"/>
              <a:gd name="connsiteX3" fmla="*/ 10801350 w 10801350"/>
              <a:gd name="connsiteY3" fmla="*/ 2866804 h 3030443"/>
              <a:gd name="connsiteX0" fmla="*/ 0 w 10801350"/>
              <a:gd name="connsiteY0" fmla="*/ 129662 h 3022214"/>
              <a:gd name="connsiteX1" fmla="*/ 1843088 w 10801350"/>
              <a:gd name="connsiteY1" fmla="*/ 229675 h 3022214"/>
              <a:gd name="connsiteX2" fmla="*/ 2043113 w 10801350"/>
              <a:gd name="connsiteY2" fmla="*/ 2815712 h 3022214"/>
              <a:gd name="connsiteX3" fmla="*/ 10801350 w 10801350"/>
              <a:gd name="connsiteY3" fmla="*/ 2858575 h 3022214"/>
              <a:gd name="connsiteX0" fmla="*/ 0 w 10801350"/>
              <a:gd name="connsiteY0" fmla="*/ 178928 h 3076754"/>
              <a:gd name="connsiteX1" fmla="*/ 1828800 w 10801350"/>
              <a:gd name="connsiteY1" fmla="*/ 207504 h 3076754"/>
              <a:gd name="connsiteX2" fmla="*/ 2043113 w 10801350"/>
              <a:gd name="connsiteY2" fmla="*/ 2864978 h 3076754"/>
              <a:gd name="connsiteX3" fmla="*/ 10801350 w 10801350"/>
              <a:gd name="connsiteY3" fmla="*/ 2907841 h 3076754"/>
              <a:gd name="connsiteX0" fmla="*/ 0 w 10801350"/>
              <a:gd name="connsiteY0" fmla="*/ 321 h 2898147"/>
              <a:gd name="connsiteX1" fmla="*/ 1828800 w 10801350"/>
              <a:gd name="connsiteY1" fmla="*/ 28897 h 2898147"/>
              <a:gd name="connsiteX2" fmla="*/ 2043113 w 10801350"/>
              <a:gd name="connsiteY2" fmla="*/ 2686371 h 2898147"/>
              <a:gd name="connsiteX3" fmla="*/ 10801350 w 10801350"/>
              <a:gd name="connsiteY3" fmla="*/ 2729234 h 2898147"/>
              <a:gd name="connsiteX0" fmla="*/ 0 w 10801350"/>
              <a:gd name="connsiteY0" fmla="*/ 226739 h 3053127"/>
              <a:gd name="connsiteX1" fmla="*/ 1828800 w 10801350"/>
              <a:gd name="connsiteY1" fmla="*/ 183877 h 3053127"/>
              <a:gd name="connsiteX2" fmla="*/ 2043113 w 10801350"/>
              <a:gd name="connsiteY2" fmla="*/ 2841351 h 3053127"/>
              <a:gd name="connsiteX3" fmla="*/ 10801350 w 10801350"/>
              <a:gd name="connsiteY3" fmla="*/ 2884214 h 3053127"/>
              <a:gd name="connsiteX0" fmla="*/ 0 w 10801350"/>
              <a:gd name="connsiteY0" fmla="*/ 428626 h 3255014"/>
              <a:gd name="connsiteX1" fmla="*/ 1828800 w 10801350"/>
              <a:gd name="connsiteY1" fmla="*/ 385764 h 3255014"/>
              <a:gd name="connsiteX2" fmla="*/ 2043113 w 10801350"/>
              <a:gd name="connsiteY2" fmla="*/ 3043238 h 3255014"/>
              <a:gd name="connsiteX3" fmla="*/ 10801350 w 10801350"/>
              <a:gd name="connsiteY3" fmla="*/ 3086101 h 3255014"/>
              <a:gd name="connsiteX0" fmla="*/ 0 w 10801350"/>
              <a:gd name="connsiteY0" fmla="*/ 436227 h 3359413"/>
              <a:gd name="connsiteX1" fmla="*/ 1828800 w 10801350"/>
              <a:gd name="connsiteY1" fmla="*/ 393365 h 3359413"/>
              <a:gd name="connsiteX2" fmla="*/ 2614613 w 10801350"/>
              <a:gd name="connsiteY2" fmla="*/ 3179427 h 3359413"/>
              <a:gd name="connsiteX3" fmla="*/ 10801350 w 10801350"/>
              <a:gd name="connsiteY3" fmla="*/ 3093702 h 3359413"/>
              <a:gd name="connsiteX0" fmla="*/ 0 w 10801350"/>
              <a:gd name="connsiteY0" fmla="*/ 436227 h 3182260"/>
              <a:gd name="connsiteX1" fmla="*/ 1828800 w 10801350"/>
              <a:gd name="connsiteY1" fmla="*/ 393365 h 3182260"/>
              <a:gd name="connsiteX2" fmla="*/ 2614613 w 10801350"/>
              <a:gd name="connsiteY2" fmla="*/ 3179427 h 3182260"/>
              <a:gd name="connsiteX3" fmla="*/ 10801350 w 10801350"/>
              <a:gd name="connsiteY3" fmla="*/ 3093702 h 3182260"/>
              <a:gd name="connsiteX0" fmla="*/ 0 w 10801350"/>
              <a:gd name="connsiteY0" fmla="*/ 427788 h 3085263"/>
              <a:gd name="connsiteX1" fmla="*/ 1828800 w 10801350"/>
              <a:gd name="connsiteY1" fmla="*/ 384926 h 3085263"/>
              <a:gd name="connsiteX2" fmla="*/ 2300288 w 10801350"/>
              <a:gd name="connsiteY2" fmla="*/ 3028113 h 3085263"/>
              <a:gd name="connsiteX3" fmla="*/ 10801350 w 10801350"/>
              <a:gd name="connsiteY3" fmla="*/ 3085263 h 3085263"/>
              <a:gd name="connsiteX0" fmla="*/ 0 w 10801350"/>
              <a:gd name="connsiteY0" fmla="*/ 393681 h 3051156"/>
              <a:gd name="connsiteX1" fmla="*/ 1828800 w 10801350"/>
              <a:gd name="connsiteY1" fmla="*/ 350819 h 3051156"/>
              <a:gd name="connsiteX2" fmla="*/ 2300288 w 10801350"/>
              <a:gd name="connsiteY2" fmla="*/ 2994006 h 3051156"/>
              <a:gd name="connsiteX3" fmla="*/ 10801350 w 10801350"/>
              <a:gd name="connsiteY3" fmla="*/ 3051156 h 3051156"/>
              <a:gd name="connsiteX0" fmla="*/ 0 w 10801350"/>
              <a:gd name="connsiteY0" fmla="*/ 393681 h 3051156"/>
              <a:gd name="connsiteX1" fmla="*/ 1828800 w 10801350"/>
              <a:gd name="connsiteY1" fmla="*/ 350819 h 3051156"/>
              <a:gd name="connsiteX2" fmla="*/ 2300288 w 10801350"/>
              <a:gd name="connsiteY2" fmla="*/ 2994006 h 3051156"/>
              <a:gd name="connsiteX3" fmla="*/ 10801350 w 10801350"/>
              <a:gd name="connsiteY3" fmla="*/ 3051156 h 3051156"/>
              <a:gd name="connsiteX0" fmla="*/ 0 w 10801350"/>
              <a:gd name="connsiteY0" fmla="*/ 322537 h 3119355"/>
              <a:gd name="connsiteX1" fmla="*/ 1828800 w 10801350"/>
              <a:gd name="connsiteY1" fmla="*/ 479700 h 3119355"/>
              <a:gd name="connsiteX2" fmla="*/ 2300288 w 10801350"/>
              <a:gd name="connsiteY2" fmla="*/ 2922862 h 3119355"/>
              <a:gd name="connsiteX3" fmla="*/ 10801350 w 10801350"/>
              <a:gd name="connsiteY3" fmla="*/ 2980012 h 3119355"/>
              <a:gd name="connsiteX0" fmla="*/ 0 w 10801350"/>
              <a:gd name="connsiteY0" fmla="*/ 568202 h 3365020"/>
              <a:gd name="connsiteX1" fmla="*/ 1828800 w 10801350"/>
              <a:gd name="connsiteY1" fmla="*/ 725365 h 3365020"/>
              <a:gd name="connsiteX2" fmla="*/ 2300288 w 10801350"/>
              <a:gd name="connsiteY2" fmla="*/ 3168527 h 3365020"/>
              <a:gd name="connsiteX3" fmla="*/ 10801350 w 10801350"/>
              <a:gd name="connsiteY3" fmla="*/ 3225677 h 3365020"/>
              <a:gd name="connsiteX0" fmla="*/ 0 w 10801350"/>
              <a:gd name="connsiteY0" fmla="*/ 568202 h 3225677"/>
              <a:gd name="connsiteX1" fmla="*/ 1828800 w 10801350"/>
              <a:gd name="connsiteY1" fmla="*/ 725365 h 3225677"/>
              <a:gd name="connsiteX2" fmla="*/ 2300288 w 10801350"/>
              <a:gd name="connsiteY2" fmla="*/ 3168527 h 3225677"/>
              <a:gd name="connsiteX3" fmla="*/ 10801350 w 10801350"/>
              <a:gd name="connsiteY3" fmla="*/ 3225677 h 3225677"/>
              <a:gd name="connsiteX0" fmla="*/ 0 w 10801350"/>
              <a:gd name="connsiteY0" fmla="*/ 351015 h 3008490"/>
              <a:gd name="connsiteX1" fmla="*/ 1828800 w 10801350"/>
              <a:gd name="connsiteY1" fmla="*/ 508178 h 3008490"/>
              <a:gd name="connsiteX2" fmla="*/ 2286001 w 10801350"/>
              <a:gd name="connsiteY2" fmla="*/ 2994202 h 3008490"/>
              <a:gd name="connsiteX3" fmla="*/ 10801350 w 10801350"/>
              <a:gd name="connsiteY3" fmla="*/ 3008490 h 3008490"/>
              <a:gd name="connsiteX0" fmla="*/ 0 w 10801350"/>
              <a:gd name="connsiteY0" fmla="*/ 253686 h 2911161"/>
              <a:gd name="connsiteX1" fmla="*/ 1828800 w 10801350"/>
              <a:gd name="connsiteY1" fmla="*/ 410849 h 2911161"/>
              <a:gd name="connsiteX2" fmla="*/ 2286001 w 10801350"/>
              <a:gd name="connsiteY2" fmla="*/ 2896873 h 2911161"/>
              <a:gd name="connsiteX3" fmla="*/ 10801350 w 10801350"/>
              <a:gd name="connsiteY3" fmla="*/ 2911161 h 2911161"/>
              <a:gd name="connsiteX0" fmla="*/ 0 w 10801350"/>
              <a:gd name="connsiteY0" fmla="*/ 0 h 2657475"/>
              <a:gd name="connsiteX1" fmla="*/ 1828800 w 10801350"/>
              <a:gd name="connsiteY1" fmla="*/ 157163 h 2657475"/>
              <a:gd name="connsiteX2" fmla="*/ 2286001 w 10801350"/>
              <a:gd name="connsiteY2" fmla="*/ 2643187 h 2657475"/>
              <a:gd name="connsiteX3" fmla="*/ 10801350 w 10801350"/>
              <a:gd name="connsiteY3" fmla="*/ 2657475 h 2657475"/>
              <a:gd name="connsiteX0" fmla="*/ 0 w 10815638"/>
              <a:gd name="connsiteY0" fmla="*/ 159578 h 2688466"/>
              <a:gd name="connsiteX1" fmla="*/ 1843088 w 10815638"/>
              <a:gd name="connsiteY1" fmla="*/ 188154 h 2688466"/>
              <a:gd name="connsiteX2" fmla="*/ 2300289 w 10815638"/>
              <a:gd name="connsiteY2" fmla="*/ 2674178 h 2688466"/>
              <a:gd name="connsiteX3" fmla="*/ 10815638 w 10815638"/>
              <a:gd name="connsiteY3" fmla="*/ 2688466 h 2688466"/>
              <a:gd name="connsiteX0" fmla="*/ 0 w 10815638"/>
              <a:gd name="connsiteY0" fmla="*/ 162872 h 2691760"/>
              <a:gd name="connsiteX1" fmla="*/ 1843088 w 10815638"/>
              <a:gd name="connsiteY1" fmla="*/ 191448 h 2691760"/>
              <a:gd name="connsiteX2" fmla="*/ 2300289 w 10815638"/>
              <a:gd name="connsiteY2" fmla="*/ 2677472 h 2691760"/>
              <a:gd name="connsiteX3" fmla="*/ 10815638 w 10815638"/>
              <a:gd name="connsiteY3" fmla="*/ 2691760 h 2691760"/>
              <a:gd name="connsiteX0" fmla="*/ 0 w 10801350"/>
              <a:gd name="connsiteY0" fmla="*/ 181791 h 2682104"/>
              <a:gd name="connsiteX1" fmla="*/ 1828800 w 10801350"/>
              <a:gd name="connsiteY1" fmla="*/ 181792 h 2682104"/>
              <a:gd name="connsiteX2" fmla="*/ 2286001 w 10801350"/>
              <a:gd name="connsiteY2" fmla="*/ 2667816 h 2682104"/>
              <a:gd name="connsiteX3" fmla="*/ 10801350 w 10801350"/>
              <a:gd name="connsiteY3" fmla="*/ 2682104 h 2682104"/>
              <a:gd name="connsiteX0" fmla="*/ 0 w 10801350"/>
              <a:gd name="connsiteY0" fmla="*/ 4536 h 2504849"/>
              <a:gd name="connsiteX1" fmla="*/ 1828800 w 10801350"/>
              <a:gd name="connsiteY1" fmla="*/ 4537 h 2504849"/>
              <a:gd name="connsiteX2" fmla="*/ 2286001 w 10801350"/>
              <a:gd name="connsiteY2" fmla="*/ 2490561 h 2504849"/>
              <a:gd name="connsiteX3" fmla="*/ 10801350 w 10801350"/>
              <a:gd name="connsiteY3" fmla="*/ 2504849 h 2504849"/>
              <a:gd name="connsiteX0" fmla="*/ 0 w 10801350"/>
              <a:gd name="connsiteY0" fmla="*/ 180732 h 2681045"/>
              <a:gd name="connsiteX1" fmla="*/ 1828800 w 10801350"/>
              <a:gd name="connsiteY1" fmla="*/ 180733 h 2681045"/>
              <a:gd name="connsiteX2" fmla="*/ 2228851 w 10801350"/>
              <a:gd name="connsiteY2" fmla="*/ 2652469 h 2681045"/>
              <a:gd name="connsiteX3" fmla="*/ 10801350 w 10801350"/>
              <a:gd name="connsiteY3" fmla="*/ 2681045 h 2681045"/>
              <a:gd name="connsiteX0" fmla="*/ 0 w 10801350"/>
              <a:gd name="connsiteY0" fmla="*/ 1 h 2500314"/>
              <a:gd name="connsiteX1" fmla="*/ 1828800 w 10801350"/>
              <a:gd name="connsiteY1" fmla="*/ 2 h 2500314"/>
              <a:gd name="connsiteX2" fmla="*/ 2228851 w 10801350"/>
              <a:gd name="connsiteY2" fmla="*/ 2471738 h 2500314"/>
              <a:gd name="connsiteX3" fmla="*/ 10801350 w 10801350"/>
              <a:gd name="connsiteY3" fmla="*/ 2500314 h 2500314"/>
              <a:gd name="connsiteX0" fmla="*/ 0 w 10801350"/>
              <a:gd name="connsiteY0" fmla="*/ 190854 h 2691167"/>
              <a:gd name="connsiteX1" fmla="*/ 1828800 w 10801350"/>
              <a:gd name="connsiteY1" fmla="*/ 190855 h 2691167"/>
              <a:gd name="connsiteX2" fmla="*/ 2228851 w 10801350"/>
              <a:gd name="connsiteY2" fmla="*/ 2662591 h 2691167"/>
              <a:gd name="connsiteX3" fmla="*/ 10801350 w 10801350"/>
              <a:gd name="connsiteY3" fmla="*/ 2691167 h 2691167"/>
              <a:gd name="connsiteX0" fmla="*/ 0 w 10801350"/>
              <a:gd name="connsiteY0" fmla="*/ 190854 h 2691167"/>
              <a:gd name="connsiteX1" fmla="*/ 1828800 w 10801350"/>
              <a:gd name="connsiteY1" fmla="*/ 190855 h 2691167"/>
              <a:gd name="connsiteX2" fmla="*/ 2228851 w 10801350"/>
              <a:gd name="connsiteY2" fmla="*/ 2662591 h 2691167"/>
              <a:gd name="connsiteX3" fmla="*/ 10801350 w 10801350"/>
              <a:gd name="connsiteY3" fmla="*/ 2691167 h 2691167"/>
              <a:gd name="connsiteX0" fmla="*/ 0 w 10801350"/>
              <a:gd name="connsiteY0" fmla="*/ 324827 h 2825140"/>
              <a:gd name="connsiteX1" fmla="*/ 1828800 w 10801350"/>
              <a:gd name="connsiteY1" fmla="*/ 324828 h 2825140"/>
              <a:gd name="connsiteX2" fmla="*/ 2228851 w 10801350"/>
              <a:gd name="connsiteY2" fmla="*/ 2796564 h 2825140"/>
              <a:gd name="connsiteX3" fmla="*/ 10801350 w 10801350"/>
              <a:gd name="connsiteY3" fmla="*/ 2825140 h 2825140"/>
            </a:gdLst>
            <a:ahLst/>
            <a:cxnLst>
              <a:cxn ang="0">
                <a:pos x="connsiteX0" y="connsiteY0"/>
              </a:cxn>
              <a:cxn ang="0">
                <a:pos x="connsiteX1" y="connsiteY1"/>
              </a:cxn>
              <a:cxn ang="0">
                <a:pos x="connsiteX2" y="connsiteY2"/>
              </a:cxn>
              <a:cxn ang="0">
                <a:pos x="connsiteX3" y="connsiteY3"/>
              </a:cxn>
            </a:cxnLst>
            <a:rect l="l" t="t" r="r" b="b"/>
            <a:pathLst>
              <a:path w="10801350" h="2825140">
                <a:moveTo>
                  <a:pt x="0" y="324827"/>
                </a:moveTo>
                <a:cubicBezTo>
                  <a:pt x="465534" y="335542"/>
                  <a:pt x="1140142" y="-411364"/>
                  <a:pt x="1828800" y="324828"/>
                </a:cubicBezTo>
                <a:cubicBezTo>
                  <a:pt x="2517458" y="1061020"/>
                  <a:pt x="1258327" y="2809256"/>
                  <a:pt x="2228851" y="2796564"/>
                </a:cubicBezTo>
                <a:lnTo>
                  <a:pt x="10801350" y="2825140"/>
                </a:lnTo>
              </a:path>
            </a:pathLst>
          </a:custGeom>
          <a:noFill/>
          <a:ln w="419100" cap="flat" cmpd="sng" algn="ctr">
            <a:solidFill>
              <a:srgbClr val="887799"/>
            </a:solidFill>
            <a:prstDash val="solid"/>
            <a:tailEnd type="triangle" w="sm" len="sm"/>
          </a:ln>
          <a:effectLst/>
        </p:spPr>
        <p:txBody>
          <a:bodyPr rtlCol="0" anchor="ctr"/>
          <a:lstStyle/>
          <a:p>
            <a:pPr algn="ctr" defTabSz="514350">
              <a:defRPr/>
            </a:pPr>
            <a:endParaRPr lang="en-US" sz="1013" kern="0">
              <a:solidFill>
                <a:srgbClr val="FFFFFF"/>
              </a:solidFill>
              <a:latin typeface="Arial"/>
            </a:endParaRPr>
          </a:p>
        </p:txBody>
      </p:sp>
      <p:sp>
        <p:nvSpPr>
          <p:cNvPr id="29" name="Content Placeholder 1"/>
          <p:cNvSpPr txBox="1">
            <a:spLocks/>
          </p:cNvSpPr>
          <p:nvPr/>
        </p:nvSpPr>
        <p:spPr>
          <a:xfrm>
            <a:off x="6138985" y="3485224"/>
            <a:ext cx="1157288" cy="1129128"/>
          </a:xfrm>
          <a:prstGeom prst="rect">
            <a:avLst/>
          </a:prstGeom>
          <a:ln w="12700">
            <a:solidFill>
              <a:srgbClr val="993399"/>
            </a:solidFill>
            <a:prstDash val="dash"/>
          </a:ln>
        </p:spPr>
        <p:txBody>
          <a:bodyPr vert="horz" lIns="51435" tIns="30995" rIns="51435"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GB" sz="788" dirty="0">
                <a:solidFill>
                  <a:srgbClr val="666666"/>
                </a:solidFill>
                <a:latin typeface="Arial"/>
              </a:rPr>
              <a:t>A focused approach </a:t>
            </a:r>
            <a:br>
              <a:rPr lang="en-GB" sz="788" dirty="0">
                <a:solidFill>
                  <a:srgbClr val="666666"/>
                </a:solidFill>
                <a:latin typeface="Arial"/>
              </a:rPr>
            </a:br>
            <a:r>
              <a:rPr lang="en-GB" sz="788" dirty="0">
                <a:solidFill>
                  <a:srgbClr val="666666"/>
                </a:solidFill>
                <a:latin typeface="Arial"/>
              </a:rPr>
              <a:t>to</a:t>
            </a:r>
            <a:r>
              <a:rPr lang="en-GB" sz="788" b="1" dirty="0">
                <a:solidFill>
                  <a:srgbClr val="666666"/>
                </a:solidFill>
                <a:latin typeface="Arial"/>
              </a:rPr>
              <a:t> </a:t>
            </a:r>
            <a:r>
              <a:rPr lang="en-GB" sz="788" b="1" dirty="0">
                <a:solidFill>
                  <a:srgbClr val="00BBEE"/>
                </a:solidFill>
                <a:latin typeface="Arial"/>
              </a:rPr>
              <a:t>deliver a specific set of business outcomes – targeting improvements </a:t>
            </a:r>
            <a:r>
              <a:rPr lang="en-GB" sz="788" dirty="0">
                <a:solidFill>
                  <a:srgbClr val="666666"/>
                </a:solidFill>
                <a:latin typeface="Arial"/>
              </a:rPr>
              <a:t>in costs, inventory, quality, customer service and assets utilization </a:t>
            </a:r>
          </a:p>
        </p:txBody>
      </p:sp>
      <p:sp>
        <p:nvSpPr>
          <p:cNvPr id="31" name="Rectangle 30"/>
          <p:cNvSpPr/>
          <p:nvPr/>
        </p:nvSpPr>
        <p:spPr>
          <a:xfrm>
            <a:off x="5838824" y="2222700"/>
            <a:ext cx="1685927" cy="720543"/>
          </a:xfrm>
          <a:prstGeom prst="rect">
            <a:avLst/>
          </a:prstGeom>
          <a:solidFill>
            <a:srgbClr val="666666"/>
          </a:solidFill>
          <a:ln w="12700" cap="flat" cmpd="sng" algn="ctr">
            <a:solidFill>
              <a:srgbClr val="666666"/>
            </a:solidFill>
            <a:prstDash val="solid"/>
          </a:ln>
          <a:effectLst/>
        </p:spPr>
        <p:txBody>
          <a:bodyPr rtlCol="0" anchor="ctr"/>
          <a:lstStyle/>
          <a:p>
            <a:pPr algn="ctr" defTabSz="514350">
              <a:defRPr/>
            </a:pPr>
            <a:endParaRPr lang="en-US" sz="1013" kern="0">
              <a:solidFill>
                <a:srgbClr val="887799"/>
              </a:solidFill>
              <a:latin typeface="Arial"/>
            </a:endParaRPr>
          </a:p>
        </p:txBody>
      </p:sp>
      <p:sp>
        <p:nvSpPr>
          <p:cNvPr id="32" name="Oval 31"/>
          <p:cNvSpPr/>
          <p:nvPr/>
        </p:nvSpPr>
        <p:spPr>
          <a:xfrm>
            <a:off x="4513825" y="2037555"/>
            <a:ext cx="1086510" cy="1086510"/>
          </a:xfrm>
          <a:prstGeom prst="ellipse">
            <a:avLst/>
          </a:prstGeom>
          <a:solidFill>
            <a:srgbClr val="887799">
              <a:lumMod val="60000"/>
              <a:lumOff val="40000"/>
            </a:srgbClr>
          </a:solidFill>
          <a:ln w="69850" cap="flat" cmpd="sng" algn="ctr">
            <a:solidFill>
              <a:srgbClr val="FFFFFF"/>
            </a:solidFill>
            <a:prstDash val="solid"/>
          </a:ln>
          <a:effectLst/>
        </p:spPr>
        <p:txBody>
          <a:bodyPr rtlCol="0" anchor="ctr"/>
          <a:lstStyle/>
          <a:p>
            <a:pPr algn="ctr" defTabSz="514350">
              <a:defRPr/>
            </a:pPr>
            <a:endParaRPr lang="en-US" sz="1013" kern="0">
              <a:solidFill>
                <a:srgbClr val="FFFFFF"/>
              </a:solidFill>
              <a:latin typeface="Arial"/>
            </a:endParaRPr>
          </a:p>
        </p:txBody>
      </p:sp>
      <p:sp>
        <p:nvSpPr>
          <p:cNvPr id="33" name="Content Placeholder 1"/>
          <p:cNvSpPr txBox="1">
            <a:spLocks/>
          </p:cNvSpPr>
          <p:nvPr/>
        </p:nvSpPr>
        <p:spPr>
          <a:xfrm>
            <a:off x="5976014" y="2305182"/>
            <a:ext cx="1532022" cy="560061"/>
          </a:xfrm>
          <a:prstGeom prst="rect">
            <a:avLst/>
          </a:prstGeom>
        </p:spPr>
        <p:txBody>
          <a:bodyPr vert="horz" lIns="0" tIns="30995" rIns="0"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US" sz="1125">
                <a:solidFill>
                  <a:srgbClr val="FFFFFF"/>
                </a:solidFill>
                <a:latin typeface="Arial"/>
              </a:rPr>
              <a:t>3 layers of capabilities across the </a:t>
            </a:r>
            <a:r>
              <a:rPr lang="en-US" sz="1125" b="1">
                <a:solidFill>
                  <a:srgbClr val="EEAA00"/>
                </a:solidFill>
                <a:latin typeface="Arial"/>
              </a:rPr>
              <a:t>entire supply chain</a:t>
            </a:r>
            <a:endParaRPr lang="en-US" sz="1125" dirty="0">
              <a:solidFill>
                <a:srgbClr val="EEAA00"/>
              </a:solidFill>
              <a:latin typeface="Arial"/>
            </a:endParaRPr>
          </a:p>
        </p:txBody>
      </p:sp>
      <p:sp>
        <p:nvSpPr>
          <p:cNvPr id="34" name="TextBox 33"/>
          <p:cNvSpPr txBox="1"/>
          <p:nvPr/>
        </p:nvSpPr>
        <p:spPr>
          <a:xfrm rot="5400000">
            <a:off x="1965900" y="3587073"/>
            <a:ext cx="229850" cy="625073"/>
          </a:xfrm>
          <a:prstGeom prst="roundRect">
            <a:avLst/>
          </a:prstGeom>
          <a:solidFill>
            <a:srgbClr val="FFFFFF"/>
          </a:solidFill>
          <a:ln>
            <a:solidFill>
              <a:srgbClr val="00BBEE"/>
            </a:solidFill>
          </a:ln>
        </p:spPr>
        <p:txBody>
          <a:bodyPr vert="vert270" wrap="square" lIns="0" tIns="0" rIns="0" bIns="0" rtlCol="0">
            <a:spAutoFit/>
          </a:bodyPr>
          <a:lstStyle/>
          <a:p>
            <a:pPr algn="ctr" defTabSz="514350">
              <a:defRPr/>
            </a:pPr>
            <a:r>
              <a:rPr lang="en-US" sz="1350" kern="0" dirty="0">
                <a:solidFill>
                  <a:srgbClr val="00BBEE"/>
                </a:solidFill>
                <a:latin typeface="Arial"/>
                <a:ea typeface="Arial" pitchFamily="-105" charset="-52"/>
              </a:rPr>
              <a:t>DRIVE</a:t>
            </a:r>
          </a:p>
        </p:txBody>
      </p:sp>
      <p:sp>
        <p:nvSpPr>
          <p:cNvPr id="35" name="TextBox 34"/>
          <p:cNvSpPr txBox="1"/>
          <p:nvPr/>
        </p:nvSpPr>
        <p:spPr>
          <a:xfrm>
            <a:off x="3875239" y="4515224"/>
            <a:ext cx="2859223" cy="265457"/>
          </a:xfrm>
          <a:prstGeom prst="rect">
            <a:avLst/>
          </a:prstGeom>
          <a:noFill/>
        </p:spPr>
        <p:txBody>
          <a:bodyPr wrap="square" rtlCol="0">
            <a:spAutoFit/>
          </a:bodyPr>
          <a:lstStyle/>
          <a:p>
            <a:pPr defTabSz="514350"/>
            <a:r>
              <a:rPr lang="en-US" sz="1125" dirty="0">
                <a:solidFill>
                  <a:srgbClr val="FFFFFF"/>
                </a:solidFill>
                <a:latin typeface="Arial"/>
                <a:ea typeface="Arial" pitchFamily="-105" charset="-52"/>
              </a:rPr>
              <a:t>Visibility, Planning &amp; Execution </a:t>
            </a:r>
          </a:p>
        </p:txBody>
      </p:sp>
      <p:grpSp>
        <p:nvGrpSpPr>
          <p:cNvPr id="36" name="Group 35"/>
          <p:cNvGrpSpPr/>
          <p:nvPr/>
        </p:nvGrpSpPr>
        <p:grpSpPr>
          <a:xfrm>
            <a:off x="4645689" y="2221556"/>
            <a:ext cx="850864" cy="756822"/>
            <a:chOff x="9941461" y="2295217"/>
            <a:chExt cx="1474252" cy="1311311"/>
          </a:xfrm>
        </p:grpSpPr>
        <p:sp>
          <p:nvSpPr>
            <p:cNvPr id="37" name="Trapezoid 36"/>
            <p:cNvSpPr/>
            <p:nvPr/>
          </p:nvSpPr>
          <p:spPr>
            <a:xfrm>
              <a:off x="9944566" y="2871700"/>
              <a:ext cx="1471147" cy="734828"/>
            </a:xfrm>
            <a:prstGeom prst="trapezoid">
              <a:avLst>
                <a:gd name="adj" fmla="val 50276"/>
              </a:avLst>
            </a:prstGeom>
            <a:solidFill>
              <a:srgbClr val="887799"/>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sp>
          <p:nvSpPr>
            <p:cNvPr id="38" name="Trapezoid 37"/>
            <p:cNvSpPr/>
            <p:nvPr/>
          </p:nvSpPr>
          <p:spPr>
            <a:xfrm>
              <a:off x="9944566" y="2583458"/>
              <a:ext cx="1471147" cy="734828"/>
            </a:xfrm>
            <a:prstGeom prst="trapezoid">
              <a:avLst>
                <a:gd name="adj" fmla="val 50276"/>
              </a:avLst>
            </a:prstGeom>
            <a:solidFill>
              <a:srgbClr val="993399"/>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sp>
          <p:nvSpPr>
            <p:cNvPr id="39" name="Trapezoid 38"/>
            <p:cNvSpPr/>
            <p:nvPr/>
          </p:nvSpPr>
          <p:spPr>
            <a:xfrm>
              <a:off x="9941461" y="2295217"/>
              <a:ext cx="1471147" cy="734828"/>
            </a:xfrm>
            <a:prstGeom prst="trapezoid">
              <a:avLst>
                <a:gd name="adj" fmla="val 50276"/>
              </a:avLst>
            </a:prstGeom>
            <a:solidFill>
              <a:srgbClr val="EEAA00"/>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grpSp>
      <p:sp>
        <p:nvSpPr>
          <p:cNvPr id="40" name="Oval 39"/>
          <p:cNvSpPr/>
          <p:nvPr/>
        </p:nvSpPr>
        <p:spPr>
          <a:xfrm>
            <a:off x="2582872" y="3230972"/>
            <a:ext cx="279398" cy="279398"/>
          </a:xfrm>
          <a:prstGeom prst="ellipse">
            <a:avLst/>
          </a:prstGeom>
          <a:solidFill>
            <a:srgbClr val="993399"/>
          </a:solidFill>
          <a:ln w="19050" cap="flat" cmpd="sng" algn="ctr">
            <a:solidFill>
              <a:srgbClr val="FFFFFF"/>
            </a:solidFill>
            <a:prstDash val="solid"/>
          </a:ln>
          <a:effectLst/>
        </p:spPr>
        <p:txBody>
          <a:bodyPr rtlCol="0" anchor="ctr"/>
          <a:lstStyle/>
          <a:p>
            <a:pPr algn="ctr" defTabSz="514350">
              <a:defRPr/>
            </a:pPr>
            <a:r>
              <a:rPr lang="en-US" sz="900" kern="0" dirty="0">
                <a:solidFill>
                  <a:srgbClr val="FFFFFF"/>
                </a:solidFill>
                <a:latin typeface="Arial"/>
              </a:rPr>
              <a:t>1</a:t>
            </a:r>
          </a:p>
        </p:txBody>
      </p:sp>
      <p:sp>
        <p:nvSpPr>
          <p:cNvPr id="41" name="Oval 40"/>
          <p:cNvSpPr/>
          <p:nvPr/>
        </p:nvSpPr>
        <p:spPr>
          <a:xfrm>
            <a:off x="3794262" y="3230972"/>
            <a:ext cx="279398" cy="279398"/>
          </a:xfrm>
          <a:prstGeom prst="ellipse">
            <a:avLst/>
          </a:prstGeom>
          <a:solidFill>
            <a:srgbClr val="993399"/>
          </a:solidFill>
          <a:ln w="19050" cap="flat" cmpd="sng" algn="ctr">
            <a:solidFill>
              <a:srgbClr val="FFFFFF"/>
            </a:solidFill>
            <a:prstDash val="solid"/>
          </a:ln>
          <a:effectLst/>
        </p:spPr>
        <p:txBody>
          <a:bodyPr rtlCol="0" anchor="ctr"/>
          <a:lstStyle/>
          <a:p>
            <a:pPr algn="ctr" defTabSz="514350">
              <a:defRPr/>
            </a:pPr>
            <a:r>
              <a:rPr lang="en-US" sz="900" kern="0" dirty="0">
                <a:solidFill>
                  <a:srgbClr val="FFFFFF"/>
                </a:solidFill>
                <a:latin typeface="Arial"/>
              </a:rPr>
              <a:t>2</a:t>
            </a:r>
          </a:p>
        </p:txBody>
      </p:sp>
      <p:sp>
        <p:nvSpPr>
          <p:cNvPr id="42" name="Oval 41"/>
          <p:cNvSpPr/>
          <p:nvPr/>
        </p:nvSpPr>
        <p:spPr>
          <a:xfrm>
            <a:off x="4988009" y="3240431"/>
            <a:ext cx="279398" cy="279398"/>
          </a:xfrm>
          <a:prstGeom prst="ellipse">
            <a:avLst/>
          </a:prstGeom>
          <a:solidFill>
            <a:srgbClr val="993399"/>
          </a:solidFill>
          <a:ln w="19050" cap="flat" cmpd="sng" algn="ctr">
            <a:solidFill>
              <a:srgbClr val="FFFFFF"/>
            </a:solidFill>
            <a:prstDash val="solid"/>
          </a:ln>
          <a:effectLst/>
        </p:spPr>
        <p:txBody>
          <a:bodyPr rtlCol="0" anchor="ctr"/>
          <a:lstStyle/>
          <a:p>
            <a:pPr algn="ctr" defTabSz="514350">
              <a:defRPr/>
            </a:pPr>
            <a:r>
              <a:rPr lang="en-US" sz="900" kern="0" dirty="0">
                <a:solidFill>
                  <a:srgbClr val="FFFFFF"/>
                </a:solidFill>
                <a:latin typeface="Arial"/>
              </a:rPr>
              <a:t>3</a:t>
            </a:r>
          </a:p>
        </p:txBody>
      </p:sp>
      <p:sp>
        <p:nvSpPr>
          <p:cNvPr id="43" name="Oval 42"/>
          <p:cNvSpPr/>
          <p:nvPr/>
        </p:nvSpPr>
        <p:spPr>
          <a:xfrm>
            <a:off x="6179170" y="3240431"/>
            <a:ext cx="279398" cy="279398"/>
          </a:xfrm>
          <a:prstGeom prst="ellipse">
            <a:avLst/>
          </a:prstGeom>
          <a:solidFill>
            <a:srgbClr val="993399"/>
          </a:solidFill>
          <a:ln w="19050" cap="flat" cmpd="sng" algn="ctr">
            <a:solidFill>
              <a:srgbClr val="FFFFFF"/>
            </a:solidFill>
            <a:prstDash val="solid"/>
          </a:ln>
          <a:effectLst/>
        </p:spPr>
        <p:txBody>
          <a:bodyPr rtlCol="0" anchor="ctr"/>
          <a:lstStyle/>
          <a:p>
            <a:pPr algn="ctr" defTabSz="514350">
              <a:defRPr/>
            </a:pPr>
            <a:r>
              <a:rPr lang="en-US" sz="900" kern="0" dirty="0">
                <a:solidFill>
                  <a:srgbClr val="FFFFFF"/>
                </a:solidFill>
                <a:latin typeface="Arial"/>
              </a:rPr>
              <a:t>4</a:t>
            </a:r>
          </a:p>
        </p:txBody>
      </p:sp>
      <p:sp>
        <p:nvSpPr>
          <p:cNvPr id="44" name="Isosceles Triangle 22"/>
          <p:cNvSpPr/>
          <p:nvPr/>
        </p:nvSpPr>
        <p:spPr>
          <a:xfrm rot="16200000">
            <a:off x="5527322" y="2432513"/>
            <a:ext cx="353222" cy="155483"/>
          </a:xfrm>
          <a:prstGeom prst="triangle">
            <a:avLst/>
          </a:prstGeom>
          <a:solidFill>
            <a:srgbClr val="CBCCCC"/>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sp>
        <p:nvSpPr>
          <p:cNvPr id="45" name="Rectangle 44"/>
          <p:cNvSpPr/>
          <p:nvPr/>
        </p:nvSpPr>
        <p:spPr>
          <a:xfrm>
            <a:off x="1703511" y="2981343"/>
            <a:ext cx="118696" cy="336306"/>
          </a:xfrm>
          <a:prstGeom prst="rect">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9898" y="1837022"/>
            <a:ext cx="2880627" cy="1794402"/>
          </a:xfrm>
          <a:prstGeom prst="rect">
            <a:avLst/>
          </a:prstGeom>
        </p:spPr>
      </p:pic>
      <p:sp>
        <p:nvSpPr>
          <p:cNvPr id="47" name="Content Placeholder 1"/>
          <p:cNvSpPr txBox="1">
            <a:spLocks/>
          </p:cNvSpPr>
          <p:nvPr/>
        </p:nvSpPr>
        <p:spPr>
          <a:xfrm>
            <a:off x="2238421" y="2065831"/>
            <a:ext cx="1647800" cy="812033"/>
          </a:xfrm>
          <a:prstGeom prst="rect">
            <a:avLst/>
          </a:prstGeom>
        </p:spPr>
        <p:txBody>
          <a:bodyPr vert="horz" lIns="0" tIns="30995" rIns="0"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US" sz="1013">
                <a:solidFill>
                  <a:srgbClr val="FFFFFF"/>
                </a:solidFill>
                <a:latin typeface="Arial"/>
              </a:rPr>
              <a:t>Integrated control towers and/or centres of excellence (CoE) drive </a:t>
            </a:r>
            <a:r>
              <a:rPr lang="en-US" sz="1013" b="1">
                <a:solidFill>
                  <a:srgbClr val="993399"/>
                </a:solidFill>
                <a:latin typeface="Arial"/>
              </a:rPr>
              <a:t>cross-functional collaboration</a:t>
            </a:r>
            <a:r>
              <a:rPr lang="en-US" sz="1013">
                <a:solidFill>
                  <a:srgbClr val="993399"/>
                </a:solidFill>
                <a:latin typeface="Arial"/>
              </a:rPr>
              <a:t> </a:t>
            </a:r>
            <a:r>
              <a:rPr lang="en-US" sz="1013">
                <a:solidFill>
                  <a:srgbClr val="FFFFFF"/>
                </a:solidFill>
                <a:latin typeface="Arial"/>
              </a:rPr>
              <a:t>and </a:t>
            </a:r>
            <a:r>
              <a:rPr lang="en-US" sz="1013" b="1">
                <a:solidFill>
                  <a:srgbClr val="993399"/>
                </a:solidFill>
                <a:latin typeface="Arial"/>
              </a:rPr>
              <a:t>decision making</a:t>
            </a:r>
            <a:r>
              <a:rPr lang="en-US" sz="1013">
                <a:solidFill>
                  <a:srgbClr val="FFFFFF"/>
                </a:solidFill>
                <a:latin typeface="Arial"/>
              </a:rPr>
              <a:t>. </a:t>
            </a:r>
            <a:endParaRPr lang="en-US" sz="1013" dirty="0">
              <a:solidFill>
                <a:srgbClr val="FFFFFF"/>
              </a:solidFill>
              <a:latin typeface="Arial"/>
            </a:endParaRPr>
          </a:p>
        </p:txBody>
      </p:sp>
      <p:sp>
        <p:nvSpPr>
          <p:cNvPr id="27" name="Content Placeholder 1"/>
          <p:cNvSpPr txBox="1">
            <a:spLocks/>
          </p:cNvSpPr>
          <p:nvPr/>
        </p:nvSpPr>
        <p:spPr>
          <a:xfrm>
            <a:off x="2541390" y="3485224"/>
            <a:ext cx="1131570" cy="1129128"/>
          </a:xfrm>
          <a:prstGeom prst="rect">
            <a:avLst/>
          </a:prstGeom>
          <a:ln w="12700">
            <a:solidFill>
              <a:srgbClr val="993399"/>
            </a:solidFill>
            <a:prstDash val="dash"/>
          </a:ln>
        </p:spPr>
        <p:txBody>
          <a:bodyPr vert="horz" lIns="51435" tIns="30995" rIns="51435" bIns="0" rtlCol="0">
            <a:noAutofit/>
          </a:bodyPr>
          <a:lstStyle>
            <a:lvl1pPr marL="117177" indent="-117177" algn="l" rtl="0" eaLnBrk="1" fontAlgn="base" hangingPunct="1">
              <a:spcBef>
                <a:spcPts val="611"/>
              </a:spcBef>
              <a:spcAft>
                <a:spcPct val="0"/>
              </a:spcAft>
              <a:buSzPct val="80000"/>
              <a:buFont typeface="Arial" pitchFamily="34" charset="0"/>
              <a:buChar char="•"/>
              <a:defRPr sz="1350" kern="1200">
                <a:solidFill>
                  <a:schemeClr val="tx1"/>
                </a:solidFill>
                <a:latin typeface="+mn-lt"/>
                <a:ea typeface="Arial" pitchFamily="-105" charset="-52"/>
                <a:cs typeface="Arial" pitchFamily="34" charset="0"/>
              </a:defRPr>
            </a:lvl1pPr>
            <a:lvl2pPr marL="232523" indent="-117177" algn="l" rtl="0" eaLnBrk="1" fontAlgn="base" hangingPunct="1">
              <a:spcBef>
                <a:spcPts val="317"/>
              </a:spcBef>
              <a:spcAft>
                <a:spcPct val="0"/>
              </a:spcAft>
              <a:buSzPct val="80000"/>
              <a:buFont typeface="Arial" pitchFamily="34" charset="0"/>
              <a:buChar char="–"/>
              <a:defRPr sz="1238" kern="1200">
                <a:solidFill>
                  <a:schemeClr val="tx1"/>
                </a:solidFill>
                <a:latin typeface="+mn-lt"/>
                <a:ea typeface="Arial" pitchFamily="-105" charset="-52"/>
                <a:cs typeface="Arial" pitchFamily="34" charset="0"/>
              </a:defRPr>
            </a:lvl2pPr>
            <a:lvl3pPr marL="349699" indent="-117177" algn="l" rtl="0" eaLnBrk="1" fontAlgn="base" hangingPunct="1">
              <a:spcBef>
                <a:spcPts val="293"/>
              </a:spcBef>
              <a:spcAft>
                <a:spcPct val="0"/>
              </a:spcAft>
              <a:buSzPct val="80000"/>
              <a:buFont typeface="Arial" pitchFamily="34" charset="0"/>
              <a:buChar char="•"/>
              <a:defRPr sz="1013" kern="1200">
                <a:solidFill>
                  <a:schemeClr val="tx1"/>
                </a:solidFill>
                <a:latin typeface="+mn-lt"/>
                <a:ea typeface="Arial" pitchFamily="-105" charset="-52"/>
                <a:cs typeface="Arial" pitchFamily="34" charset="0"/>
              </a:defRPr>
            </a:lvl3pPr>
            <a:lvl4pPr marL="463214" indent="-115346" algn="l" rtl="0" eaLnBrk="1" fontAlgn="base" hangingPunct="1">
              <a:spcBef>
                <a:spcPts val="269"/>
              </a:spcBef>
              <a:spcAft>
                <a:spcPct val="0"/>
              </a:spcAft>
              <a:buSzPct val="80000"/>
              <a:buFont typeface="Arial" pitchFamily="34" charset="0"/>
              <a:buChar char="–"/>
              <a:defRPr sz="900" kern="1200">
                <a:solidFill>
                  <a:schemeClr val="tx1"/>
                </a:solidFill>
                <a:latin typeface="+mn-lt"/>
                <a:ea typeface="Arial" pitchFamily="-105" charset="-52"/>
                <a:cs typeface="Arial" pitchFamily="34" charset="0"/>
              </a:defRPr>
            </a:lvl4pPr>
            <a:lvl5pPr marL="582222" indent="-117177" algn="l" rtl="0" eaLnBrk="1" fontAlgn="base" hangingPunct="1">
              <a:spcBef>
                <a:spcPts val="244"/>
              </a:spcBef>
              <a:spcAft>
                <a:spcPct val="0"/>
              </a:spcAft>
              <a:buSzPct val="80000"/>
              <a:buFont typeface="Arial" pitchFamily="34" charset="0"/>
              <a:buChar char="•"/>
              <a:defRPr sz="788" kern="1200">
                <a:solidFill>
                  <a:schemeClr val="tx1"/>
                </a:solidFill>
                <a:latin typeface="+mn-lt"/>
                <a:ea typeface="Arial" pitchFamily="-105" charset="-52"/>
                <a:cs typeface="Arial" pitchFamily="34" charset="0"/>
              </a:defRPr>
            </a:lvl5pPr>
            <a:lvl6pPr marL="1278874"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6pPr>
            <a:lvl7pPr marL="1511396"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7pPr>
            <a:lvl8pPr marL="1743920"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8pPr>
            <a:lvl9pPr marL="1976442" indent="-116262" algn="l" defTabSz="465046" rtl="0" eaLnBrk="1" latinLnBrk="0" hangingPunct="1">
              <a:spcBef>
                <a:spcPct val="20000"/>
              </a:spcBef>
              <a:buFont typeface="Arial" pitchFamily="34" charset="0"/>
              <a:buChar char="•"/>
              <a:defRPr sz="1013" kern="1200">
                <a:solidFill>
                  <a:schemeClr val="tx1"/>
                </a:solidFill>
                <a:latin typeface="+mn-lt"/>
                <a:ea typeface="+mn-ea"/>
                <a:cs typeface="+mn-cs"/>
              </a:defRPr>
            </a:lvl9pPr>
          </a:lstStyle>
          <a:p>
            <a:pPr marL="0" indent="0" defTabSz="685800">
              <a:spcBef>
                <a:spcPts val="458"/>
              </a:spcBef>
              <a:buFont typeface="Arial" pitchFamily="34" charset="0"/>
              <a:buNone/>
              <a:defRPr/>
            </a:pPr>
            <a:r>
              <a:rPr lang="en-GB" sz="788" dirty="0">
                <a:solidFill>
                  <a:srgbClr val="666666"/>
                </a:solidFill>
                <a:latin typeface="Arial"/>
              </a:rPr>
              <a:t>An integrated framework providing </a:t>
            </a:r>
            <a:r>
              <a:rPr lang="en-GB" sz="788" b="1" dirty="0">
                <a:solidFill>
                  <a:srgbClr val="00BBEE"/>
                </a:solidFill>
                <a:latin typeface="Arial"/>
              </a:rPr>
              <a:t>real-time visibility</a:t>
            </a:r>
            <a:r>
              <a:rPr lang="en-GB" sz="788" dirty="0">
                <a:solidFill>
                  <a:srgbClr val="666666"/>
                </a:solidFill>
                <a:latin typeface="Arial"/>
              </a:rPr>
              <a:t>, root cause analytics enabling rapid response and continuously improving process execution</a:t>
            </a:r>
          </a:p>
        </p:txBody>
      </p:sp>
    </p:spTree>
    <p:extLst>
      <p:ext uri="{BB962C8B-B14F-4D97-AF65-F5344CB8AC3E}">
        <p14:creationId xmlns:p14="http://schemas.microsoft.com/office/powerpoint/2010/main" val="2620342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Integrated Supply Chain Operating Model</a:t>
            </a:r>
            <a:br>
              <a:rPr lang="en-GB" dirty="0"/>
            </a:br>
            <a:r>
              <a:rPr lang="en-GB" sz="1500" i="1" dirty="0"/>
              <a:t>Visibility across Planning &amp; Fulfilment</a:t>
            </a:r>
            <a:endParaRPr lang="en-GB" dirty="0"/>
          </a:p>
        </p:txBody>
      </p:sp>
      <p:sp>
        <p:nvSpPr>
          <p:cNvPr id="280" name="Rectangle 279"/>
          <p:cNvSpPr/>
          <p:nvPr/>
        </p:nvSpPr>
        <p:spPr>
          <a:xfrm>
            <a:off x="5694108" y="1921722"/>
            <a:ext cx="2200754" cy="2748099"/>
          </a:xfrm>
          <a:prstGeom prst="rect">
            <a:avLst/>
          </a:prstGeom>
          <a:solidFill>
            <a:srgbClr val="EEAA00">
              <a:lumMod val="20000"/>
              <a:lumOff val="80000"/>
            </a:srgbClr>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sp>
        <p:nvSpPr>
          <p:cNvPr id="281" name="Rectangle 280"/>
          <p:cNvSpPr/>
          <p:nvPr/>
        </p:nvSpPr>
        <p:spPr>
          <a:xfrm>
            <a:off x="5736143" y="2478105"/>
            <a:ext cx="95837" cy="792962"/>
          </a:xfrm>
          <a:prstGeom prst="rect">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pic>
        <p:nvPicPr>
          <p:cNvPr id="282" name="Picture 2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497" y="1896849"/>
            <a:ext cx="2325847" cy="1448818"/>
          </a:xfrm>
          <a:prstGeom prst="rect">
            <a:avLst/>
          </a:prstGeom>
        </p:spPr>
      </p:pic>
      <p:pic>
        <p:nvPicPr>
          <p:cNvPr id="283" name="Picture 282"/>
          <p:cNvPicPr>
            <a:picLocks noChangeAspect="1"/>
          </p:cNvPicPr>
          <p:nvPr/>
        </p:nvPicPr>
        <p:blipFill rotWithShape="1">
          <a:blip r:embed="rId3"/>
          <a:srcRect l="85310" t="45342" b="23480"/>
          <a:stretch/>
        </p:blipFill>
        <p:spPr>
          <a:xfrm>
            <a:off x="5161462" y="4220107"/>
            <a:ext cx="729770" cy="670892"/>
          </a:xfrm>
          <a:prstGeom prst="rect">
            <a:avLst/>
          </a:prstGeom>
        </p:spPr>
      </p:pic>
      <p:pic>
        <p:nvPicPr>
          <p:cNvPr id="284" name="Picture 283"/>
          <p:cNvPicPr>
            <a:picLocks noChangeAspect="1"/>
          </p:cNvPicPr>
          <p:nvPr/>
        </p:nvPicPr>
        <p:blipFill rotWithShape="1">
          <a:blip r:embed="rId3"/>
          <a:srcRect l="64107" t="50773" r="22566" b="18757"/>
          <a:stretch/>
        </p:blipFill>
        <p:spPr>
          <a:xfrm>
            <a:off x="4100685" y="4133833"/>
            <a:ext cx="662089" cy="655665"/>
          </a:xfrm>
          <a:prstGeom prst="rect">
            <a:avLst/>
          </a:prstGeom>
        </p:spPr>
      </p:pic>
      <p:grpSp>
        <p:nvGrpSpPr>
          <p:cNvPr id="285" name="Group 284"/>
          <p:cNvGrpSpPr/>
          <p:nvPr/>
        </p:nvGrpSpPr>
        <p:grpSpPr>
          <a:xfrm>
            <a:off x="1243402" y="4271475"/>
            <a:ext cx="695141" cy="543362"/>
            <a:chOff x="826519" y="7252268"/>
            <a:chExt cx="1235807" cy="965977"/>
          </a:xfrm>
        </p:grpSpPr>
        <p:pic>
          <p:nvPicPr>
            <p:cNvPr id="286" name="Picture 285"/>
            <p:cNvPicPr>
              <a:picLocks noChangeAspect="1"/>
            </p:cNvPicPr>
            <p:nvPr/>
          </p:nvPicPr>
          <p:blipFill rotWithShape="1">
            <a:blip r:embed="rId3"/>
            <a:srcRect l="8382" t="49003" r="78469" b="25746"/>
            <a:stretch/>
          </p:blipFill>
          <p:spPr>
            <a:xfrm>
              <a:off x="826519" y="7252268"/>
              <a:ext cx="1161307" cy="965977"/>
            </a:xfrm>
            <a:prstGeom prst="rect">
              <a:avLst/>
            </a:prstGeom>
          </p:spPr>
        </p:pic>
        <p:sp>
          <p:nvSpPr>
            <p:cNvPr id="287" name="Oval 286"/>
            <p:cNvSpPr/>
            <p:nvPr/>
          </p:nvSpPr>
          <p:spPr>
            <a:xfrm>
              <a:off x="1918252" y="7454348"/>
              <a:ext cx="144074" cy="178904"/>
            </a:xfrm>
            <a:prstGeom prst="ellipse">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grpSp>
      <p:grpSp>
        <p:nvGrpSpPr>
          <p:cNvPr id="288" name="Group 287"/>
          <p:cNvGrpSpPr/>
          <p:nvPr/>
        </p:nvGrpSpPr>
        <p:grpSpPr>
          <a:xfrm>
            <a:off x="2172730" y="4256244"/>
            <a:ext cx="695141" cy="543362"/>
            <a:chOff x="826519" y="7252268"/>
            <a:chExt cx="1235807" cy="965977"/>
          </a:xfrm>
        </p:grpSpPr>
        <p:pic>
          <p:nvPicPr>
            <p:cNvPr id="289" name="Picture 288"/>
            <p:cNvPicPr>
              <a:picLocks noChangeAspect="1"/>
            </p:cNvPicPr>
            <p:nvPr/>
          </p:nvPicPr>
          <p:blipFill rotWithShape="1">
            <a:blip r:embed="rId3"/>
            <a:srcRect l="8382" t="49003" r="78469" b="25746"/>
            <a:stretch/>
          </p:blipFill>
          <p:spPr>
            <a:xfrm>
              <a:off x="826519" y="7252268"/>
              <a:ext cx="1161307" cy="965977"/>
            </a:xfrm>
            <a:prstGeom prst="rect">
              <a:avLst/>
            </a:prstGeom>
          </p:spPr>
        </p:pic>
        <p:sp>
          <p:nvSpPr>
            <p:cNvPr id="290" name="Oval 289"/>
            <p:cNvSpPr/>
            <p:nvPr/>
          </p:nvSpPr>
          <p:spPr>
            <a:xfrm>
              <a:off x="1918252" y="7454348"/>
              <a:ext cx="144074" cy="178904"/>
            </a:xfrm>
            <a:prstGeom prst="ellipse">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grpSp>
      <p:grpSp>
        <p:nvGrpSpPr>
          <p:cNvPr id="291" name="Group 290"/>
          <p:cNvGrpSpPr/>
          <p:nvPr/>
        </p:nvGrpSpPr>
        <p:grpSpPr>
          <a:xfrm>
            <a:off x="3164285" y="4093973"/>
            <a:ext cx="763574" cy="682073"/>
            <a:chOff x="3702848" y="8358810"/>
            <a:chExt cx="1357464" cy="1212573"/>
          </a:xfrm>
        </p:grpSpPr>
        <p:pic>
          <p:nvPicPr>
            <p:cNvPr id="292" name="Picture 291"/>
            <p:cNvPicPr>
              <a:picLocks noChangeAspect="1"/>
            </p:cNvPicPr>
            <p:nvPr/>
          </p:nvPicPr>
          <p:blipFill rotWithShape="1">
            <a:blip r:embed="rId3"/>
            <a:srcRect l="42994" t="42781" r="41971" b="25746"/>
            <a:stretch/>
          </p:blipFill>
          <p:spPr>
            <a:xfrm>
              <a:off x="3702848" y="8367398"/>
              <a:ext cx="1327845" cy="1203985"/>
            </a:xfrm>
            <a:prstGeom prst="rect">
              <a:avLst/>
            </a:prstGeom>
          </p:spPr>
        </p:pic>
        <p:sp>
          <p:nvSpPr>
            <p:cNvPr id="293" name="Oval 292"/>
            <p:cNvSpPr/>
            <p:nvPr/>
          </p:nvSpPr>
          <p:spPr>
            <a:xfrm>
              <a:off x="4676294" y="8358810"/>
              <a:ext cx="193880" cy="208720"/>
            </a:xfrm>
            <a:prstGeom prst="ellipse">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sp>
          <p:nvSpPr>
            <p:cNvPr id="294" name="Oval 293"/>
            <p:cNvSpPr/>
            <p:nvPr/>
          </p:nvSpPr>
          <p:spPr>
            <a:xfrm>
              <a:off x="4866432" y="9134062"/>
              <a:ext cx="193880" cy="208720"/>
            </a:xfrm>
            <a:prstGeom prst="ellipse">
              <a:avLst/>
            </a:prstGeom>
            <a:solidFill>
              <a:srgbClr val="FFFFFF"/>
            </a:solidFill>
            <a:ln w="12700" cap="flat" cmpd="sng" algn="ctr">
              <a:noFill/>
              <a:prstDash val="solid"/>
            </a:ln>
            <a:effectLst/>
          </p:spPr>
          <p:txBody>
            <a:bodyPr rtlCol="0" anchor="ctr"/>
            <a:lstStyle/>
            <a:p>
              <a:pPr algn="ctr" defTabSz="514350">
                <a:defRPr/>
              </a:pPr>
              <a:endParaRPr lang="en-US" sz="1013" kern="0">
                <a:solidFill>
                  <a:srgbClr val="FFFFFF"/>
                </a:solidFill>
                <a:latin typeface="Arial"/>
              </a:endParaRPr>
            </a:p>
          </p:txBody>
        </p:sp>
      </p:grpSp>
      <p:sp>
        <p:nvSpPr>
          <p:cNvPr id="295" name="Rectangle 294"/>
          <p:cNvSpPr/>
          <p:nvPr/>
        </p:nvSpPr>
        <p:spPr>
          <a:xfrm>
            <a:off x="2948275" y="1920345"/>
            <a:ext cx="2465967" cy="607500"/>
          </a:xfrm>
          <a:prstGeom prst="rect">
            <a:avLst/>
          </a:prstGeom>
          <a:solidFill>
            <a:srgbClr val="EEAA00"/>
          </a:solidFill>
          <a:ln w="12700" cap="flat" cmpd="sng" algn="ctr">
            <a:noFill/>
            <a:prstDash val="solid"/>
          </a:ln>
          <a:effectLst/>
        </p:spPr>
        <p:txBody>
          <a:bodyPr rtlCol="0" anchor="ctr"/>
          <a:lstStyle/>
          <a:p>
            <a:pPr algn="ctr" defTabSz="514350">
              <a:defRPr/>
            </a:pPr>
            <a:endParaRPr lang="en-GB" sz="1013" kern="0">
              <a:solidFill>
                <a:srgbClr val="FFFFFF"/>
              </a:solidFill>
              <a:latin typeface="Arial"/>
            </a:endParaRPr>
          </a:p>
        </p:txBody>
      </p:sp>
      <p:sp>
        <p:nvSpPr>
          <p:cNvPr id="296" name="TextBox 295"/>
          <p:cNvSpPr txBox="1"/>
          <p:nvPr/>
        </p:nvSpPr>
        <p:spPr>
          <a:xfrm>
            <a:off x="2957545" y="1898600"/>
            <a:ext cx="1240757" cy="230832"/>
          </a:xfrm>
          <a:prstGeom prst="rect">
            <a:avLst/>
          </a:prstGeom>
          <a:noFill/>
        </p:spPr>
        <p:txBody>
          <a:bodyPr wrap="square" rtlCol="0">
            <a:spAutoFit/>
          </a:bodyPr>
          <a:lstStyle/>
          <a:p>
            <a:pPr defTabSz="514350"/>
            <a:r>
              <a:rPr lang="en-GB" sz="900" dirty="0">
                <a:solidFill>
                  <a:srgbClr val="FFFFFF"/>
                </a:solidFill>
                <a:latin typeface="Arial"/>
              </a:rPr>
              <a:t>Process Execution</a:t>
            </a:r>
          </a:p>
        </p:txBody>
      </p:sp>
      <p:cxnSp>
        <p:nvCxnSpPr>
          <p:cNvPr id="297" name="Straight Connector 296"/>
          <p:cNvCxnSpPr/>
          <p:nvPr/>
        </p:nvCxnSpPr>
        <p:spPr>
          <a:xfrm flipV="1">
            <a:off x="2952912" y="2089036"/>
            <a:ext cx="2461331" cy="0"/>
          </a:xfrm>
          <a:prstGeom prst="line">
            <a:avLst/>
          </a:prstGeom>
          <a:noFill/>
          <a:ln w="12700" cap="flat" cmpd="sng" algn="ctr">
            <a:solidFill>
              <a:srgbClr val="FFFFFF"/>
            </a:solidFill>
            <a:prstDash val="solid"/>
          </a:ln>
          <a:effectLst/>
        </p:spPr>
      </p:cxnSp>
      <p:sp>
        <p:nvSpPr>
          <p:cNvPr id="298" name="Rectangle 297"/>
          <p:cNvSpPr/>
          <p:nvPr/>
        </p:nvSpPr>
        <p:spPr>
          <a:xfrm>
            <a:off x="3003865" y="2153430"/>
            <a:ext cx="720090" cy="310416"/>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Disseminating Information &amp; Action Plans</a:t>
            </a:r>
          </a:p>
        </p:txBody>
      </p:sp>
      <p:sp>
        <p:nvSpPr>
          <p:cNvPr id="299" name="Rectangle 298"/>
          <p:cNvSpPr/>
          <p:nvPr/>
        </p:nvSpPr>
        <p:spPr>
          <a:xfrm>
            <a:off x="3817440" y="2148919"/>
            <a:ext cx="720090" cy="310416"/>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Monitoring Execution Compliance</a:t>
            </a:r>
          </a:p>
        </p:txBody>
      </p:sp>
      <p:sp>
        <p:nvSpPr>
          <p:cNvPr id="300" name="Rectangle 299"/>
          <p:cNvSpPr/>
          <p:nvPr/>
        </p:nvSpPr>
        <p:spPr>
          <a:xfrm>
            <a:off x="4619013" y="2153430"/>
            <a:ext cx="720090" cy="310416"/>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Continuous Improvement</a:t>
            </a:r>
            <a:br>
              <a:rPr lang="en-GB" sz="619" kern="0" dirty="0">
                <a:solidFill>
                  <a:srgbClr val="666666"/>
                </a:solidFill>
                <a:latin typeface="Arial"/>
              </a:rPr>
            </a:br>
            <a:endParaRPr lang="en-GB" sz="619" kern="0" dirty="0">
              <a:solidFill>
                <a:srgbClr val="666666"/>
              </a:solidFill>
              <a:latin typeface="Arial"/>
            </a:endParaRPr>
          </a:p>
        </p:txBody>
      </p:sp>
      <p:sp>
        <p:nvSpPr>
          <p:cNvPr id="301" name="Rectangle 300"/>
          <p:cNvSpPr/>
          <p:nvPr/>
        </p:nvSpPr>
        <p:spPr>
          <a:xfrm>
            <a:off x="2943763" y="2609582"/>
            <a:ext cx="2466450" cy="607500"/>
          </a:xfrm>
          <a:prstGeom prst="rect">
            <a:avLst/>
          </a:prstGeom>
          <a:solidFill>
            <a:srgbClr val="9B5BA5"/>
          </a:solidFill>
          <a:ln w="12700" cap="flat" cmpd="sng" algn="ctr">
            <a:noFill/>
            <a:prstDash val="solid"/>
          </a:ln>
          <a:effectLst/>
        </p:spPr>
        <p:txBody>
          <a:bodyPr rtlCol="0" anchor="ctr"/>
          <a:lstStyle/>
          <a:p>
            <a:pPr algn="ctr" defTabSz="514350">
              <a:defRPr/>
            </a:pPr>
            <a:endParaRPr lang="en-GB" sz="1013" kern="0">
              <a:solidFill>
                <a:srgbClr val="FFFFFF"/>
              </a:solidFill>
              <a:latin typeface="Arial"/>
            </a:endParaRPr>
          </a:p>
        </p:txBody>
      </p:sp>
      <p:sp>
        <p:nvSpPr>
          <p:cNvPr id="302" name="TextBox 301"/>
          <p:cNvSpPr txBox="1"/>
          <p:nvPr/>
        </p:nvSpPr>
        <p:spPr>
          <a:xfrm>
            <a:off x="2947421" y="2596184"/>
            <a:ext cx="2659673" cy="230832"/>
          </a:xfrm>
          <a:prstGeom prst="rect">
            <a:avLst/>
          </a:prstGeom>
          <a:noFill/>
        </p:spPr>
        <p:txBody>
          <a:bodyPr wrap="square" rtlCol="0">
            <a:spAutoFit/>
          </a:bodyPr>
          <a:lstStyle/>
          <a:p>
            <a:pPr defTabSz="514350"/>
            <a:r>
              <a:rPr lang="en-GB" sz="900" dirty="0">
                <a:solidFill>
                  <a:srgbClr val="FFFFFF"/>
                </a:solidFill>
                <a:latin typeface="Arial"/>
              </a:rPr>
              <a:t>Root-Cause. Intelligence and Rapid Response</a:t>
            </a:r>
          </a:p>
        </p:txBody>
      </p:sp>
      <p:cxnSp>
        <p:nvCxnSpPr>
          <p:cNvPr id="303" name="Straight Connector 302"/>
          <p:cNvCxnSpPr/>
          <p:nvPr/>
        </p:nvCxnSpPr>
        <p:spPr>
          <a:xfrm>
            <a:off x="2942336" y="2786872"/>
            <a:ext cx="2463737" cy="0"/>
          </a:xfrm>
          <a:prstGeom prst="line">
            <a:avLst/>
          </a:prstGeom>
          <a:noFill/>
          <a:ln w="12700" cap="flat" cmpd="sng" algn="ctr">
            <a:solidFill>
              <a:srgbClr val="FFFFFF"/>
            </a:solidFill>
            <a:prstDash val="solid"/>
          </a:ln>
          <a:effectLst/>
        </p:spPr>
      </p:cxnSp>
      <p:sp>
        <p:nvSpPr>
          <p:cNvPr id="304" name="Rectangle 303"/>
          <p:cNvSpPr/>
          <p:nvPr/>
        </p:nvSpPr>
        <p:spPr>
          <a:xfrm>
            <a:off x="3002047" y="2847835"/>
            <a:ext cx="720090" cy="309825"/>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Root-Cause Analysis</a:t>
            </a:r>
            <a:br>
              <a:rPr lang="en-GB" sz="619" kern="0" dirty="0">
                <a:solidFill>
                  <a:srgbClr val="666666"/>
                </a:solidFill>
                <a:latin typeface="Arial"/>
              </a:rPr>
            </a:br>
            <a:endParaRPr lang="en-GB" sz="619" kern="0" dirty="0">
              <a:solidFill>
                <a:srgbClr val="666666"/>
              </a:solidFill>
              <a:latin typeface="Arial"/>
            </a:endParaRPr>
          </a:p>
        </p:txBody>
      </p:sp>
      <p:sp>
        <p:nvSpPr>
          <p:cNvPr id="305" name="Rectangle 304"/>
          <p:cNvSpPr/>
          <p:nvPr/>
        </p:nvSpPr>
        <p:spPr>
          <a:xfrm>
            <a:off x="3817440" y="2847835"/>
            <a:ext cx="720090" cy="309825"/>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Simulations, What if Scenarios</a:t>
            </a:r>
            <a:br>
              <a:rPr lang="en-GB" sz="619" kern="0" dirty="0">
                <a:solidFill>
                  <a:srgbClr val="666666"/>
                </a:solidFill>
                <a:latin typeface="Arial"/>
              </a:rPr>
            </a:br>
            <a:endParaRPr lang="en-GB" sz="619" kern="0" dirty="0">
              <a:solidFill>
                <a:srgbClr val="666666"/>
              </a:solidFill>
              <a:latin typeface="Arial"/>
            </a:endParaRPr>
          </a:p>
        </p:txBody>
      </p:sp>
      <p:sp>
        <p:nvSpPr>
          <p:cNvPr id="306" name="Rectangle 305"/>
          <p:cNvSpPr/>
          <p:nvPr/>
        </p:nvSpPr>
        <p:spPr>
          <a:xfrm>
            <a:off x="4619013" y="2847835"/>
            <a:ext cx="720090" cy="309825"/>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Risk Analysis </a:t>
            </a:r>
            <a:br>
              <a:rPr lang="en-GB" sz="619" kern="0" dirty="0">
                <a:solidFill>
                  <a:srgbClr val="666666"/>
                </a:solidFill>
                <a:latin typeface="Arial"/>
              </a:rPr>
            </a:br>
            <a:r>
              <a:rPr lang="en-GB" sz="619" kern="0" dirty="0">
                <a:solidFill>
                  <a:srgbClr val="666666"/>
                </a:solidFill>
                <a:latin typeface="Arial"/>
              </a:rPr>
              <a:t>&amp; Response Management</a:t>
            </a:r>
          </a:p>
        </p:txBody>
      </p:sp>
      <p:sp>
        <p:nvSpPr>
          <p:cNvPr id="307" name="Rectangle 306"/>
          <p:cNvSpPr/>
          <p:nvPr/>
        </p:nvSpPr>
        <p:spPr>
          <a:xfrm>
            <a:off x="2948519" y="3289637"/>
            <a:ext cx="2466450" cy="607500"/>
          </a:xfrm>
          <a:prstGeom prst="rect">
            <a:avLst/>
          </a:prstGeom>
          <a:solidFill>
            <a:srgbClr val="7877A1"/>
          </a:solidFill>
          <a:ln w="12700" cap="flat" cmpd="sng" algn="ctr">
            <a:noFill/>
            <a:prstDash val="solid"/>
          </a:ln>
          <a:effectLst/>
        </p:spPr>
        <p:txBody>
          <a:bodyPr rtlCol="0" anchor="ctr"/>
          <a:lstStyle/>
          <a:p>
            <a:pPr algn="ctr" defTabSz="514350">
              <a:defRPr/>
            </a:pPr>
            <a:endParaRPr lang="en-GB" sz="1013" kern="0">
              <a:solidFill>
                <a:srgbClr val="FFFFFF"/>
              </a:solidFill>
              <a:latin typeface="Arial"/>
            </a:endParaRPr>
          </a:p>
        </p:txBody>
      </p:sp>
      <p:sp>
        <p:nvSpPr>
          <p:cNvPr id="308" name="TextBox 307"/>
          <p:cNvSpPr txBox="1"/>
          <p:nvPr/>
        </p:nvSpPr>
        <p:spPr>
          <a:xfrm>
            <a:off x="2970515" y="3280493"/>
            <a:ext cx="1995261" cy="230832"/>
          </a:xfrm>
          <a:prstGeom prst="rect">
            <a:avLst/>
          </a:prstGeom>
          <a:noFill/>
        </p:spPr>
        <p:txBody>
          <a:bodyPr wrap="square" rtlCol="0">
            <a:spAutoFit/>
          </a:bodyPr>
          <a:lstStyle/>
          <a:p>
            <a:pPr defTabSz="514350"/>
            <a:r>
              <a:rPr lang="en-GB" sz="900" dirty="0">
                <a:solidFill>
                  <a:srgbClr val="FFFFFF"/>
                </a:solidFill>
                <a:latin typeface="Arial"/>
              </a:rPr>
              <a:t>Real–Time Visibility</a:t>
            </a:r>
          </a:p>
        </p:txBody>
      </p:sp>
      <p:cxnSp>
        <p:nvCxnSpPr>
          <p:cNvPr id="309" name="Straight Connector 308"/>
          <p:cNvCxnSpPr/>
          <p:nvPr/>
        </p:nvCxnSpPr>
        <p:spPr>
          <a:xfrm>
            <a:off x="2946106" y="3461171"/>
            <a:ext cx="2463737" cy="0"/>
          </a:xfrm>
          <a:prstGeom prst="line">
            <a:avLst/>
          </a:prstGeom>
          <a:noFill/>
          <a:ln w="12700" cap="flat" cmpd="sng" algn="ctr">
            <a:solidFill>
              <a:srgbClr val="FFFFFF"/>
            </a:solidFill>
            <a:prstDash val="solid"/>
          </a:ln>
          <a:effectLst/>
        </p:spPr>
      </p:cxnSp>
      <p:sp>
        <p:nvSpPr>
          <p:cNvPr id="310" name="Rectangle 309"/>
          <p:cNvSpPr/>
          <p:nvPr/>
        </p:nvSpPr>
        <p:spPr>
          <a:xfrm>
            <a:off x="3016148" y="3506243"/>
            <a:ext cx="1133707" cy="177756"/>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Dashboards</a:t>
            </a:r>
          </a:p>
        </p:txBody>
      </p:sp>
      <p:sp>
        <p:nvSpPr>
          <p:cNvPr id="311" name="Rectangle 310"/>
          <p:cNvSpPr/>
          <p:nvPr/>
        </p:nvSpPr>
        <p:spPr>
          <a:xfrm>
            <a:off x="4215688" y="3506928"/>
            <a:ext cx="1134148" cy="177238"/>
          </a:xfrm>
          <a:prstGeom prst="rect">
            <a:avLst/>
          </a:prstGeom>
          <a:solidFill>
            <a:srgbClr val="FFFFFF"/>
          </a:solidFill>
          <a:ln w="12700" cap="flat" cmpd="sng" algn="ctr">
            <a:noFill/>
            <a:prstDash val="solid"/>
          </a:ln>
          <a:effectLst/>
        </p:spPr>
        <p:txBody>
          <a:bodyPr rtlCol="0" anchor="ctr"/>
          <a:lstStyle/>
          <a:p>
            <a:pPr defTabSz="514350">
              <a:defRPr/>
            </a:pPr>
            <a:r>
              <a:rPr lang="en-GB" sz="619" kern="0" dirty="0">
                <a:solidFill>
                  <a:srgbClr val="666666"/>
                </a:solidFill>
                <a:latin typeface="Arial"/>
              </a:rPr>
              <a:t>Alarms Generation</a:t>
            </a:r>
          </a:p>
        </p:txBody>
      </p:sp>
      <p:grpSp>
        <p:nvGrpSpPr>
          <p:cNvPr id="312" name="Group 311"/>
          <p:cNvGrpSpPr/>
          <p:nvPr/>
        </p:nvGrpSpPr>
        <p:grpSpPr>
          <a:xfrm>
            <a:off x="1304966" y="2566903"/>
            <a:ext cx="4101239" cy="680559"/>
            <a:chOff x="1588" y="2451334"/>
            <a:chExt cx="7780422" cy="1209883"/>
          </a:xfrm>
        </p:grpSpPr>
        <p:cxnSp>
          <p:nvCxnSpPr>
            <p:cNvPr id="313" name="Straight Arrow Connector 312"/>
            <p:cNvCxnSpPr/>
            <p:nvPr/>
          </p:nvCxnSpPr>
          <p:spPr>
            <a:xfrm flipH="1">
              <a:off x="1588" y="2451334"/>
              <a:ext cx="7780422" cy="0"/>
            </a:xfrm>
            <a:prstGeom prst="straightConnector1">
              <a:avLst/>
            </a:prstGeom>
            <a:noFill/>
            <a:ln w="12700" cap="flat" cmpd="sng" algn="ctr">
              <a:solidFill>
                <a:srgbClr val="00BBEE"/>
              </a:solidFill>
              <a:prstDash val="dash"/>
              <a:headEnd type="none"/>
              <a:tailEnd type="none"/>
            </a:ln>
            <a:effectLst/>
          </p:spPr>
        </p:cxnSp>
        <p:cxnSp>
          <p:nvCxnSpPr>
            <p:cNvPr id="314" name="Straight Arrow Connector 313"/>
            <p:cNvCxnSpPr/>
            <p:nvPr/>
          </p:nvCxnSpPr>
          <p:spPr>
            <a:xfrm flipH="1">
              <a:off x="1588" y="3661217"/>
              <a:ext cx="7780422" cy="0"/>
            </a:xfrm>
            <a:prstGeom prst="straightConnector1">
              <a:avLst/>
            </a:prstGeom>
            <a:noFill/>
            <a:ln w="12700" cap="flat" cmpd="sng" algn="ctr">
              <a:solidFill>
                <a:srgbClr val="00BBEE"/>
              </a:solidFill>
              <a:prstDash val="dash"/>
              <a:headEnd type="none"/>
              <a:tailEnd type="none"/>
            </a:ln>
            <a:effectLst/>
          </p:spPr>
        </p:cxnSp>
      </p:grpSp>
      <p:sp>
        <p:nvSpPr>
          <p:cNvPr id="315" name="TextBox 314"/>
          <p:cNvSpPr txBox="1"/>
          <p:nvPr/>
        </p:nvSpPr>
        <p:spPr>
          <a:xfrm>
            <a:off x="2979305" y="3715579"/>
            <a:ext cx="1170549" cy="230832"/>
          </a:xfrm>
          <a:prstGeom prst="rect">
            <a:avLst/>
          </a:prstGeom>
          <a:noFill/>
        </p:spPr>
        <p:txBody>
          <a:bodyPr wrap="square" rtlCol="0">
            <a:spAutoFit/>
          </a:bodyPr>
          <a:lstStyle/>
          <a:p>
            <a:pPr defTabSz="514350"/>
            <a:r>
              <a:rPr lang="en-GB" sz="900" dirty="0">
                <a:solidFill>
                  <a:srgbClr val="FFFFFF"/>
                </a:solidFill>
                <a:latin typeface="Arial"/>
              </a:rPr>
              <a:t>B2B Integration</a:t>
            </a:r>
          </a:p>
        </p:txBody>
      </p:sp>
      <p:cxnSp>
        <p:nvCxnSpPr>
          <p:cNvPr id="316" name="Straight Connector 315"/>
          <p:cNvCxnSpPr/>
          <p:nvPr/>
        </p:nvCxnSpPr>
        <p:spPr>
          <a:xfrm>
            <a:off x="2946106" y="3720432"/>
            <a:ext cx="2463737" cy="0"/>
          </a:xfrm>
          <a:prstGeom prst="line">
            <a:avLst/>
          </a:prstGeom>
          <a:noFill/>
          <a:ln w="12700" cap="flat" cmpd="sng" algn="ctr">
            <a:solidFill>
              <a:srgbClr val="FFFFFF"/>
            </a:solidFill>
            <a:prstDash val="solid"/>
          </a:ln>
          <a:effectLst/>
        </p:spPr>
      </p:cxnSp>
      <p:sp>
        <p:nvSpPr>
          <p:cNvPr id="317" name="Rectangle 316"/>
          <p:cNvSpPr/>
          <p:nvPr/>
        </p:nvSpPr>
        <p:spPr>
          <a:xfrm>
            <a:off x="1238948" y="1914694"/>
            <a:ext cx="1194776" cy="230832"/>
          </a:xfrm>
          <a:prstGeom prst="rect">
            <a:avLst/>
          </a:prstGeom>
        </p:spPr>
        <p:txBody>
          <a:bodyPr wrap="square">
            <a:spAutoFit/>
          </a:bodyPr>
          <a:lstStyle/>
          <a:p>
            <a:pPr defTabSz="514350"/>
            <a:r>
              <a:rPr lang="en-IE" sz="900" dirty="0">
                <a:solidFill>
                  <a:srgbClr val="666666"/>
                </a:solidFill>
                <a:latin typeface="Arial"/>
              </a:rPr>
              <a:t>L3 Execution</a:t>
            </a:r>
          </a:p>
        </p:txBody>
      </p:sp>
      <p:sp>
        <p:nvSpPr>
          <p:cNvPr id="318" name="Rectangle 317"/>
          <p:cNvSpPr/>
          <p:nvPr/>
        </p:nvSpPr>
        <p:spPr>
          <a:xfrm>
            <a:off x="1243460" y="2072608"/>
            <a:ext cx="1194776" cy="213585"/>
          </a:xfrm>
          <a:prstGeom prst="rect">
            <a:avLst/>
          </a:prstGeom>
        </p:spPr>
        <p:txBody>
          <a:bodyPr wrap="square">
            <a:spAutoFit/>
          </a:bodyPr>
          <a:lstStyle/>
          <a:p>
            <a:pPr defTabSz="514350"/>
            <a:r>
              <a:rPr lang="en-IE" sz="788" dirty="0">
                <a:solidFill>
                  <a:srgbClr val="9B5BA5"/>
                </a:solidFill>
                <a:latin typeface="Arial"/>
              </a:rPr>
              <a:t>Let’s make it happen.</a:t>
            </a:r>
          </a:p>
        </p:txBody>
      </p:sp>
      <p:sp>
        <p:nvSpPr>
          <p:cNvPr id="319" name="Rectangle 318"/>
          <p:cNvSpPr/>
          <p:nvPr/>
        </p:nvSpPr>
        <p:spPr>
          <a:xfrm>
            <a:off x="1242474" y="2569055"/>
            <a:ext cx="1194776" cy="230832"/>
          </a:xfrm>
          <a:prstGeom prst="rect">
            <a:avLst/>
          </a:prstGeom>
        </p:spPr>
        <p:txBody>
          <a:bodyPr wrap="square">
            <a:spAutoFit/>
          </a:bodyPr>
          <a:lstStyle/>
          <a:p>
            <a:pPr defTabSz="514350"/>
            <a:r>
              <a:rPr lang="en-IE" sz="900" dirty="0">
                <a:solidFill>
                  <a:srgbClr val="666666"/>
                </a:solidFill>
                <a:latin typeface="Arial"/>
              </a:rPr>
              <a:t>L2 Analytics</a:t>
            </a:r>
          </a:p>
        </p:txBody>
      </p:sp>
      <p:sp>
        <p:nvSpPr>
          <p:cNvPr id="320" name="Rectangle 319"/>
          <p:cNvSpPr/>
          <p:nvPr/>
        </p:nvSpPr>
        <p:spPr>
          <a:xfrm>
            <a:off x="1246986" y="2726968"/>
            <a:ext cx="1391122" cy="456087"/>
          </a:xfrm>
          <a:prstGeom prst="rect">
            <a:avLst/>
          </a:prstGeom>
        </p:spPr>
        <p:txBody>
          <a:bodyPr wrap="square">
            <a:spAutoFit/>
          </a:bodyPr>
          <a:lstStyle/>
          <a:p>
            <a:pPr defTabSz="514350"/>
            <a:r>
              <a:rPr lang="en-IE" sz="788" dirty="0">
                <a:solidFill>
                  <a:srgbClr val="9B5BA5"/>
                </a:solidFill>
                <a:latin typeface="Arial"/>
              </a:rPr>
              <a:t>Why is this happening?</a:t>
            </a:r>
          </a:p>
          <a:p>
            <a:pPr defTabSz="514350"/>
            <a:r>
              <a:rPr lang="en-IE" sz="788" dirty="0">
                <a:solidFill>
                  <a:srgbClr val="9B5BA5"/>
                </a:solidFill>
                <a:latin typeface="Arial"/>
              </a:rPr>
              <a:t>What could happen next?</a:t>
            </a:r>
          </a:p>
          <a:p>
            <a:pPr defTabSz="514350"/>
            <a:r>
              <a:rPr lang="en-IE" sz="788" dirty="0">
                <a:solidFill>
                  <a:srgbClr val="9B5BA5"/>
                </a:solidFill>
                <a:latin typeface="Arial"/>
              </a:rPr>
              <a:t>How to improve?</a:t>
            </a:r>
          </a:p>
        </p:txBody>
      </p:sp>
      <p:sp>
        <p:nvSpPr>
          <p:cNvPr id="321" name="Rectangle 320"/>
          <p:cNvSpPr/>
          <p:nvPr/>
        </p:nvSpPr>
        <p:spPr>
          <a:xfrm>
            <a:off x="1237963" y="3276464"/>
            <a:ext cx="1194776" cy="230832"/>
          </a:xfrm>
          <a:prstGeom prst="rect">
            <a:avLst/>
          </a:prstGeom>
        </p:spPr>
        <p:txBody>
          <a:bodyPr wrap="square">
            <a:spAutoFit/>
          </a:bodyPr>
          <a:lstStyle/>
          <a:p>
            <a:pPr defTabSz="514350"/>
            <a:r>
              <a:rPr lang="en-IE" sz="900" dirty="0">
                <a:solidFill>
                  <a:srgbClr val="666666"/>
                </a:solidFill>
                <a:latin typeface="Arial"/>
              </a:rPr>
              <a:t>L1 Visibility</a:t>
            </a:r>
          </a:p>
        </p:txBody>
      </p:sp>
      <p:sp>
        <p:nvSpPr>
          <p:cNvPr id="322" name="Rectangle 321"/>
          <p:cNvSpPr/>
          <p:nvPr/>
        </p:nvSpPr>
        <p:spPr>
          <a:xfrm>
            <a:off x="1242473" y="3434377"/>
            <a:ext cx="1537137" cy="213585"/>
          </a:xfrm>
          <a:prstGeom prst="rect">
            <a:avLst/>
          </a:prstGeom>
        </p:spPr>
        <p:txBody>
          <a:bodyPr wrap="square">
            <a:spAutoFit/>
          </a:bodyPr>
          <a:lstStyle/>
          <a:p>
            <a:pPr defTabSz="514350"/>
            <a:r>
              <a:rPr lang="en-IE" sz="788" dirty="0">
                <a:solidFill>
                  <a:srgbClr val="9B5BA5"/>
                </a:solidFill>
                <a:latin typeface="Arial"/>
              </a:rPr>
              <a:t>Why is this happening now ?</a:t>
            </a:r>
          </a:p>
        </p:txBody>
      </p:sp>
      <p:cxnSp>
        <p:nvCxnSpPr>
          <p:cNvPr id="323" name="Elbow Connector 322"/>
          <p:cNvCxnSpPr/>
          <p:nvPr/>
        </p:nvCxnSpPr>
        <p:spPr>
          <a:xfrm rot="10800000" flipV="1">
            <a:off x="1584828" y="3813520"/>
            <a:ext cx="1296915" cy="371894"/>
          </a:xfrm>
          <a:prstGeom prst="bentConnector2">
            <a:avLst/>
          </a:prstGeom>
          <a:noFill/>
          <a:ln w="12700" cap="flat" cmpd="sng" algn="ctr">
            <a:solidFill>
              <a:srgbClr val="00BBEE"/>
            </a:solidFill>
            <a:prstDash val="dash"/>
            <a:headEnd type="arrow"/>
            <a:tailEnd type="arrow"/>
          </a:ln>
          <a:effectLst/>
        </p:spPr>
      </p:cxnSp>
      <p:cxnSp>
        <p:nvCxnSpPr>
          <p:cNvPr id="324" name="Straight Arrow Connector 323"/>
          <p:cNvCxnSpPr/>
          <p:nvPr/>
        </p:nvCxnSpPr>
        <p:spPr>
          <a:xfrm flipH="1">
            <a:off x="1890160" y="4395321"/>
            <a:ext cx="355781" cy="0"/>
          </a:xfrm>
          <a:prstGeom prst="straightConnector1">
            <a:avLst/>
          </a:prstGeom>
          <a:noFill/>
          <a:ln w="12700" cap="flat" cmpd="sng" algn="ctr">
            <a:solidFill>
              <a:srgbClr val="00BBEE"/>
            </a:solidFill>
            <a:prstDash val="dash"/>
            <a:headEnd type="arrow"/>
            <a:tailEnd type="arrow"/>
          </a:ln>
          <a:effectLst/>
        </p:spPr>
      </p:cxnSp>
      <p:sp>
        <p:nvSpPr>
          <p:cNvPr id="325" name="Rectangle 324"/>
          <p:cNvSpPr/>
          <p:nvPr/>
        </p:nvSpPr>
        <p:spPr>
          <a:xfrm>
            <a:off x="1680867" y="3989042"/>
            <a:ext cx="915697" cy="282898"/>
          </a:xfrm>
          <a:prstGeom prst="rect">
            <a:avLst/>
          </a:prstGeom>
        </p:spPr>
        <p:txBody>
          <a:bodyPr wrap="square">
            <a:spAutoFit/>
          </a:bodyPr>
          <a:lstStyle/>
          <a:p>
            <a:pPr defTabSz="514350"/>
            <a:r>
              <a:rPr lang="en-IE" sz="619" dirty="0">
                <a:solidFill>
                  <a:srgbClr val="002266"/>
                </a:solidFill>
                <a:latin typeface="Arial"/>
              </a:rPr>
              <a:t>Materials Inventory, orders, shipments</a:t>
            </a:r>
          </a:p>
        </p:txBody>
      </p:sp>
      <p:cxnSp>
        <p:nvCxnSpPr>
          <p:cNvPr id="326" name="Straight Connector 325"/>
          <p:cNvCxnSpPr/>
          <p:nvPr/>
        </p:nvCxnSpPr>
        <p:spPr>
          <a:xfrm>
            <a:off x="2067341" y="4216039"/>
            <a:ext cx="0" cy="134135"/>
          </a:xfrm>
          <a:prstGeom prst="line">
            <a:avLst/>
          </a:prstGeom>
          <a:noFill/>
          <a:ln w="9525" cap="flat" cmpd="sng" algn="ctr">
            <a:solidFill>
              <a:srgbClr val="002266"/>
            </a:solidFill>
            <a:prstDash val="solid"/>
          </a:ln>
          <a:effectLst/>
        </p:spPr>
      </p:cxnSp>
      <p:cxnSp>
        <p:nvCxnSpPr>
          <p:cNvPr id="327" name="Straight Arrow Connector 326"/>
          <p:cNvCxnSpPr/>
          <p:nvPr/>
        </p:nvCxnSpPr>
        <p:spPr>
          <a:xfrm flipH="1">
            <a:off x="2876711" y="4395321"/>
            <a:ext cx="243003" cy="0"/>
          </a:xfrm>
          <a:prstGeom prst="straightConnector1">
            <a:avLst/>
          </a:prstGeom>
          <a:noFill/>
          <a:ln w="12700" cap="flat" cmpd="sng" algn="ctr">
            <a:solidFill>
              <a:srgbClr val="00BBEE"/>
            </a:solidFill>
            <a:prstDash val="dash"/>
            <a:headEnd type="arrow"/>
            <a:tailEnd type="arrow"/>
          </a:ln>
          <a:effectLst/>
        </p:spPr>
      </p:cxnSp>
      <p:cxnSp>
        <p:nvCxnSpPr>
          <p:cNvPr id="328" name="Straight Arrow Connector 327"/>
          <p:cNvCxnSpPr/>
          <p:nvPr/>
        </p:nvCxnSpPr>
        <p:spPr>
          <a:xfrm flipH="1">
            <a:off x="2707954" y="3991789"/>
            <a:ext cx="373374" cy="264779"/>
          </a:xfrm>
          <a:prstGeom prst="straightConnector1">
            <a:avLst/>
          </a:prstGeom>
          <a:noFill/>
          <a:ln w="12700" cap="flat" cmpd="sng" algn="ctr">
            <a:solidFill>
              <a:srgbClr val="00BBEE"/>
            </a:solidFill>
            <a:prstDash val="dash"/>
            <a:headEnd type="arrow"/>
            <a:tailEnd type="arrow"/>
          </a:ln>
          <a:effectLst/>
        </p:spPr>
      </p:cxnSp>
      <p:cxnSp>
        <p:nvCxnSpPr>
          <p:cNvPr id="329" name="Straight Arrow Connector 328"/>
          <p:cNvCxnSpPr/>
          <p:nvPr/>
        </p:nvCxnSpPr>
        <p:spPr>
          <a:xfrm>
            <a:off x="3529919" y="3913196"/>
            <a:ext cx="0" cy="215546"/>
          </a:xfrm>
          <a:prstGeom prst="straightConnector1">
            <a:avLst/>
          </a:prstGeom>
          <a:noFill/>
          <a:ln w="12700" cap="flat" cmpd="sng" algn="ctr">
            <a:solidFill>
              <a:srgbClr val="00BBEE"/>
            </a:solidFill>
            <a:prstDash val="dash"/>
            <a:headEnd type="arrow"/>
            <a:tailEnd type="arrow"/>
          </a:ln>
          <a:effectLst/>
        </p:spPr>
      </p:cxnSp>
      <p:cxnSp>
        <p:nvCxnSpPr>
          <p:cNvPr id="330" name="Straight Arrow Connector 329"/>
          <p:cNvCxnSpPr/>
          <p:nvPr/>
        </p:nvCxnSpPr>
        <p:spPr>
          <a:xfrm flipH="1">
            <a:off x="3866627" y="4613851"/>
            <a:ext cx="243003" cy="0"/>
          </a:xfrm>
          <a:prstGeom prst="straightConnector1">
            <a:avLst/>
          </a:prstGeom>
          <a:noFill/>
          <a:ln w="12700" cap="flat" cmpd="sng" algn="ctr">
            <a:solidFill>
              <a:srgbClr val="00BBEE"/>
            </a:solidFill>
            <a:prstDash val="dash"/>
            <a:headEnd type="arrow"/>
            <a:tailEnd type="arrow"/>
          </a:ln>
          <a:effectLst/>
        </p:spPr>
      </p:cxnSp>
      <p:cxnSp>
        <p:nvCxnSpPr>
          <p:cNvPr id="331" name="Straight Arrow Connector 330"/>
          <p:cNvCxnSpPr/>
          <p:nvPr/>
        </p:nvCxnSpPr>
        <p:spPr>
          <a:xfrm flipH="1">
            <a:off x="4782388" y="4472092"/>
            <a:ext cx="355781" cy="0"/>
          </a:xfrm>
          <a:prstGeom prst="straightConnector1">
            <a:avLst/>
          </a:prstGeom>
          <a:noFill/>
          <a:ln w="12700" cap="flat" cmpd="sng" algn="ctr">
            <a:solidFill>
              <a:srgbClr val="00BBEE"/>
            </a:solidFill>
            <a:prstDash val="dash"/>
            <a:headEnd type="arrow"/>
            <a:tailEnd type="arrow"/>
          </a:ln>
          <a:effectLst/>
        </p:spPr>
      </p:cxnSp>
      <p:cxnSp>
        <p:nvCxnSpPr>
          <p:cNvPr id="332" name="Straight Arrow Connector 331"/>
          <p:cNvCxnSpPr/>
          <p:nvPr/>
        </p:nvCxnSpPr>
        <p:spPr>
          <a:xfrm flipV="1">
            <a:off x="4433762" y="3924290"/>
            <a:ext cx="0" cy="218360"/>
          </a:xfrm>
          <a:prstGeom prst="straightConnector1">
            <a:avLst/>
          </a:prstGeom>
          <a:noFill/>
          <a:ln w="12700" cap="flat" cmpd="sng" algn="ctr">
            <a:solidFill>
              <a:srgbClr val="00BBEE"/>
            </a:solidFill>
            <a:prstDash val="dash"/>
            <a:headEnd type="arrow"/>
            <a:tailEnd type="arrow"/>
          </a:ln>
          <a:effectLst/>
        </p:spPr>
      </p:cxnSp>
      <p:sp>
        <p:nvSpPr>
          <p:cNvPr id="333" name="Rectangle 332"/>
          <p:cNvSpPr/>
          <p:nvPr/>
        </p:nvSpPr>
        <p:spPr>
          <a:xfrm>
            <a:off x="4491786" y="3980561"/>
            <a:ext cx="958986" cy="282898"/>
          </a:xfrm>
          <a:prstGeom prst="rect">
            <a:avLst/>
          </a:prstGeom>
        </p:spPr>
        <p:txBody>
          <a:bodyPr wrap="square">
            <a:spAutoFit/>
          </a:bodyPr>
          <a:lstStyle/>
          <a:p>
            <a:pPr defTabSz="514350"/>
            <a:r>
              <a:rPr lang="en-IE" sz="619" dirty="0">
                <a:solidFill>
                  <a:srgbClr val="002266"/>
                </a:solidFill>
                <a:latin typeface="Arial"/>
              </a:rPr>
              <a:t>FG Inventory, forecasts, shipments</a:t>
            </a:r>
          </a:p>
        </p:txBody>
      </p:sp>
      <p:cxnSp>
        <p:nvCxnSpPr>
          <p:cNvPr id="334" name="Straight Connector 333"/>
          <p:cNvCxnSpPr/>
          <p:nvPr/>
        </p:nvCxnSpPr>
        <p:spPr>
          <a:xfrm>
            <a:off x="4965775" y="4277944"/>
            <a:ext cx="0" cy="134135"/>
          </a:xfrm>
          <a:prstGeom prst="line">
            <a:avLst/>
          </a:prstGeom>
          <a:noFill/>
          <a:ln w="9525" cap="flat" cmpd="sng" algn="ctr">
            <a:solidFill>
              <a:srgbClr val="002266"/>
            </a:solidFill>
            <a:prstDash val="solid"/>
          </a:ln>
          <a:effectLst/>
        </p:spPr>
      </p:cxnSp>
      <p:cxnSp>
        <p:nvCxnSpPr>
          <p:cNvPr id="335" name="Elbow Connector 334"/>
          <p:cNvCxnSpPr/>
          <p:nvPr/>
        </p:nvCxnSpPr>
        <p:spPr>
          <a:xfrm>
            <a:off x="5456552" y="3824133"/>
            <a:ext cx="154305" cy="411480"/>
          </a:xfrm>
          <a:prstGeom prst="bentConnector2">
            <a:avLst/>
          </a:prstGeom>
          <a:noFill/>
          <a:ln w="12700" cap="flat" cmpd="sng" algn="ctr">
            <a:solidFill>
              <a:srgbClr val="00BBEE"/>
            </a:solidFill>
            <a:prstDash val="dash"/>
            <a:headEnd type="arrow"/>
            <a:tailEnd type="arrow"/>
          </a:ln>
          <a:effectLst/>
        </p:spPr>
      </p:cxnSp>
      <p:sp>
        <p:nvSpPr>
          <p:cNvPr id="336" name="Rectangle 335"/>
          <p:cNvSpPr/>
          <p:nvPr/>
        </p:nvSpPr>
        <p:spPr>
          <a:xfrm>
            <a:off x="5550349" y="2063227"/>
            <a:ext cx="618497" cy="265586"/>
          </a:xfrm>
          <a:prstGeom prst="rect">
            <a:avLst/>
          </a:prstGeom>
        </p:spPr>
        <p:txBody>
          <a:bodyPr wrap="square">
            <a:spAutoFit/>
          </a:bodyPr>
          <a:lstStyle/>
          <a:p>
            <a:pPr defTabSz="514350"/>
            <a:r>
              <a:rPr lang="en-IE" sz="563" dirty="0">
                <a:solidFill>
                  <a:srgbClr val="002266"/>
                </a:solidFill>
                <a:latin typeface="Arial"/>
              </a:rPr>
              <a:t>Control Tower</a:t>
            </a:r>
          </a:p>
        </p:txBody>
      </p:sp>
      <p:sp>
        <p:nvSpPr>
          <p:cNvPr id="337" name="Oval 336"/>
          <p:cNvSpPr/>
          <p:nvPr/>
        </p:nvSpPr>
        <p:spPr>
          <a:xfrm>
            <a:off x="6563711" y="2330682"/>
            <a:ext cx="464496" cy="416623"/>
          </a:xfrm>
          <a:prstGeom prst="ellipse">
            <a:avLst/>
          </a:prstGeom>
          <a:noFill/>
          <a:ln w="19050" cap="flat" cmpd="sng" algn="ctr">
            <a:solidFill>
              <a:srgbClr val="887799"/>
            </a:solidFill>
            <a:prstDash val="solid"/>
          </a:ln>
          <a:effectLst/>
        </p:spPr>
        <p:txBody>
          <a:bodyPr rtlCol="0" anchor="ctr"/>
          <a:lstStyle/>
          <a:p>
            <a:pPr algn="ctr" defTabSz="514350">
              <a:defRPr/>
            </a:pPr>
            <a:endParaRPr lang="en-GB" sz="1013" kern="0">
              <a:solidFill>
                <a:srgbClr val="FFFFFF"/>
              </a:solidFill>
              <a:latin typeface="Arial"/>
            </a:endParaRPr>
          </a:p>
        </p:txBody>
      </p:sp>
      <p:grpSp>
        <p:nvGrpSpPr>
          <p:cNvPr id="338" name="Group 337"/>
          <p:cNvGrpSpPr/>
          <p:nvPr/>
        </p:nvGrpSpPr>
        <p:grpSpPr>
          <a:xfrm>
            <a:off x="6703606" y="2246812"/>
            <a:ext cx="190310" cy="190310"/>
            <a:chOff x="8992436" y="4406338"/>
            <a:chExt cx="749284" cy="803974"/>
          </a:xfrm>
          <a:effectLst/>
        </p:grpSpPr>
        <p:sp>
          <p:nvSpPr>
            <p:cNvPr id="339" name="Oval 338"/>
            <p:cNvSpPr>
              <a:spLocks noChangeArrowheads="1"/>
            </p:cNvSpPr>
            <p:nvPr/>
          </p:nvSpPr>
          <p:spPr bwMode="auto">
            <a:xfrm>
              <a:off x="8992436" y="4406338"/>
              <a:ext cx="749284" cy="803974"/>
            </a:xfrm>
            <a:prstGeom prst="ellipse">
              <a:avLst/>
            </a:prstGeom>
            <a:solidFill>
              <a:srgbClr val="887799"/>
            </a:solidFill>
            <a:ln>
              <a:noFill/>
            </a:ln>
            <a:effec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endParaRPr lang="en-IE" sz="1013" dirty="0">
                <a:solidFill>
                  <a:prstClr val="black"/>
                </a:solidFill>
                <a:latin typeface="Arial"/>
              </a:endParaRPr>
            </a:p>
          </p:txBody>
        </p:sp>
        <p:grpSp>
          <p:nvGrpSpPr>
            <p:cNvPr id="340" name="Group 339"/>
            <p:cNvGrpSpPr/>
            <p:nvPr/>
          </p:nvGrpSpPr>
          <p:grpSpPr>
            <a:xfrm>
              <a:off x="9183787" y="4604569"/>
              <a:ext cx="407153" cy="392200"/>
              <a:chOff x="496888" y="1403350"/>
              <a:chExt cx="950912" cy="915988"/>
            </a:xfrm>
            <a:solidFill>
              <a:srgbClr val="FFFFFF">
                <a:lumMod val="20000"/>
                <a:lumOff val="80000"/>
              </a:srgbClr>
            </a:solidFill>
          </p:grpSpPr>
          <p:sp>
            <p:nvSpPr>
              <p:cNvPr id="341" name="Freeform 340"/>
              <p:cNvSpPr>
                <a:spLocks/>
              </p:cNvSpPr>
              <p:nvPr/>
            </p:nvSpPr>
            <p:spPr bwMode="auto">
              <a:xfrm>
                <a:off x="1212850" y="1485900"/>
                <a:ext cx="128587" cy="574675"/>
              </a:xfrm>
              <a:custGeom>
                <a:avLst/>
                <a:gdLst>
                  <a:gd name="T0" fmla="*/ 22 w 22"/>
                  <a:gd name="T1" fmla="*/ 89 h 98"/>
                  <a:gd name="T2" fmla="*/ 12 w 22"/>
                  <a:gd name="T3" fmla="*/ 98 h 98"/>
                  <a:gd name="T4" fmla="*/ 11 w 22"/>
                  <a:gd name="T5" fmla="*/ 98 h 98"/>
                  <a:gd name="T6" fmla="*/ 0 w 22"/>
                  <a:gd name="T7" fmla="*/ 89 h 98"/>
                  <a:gd name="T8" fmla="*/ 0 w 22"/>
                  <a:gd name="T9" fmla="*/ 9 h 98"/>
                  <a:gd name="T10" fmla="*/ 11 w 22"/>
                  <a:gd name="T11" fmla="*/ 0 h 98"/>
                  <a:gd name="T12" fmla="*/ 12 w 22"/>
                  <a:gd name="T13" fmla="*/ 0 h 98"/>
                  <a:gd name="T14" fmla="*/ 22 w 22"/>
                  <a:gd name="T15" fmla="*/ 9 h 98"/>
                  <a:gd name="T16" fmla="*/ 22 w 22"/>
                  <a:gd name="T17"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98">
                    <a:moveTo>
                      <a:pt x="22" y="89"/>
                    </a:moveTo>
                    <a:cubicBezTo>
                      <a:pt x="22" y="94"/>
                      <a:pt x="18" y="98"/>
                      <a:pt x="12" y="98"/>
                    </a:cubicBezTo>
                    <a:cubicBezTo>
                      <a:pt x="11" y="98"/>
                      <a:pt x="11" y="98"/>
                      <a:pt x="11" y="98"/>
                    </a:cubicBezTo>
                    <a:cubicBezTo>
                      <a:pt x="5" y="98"/>
                      <a:pt x="0" y="94"/>
                      <a:pt x="0" y="89"/>
                    </a:cubicBezTo>
                    <a:cubicBezTo>
                      <a:pt x="0" y="9"/>
                      <a:pt x="0" y="9"/>
                      <a:pt x="0" y="9"/>
                    </a:cubicBezTo>
                    <a:cubicBezTo>
                      <a:pt x="0" y="4"/>
                      <a:pt x="5" y="0"/>
                      <a:pt x="11" y="0"/>
                    </a:cubicBezTo>
                    <a:cubicBezTo>
                      <a:pt x="12" y="0"/>
                      <a:pt x="12" y="0"/>
                      <a:pt x="12" y="0"/>
                    </a:cubicBezTo>
                    <a:cubicBezTo>
                      <a:pt x="18" y="0"/>
                      <a:pt x="22" y="4"/>
                      <a:pt x="22" y="9"/>
                    </a:cubicBezTo>
                    <a:lnTo>
                      <a:pt x="22" y="89"/>
                    </a:lnTo>
                    <a:close/>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sp>
            <p:nvSpPr>
              <p:cNvPr id="342" name="Freeform 341"/>
              <p:cNvSpPr>
                <a:spLocks/>
              </p:cNvSpPr>
              <p:nvPr/>
            </p:nvSpPr>
            <p:spPr bwMode="auto">
              <a:xfrm>
                <a:off x="655638" y="1679575"/>
                <a:ext cx="128587" cy="339725"/>
              </a:xfrm>
              <a:custGeom>
                <a:avLst/>
                <a:gdLst>
                  <a:gd name="T0" fmla="*/ 22 w 22"/>
                  <a:gd name="T1" fmla="*/ 40 h 58"/>
                  <a:gd name="T2" fmla="*/ 22 w 22"/>
                  <a:gd name="T3" fmla="*/ 8 h 58"/>
                  <a:gd name="T4" fmla="*/ 11 w 22"/>
                  <a:gd name="T5" fmla="*/ 0 h 58"/>
                  <a:gd name="T6" fmla="*/ 10 w 22"/>
                  <a:gd name="T7" fmla="*/ 0 h 58"/>
                  <a:gd name="T8" fmla="*/ 0 w 22"/>
                  <a:gd name="T9" fmla="*/ 8 h 58"/>
                  <a:gd name="T10" fmla="*/ 0 w 22"/>
                  <a:gd name="T11" fmla="*/ 58 h 58"/>
                  <a:gd name="T12" fmla="*/ 22 w 22"/>
                  <a:gd name="T13" fmla="*/ 40 h 58"/>
                </a:gdLst>
                <a:ahLst/>
                <a:cxnLst>
                  <a:cxn ang="0">
                    <a:pos x="T0" y="T1"/>
                  </a:cxn>
                  <a:cxn ang="0">
                    <a:pos x="T2" y="T3"/>
                  </a:cxn>
                  <a:cxn ang="0">
                    <a:pos x="T4" y="T5"/>
                  </a:cxn>
                  <a:cxn ang="0">
                    <a:pos x="T6" y="T7"/>
                  </a:cxn>
                  <a:cxn ang="0">
                    <a:pos x="T8" y="T9"/>
                  </a:cxn>
                  <a:cxn ang="0">
                    <a:pos x="T10" y="T11"/>
                  </a:cxn>
                  <a:cxn ang="0">
                    <a:pos x="T12" y="T13"/>
                  </a:cxn>
                </a:cxnLst>
                <a:rect l="0" t="0" r="r" b="b"/>
                <a:pathLst>
                  <a:path w="22" h="58">
                    <a:moveTo>
                      <a:pt x="22" y="40"/>
                    </a:moveTo>
                    <a:cubicBezTo>
                      <a:pt x="22" y="8"/>
                      <a:pt x="22" y="8"/>
                      <a:pt x="22" y="8"/>
                    </a:cubicBezTo>
                    <a:cubicBezTo>
                      <a:pt x="22" y="4"/>
                      <a:pt x="17" y="0"/>
                      <a:pt x="11" y="0"/>
                    </a:cubicBezTo>
                    <a:cubicBezTo>
                      <a:pt x="10" y="0"/>
                      <a:pt x="10" y="0"/>
                      <a:pt x="10" y="0"/>
                    </a:cubicBezTo>
                    <a:cubicBezTo>
                      <a:pt x="4" y="0"/>
                      <a:pt x="0" y="4"/>
                      <a:pt x="0" y="8"/>
                    </a:cubicBezTo>
                    <a:cubicBezTo>
                      <a:pt x="0" y="58"/>
                      <a:pt x="0" y="58"/>
                      <a:pt x="0" y="58"/>
                    </a:cubicBezTo>
                    <a:cubicBezTo>
                      <a:pt x="4" y="50"/>
                      <a:pt x="12" y="40"/>
                      <a:pt x="22" y="40"/>
                    </a:cubicBezTo>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sp>
            <p:nvSpPr>
              <p:cNvPr id="343" name="Freeform 342"/>
              <p:cNvSpPr>
                <a:spLocks/>
              </p:cNvSpPr>
              <p:nvPr/>
            </p:nvSpPr>
            <p:spPr bwMode="auto">
              <a:xfrm>
                <a:off x="925513" y="1631950"/>
                <a:ext cx="128587" cy="428625"/>
              </a:xfrm>
              <a:custGeom>
                <a:avLst/>
                <a:gdLst>
                  <a:gd name="T0" fmla="*/ 11 w 22"/>
                  <a:gd name="T1" fmla="*/ 0 h 73"/>
                  <a:gd name="T2" fmla="*/ 10 w 22"/>
                  <a:gd name="T3" fmla="*/ 0 h 73"/>
                  <a:gd name="T4" fmla="*/ 0 w 22"/>
                  <a:gd name="T5" fmla="*/ 7 h 73"/>
                  <a:gd name="T6" fmla="*/ 0 w 22"/>
                  <a:gd name="T7" fmla="*/ 47 h 73"/>
                  <a:gd name="T8" fmla="*/ 9 w 22"/>
                  <a:gd name="T9" fmla="*/ 56 h 73"/>
                  <a:gd name="T10" fmla="*/ 16 w 22"/>
                  <a:gd name="T11" fmla="*/ 73 h 73"/>
                  <a:gd name="T12" fmla="*/ 22 w 22"/>
                  <a:gd name="T13" fmla="*/ 67 h 73"/>
                  <a:gd name="T14" fmla="*/ 22 w 22"/>
                  <a:gd name="T15" fmla="*/ 7 h 73"/>
                  <a:gd name="T16" fmla="*/ 11 w 22"/>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3">
                    <a:moveTo>
                      <a:pt x="11" y="0"/>
                    </a:moveTo>
                    <a:cubicBezTo>
                      <a:pt x="10" y="0"/>
                      <a:pt x="10" y="0"/>
                      <a:pt x="10" y="0"/>
                    </a:cubicBezTo>
                    <a:cubicBezTo>
                      <a:pt x="4" y="0"/>
                      <a:pt x="0" y="3"/>
                      <a:pt x="0" y="7"/>
                    </a:cubicBezTo>
                    <a:cubicBezTo>
                      <a:pt x="0" y="47"/>
                      <a:pt x="0" y="47"/>
                      <a:pt x="0" y="47"/>
                    </a:cubicBezTo>
                    <a:cubicBezTo>
                      <a:pt x="3" y="48"/>
                      <a:pt x="7" y="50"/>
                      <a:pt x="9" y="56"/>
                    </a:cubicBezTo>
                    <a:cubicBezTo>
                      <a:pt x="13" y="63"/>
                      <a:pt x="15" y="69"/>
                      <a:pt x="16" y="73"/>
                    </a:cubicBezTo>
                    <a:cubicBezTo>
                      <a:pt x="19" y="72"/>
                      <a:pt x="22" y="70"/>
                      <a:pt x="22" y="67"/>
                    </a:cubicBezTo>
                    <a:cubicBezTo>
                      <a:pt x="22" y="7"/>
                      <a:pt x="22" y="7"/>
                      <a:pt x="22" y="7"/>
                    </a:cubicBezTo>
                    <a:cubicBezTo>
                      <a:pt x="22" y="3"/>
                      <a:pt x="17" y="0"/>
                      <a:pt x="11" y="0"/>
                    </a:cubicBezTo>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sp>
            <p:nvSpPr>
              <p:cNvPr id="344" name="Freeform 343"/>
              <p:cNvSpPr>
                <a:spLocks noEditPoints="1"/>
              </p:cNvSpPr>
              <p:nvPr/>
            </p:nvSpPr>
            <p:spPr bwMode="auto">
              <a:xfrm>
                <a:off x="544513" y="1866900"/>
                <a:ext cx="481012" cy="452438"/>
              </a:xfrm>
              <a:custGeom>
                <a:avLst/>
                <a:gdLst>
                  <a:gd name="T0" fmla="*/ 48 w 82"/>
                  <a:gd name="T1" fmla="*/ 56 h 77"/>
                  <a:gd name="T2" fmla="*/ 24 w 82"/>
                  <a:gd name="T3" fmla="*/ 33 h 77"/>
                  <a:gd name="T4" fmla="*/ 48 w 82"/>
                  <a:gd name="T5" fmla="*/ 11 h 77"/>
                  <a:gd name="T6" fmla="*/ 71 w 82"/>
                  <a:gd name="T7" fmla="*/ 33 h 77"/>
                  <a:gd name="T8" fmla="*/ 48 w 82"/>
                  <a:gd name="T9" fmla="*/ 56 h 77"/>
                  <a:gd name="T10" fmla="*/ 48 w 82"/>
                  <a:gd name="T11" fmla="*/ 0 h 77"/>
                  <a:gd name="T12" fmla="*/ 14 w 82"/>
                  <a:gd name="T13" fmla="*/ 33 h 77"/>
                  <a:gd name="T14" fmla="*/ 21 w 82"/>
                  <a:gd name="T15" fmla="*/ 54 h 77"/>
                  <a:gd name="T16" fmla="*/ 0 w 82"/>
                  <a:gd name="T17" fmla="*/ 71 h 77"/>
                  <a:gd name="T18" fmla="*/ 6 w 82"/>
                  <a:gd name="T19" fmla="*/ 77 h 77"/>
                  <a:gd name="T20" fmla="*/ 28 w 82"/>
                  <a:gd name="T21" fmla="*/ 60 h 77"/>
                  <a:gd name="T22" fmla="*/ 48 w 82"/>
                  <a:gd name="T23" fmla="*/ 66 h 77"/>
                  <a:gd name="T24" fmla="*/ 82 w 82"/>
                  <a:gd name="T25" fmla="*/ 33 h 77"/>
                  <a:gd name="T26" fmla="*/ 48 w 82"/>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77">
                    <a:moveTo>
                      <a:pt x="48" y="56"/>
                    </a:moveTo>
                    <a:cubicBezTo>
                      <a:pt x="35" y="56"/>
                      <a:pt x="24" y="46"/>
                      <a:pt x="24" y="33"/>
                    </a:cubicBezTo>
                    <a:cubicBezTo>
                      <a:pt x="24" y="21"/>
                      <a:pt x="35" y="11"/>
                      <a:pt x="48" y="11"/>
                    </a:cubicBezTo>
                    <a:cubicBezTo>
                      <a:pt x="61" y="11"/>
                      <a:pt x="71" y="21"/>
                      <a:pt x="71" y="33"/>
                    </a:cubicBezTo>
                    <a:cubicBezTo>
                      <a:pt x="71" y="46"/>
                      <a:pt x="61" y="56"/>
                      <a:pt x="48" y="56"/>
                    </a:cubicBezTo>
                    <a:moveTo>
                      <a:pt x="48" y="0"/>
                    </a:moveTo>
                    <a:cubicBezTo>
                      <a:pt x="29" y="0"/>
                      <a:pt x="14" y="15"/>
                      <a:pt x="14" y="33"/>
                    </a:cubicBezTo>
                    <a:cubicBezTo>
                      <a:pt x="14" y="41"/>
                      <a:pt x="17" y="49"/>
                      <a:pt x="21" y="54"/>
                    </a:cubicBezTo>
                    <a:cubicBezTo>
                      <a:pt x="0" y="71"/>
                      <a:pt x="0" y="71"/>
                      <a:pt x="0" y="71"/>
                    </a:cubicBezTo>
                    <a:cubicBezTo>
                      <a:pt x="6" y="77"/>
                      <a:pt x="6" y="77"/>
                      <a:pt x="6" y="77"/>
                    </a:cubicBezTo>
                    <a:cubicBezTo>
                      <a:pt x="28" y="60"/>
                      <a:pt x="28" y="60"/>
                      <a:pt x="28" y="60"/>
                    </a:cubicBezTo>
                    <a:cubicBezTo>
                      <a:pt x="33" y="64"/>
                      <a:pt x="40" y="66"/>
                      <a:pt x="48" y="66"/>
                    </a:cubicBezTo>
                    <a:cubicBezTo>
                      <a:pt x="66" y="66"/>
                      <a:pt x="82" y="52"/>
                      <a:pt x="82" y="33"/>
                    </a:cubicBezTo>
                    <a:cubicBezTo>
                      <a:pt x="82" y="15"/>
                      <a:pt x="66" y="0"/>
                      <a:pt x="48" y="0"/>
                    </a:cubicBezTo>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sp>
            <p:nvSpPr>
              <p:cNvPr id="345" name="Freeform 344"/>
              <p:cNvSpPr>
                <a:spLocks/>
              </p:cNvSpPr>
              <p:nvPr/>
            </p:nvSpPr>
            <p:spPr bwMode="auto">
              <a:xfrm>
                <a:off x="936625" y="2119313"/>
                <a:ext cx="511175" cy="58738"/>
              </a:xfrm>
              <a:custGeom>
                <a:avLst/>
                <a:gdLst>
                  <a:gd name="T0" fmla="*/ 81 w 87"/>
                  <a:gd name="T1" fmla="*/ 0 h 10"/>
                  <a:gd name="T2" fmla="*/ 7 w 87"/>
                  <a:gd name="T3" fmla="*/ 0 h 10"/>
                  <a:gd name="T4" fmla="*/ 1 w 87"/>
                  <a:gd name="T5" fmla="*/ 10 h 10"/>
                  <a:gd name="T6" fmla="*/ 0 w 87"/>
                  <a:gd name="T7" fmla="*/ 10 h 10"/>
                  <a:gd name="T8" fmla="*/ 81 w 87"/>
                  <a:gd name="T9" fmla="*/ 10 h 10"/>
                  <a:gd name="T10" fmla="*/ 87 w 87"/>
                  <a:gd name="T11" fmla="*/ 5 h 10"/>
                  <a:gd name="T12" fmla="*/ 81 w 8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7" h="10">
                    <a:moveTo>
                      <a:pt x="81" y="0"/>
                    </a:moveTo>
                    <a:cubicBezTo>
                      <a:pt x="7" y="0"/>
                      <a:pt x="7" y="0"/>
                      <a:pt x="7" y="0"/>
                    </a:cubicBezTo>
                    <a:cubicBezTo>
                      <a:pt x="6" y="3"/>
                      <a:pt x="4" y="7"/>
                      <a:pt x="1" y="10"/>
                    </a:cubicBezTo>
                    <a:cubicBezTo>
                      <a:pt x="0" y="10"/>
                      <a:pt x="0" y="10"/>
                      <a:pt x="0" y="10"/>
                    </a:cubicBezTo>
                    <a:cubicBezTo>
                      <a:pt x="81" y="10"/>
                      <a:pt x="81" y="10"/>
                      <a:pt x="81" y="10"/>
                    </a:cubicBezTo>
                    <a:cubicBezTo>
                      <a:pt x="84" y="10"/>
                      <a:pt x="87" y="8"/>
                      <a:pt x="87" y="5"/>
                    </a:cubicBezTo>
                    <a:cubicBezTo>
                      <a:pt x="87" y="2"/>
                      <a:pt x="84" y="0"/>
                      <a:pt x="81" y="0"/>
                    </a:cubicBezTo>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sp>
            <p:nvSpPr>
              <p:cNvPr id="346" name="Freeform 345"/>
              <p:cNvSpPr>
                <a:spLocks/>
              </p:cNvSpPr>
              <p:nvPr/>
            </p:nvSpPr>
            <p:spPr bwMode="auto">
              <a:xfrm>
                <a:off x="496888" y="1403350"/>
                <a:ext cx="204787" cy="774700"/>
              </a:xfrm>
              <a:custGeom>
                <a:avLst/>
                <a:gdLst>
                  <a:gd name="T0" fmla="*/ 28 w 35"/>
                  <a:gd name="T1" fmla="*/ 122 h 132"/>
                  <a:gd name="T2" fmla="*/ 10 w 35"/>
                  <a:gd name="T3" fmla="*/ 122 h 132"/>
                  <a:gd name="T4" fmla="*/ 10 w 35"/>
                  <a:gd name="T5" fmla="*/ 5 h 132"/>
                  <a:gd name="T6" fmla="*/ 5 w 35"/>
                  <a:gd name="T7" fmla="*/ 0 h 132"/>
                  <a:gd name="T8" fmla="*/ 0 w 35"/>
                  <a:gd name="T9" fmla="*/ 5 h 132"/>
                  <a:gd name="T10" fmla="*/ 0 w 35"/>
                  <a:gd name="T11" fmla="*/ 132 h 132"/>
                  <a:gd name="T12" fmla="*/ 35 w 35"/>
                  <a:gd name="T13" fmla="*/ 132 h 132"/>
                  <a:gd name="T14" fmla="*/ 28 w 35"/>
                  <a:gd name="T15" fmla="*/ 12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32">
                    <a:moveTo>
                      <a:pt x="28" y="122"/>
                    </a:moveTo>
                    <a:cubicBezTo>
                      <a:pt x="10" y="122"/>
                      <a:pt x="10" y="122"/>
                      <a:pt x="10" y="122"/>
                    </a:cubicBezTo>
                    <a:cubicBezTo>
                      <a:pt x="10" y="5"/>
                      <a:pt x="10" y="5"/>
                      <a:pt x="10" y="5"/>
                    </a:cubicBezTo>
                    <a:cubicBezTo>
                      <a:pt x="10" y="2"/>
                      <a:pt x="8" y="0"/>
                      <a:pt x="5" y="0"/>
                    </a:cubicBezTo>
                    <a:cubicBezTo>
                      <a:pt x="2" y="0"/>
                      <a:pt x="0" y="2"/>
                      <a:pt x="0" y="5"/>
                    </a:cubicBezTo>
                    <a:cubicBezTo>
                      <a:pt x="0" y="132"/>
                      <a:pt x="0" y="132"/>
                      <a:pt x="0" y="132"/>
                    </a:cubicBezTo>
                    <a:cubicBezTo>
                      <a:pt x="35" y="132"/>
                      <a:pt x="35" y="132"/>
                      <a:pt x="35" y="132"/>
                    </a:cubicBezTo>
                    <a:cubicBezTo>
                      <a:pt x="32" y="129"/>
                      <a:pt x="30" y="125"/>
                      <a:pt x="28" y="122"/>
                    </a:cubicBezTo>
                  </a:path>
                </a:pathLst>
              </a:custGeom>
              <a:grpFill/>
              <a:ln>
                <a:noFill/>
              </a:ln>
            </p:spPr>
            <p:txBody>
              <a:bodyPr vert="horz" wrap="square" lIns="51435" tIns="25718" rIns="51435" bIns="25718"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514350">
                  <a:defRPr/>
                </a:pPr>
                <a:endParaRPr lang="en-IE" sz="1013">
                  <a:solidFill>
                    <a:prstClr val="black"/>
                  </a:solidFill>
                </a:endParaRPr>
              </a:p>
            </p:txBody>
          </p:sp>
        </p:grpSp>
      </p:grpSp>
      <p:sp>
        <p:nvSpPr>
          <p:cNvPr id="347" name="Rectangle 346"/>
          <p:cNvSpPr/>
          <p:nvPr/>
        </p:nvSpPr>
        <p:spPr>
          <a:xfrm>
            <a:off x="6362119" y="1983501"/>
            <a:ext cx="694537" cy="352212"/>
          </a:xfrm>
          <a:prstGeom prst="rect">
            <a:avLst/>
          </a:prstGeom>
        </p:spPr>
        <p:txBody>
          <a:bodyPr wrap="square">
            <a:spAutoFit/>
          </a:bodyPr>
          <a:lstStyle/>
          <a:p>
            <a:pPr defTabSz="514350"/>
            <a:r>
              <a:rPr lang="en-IE" sz="563" dirty="0">
                <a:solidFill>
                  <a:srgbClr val="002266"/>
                </a:solidFill>
                <a:latin typeface="Arial"/>
              </a:rPr>
              <a:t>Demand &amp; Supply Planning</a:t>
            </a:r>
          </a:p>
        </p:txBody>
      </p:sp>
      <p:grpSp>
        <p:nvGrpSpPr>
          <p:cNvPr id="348" name="Group 347"/>
          <p:cNvGrpSpPr/>
          <p:nvPr/>
        </p:nvGrpSpPr>
        <p:grpSpPr>
          <a:xfrm>
            <a:off x="6917041" y="2447375"/>
            <a:ext cx="192375" cy="190310"/>
            <a:chOff x="10856951" y="3884361"/>
            <a:chExt cx="760395" cy="799818"/>
          </a:xfrm>
          <a:effectLst/>
        </p:grpSpPr>
        <p:sp>
          <p:nvSpPr>
            <p:cNvPr id="349" name="Oval 348"/>
            <p:cNvSpPr>
              <a:spLocks noChangeArrowheads="1"/>
            </p:cNvSpPr>
            <p:nvPr/>
          </p:nvSpPr>
          <p:spPr bwMode="auto">
            <a:xfrm>
              <a:off x="10856951" y="3884361"/>
              <a:ext cx="760395" cy="799818"/>
            </a:xfrm>
            <a:prstGeom prst="ellipse">
              <a:avLst/>
            </a:prstGeom>
            <a:solidFill>
              <a:srgbClr val="887799"/>
            </a:solidFill>
            <a:ln>
              <a:noFill/>
            </a:ln>
            <a:effec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endParaRPr lang="en-IE" sz="1013" dirty="0">
                <a:solidFill>
                  <a:prstClr val="black"/>
                </a:solidFill>
                <a:latin typeface="Arial"/>
              </a:endParaRPr>
            </a:p>
          </p:txBody>
        </p:sp>
        <p:pic>
          <p:nvPicPr>
            <p:cNvPr id="350" name="Picture 3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8684" y="4114710"/>
              <a:ext cx="395833" cy="320625"/>
            </a:xfrm>
            <a:prstGeom prst="rect">
              <a:avLst/>
            </a:prstGeom>
          </p:spPr>
        </p:pic>
      </p:grpSp>
      <p:sp>
        <p:nvSpPr>
          <p:cNvPr id="351" name="Rectangle 350"/>
          <p:cNvSpPr/>
          <p:nvPr/>
        </p:nvSpPr>
        <p:spPr>
          <a:xfrm>
            <a:off x="7093531" y="2335116"/>
            <a:ext cx="631136" cy="438838"/>
          </a:xfrm>
          <a:prstGeom prst="rect">
            <a:avLst/>
          </a:prstGeom>
        </p:spPr>
        <p:txBody>
          <a:bodyPr wrap="square">
            <a:spAutoFit/>
          </a:bodyPr>
          <a:lstStyle/>
          <a:p>
            <a:pPr defTabSz="514350"/>
            <a:r>
              <a:rPr lang="en-IE" sz="563" dirty="0">
                <a:solidFill>
                  <a:srgbClr val="002266"/>
                </a:solidFill>
                <a:latin typeface="Arial"/>
              </a:rPr>
              <a:t>Customer Service </a:t>
            </a:r>
            <a:br>
              <a:rPr lang="en-IE" sz="563" dirty="0">
                <a:solidFill>
                  <a:srgbClr val="002266"/>
                </a:solidFill>
                <a:latin typeface="Arial"/>
              </a:rPr>
            </a:br>
            <a:r>
              <a:rPr lang="en-IE" sz="563" dirty="0">
                <a:solidFill>
                  <a:srgbClr val="002266"/>
                </a:solidFill>
                <a:latin typeface="Arial"/>
              </a:rPr>
              <a:t>&amp; Work Management</a:t>
            </a:r>
          </a:p>
        </p:txBody>
      </p:sp>
      <p:sp>
        <p:nvSpPr>
          <p:cNvPr id="352" name="Oval 351"/>
          <p:cNvSpPr>
            <a:spLocks noChangeArrowheads="1"/>
          </p:cNvSpPr>
          <p:nvPr/>
        </p:nvSpPr>
        <p:spPr bwMode="auto">
          <a:xfrm>
            <a:off x="6694035" y="2633899"/>
            <a:ext cx="192375" cy="190310"/>
          </a:xfrm>
          <a:prstGeom prst="ellipse">
            <a:avLst/>
          </a:prstGeom>
          <a:solidFill>
            <a:srgbClr val="887799"/>
          </a:solidFill>
          <a:ln>
            <a:noFill/>
          </a:ln>
          <a:effec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endParaRPr lang="en-IE" sz="1013" dirty="0">
              <a:solidFill>
                <a:prstClr val="black"/>
              </a:solidFill>
              <a:latin typeface="Arial"/>
            </a:endParaRPr>
          </a:p>
        </p:txBody>
      </p:sp>
      <p:sp>
        <p:nvSpPr>
          <p:cNvPr id="353" name="Freeform 17"/>
          <p:cNvSpPr>
            <a:spLocks noEditPoints="1"/>
          </p:cNvSpPr>
          <p:nvPr/>
        </p:nvSpPr>
        <p:spPr bwMode="auto">
          <a:xfrm>
            <a:off x="6732635" y="2694968"/>
            <a:ext cx="126233" cy="96000"/>
          </a:xfrm>
          <a:custGeom>
            <a:avLst/>
            <a:gdLst>
              <a:gd name="T0" fmla="*/ 185 w 210"/>
              <a:gd name="T1" fmla="*/ 47 h 132"/>
              <a:gd name="T2" fmla="*/ 172 w 210"/>
              <a:gd name="T3" fmla="*/ 24 h 132"/>
              <a:gd name="T4" fmla="*/ 153 w 210"/>
              <a:gd name="T5" fmla="*/ 25 h 132"/>
              <a:gd name="T6" fmla="*/ 92 w 210"/>
              <a:gd name="T7" fmla="*/ 0 h 132"/>
              <a:gd name="T8" fmla="*/ 67 w 210"/>
              <a:gd name="T9" fmla="*/ 13 h 132"/>
              <a:gd name="T10" fmla="*/ 49 w 210"/>
              <a:gd name="T11" fmla="*/ 28 h 132"/>
              <a:gd name="T12" fmla="*/ 60 w 210"/>
              <a:gd name="T13" fmla="*/ 42 h 132"/>
              <a:gd name="T14" fmla="*/ 95 w 210"/>
              <a:gd name="T15" fmla="*/ 25 h 132"/>
              <a:gd name="T16" fmla="*/ 179 w 210"/>
              <a:gd name="T17" fmla="*/ 81 h 132"/>
              <a:gd name="T18" fmla="*/ 189 w 210"/>
              <a:gd name="T19" fmla="*/ 79 h 132"/>
              <a:gd name="T20" fmla="*/ 185 w 210"/>
              <a:gd name="T21" fmla="*/ 47 h 132"/>
              <a:gd name="T22" fmla="*/ 22 w 210"/>
              <a:gd name="T23" fmla="*/ 7 h 132"/>
              <a:gd name="T24" fmla="*/ 0 w 210"/>
              <a:gd name="T25" fmla="*/ 76 h 132"/>
              <a:gd name="T26" fmla="*/ 19 w 210"/>
              <a:gd name="T27" fmla="*/ 81 h 132"/>
              <a:gd name="T28" fmla="*/ 36 w 210"/>
              <a:gd name="T29" fmla="*/ 12 h 132"/>
              <a:gd name="T30" fmla="*/ 22 w 210"/>
              <a:gd name="T31" fmla="*/ 7 h 132"/>
              <a:gd name="T32" fmla="*/ 177 w 210"/>
              <a:gd name="T33" fmla="*/ 17 h 132"/>
              <a:gd name="T34" fmla="*/ 195 w 210"/>
              <a:gd name="T35" fmla="*/ 82 h 132"/>
              <a:gd name="T36" fmla="*/ 208 w 210"/>
              <a:gd name="T37" fmla="*/ 80 h 132"/>
              <a:gd name="T38" fmla="*/ 202 w 210"/>
              <a:gd name="T39" fmla="*/ 15 h 132"/>
              <a:gd name="T40" fmla="*/ 177 w 210"/>
              <a:gd name="T41" fmla="*/ 17 h 132"/>
              <a:gd name="T42" fmla="*/ 40 w 210"/>
              <a:gd name="T43" fmla="*/ 16 h 132"/>
              <a:gd name="T44" fmla="*/ 24 w 210"/>
              <a:gd name="T45" fmla="*/ 81 h 132"/>
              <a:gd name="T46" fmla="*/ 40 w 210"/>
              <a:gd name="T47" fmla="*/ 73 h 132"/>
              <a:gd name="T48" fmla="*/ 49 w 210"/>
              <a:gd name="T49" fmla="*/ 77 h 132"/>
              <a:gd name="T50" fmla="*/ 60 w 210"/>
              <a:gd name="T51" fmla="*/ 75 h 132"/>
              <a:gd name="T52" fmla="*/ 68 w 210"/>
              <a:gd name="T53" fmla="*/ 79 h 132"/>
              <a:gd name="T54" fmla="*/ 79 w 210"/>
              <a:gd name="T55" fmla="*/ 77 h 132"/>
              <a:gd name="T56" fmla="*/ 89 w 210"/>
              <a:gd name="T57" fmla="*/ 88 h 132"/>
              <a:gd name="T58" fmla="*/ 103 w 210"/>
              <a:gd name="T59" fmla="*/ 117 h 132"/>
              <a:gd name="T60" fmla="*/ 119 w 210"/>
              <a:gd name="T61" fmla="*/ 128 h 132"/>
              <a:gd name="T62" fmla="*/ 126 w 210"/>
              <a:gd name="T63" fmla="*/ 119 h 132"/>
              <a:gd name="T64" fmla="*/ 111 w 210"/>
              <a:gd name="T65" fmla="*/ 105 h 132"/>
              <a:gd name="T66" fmla="*/ 144 w 210"/>
              <a:gd name="T67" fmla="*/ 111 h 132"/>
              <a:gd name="T68" fmla="*/ 119 w 210"/>
              <a:gd name="T69" fmla="*/ 89 h 132"/>
              <a:gd name="T70" fmla="*/ 160 w 210"/>
              <a:gd name="T71" fmla="*/ 101 h 132"/>
              <a:gd name="T72" fmla="*/ 135 w 210"/>
              <a:gd name="T73" fmla="*/ 80 h 132"/>
              <a:gd name="T74" fmla="*/ 175 w 210"/>
              <a:gd name="T75" fmla="*/ 87 h 132"/>
              <a:gd name="T76" fmla="*/ 136 w 210"/>
              <a:gd name="T77" fmla="*/ 58 h 132"/>
              <a:gd name="T78" fmla="*/ 94 w 210"/>
              <a:gd name="T79" fmla="*/ 32 h 132"/>
              <a:gd name="T80" fmla="*/ 65 w 210"/>
              <a:gd name="T81" fmla="*/ 48 h 132"/>
              <a:gd name="T82" fmla="*/ 48 w 210"/>
              <a:gd name="T83" fmla="*/ 16 h 132"/>
              <a:gd name="T84" fmla="*/ 40 w 210"/>
              <a:gd name="T85" fmla="*/ 16 h 132"/>
              <a:gd name="T86" fmla="*/ 47 w 210"/>
              <a:gd name="T87" fmla="*/ 108 h 132"/>
              <a:gd name="T88" fmla="*/ 62 w 210"/>
              <a:gd name="T89" fmla="*/ 110 h 132"/>
              <a:gd name="T90" fmla="*/ 78 w 210"/>
              <a:gd name="T91" fmla="*/ 118 h 132"/>
              <a:gd name="T92" fmla="*/ 95 w 210"/>
              <a:gd name="T93" fmla="*/ 123 h 132"/>
              <a:gd name="T94" fmla="*/ 83 w 210"/>
              <a:gd name="T95" fmla="*/ 96 h 132"/>
              <a:gd name="T96" fmla="*/ 66 w 210"/>
              <a:gd name="T97" fmla="*/ 88 h 132"/>
              <a:gd name="T98" fmla="*/ 48 w 210"/>
              <a:gd name="T99" fmla="*/ 86 h 132"/>
              <a:gd name="T100" fmla="*/ 47 w 210"/>
              <a:gd name="T101"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32">
                <a:moveTo>
                  <a:pt x="185" y="47"/>
                </a:moveTo>
                <a:cubicBezTo>
                  <a:pt x="183" y="39"/>
                  <a:pt x="179" y="25"/>
                  <a:pt x="172" y="24"/>
                </a:cubicBezTo>
                <a:cubicBezTo>
                  <a:pt x="167" y="22"/>
                  <a:pt x="159" y="26"/>
                  <a:pt x="153" y="25"/>
                </a:cubicBezTo>
                <a:cubicBezTo>
                  <a:pt x="136" y="23"/>
                  <a:pt x="112" y="1"/>
                  <a:pt x="92" y="0"/>
                </a:cubicBezTo>
                <a:cubicBezTo>
                  <a:pt x="86" y="0"/>
                  <a:pt x="73" y="9"/>
                  <a:pt x="67" y="13"/>
                </a:cubicBezTo>
                <a:cubicBezTo>
                  <a:pt x="62" y="16"/>
                  <a:pt x="50" y="21"/>
                  <a:pt x="49" y="28"/>
                </a:cubicBezTo>
                <a:cubicBezTo>
                  <a:pt x="48" y="37"/>
                  <a:pt x="54" y="42"/>
                  <a:pt x="60" y="42"/>
                </a:cubicBezTo>
                <a:cubicBezTo>
                  <a:pt x="74" y="43"/>
                  <a:pt x="80" y="28"/>
                  <a:pt x="95" y="25"/>
                </a:cubicBezTo>
                <a:cubicBezTo>
                  <a:pt x="127" y="40"/>
                  <a:pt x="150" y="64"/>
                  <a:pt x="179" y="81"/>
                </a:cubicBezTo>
                <a:cubicBezTo>
                  <a:pt x="182" y="80"/>
                  <a:pt x="185" y="79"/>
                  <a:pt x="189" y="79"/>
                </a:cubicBezTo>
                <a:cubicBezTo>
                  <a:pt x="189" y="67"/>
                  <a:pt x="188" y="57"/>
                  <a:pt x="185" y="47"/>
                </a:cubicBezTo>
                <a:close/>
                <a:moveTo>
                  <a:pt x="22" y="7"/>
                </a:moveTo>
                <a:cubicBezTo>
                  <a:pt x="12" y="27"/>
                  <a:pt x="4" y="53"/>
                  <a:pt x="0" y="76"/>
                </a:cubicBezTo>
                <a:cubicBezTo>
                  <a:pt x="3" y="80"/>
                  <a:pt x="12" y="80"/>
                  <a:pt x="19" y="81"/>
                </a:cubicBezTo>
                <a:cubicBezTo>
                  <a:pt x="18" y="52"/>
                  <a:pt x="28" y="33"/>
                  <a:pt x="36" y="12"/>
                </a:cubicBezTo>
                <a:cubicBezTo>
                  <a:pt x="31" y="11"/>
                  <a:pt x="29" y="6"/>
                  <a:pt x="22" y="7"/>
                </a:cubicBezTo>
                <a:close/>
                <a:moveTo>
                  <a:pt x="177" y="17"/>
                </a:moveTo>
                <a:cubicBezTo>
                  <a:pt x="188" y="34"/>
                  <a:pt x="196" y="54"/>
                  <a:pt x="195" y="82"/>
                </a:cubicBezTo>
                <a:cubicBezTo>
                  <a:pt x="198" y="80"/>
                  <a:pt x="205" y="82"/>
                  <a:pt x="208" y="80"/>
                </a:cubicBezTo>
                <a:cubicBezTo>
                  <a:pt x="210" y="61"/>
                  <a:pt x="205" y="35"/>
                  <a:pt x="202" y="15"/>
                </a:cubicBezTo>
                <a:cubicBezTo>
                  <a:pt x="195" y="10"/>
                  <a:pt x="186" y="17"/>
                  <a:pt x="177" y="17"/>
                </a:cubicBezTo>
                <a:close/>
                <a:moveTo>
                  <a:pt x="40" y="16"/>
                </a:moveTo>
                <a:cubicBezTo>
                  <a:pt x="33" y="35"/>
                  <a:pt x="24" y="54"/>
                  <a:pt x="24" y="81"/>
                </a:cubicBezTo>
                <a:cubicBezTo>
                  <a:pt x="30" y="80"/>
                  <a:pt x="33" y="73"/>
                  <a:pt x="40" y="73"/>
                </a:cubicBezTo>
                <a:cubicBezTo>
                  <a:pt x="43" y="73"/>
                  <a:pt x="46" y="76"/>
                  <a:pt x="49" y="77"/>
                </a:cubicBezTo>
                <a:cubicBezTo>
                  <a:pt x="53" y="77"/>
                  <a:pt x="57" y="75"/>
                  <a:pt x="60" y="75"/>
                </a:cubicBezTo>
                <a:cubicBezTo>
                  <a:pt x="62" y="75"/>
                  <a:pt x="65" y="78"/>
                  <a:pt x="68" y="79"/>
                </a:cubicBezTo>
                <a:cubicBezTo>
                  <a:pt x="72" y="79"/>
                  <a:pt x="75" y="76"/>
                  <a:pt x="79" y="77"/>
                </a:cubicBezTo>
                <a:cubicBezTo>
                  <a:pt x="86" y="78"/>
                  <a:pt x="88" y="82"/>
                  <a:pt x="89" y="88"/>
                </a:cubicBezTo>
                <a:cubicBezTo>
                  <a:pt x="106" y="89"/>
                  <a:pt x="107" y="103"/>
                  <a:pt x="103" y="117"/>
                </a:cubicBezTo>
                <a:cubicBezTo>
                  <a:pt x="107" y="122"/>
                  <a:pt x="112" y="125"/>
                  <a:pt x="119" y="128"/>
                </a:cubicBezTo>
                <a:cubicBezTo>
                  <a:pt x="122" y="126"/>
                  <a:pt x="126" y="125"/>
                  <a:pt x="126" y="119"/>
                </a:cubicBezTo>
                <a:cubicBezTo>
                  <a:pt x="122" y="113"/>
                  <a:pt x="113" y="112"/>
                  <a:pt x="111" y="105"/>
                </a:cubicBezTo>
                <a:cubicBezTo>
                  <a:pt x="123" y="107"/>
                  <a:pt x="138" y="132"/>
                  <a:pt x="144" y="111"/>
                </a:cubicBezTo>
                <a:cubicBezTo>
                  <a:pt x="137" y="102"/>
                  <a:pt x="124" y="99"/>
                  <a:pt x="119" y="89"/>
                </a:cubicBezTo>
                <a:cubicBezTo>
                  <a:pt x="130" y="88"/>
                  <a:pt x="155" y="127"/>
                  <a:pt x="160" y="101"/>
                </a:cubicBezTo>
                <a:cubicBezTo>
                  <a:pt x="154" y="93"/>
                  <a:pt x="139" y="88"/>
                  <a:pt x="135" y="80"/>
                </a:cubicBezTo>
                <a:cubicBezTo>
                  <a:pt x="148" y="81"/>
                  <a:pt x="176" y="119"/>
                  <a:pt x="175" y="87"/>
                </a:cubicBezTo>
                <a:cubicBezTo>
                  <a:pt x="163" y="77"/>
                  <a:pt x="150" y="68"/>
                  <a:pt x="136" y="58"/>
                </a:cubicBezTo>
                <a:cubicBezTo>
                  <a:pt x="129" y="53"/>
                  <a:pt x="105" y="32"/>
                  <a:pt x="94" y="32"/>
                </a:cubicBezTo>
                <a:cubicBezTo>
                  <a:pt x="86" y="33"/>
                  <a:pt x="78" y="46"/>
                  <a:pt x="65" y="48"/>
                </a:cubicBezTo>
                <a:cubicBezTo>
                  <a:pt x="46" y="51"/>
                  <a:pt x="37" y="29"/>
                  <a:pt x="48" y="16"/>
                </a:cubicBezTo>
                <a:cubicBezTo>
                  <a:pt x="46" y="16"/>
                  <a:pt x="43" y="16"/>
                  <a:pt x="40" y="16"/>
                </a:cubicBezTo>
                <a:close/>
                <a:moveTo>
                  <a:pt x="47" y="108"/>
                </a:moveTo>
                <a:cubicBezTo>
                  <a:pt x="47" y="115"/>
                  <a:pt x="59" y="115"/>
                  <a:pt x="62" y="110"/>
                </a:cubicBezTo>
                <a:cubicBezTo>
                  <a:pt x="60" y="121"/>
                  <a:pt x="72" y="123"/>
                  <a:pt x="78" y="118"/>
                </a:cubicBezTo>
                <a:cubicBezTo>
                  <a:pt x="78" y="127"/>
                  <a:pt x="90" y="129"/>
                  <a:pt x="95" y="123"/>
                </a:cubicBezTo>
                <a:cubicBezTo>
                  <a:pt x="102" y="111"/>
                  <a:pt x="100" y="87"/>
                  <a:pt x="83" y="96"/>
                </a:cubicBezTo>
                <a:cubicBezTo>
                  <a:pt x="90" y="84"/>
                  <a:pt x="70" y="78"/>
                  <a:pt x="66" y="88"/>
                </a:cubicBezTo>
                <a:cubicBezTo>
                  <a:pt x="65" y="79"/>
                  <a:pt x="52" y="79"/>
                  <a:pt x="48" y="86"/>
                </a:cubicBezTo>
                <a:cubicBezTo>
                  <a:pt x="32" y="62"/>
                  <a:pt x="22" y="112"/>
                  <a:pt x="47" y="108"/>
                </a:cubicBezTo>
                <a:close/>
              </a:path>
            </a:pathLst>
          </a:custGeom>
          <a:solidFill>
            <a:srgbClr val="FFFFFF"/>
          </a:solidFill>
          <a:ln>
            <a:noFill/>
          </a:ln>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54" name="Rectangle 353"/>
          <p:cNvSpPr/>
          <p:nvPr/>
        </p:nvSpPr>
        <p:spPr>
          <a:xfrm>
            <a:off x="6543735" y="2808670"/>
            <a:ext cx="674420" cy="265586"/>
          </a:xfrm>
          <a:prstGeom prst="rect">
            <a:avLst/>
          </a:prstGeom>
        </p:spPr>
        <p:txBody>
          <a:bodyPr wrap="square">
            <a:spAutoFit/>
          </a:bodyPr>
          <a:lstStyle/>
          <a:p>
            <a:pPr defTabSz="514350"/>
            <a:r>
              <a:rPr lang="en-IE" sz="563" dirty="0">
                <a:solidFill>
                  <a:srgbClr val="002266"/>
                </a:solidFill>
                <a:latin typeface="Arial"/>
              </a:rPr>
              <a:t>Process and Analytics COE</a:t>
            </a:r>
          </a:p>
        </p:txBody>
      </p:sp>
      <p:sp>
        <p:nvSpPr>
          <p:cNvPr id="355" name="Oval 354"/>
          <p:cNvSpPr>
            <a:spLocks noChangeArrowheads="1"/>
          </p:cNvSpPr>
          <p:nvPr/>
        </p:nvSpPr>
        <p:spPr bwMode="auto">
          <a:xfrm>
            <a:off x="6487632" y="2445429"/>
            <a:ext cx="192375" cy="190310"/>
          </a:xfrm>
          <a:prstGeom prst="ellipse">
            <a:avLst/>
          </a:prstGeom>
          <a:solidFill>
            <a:srgbClr val="887799"/>
          </a:solidFill>
          <a:ln>
            <a:noFill/>
          </a:ln>
          <a:effec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endParaRPr lang="en-IE" sz="1013" dirty="0">
              <a:solidFill>
                <a:prstClr val="black"/>
              </a:solidFill>
              <a:latin typeface="Arial"/>
            </a:endParaRPr>
          </a:p>
        </p:txBody>
      </p:sp>
      <p:sp>
        <p:nvSpPr>
          <p:cNvPr id="356" name="Rectangle 355"/>
          <p:cNvSpPr/>
          <p:nvPr/>
        </p:nvSpPr>
        <p:spPr>
          <a:xfrm>
            <a:off x="5951666" y="2431521"/>
            <a:ext cx="664451" cy="265586"/>
          </a:xfrm>
          <a:prstGeom prst="rect">
            <a:avLst/>
          </a:prstGeom>
        </p:spPr>
        <p:txBody>
          <a:bodyPr wrap="square">
            <a:spAutoFit/>
          </a:bodyPr>
          <a:lstStyle/>
          <a:p>
            <a:pPr defTabSz="514350"/>
            <a:r>
              <a:rPr lang="en-IE" sz="563" dirty="0">
                <a:solidFill>
                  <a:srgbClr val="002266"/>
                </a:solidFill>
                <a:latin typeface="Arial"/>
              </a:rPr>
              <a:t>Deployment &amp; Transportation</a:t>
            </a:r>
          </a:p>
        </p:txBody>
      </p:sp>
      <p:grpSp>
        <p:nvGrpSpPr>
          <p:cNvPr id="357" name="Group 356"/>
          <p:cNvGrpSpPr/>
          <p:nvPr/>
        </p:nvGrpSpPr>
        <p:grpSpPr>
          <a:xfrm>
            <a:off x="6523544" y="2480260"/>
            <a:ext cx="97476" cy="88614"/>
            <a:chOff x="9285455" y="5121191"/>
            <a:chExt cx="449468" cy="449469"/>
          </a:xfrm>
          <a:solidFill>
            <a:srgbClr val="FFFFFF"/>
          </a:solidFill>
        </p:grpSpPr>
        <p:sp>
          <p:nvSpPr>
            <p:cNvPr id="358" name="Freeform 391"/>
            <p:cNvSpPr>
              <a:spLocks/>
            </p:cNvSpPr>
            <p:nvPr/>
          </p:nvSpPr>
          <p:spPr bwMode="auto">
            <a:xfrm>
              <a:off x="9595926" y="5518698"/>
              <a:ext cx="137698" cy="51962"/>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59" name="Freeform 392"/>
            <p:cNvSpPr>
              <a:spLocks/>
            </p:cNvSpPr>
            <p:nvPr/>
          </p:nvSpPr>
          <p:spPr bwMode="auto">
            <a:xfrm>
              <a:off x="9595926" y="5527791"/>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0" name="Freeform 393"/>
            <p:cNvSpPr>
              <a:spLocks/>
            </p:cNvSpPr>
            <p:nvPr/>
          </p:nvSpPr>
          <p:spPr bwMode="auto">
            <a:xfrm>
              <a:off x="9595926" y="5527791"/>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1" name="Oval 394"/>
            <p:cNvSpPr>
              <a:spLocks noChangeArrowheads="1"/>
            </p:cNvSpPr>
            <p:nvPr/>
          </p:nvSpPr>
          <p:spPr bwMode="auto">
            <a:xfrm>
              <a:off x="9595926" y="5501810"/>
              <a:ext cx="137698"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2" name="Freeform 395"/>
            <p:cNvSpPr>
              <a:spLocks/>
            </p:cNvSpPr>
            <p:nvPr/>
          </p:nvSpPr>
          <p:spPr bwMode="auto">
            <a:xfrm>
              <a:off x="9597225" y="5504408"/>
              <a:ext cx="132502" cy="46765"/>
            </a:xfrm>
            <a:custGeom>
              <a:avLst/>
              <a:gdLst>
                <a:gd name="T0" fmla="*/ 42 w 83"/>
                <a:gd name="T1" fmla="*/ 30 h 30"/>
                <a:gd name="T2" fmla="*/ 0 w 83"/>
                <a:gd name="T3" fmla="*/ 15 h 30"/>
                <a:gd name="T4" fmla="*/ 42 w 83"/>
                <a:gd name="T5" fmla="*/ 0 h 30"/>
                <a:gd name="T6" fmla="*/ 83 w 83"/>
                <a:gd name="T7" fmla="*/ 15 h 30"/>
                <a:gd name="T8" fmla="*/ 42 w 83"/>
                <a:gd name="T9" fmla="*/ 30 h 30"/>
              </a:gdLst>
              <a:ahLst/>
              <a:cxnLst>
                <a:cxn ang="0">
                  <a:pos x="T0" y="T1"/>
                </a:cxn>
                <a:cxn ang="0">
                  <a:pos x="T2" y="T3"/>
                </a:cxn>
                <a:cxn ang="0">
                  <a:pos x="T4" y="T5"/>
                </a:cxn>
                <a:cxn ang="0">
                  <a:pos x="T6" y="T7"/>
                </a:cxn>
                <a:cxn ang="0">
                  <a:pos x="T8" y="T9"/>
                </a:cxn>
              </a:cxnLst>
              <a:rect l="0" t="0" r="r" b="b"/>
              <a:pathLst>
                <a:path w="83" h="30">
                  <a:moveTo>
                    <a:pt x="42" y="30"/>
                  </a:moveTo>
                  <a:cubicBezTo>
                    <a:pt x="17" y="30"/>
                    <a:pt x="0" y="22"/>
                    <a:pt x="0" y="15"/>
                  </a:cubicBezTo>
                  <a:cubicBezTo>
                    <a:pt x="0" y="8"/>
                    <a:pt x="17" y="0"/>
                    <a:pt x="42" y="0"/>
                  </a:cubicBezTo>
                  <a:cubicBezTo>
                    <a:pt x="67" y="0"/>
                    <a:pt x="83" y="8"/>
                    <a:pt x="83" y="15"/>
                  </a:cubicBezTo>
                  <a:cubicBezTo>
                    <a:pt x="83" y="22"/>
                    <a:pt x="6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3" name="Freeform 396"/>
            <p:cNvSpPr>
              <a:spLocks noEditPoints="1"/>
            </p:cNvSpPr>
            <p:nvPr/>
          </p:nvSpPr>
          <p:spPr bwMode="auto">
            <a:xfrm>
              <a:off x="9633598" y="5510904"/>
              <a:ext cx="59756" cy="36373"/>
            </a:xfrm>
            <a:custGeom>
              <a:avLst/>
              <a:gdLst>
                <a:gd name="T0" fmla="*/ 17 w 37"/>
                <a:gd name="T1" fmla="*/ 20 h 23"/>
                <a:gd name="T2" fmla="*/ 0 w 37"/>
                <a:gd name="T3" fmla="*/ 17 h 23"/>
                <a:gd name="T4" fmla="*/ 5 w 37"/>
                <a:gd name="T5" fmla="*/ 15 h 23"/>
                <a:gd name="T6" fmla="*/ 17 w 37"/>
                <a:gd name="T7" fmla="*/ 17 h 23"/>
                <a:gd name="T8" fmla="*/ 17 w 37"/>
                <a:gd name="T9" fmla="*/ 12 h 23"/>
                <a:gd name="T10" fmla="*/ 2 w 37"/>
                <a:gd name="T11" fmla="*/ 7 h 23"/>
                <a:gd name="T12" fmla="*/ 17 w 37"/>
                <a:gd name="T13" fmla="*/ 2 h 23"/>
                <a:gd name="T14" fmla="*/ 17 w 37"/>
                <a:gd name="T15" fmla="*/ 0 h 23"/>
                <a:gd name="T16" fmla="*/ 22 w 37"/>
                <a:gd name="T17" fmla="*/ 0 h 23"/>
                <a:gd name="T18" fmla="*/ 22 w 37"/>
                <a:gd name="T19" fmla="*/ 2 h 23"/>
                <a:gd name="T20" fmla="*/ 36 w 37"/>
                <a:gd name="T21" fmla="*/ 4 h 23"/>
                <a:gd name="T22" fmla="*/ 32 w 37"/>
                <a:gd name="T23" fmla="*/ 7 h 23"/>
                <a:gd name="T24" fmla="*/ 22 w 37"/>
                <a:gd name="T25" fmla="*/ 5 h 23"/>
                <a:gd name="T26" fmla="*/ 22 w 37"/>
                <a:gd name="T27" fmla="*/ 9 h 23"/>
                <a:gd name="T28" fmla="*/ 37 w 37"/>
                <a:gd name="T29" fmla="*/ 15 h 23"/>
                <a:gd name="T30" fmla="*/ 22 w 37"/>
                <a:gd name="T31" fmla="*/ 20 h 23"/>
                <a:gd name="T32" fmla="*/ 22 w 37"/>
                <a:gd name="T33" fmla="*/ 23 h 23"/>
                <a:gd name="T34" fmla="*/ 17 w 37"/>
                <a:gd name="T35" fmla="*/ 23 h 23"/>
                <a:gd name="T36" fmla="*/ 17 w 37"/>
                <a:gd name="T37" fmla="*/ 20 h 23"/>
                <a:gd name="T38" fmla="*/ 17 w 37"/>
                <a:gd name="T39" fmla="*/ 9 h 23"/>
                <a:gd name="T40" fmla="*/ 17 w 37"/>
                <a:gd name="T41" fmla="*/ 5 h 23"/>
                <a:gd name="T42" fmla="*/ 10 w 37"/>
                <a:gd name="T43" fmla="*/ 7 h 23"/>
                <a:gd name="T44" fmla="*/ 17 w 37"/>
                <a:gd name="T45" fmla="*/ 9 h 23"/>
                <a:gd name="T46" fmla="*/ 22 w 37"/>
                <a:gd name="T47" fmla="*/ 13 h 23"/>
                <a:gd name="T48" fmla="*/ 22 w 37"/>
                <a:gd name="T49" fmla="*/ 17 h 23"/>
                <a:gd name="T50" fmla="*/ 29 w 37"/>
                <a:gd name="T51" fmla="*/ 15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0"/>
                  </a:moveTo>
                  <a:cubicBezTo>
                    <a:pt x="9" y="20"/>
                    <a:pt x="4" y="19"/>
                    <a:pt x="0" y="17"/>
                  </a:cubicBezTo>
                  <a:cubicBezTo>
                    <a:pt x="5" y="15"/>
                    <a:pt x="5" y="15"/>
                    <a:pt x="5" y="15"/>
                  </a:cubicBezTo>
                  <a:cubicBezTo>
                    <a:pt x="7" y="16"/>
                    <a:pt x="11" y="17"/>
                    <a:pt x="17" y="17"/>
                  </a:cubicBezTo>
                  <a:cubicBezTo>
                    <a:pt x="17" y="12"/>
                    <a:pt x="17" y="12"/>
                    <a:pt x="17" y="12"/>
                  </a:cubicBezTo>
                  <a:cubicBezTo>
                    <a:pt x="9" y="12"/>
                    <a:pt x="2" y="11"/>
                    <a:pt x="2" y="7"/>
                  </a:cubicBezTo>
                  <a:cubicBezTo>
                    <a:pt x="2" y="4"/>
                    <a:pt x="8" y="2"/>
                    <a:pt x="17" y="2"/>
                  </a:cubicBezTo>
                  <a:cubicBezTo>
                    <a:pt x="17" y="0"/>
                    <a:pt x="17" y="0"/>
                    <a:pt x="17" y="0"/>
                  </a:cubicBezTo>
                  <a:cubicBezTo>
                    <a:pt x="22" y="0"/>
                    <a:pt x="22" y="0"/>
                    <a:pt x="22" y="0"/>
                  </a:cubicBezTo>
                  <a:cubicBezTo>
                    <a:pt x="22" y="2"/>
                    <a:pt x="22" y="2"/>
                    <a:pt x="22" y="2"/>
                  </a:cubicBezTo>
                  <a:cubicBezTo>
                    <a:pt x="28" y="2"/>
                    <a:pt x="32" y="3"/>
                    <a:pt x="36" y="4"/>
                  </a:cubicBezTo>
                  <a:cubicBezTo>
                    <a:pt x="32" y="7"/>
                    <a:pt x="32" y="7"/>
                    <a:pt x="32" y="7"/>
                  </a:cubicBezTo>
                  <a:cubicBezTo>
                    <a:pt x="29" y="6"/>
                    <a:pt x="26" y="5"/>
                    <a:pt x="22" y="5"/>
                  </a:cubicBezTo>
                  <a:cubicBezTo>
                    <a:pt x="22" y="9"/>
                    <a:pt x="22" y="9"/>
                    <a:pt x="22" y="9"/>
                  </a:cubicBezTo>
                  <a:cubicBezTo>
                    <a:pt x="29" y="10"/>
                    <a:pt x="37" y="11"/>
                    <a:pt x="37" y="15"/>
                  </a:cubicBezTo>
                  <a:cubicBezTo>
                    <a:pt x="37" y="17"/>
                    <a:pt x="33" y="20"/>
                    <a:pt x="22" y="20"/>
                  </a:cubicBezTo>
                  <a:cubicBezTo>
                    <a:pt x="22" y="23"/>
                    <a:pt x="22" y="23"/>
                    <a:pt x="22" y="23"/>
                  </a:cubicBezTo>
                  <a:cubicBezTo>
                    <a:pt x="17" y="23"/>
                    <a:pt x="17" y="23"/>
                    <a:pt x="17" y="23"/>
                  </a:cubicBezTo>
                  <a:lnTo>
                    <a:pt x="17" y="20"/>
                  </a:lnTo>
                  <a:close/>
                  <a:moveTo>
                    <a:pt x="17" y="9"/>
                  </a:moveTo>
                  <a:cubicBezTo>
                    <a:pt x="17" y="5"/>
                    <a:pt x="17" y="5"/>
                    <a:pt x="17" y="5"/>
                  </a:cubicBezTo>
                  <a:cubicBezTo>
                    <a:pt x="13" y="5"/>
                    <a:pt x="10" y="6"/>
                    <a:pt x="10" y="7"/>
                  </a:cubicBezTo>
                  <a:cubicBezTo>
                    <a:pt x="10" y="8"/>
                    <a:pt x="13" y="8"/>
                    <a:pt x="17" y="9"/>
                  </a:cubicBezTo>
                  <a:close/>
                  <a:moveTo>
                    <a:pt x="22" y="13"/>
                  </a:moveTo>
                  <a:cubicBezTo>
                    <a:pt x="22" y="17"/>
                    <a:pt x="22" y="17"/>
                    <a:pt x="22" y="17"/>
                  </a:cubicBezTo>
                  <a:cubicBezTo>
                    <a:pt x="27" y="17"/>
                    <a:pt x="29" y="16"/>
                    <a:pt x="29" y="15"/>
                  </a:cubicBezTo>
                  <a:cubicBezTo>
                    <a:pt x="29" y="14"/>
                    <a:pt x="26" y="13"/>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4" name="Freeform 397"/>
            <p:cNvSpPr>
              <a:spLocks/>
            </p:cNvSpPr>
            <p:nvPr/>
          </p:nvSpPr>
          <p:spPr bwMode="auto">
            <a:xfrm>
              <a:off x="9598524" y="5532987"/>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2"/>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5" name="Freeform 398"/>
            <p:cNvSpPr>
              <a:spLocks/>
            </p:cNvSpPr>
            <p:nvPr/>
          </p:nvSpPr>
          <p:spPr bwMode="auto">
            <a:xfrm>
              <a:off x="9721933" y="5534286"/>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2" y="12"/>
                    <a:pt x="3" y="11"/>
                    <a:pt x="3" y="11"/>
                  </a:cubicBezTo>
                  <a:cubicBezTo>
                    <a:pt x="3" y="0"/>
                    <a:pt x="3" y="0"/>
                    <a:pt x="3"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6" name="Freeform 399"/>
            <p:cNvSpPr>
              <a:spLocks/>
            </p:cNvSpPr>
            <p:nvPr/>
          </p:nvSpPr>
          <p:spPr bwMode="auto">
            <a:xfrm>
              <a:off x="9608916" y="5540781"/>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7" name="Freeform 400"/>
            <p:cNvSpPr>
              <a:spLocks/>
            </p:cNvSpPr>
            <p:nvPr/>
          </p:nvSpPr>
          <p:spPr bwMode="auto">
            <a:xfrm>
              <a:off x="9616711" y="5543379"/>
              <a:ext cx="5196"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8" name="Freeform 401"/>
            <p:cNvSpPr>
              <a:spLocks/>
            </p:cNvSpPr>
            <p:nvPr/>
          </p:nvSpPr>
          <p:spPr bwMode="auto">
            <a:xfrm>
              <a:off x="9595926" y="5499212"/>
              <a:ext cx="137698" cy="51962"/>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69" name="Freeform 402"/>
            <p:cNvSpPr>
              <a:spLocks/>
            </p:cNvSpPr>
            <p:nvPr/>
          </p:nvSpPr>
          <p:spPr bwMode="auto">
            <a:xfrm>
              <a:off x="9595926" y="5508305"/>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0" name="Freeform 403"/>
            <p:cNvSpPr>
              <a:spLocks/>
            </p:cNvSpPr>
            <p:nvPr/>
          </p:nvSpPr>
          <p:spPr bwMode="auto">
            <a:xfrm>
              <a:off x="9595926" y="5508305"/>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1" name="Oval 404"/>
            <p:cNvSpPr>
              <a:spLocks noChangeArrowheads="1"/>
            </p:cNvSpPr>
            <p:nvPr/>
          </p:nvSpPr>
          <p:spPr bwMode="auto">
            <a:xfrm>
              <a:off x="9595926" y="5483623"/>
              <a:ext cx="137698" cy="50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2" name="Freeform 405"/>
            <p:cNvSpPr>
              <a:spLocks/>
            </p:cNvSpPr>
            <p:nvPr/>
          </p:nvSpPr>
          <p:spPr bwMode="auto">
            <a:xfrm>
              <a:off x="9597225" y="5484923"/>
              <a:ext cx="132502" cy="48065"/>
            </a:xfrm>
            <a:custGeom>
              <a:avLst/>
              <a:gdLst>
                <a:gd name="T0" fmla="*/ 42 w 83"/>
                <a:gd name="T1" fmla="*/ 30 h 30"/>
                <a:gd name="T2" fmla="*/ 0 w 83"/>
                <a:gd name="T3" fmla="*/ 15 h 30"/>
                <a:gd name="T4" fmla="*/ 42 w 83"/>
                <a:gd name="T5" fmla="*/ 0 h 30"/>
                <a:gd name="T6" fmla="*/ 83 w 83"/>
                <a:gd name="T7" fmla="*/ 15 h 30"/>
                <a:gd name="T8" fmla="*/ 42 w 83"/>
                <a:gd name="T9" fmla="*/ 30 h 30"/>
              </a:gdLst>
              <a:ahLst/>
              <a:cxnLst>
                <a:cxn ang="0">
                  <a:pos x="T0" y="T1"/>
                </a:cxn>
                <a:cxn ang="0">
                  <a:pos x="T2" y="T3"/>
                </a:cxn>
                <a:cxn ang="0">
                  <a:pos x="T4" y="T5"/>
                </a:cxn>
                <a:cxn ang="0">
                  <a:pos x="T6" y="T7"/>
                </a:cxn>
                <a:cxn ang="0">
                  <a:pos x="T8" y="T9"/>
                </a:cxn>
              </a:cxnLst>
              <a:rect l="0" t="0" r="r" b="b"/>
              <a:pathLst>
                <a:path w="83" h="30">
                  <a:moveTo>
                    <a:pt x="42" y="30"/>
                  </a:moveTo>
                  <a:cubicBezTo>
                    <a:pt x="17" y="30"/>
                    <a:pt x="0" y="22"/>
                    <a:pt x="0" y="15"/>
                  </a:cubicBezTo>
                  <a:cubicBezTo>
                    <a:pt x="0" y="8"/>
                    <a:pt x="17" y="0"/>
                    <a:pt x="42" y="0"/>
                  </a:cubicBezTo>
                  <a:cubicBezTo>
                    <a:pt x="67" y="0"/>
                    <a:pt x="83" y="8"/>
                    <a:pt x="83" y="15"/>
                  </a:cubicBezTo>
                  <a:cubicBezTo>
                    <a:pt x="83" y="22"/>
                    <a:pt x="6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3" name="Freeform 407"/>
            <p:cNvSpPr>
              <a:spLocks noEditPoints="1"/>
            </p:cNvSpPr>
            <p:nvPr/>
          </p:nvSpPr>
          <p:spPr bwMode="auto">
            <a:xfrm>
              <a:off x="9633598" y="5490119"/>
              <a:ext cx="59756" cy="37673"/>
            </a:xfrm>
            <a:custGeom>
              <a:avLst/>
              <a:gdLst>
                <a:gd name="T0" fmla="*/ 17 w 37"/>
                <a:gd name="T1" fmla="*/ 21 h 24"/>
                <a:gd name="T2" fmla="*/ 0 w 37"/>
                <a:gd name="T3" fmla="*/ 18 h 24"/>
                <a:gd name="T4" fmla="*/ 5 w 37"/>
                <a:gd name="T5" fmla="*/ 16 h 24"/>
                <a:gd name="T6" fmla="*/ 17 w 37"/>
                <a:gd name="T7" fmla="*/ 18 h 24"/>
                <a:gd name="T8" fmla="*/ 17 w 37"/>
                <a:gd name="T9" fmla="*/ 13 h 24"/>
                <a:gd name="T10" fmla="*/ 2 w 37"/>
                <a:gd name="T11" fmla="*/ 8 h 24"/>
                <a:gd name="T12" fmla="*/ 17 w 37"/>
                <a:gd name="T13" fmla="*/ 3 h 24"/>
                <a:gd name="T14" fmla="*/ 17 w 37"/>
                <a:gd name="T15" fmla="*/ 0 h 24"/>
                <a:gd name="T16" fmla="*/ 22 w 37"/>
                <a:gd name="T17" fmla="*/ 0 h 24"/>
                <a:gd name="T18" fmla="*/ 22 w 37"/>
                <a:gd name="T19" fmla="*/ 3 h 24"/>
                <a:gd name="T20" fmla="*/ 36 w 37"/>
                <a:gd name="T21" fmla="*/ 5 h 24"/>
                <a:gd name="T22" fmla="*/ 32 w 37"/>
                <a:gd name="T23" fmla="*/ 8 h 24"/>
                <a:gd name="T24" fmla="*/ 22 w 37"/>
                <a:gd name="T25" fmla="*/ 6 h 24"/>
                <a:gd name="T26" fmla="*/ 22 w 37"/>
                <a:gd name="T27" fmla="*/ 10 h 24"/>
                <a:gd name="T28" fmla="*/ 37 w 37"/>
                <a:gd name="T29" fmla="*/ 16 h 24"/>
                <a:gd name="T30" fmla="*/ 22 w 37"/>
                <a:gd name="T31" fmla="*/ 21 h 24"/>
                <a:gd name="T32" fmla="*/ 22 w 37"/>
                <a:gd name="T33" fmla="*/ 24 h 24"/>
                <a:gd name="T34" fmla="*/ 17 w 37"/>
                <a:gd name="T35" fmla="*/ 24 h 24"/>
                <a:gd name="T36" fmla="*/ 17 w 37"/>
                <a:gd name="T37" fmla="*/ 21 h 24"/>
                <a:gd name="T38" fmla="*/ 17 w 37"/>
                <a:gd name="T39" fmla="*/ 10 h 24"/>
                <a:gd name="T40" fmla="*/ 17 w 37"/>
                <a:gd name="T41" fmla="*/ 6 h 24"/>
                <a:gd name="T42" fmla="*/ 10 w 37"/>
                <a:gd name="T43" fmla="*/ 8 h 24"/>
                <a:gd name="T44" fmla="*/ 17 w 37"/>
                <a:gd name="T45" fmla="*/ 10 h 24"/>
                <a:gd name="T46" fmla="*/ 22 w 37"/>
                <a:gd name="T47" fmla="*/ 14 h 24"/>
                <a:gd name="T48" fmla="*/ 22 w 37"/>
                <a:gd name="T49" fmla="*/ 18 h 24"/>
                <a:gd name="T50" fmla="*/ 29 w 37"/>
                <a:gd name="T51" fmla="*/ 16 h 24"/>
                <a:gd name="T52" fmla="*/ 22 w 37"/>
                <a:gd name="T5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4">
                  <a:moveTo>
                    <a:pt x="17" y="21"/>
                  </a:moveTo>
                  <a:cubicBezTo>
                    <a:pt x="9" y="21"/>
                    <a:pt x="4" y="20"/>
                    <a:pt x="0" y="18"/>
                  </a:cubicBezTo>
                  <a:cubicBezTo>
                    <a:pt x="5" y="16"/>
                    <a:pt x="5" y="16"/>
                    <a:pt x="5" y="16"/>
                  </a:cubicBezTo>
                  <a:cubicBezTo>
                    <a:pt x="7" y="17"/>
                    <a:pt x="11" y="18"/>
                    <a:pt x="17" y="18"/>
                  </a:cubicBezTo>
                  <a:cubicBezTo>
                    <a:pt x="17" y="13"/>
                    <a:pt x="17" y="13"/>
                    <a:pt x="17" y="13"/>
                  </a:cubicBezTo>
                  <a:cubicBezTo>
                    <a:pt x="9" y="13"/>
                    <a:pt x="2" y="12"/>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8"/>
                    <a:pt x="32" y="8"/>
                    <a:pt x="32" y="8"/>
                  </a:cubicBezTo>
                  <a:cubicBezTo>
                    <a:pt x="29" y="7"/>
                    <a:pt x="26" y="6"/>
                    <a:pt x="22" y="6"/>
                  </a:cubicBezTo>
                  <a:cubicBezTo>
                    <a:pt x="22" y="10"/>
                    <a:pt x="22" y="10"/>
                    <a:pt x="22" y="10"/>
                  </a:cubicBezTo>
                  <a:cubicBezTo>
                    <a:pt x="29" y="11"/>
                    <a:pt x="37" y="12"/>
                    <a:pt x="37" y="16"/>
                  </a:cubicBezTo>
                  <a:cubicBezTo>
                    <a:pt x="37" y="18"/>
                    <a:pt x="33" y="21"/>
                    <a:pt x="22" y="21"/>
                  </a:cubicBezTo>
                  <a:cubicBezTo>
                    <a:pt x="22" y="24"/>
                    <a:pt x="22" y="24"/>
                    <a:pt x="22" y="24"/>
                  </a:cubicBezTo>
                  <a:cubicBezTo>
                    <a:pt x="17" y="24"/>
                    <a:pt x="17" y="24"/>
                    <a:pt x="17" y="24"/>
                  </a:cubicBezTo>
                  <a:lnTo>
                    <a:pt x="17" y="21"/>
                  </a:lnTo>
                  <a:close/>
                  <a:moveTo>
                    <a:pt x="17" y="10"/>
                  </a:moveTo>
                  <a:cubicBezTo>
                    <a:pt x="17" y="6"/>
                    <a:pt x="17" y="6"/>
                    <a:pt x="17" y="6"/>
                  </a:cubicBezTo>
                  <a:cubicBezTo>
                    <a:pt x="13" y="6"/>
                    <a:pt x="10" y="7"/>
                    <a:pt x="10" y="8"/>
                  </a:cubicBezTo>
                  <a:cubicBezTo>
                    <a:pt x="10" y="9"/>
                    <a:pt x="13" y="9"/>
                    <a:pt x="17" y="10"/>
                  </a:cubicBezTo>
                  <a:close/>
                  <a:moveTo>
                    <a:pt x="22" y="14"/>
                  </a:moveTo>
                  <a:cubicBezTo>
                    <a:pt x="22" y="18"/>
                    <a:pt x="22" y="18"/>
                    <a:pt x="22" y="18"/>
                  </a:cubicBezTo>
                  <a:cubicBezTo>
                    <a:pt x="27" y="18"/>
                    <a:pt x="29" y="17"/>
                    <a:pt x="29" y="16"/>
                  </a:cubicBezTo>
                  <a:cubicBezTo>
                    <a:pt x="29" y="15"/>
                    <a:pt x="26" y="14"/>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4" name="Freeform 408"/>
            <p:cNvSpPr>
              <a:spLocks/>
            </p:cNvSpPr>
            <p:nvPr/>
          </p:nvSpPr>
          <p:spPr bwMode="auto">
            <a:xfrm>
              <a:off x="9598524" y="5513502"/>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2"/>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5" name="Freeform 409"/>
            <p:cNvSpPr>
              <a:spLocks/>
            </p:cNvSpPr>
            <p:nvPr/>
          </p:nvSpPr>
          <p:spPr bwMode="auto">
            <a:xfrm>
              <a:off x="9721933" y="5514800"/>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2" y="12"/>
                    <a:pt x="3" y="11"/>
                    <a:pt x="3" y="10"/>
                  </a:cubicBezTo>
                  <a:cubicBezTo>
                    <a:pt x="3" y="0"/>
                    <a:pt x="3" y="0"/>
                    <a:pt x="3" y="0"/>
                  </a:cubicBezTo>
                  <a:cubicBezTo>
                    <a:pt x="3"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6" name="Freeform 410"/>
            <p:cNvSpPr>
              <a:spLocks/>
            </p:cNvSpPr>
            <p:nvPr/>
          </p:nvSpPr>
          <p:spPr bwMode="auto">
            <a:xfrm>
              <a:off x="9608916" y="5521296"/>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7" name="Freeform 411"/>
            <p:cNvSpPr>
              <a:spLocks/>
            </p:cNvSpPr>
            <p:nvPr/>
          </p:nvSpPr>
          <p:spPr bwMode="auto">
            <a:xfrm>
              <a:off x="9616711" y="5525193"/>
              <a:ext cx="5196"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8" name="Freeform 412"/>
            <p:cNvSpPr>
              <a:spLocks/>
            </p:cNvSpPr>
            <p:nvPr/>
          </p:nvSpPr>
          <p:spPr bwMode="auto">
            <a:xfrm>
              <a:off x="9595926" y="5479727"/>
              <a:ext cx="137698" cy="53261"/>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79" name="Freeform 413"/>
            <p:cNvSpPr>
              <a:spLocks/>
            </p:cNvSpPr>
            <p:nvPr/>
          </p:nvSpPr>
          <p:spPr bwMode="auto">
            <a:xfrm>
              <a:off x="9595926" y="5490119"/>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0" name="Freeform 414"/>
            <p:cNvSpPr>
              <a:spLocks/>
            </p:cNvSpPr>
            <p:nvPr/>
          </p:nvSpPr>
          <p:spPr bwMode="auto">
            <a:xfrm>
              <a:off x="9595926" y="5490119"/>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1" name="Oval 415"/>
            <p:cNvSpPr>
              <a:spLocks noChangeArrowheads="1"/>
            </p:cNvSpPr>
            <p:nvPr/>
          </p:nvSpPr>
          <p:spPr bwMode="auto">
            <a:xfrm>
              <a:off x="9595926" y="5462839"/>
              <a:ext cx="137698"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2" name="Freeform 416"/>
            <p:cNvSpPr>
              <a:spLocks/>
            </p:cNvSpPr>
            <p:nvPr/>
          </p:nvSpPr>
          <p:spPr bwMode="auto">
            <a:xfrm>
              <a:off x="9597225" y="5465437"/>
              <a:ext cx="132502" cy="48065"/>
            </a:xfrm>
            <a:custGeom>
              <a:avLst/>
              <a:gdLst>
                <a:gd name="T0" fmla="*/ 42 w 83"/>
                <a:gd name="T1" fmla="*/ 30 h 30"/>
                <a:gd name="T2" fmla="*/ 0 w 83"/>
                <a:gd name="T3" fmla="*/ 15 h 30"/>
                <a:gd name="T4" fmla="*/ 42 w 83"/>
                <a:gd name="T5" fmla="*/ 0 h 30"/>
                <a:gd name="T6" fmla="*/ 83 w 83"/>
                <a:gd name="T7" fmla="*/ 15 h 30"/>
                <a:gd name="T8" fmla="*/ 42 w 83"/>
                <a:gd name="T9" fmla="*/ 30 h 30"/>
              </a:gdLst>
              <a:ahLst/>
              <a:cxnLst>
                <a:cxn ang="0">
                  <a:pos x="T0" y="T1"/>
                </a:cxn>
                <a:cxn ang="0">
                  <a:pos x="T2" y="T3"/>
                </a:cxn>
                <a:cxn ang="0">
                  <a:pos x="T4" y="T5"/>
                </a:cxn>
                <a:cxn ang="0">
                  <a:pos x="T6" y="T7"/>
                </a:cxn>
                <a:cxn ang="0">
                  <a:pos x="T8" y="T9"/>
                </a:cxn>
              </a:cxnLst>
              <a:rect l="0" t="0" r="r" b="b"/>
              <a:pathLst>
                <a:path w="83" h="30">
                  <a:moveTo>
                    <a:pt x="42" y="30"/>
                  </a:moveTo>
                  <a:cubicBezTo>
                    <a:pt x="17" y="30"/>
                    <a:pt x="0" y="22"/>
                    <a:pt x="0" y="15"/>
                  </a:cubicBezTo>
                  <a:cubicBezTo>
                    <a:pt x="0" y="8"/>
                    <a:pt x="17" y="0"/>
                    <a:pt x="42" y="0"/>
                  </a:cubicBezTo>
                  <a:cubicBezTo>
                    <a:pt x="67" y="0"/>
                    <a:pt x="83" y="8"/>
                    <a:pt x="83" y="15"/>
                  </a:cubicBezTo>
                  <a:cubicBezTo>
                    <a:pt x="83" y="22"/>
                    <a:pt x="6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3" name="Freeform 417"/>
            <p:cNvSpPr>
              <a:spLocks noEditPoints="1"/>
            </p:cNvSpPr>
            <p:nvPr/>
          </p:nvSpPr>
          <p:spPr bwMode="auto">
            <a:xfrm>
              <a:off x="9633598" y="5470633"/>
              <a:ext cx="59756" cy="363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3 h 23"/>
                <a:gd name="T14" fmla="*/ 17 w 37"/>
                <a:gd name="T15" fmla="*/ 0 h 23"/>
                <a:gd name="T16" fmla="*/ 22 w 37"/>
                <a:gd name="T17" fmla="*/ 0 h 23"/>
                <a:gd name="T18" fmla="*/ 22 w 37"/>
                <a:gd name="T19" fmla="*/ 3 h 23"/>
                <a:gd name="T20" fmla="*/ 36 w 37"/>
                <a:gd name="T21" fmla="*/ 5 h 23"/>
                <a:gd name="T22" fmla="*/ 32 w 37"/>
                <a:gd name="T23" fmla="*/ 8 h 23"/>
                <a:gd name="T24" fmla="*/ 22 w 37"/>
                <a:gd name="T25" fmla="*/ 6 h 23"/>
                <a:gd name="T26" fmla="*/ 22 w 37"/>
                <a:gd name="T27" fmla="*/ 10 h 23"/>
                <a:gd name="T28" fmla="*/ 37 w 37"/>
                <a:gd name="T29" fmla="*/ 16 h 23"/>
                <a:gd name="T30" fmla="*/ 22 w 37"/>
                <a:gd name="T31" fmla="*/ 21 h 23"/>
                <a:gd name="T32" fmla="*/ 22 w 37"/>
                <a:gd name="T33" fmla="*/ 23 h 23"/>
                <a:gd name="T34" fmla="*/ 17 w 37"/>
                <a:gd name="T35" fmla="*/ 23 h 23"/>
                <a:gd name="T36" fmla="*/ 17 w 37"/>
                <a:gd name="T37" fmla="*/ 21 h 23"/>
                <a:gd name="T38" fmla="*/ 17 w 37"/>
                <a:gd name="T39" fmla="*/ 10 h 23"/>
                <a:gd name="T40" fmla="*/ 17 w 37"/>
                <a:gd name="T41" fmla="*/ 6 h 23"/>
                <a:gd name="T42" fmla="*/ 10 w 37"/>
                <a:gd name="T43" fmla="*/ 8 h 23"/>
                <a:gd name="T44" fmla="*/ 17 w 37"/>
                <a:gd name="T45" fmla="*/ 10 h 23"/>
                <a:gd name="T46" fmla="*/ 22 w 37"/>
                <a:gd name="T47" fmla="*/ 14 h 23"/>
                <a:gd name="T48" fmla="*/ 22 w 37"/>
                <a:gd name="T49" fmla="*/ 18 h 23"/>
                <a:gd name="T50" fmla="*/ 29 w 37"/>
                <a:gd name="T51" fmla="*/ 16 h 23"/>
                <a:gd name="T52" fmla="*/ 22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20"/>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8"/>
                    <a:pt x="32" y="8"/>
                    <a:pt x="32" y="8"/>
                  </a:cubicBezTo>
                  <a:cubicBezTo>
                    <a:pt x="29" y="7"/>
                    <a:pt x="26" y="6"/>
                    <a:pt x="22" y="6"/>
                  </a:cubicBezTo>
                  <a:cubicBezTo>
                    <a:pt x="22" y="10"/>
                    <a:pt x="22" y="10"/>
                    <a:pt x="22" y="10"/>
                  </a:cubicBezTo>
                  <a:cubicBezTo>
                    <a:pt x="29" y="11"/>
                    <a:pt x="37" y="12"/>
                    <a:pt x="37" y="16"/>
                  </a:cubicBezTo>
                  <a:cubicBezTo>
                    <a:pt x="37" y="18"/>
                    <a:pt x="33" y="21"/>
                    <a:pt x="22" y="21"/>
                  </a:cubicBezTo>
                  <a:cubicBezTo>
                    <a:pt x="22" y="23"/>
                    <a:pt x="22" y="23"/>
                    <a:pt x="22" y="23"/>
                  </a:cubicBezTo>
                  <a:cubicBezTo>
                    <a:pt x="17" y="23"/>
                    <a:pt x="17" y="23"/>
                    <a:pt x="17" y="23"/>
                  </a:cubicBezTo>
                  <a:lnTo>
                    <a:pt x="17" y="21"/>
                  </a:lnTo>
                  <a:close/>
                  <a:moveTo>
                    <a:pt x="17" y="10"/>
                  </a:moveTo>
                  <a:cubicBezTo>
                    <a:pt x="17" y="6"/>
                    <a:pt x="17" y="6"/>
                    <a:pt x="17" y="6"/>
                  </a:cubicBezTo>
                  <a:cubicBezTo>
                    <a:pt x="13" y="6"/>
                    <a:pt x="10" y="7"/>
                    <a:pt x="10" y="8"/>
                  </a:cubicBezTo>
                  <a:cubicBezTo>
                    <a:pt x="10" y="9"/>
                    <a:pt x="13" y="9"/>
                    <a:pt x="17" y="10"/>
                  </a:cubicBezTo>
                  <a:close/>
                  <a:moveTo>
                    <a:pt x="22" y="14"/>
                  </a:moveTo>
                  <a:cubicBezTo>
                    <a:pt x="22" y="18"/>
                    <a:pt x="22" y="18"/>
                    <a:pt x="22" y="18"/>
                  </a:cubicBezTo>
                  <a:cubicBezTo>
                    <a:pt x="27" y="18"/>
                    <a:pt x="29" y="17"/>
                    <a:pt x="29" y="16"/>
                  </a:cubicBezTo>
                  <a:cubicBezTo>
                    <a:pt x="29" y="15"/>
                    <a:pt x="26" y="14"/>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4" name="Freeform 418"/>
            <p:cNvSpPr>
              <a:spLocks/>
            </p:cNvSpPr>
            <p:nvPr/>
          </p:nvSpPr>
          <p:spPr bwMode="auto">
            <a:xfrm>
              <a:off x="9598524" y="5494016"/>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2"/>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5" name="Freeform 419"/>
            <p:cNvSpPr>
              <a:spLocks/>
            </p:cNvSpPr>
            <p:nvPr/>
          </p:nvSpPr>
          <p:spPr bwMode="auto">
            <a:xfrm>
              <a:off x="9721933" y="5495315"/>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2" y="12"/>
                    <a:pt x="3" y="11"/>
                    <a:pt x="3" y="10"/>
                  </a:cubicBezTo>
                  <a:cubicBezTo>
                    <a:pt x="3" y="0"/>
                    <a:pt x="3" y="0"/>
                    <a:pt x="3" y="0"/>
                  </a:cubicBezTo>
                  <a:cubicBezTo>
                    <a:pt x="3"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6" name="Freeform 420"/>
            <p:cNvSpPr>
              <a:spLocks/>
            </p:cNvSpPr>
            <p:nvPr/>
          </p:nvSpPr>
          <p:spPr bwMode="auto">
            <a:xfrm>
              <a:off x="9608916" y="5501810"/>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7" name="Freeform 421"/>
            <p:cNvSpPr>
              <a:spLocks/>
            </p:cNvSpPr>
            <p:nvPr/>
          </p:nvSpPr>
          <p:spPr bwMode="auto">
            <a:xfrm>
              <a:off x="9616711" y="5505707"/>
              <a:ext cx="5196"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8" name="Freeform 422"/>
            <p:cNvSpPr>
              <a:spLocks/>
            </p:cNvSpPr>
            <p:nvPr/>
          </p:nvSpPr>
          <p:spPr bwMode="auto">
            <a:xfrm>
              <a:off x="9595926" y="5460241"/>
              <a:ext cx="137698" cy="53261"/>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89" name="Freeform 423"/>
            <p:cNvSpPr>
              <a:spLocks/>
            </p:cNvSpPr>
            <p:nvPr/>
          </p:nvSpPr>
          <p:spPr bwMode="auto">
            <a:xfrm>
              <a:off x="9595926" y="5470633"/>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0" name="Freeform 424"/>
            <p:cNvSpPr>
              <a:spLocks/>
            </p:cNvSpPr>
            <p:nvPr/>
          </p:nvSpPr>
          <p:spPr bwMode="auto">
            <a:xfrm>
              <a:off x="9595926" y="5470633"/>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1" name="Oval 425"/>
            <p:cNvSpPr>
              <a:spLocks noChangeArrowheads="1"/>
            </p:cNvSpPr>
            <p:nvPr/>
          </p:nvSpPr>
          <p:spPr bwMode="auto">
            <a:xfrm>
              <a:off x="9595926" y="5443353"/>
              <a:ext cx="137698"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2" name="Freeform 426"/>
            <p:cNvSpPr>
              <a:spLocks/>
            </p:cNvSpPr>
            <p:nvPr/>
          </p:nvSpPr>
          <p:spPr bwMode="auto">
            <a:xfrm>
              <a:off x="9597225" y="5445952"/>
              <a:ext cx="132502" cy="48065"/>
            </a:xfrm>
            <a:custGeom>
              <a:avLst/>
              <a:gdLst>
                <a:gd name="T0" fmla="*/ 42 w 83"/>
                <a:gd name="T1" fmla="*/ 30 h 30"/>
                <a:gd name="T2" fmla="*/ 0 w 83"/>
                <a:gd name="T3" fmla="*/ 15 h 30"/>
                <a:gd name="T4" fmla="*/ 42 w 83"/>
                <a:gd name="T5" fmla="*/ 0 h 30"/>
                <a:gd name="T6" fmla="*/ 83 w 83"/>
                <a:gd name="T7" fmla="*/ 15 h 30"/>
                <a:gd name="T8" fmla="*/ 42 w 83"/>
                <a:gd name="T9" fmla="*/ 30 h 30"/>
              </a:gdLst>
              <a:ahLst/>
              <a:cxnLst>
                <a:cxn ang="0">
                  <a:pos x="T0" y="T1"/>
                </a:cxn>
                <a:cxn ang="0">
                  <a:pos x="T2" y="T3"/>
                </a:cxn>
                <a:cxn ang="0">
                  <a:pos x="T4" y="T5"/>
                </a:cxn>
                <a:cxn ang="0">
                  <a:pos x="T6" y="T7"/>
                </a:cxn>
                <a:cxn ang="0">
                  <a:pos x="T8" y="T9"/>
                </a:cxn>
              </a:cxnLst>
              <a:rect l="0" t="0" r="r" b="b"/>
              <a:pathLst>
                <a:path w="83" h="30">
                  <a:moveTo>
                    <a:pt x="42" y="30"/>
                  </a:moveTo>
                  <a:cubicBezTo>
                    <a:pt x="17" y="30"/>
                    <a:pt x="0" y="22"/>
                    <a:pt x="0" y="15"/>
                  </a:cubicBezTo>
                  <a:cubicBezTo>
                    <a:pt x="0" y="8"/>
                    <a:pt x="17" y="0"/>
                    <a:pt x="42" y="0"/>
                  </a:cubicBezTo>
                  <a:cubicBezTo>
                    <a:pt x="67" y="0"/>
                    <a:pt x="83" y="8"/>
                    <a:pt x="83" y="15"/>
                  </a:cubicBezTo>
                  <a:cubicBezTo>
                    <a:pt x="83" y="22"/>
                    <a:pt x="6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3" name="Freeform 427"/>
            <p:cNvSpPr>
              <a:spLocks noEditPoints="1"/>
            </p:cNvSpPr>
            <p:nvPr/>
          </p:nvSpPr>
          <p:spPr bwMode="auto">
            <a:xfrm>
              <a:off x="9633598" y="5451148"/>
              <a:ext cx="59756" cy="363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3 h 23"/>
                <a:gd name="T14" fmla="*/ 17 w 37"/>
                <a:gd name="T15" fmla="*/ 0 h 23"/>
                <a:gd name="T16" fmla="*/ 22 w 37"/>
                <a:gd name="T17" fmla="*/ 0 h 23"/>
                <a:gd name="T18" fmla="*/ 22 w 37"/>
                <a:gd name="T19" fmla="*/ 3 h 23"/>
                <a:gd name="T20" fmla="*/ 36 w 37"/>
                <a:gd name="T21" fmla="*/ 5 h 23"/>
                <a:gd name="T22" fmla="*/ 32 w 37"/>
                <a:gd name="T23" fmla="*/ 8 h 23"/>
                <a:gd name="T24" fmla="*/ 22 w 37"/>
                <a:gd name="T25" fmla="*/ 6 h 23"/>
                <a:gd name="T26" fmla="*/ 22 w 37"/>
                <a:gd name="T27" fmla="*/ 10 h 23"/>
                <a:gd name="T28" fmla="*/ 37 w 37"/>
                <a:gd name="T29" fmla="*/ 16 h 23"/>
                <a:gd name="T30" fmla="*/ 22 w 37"/>
                <a:gd name="T31" fmla="*/ 21 h 23"/>
                <a:gd name="T32" fmla="*/ 22 w 37"/>
                <a:gd name="T33" fmla="*/ 23 h 23"/>
                <a:gd name="T34" fmla="*/ 17 w 37"/>
                <a:gd name="T35" fmla="*/ 23 h 23"/>
                <a:gd name="T36" fmla="*/ 17 w 37"/>
                <a:gd name="T37" fmla="*/ 21 h 23"/>
                <a:gd name="T38" fmla="*/ 17 w 37"/>
                <a:gd name="T39" fmla="*/ 10 h 23"/>
                <a:gd name="T40" fmla="*/ 17 w 37"/>
                <a:gd name="T41" fmla="*/ 5 h 23"/>
                <a:gd name="T42" fmla="*/ 10 w 37"/>
                <a:gd name="T43" fmla="*/ 8 h 23"/>
                <a:gd name="T44" fmla="*/ 17 w 37"/>
                <a:gd name="T45" fmla="*/ 10 h 23"/>
                <a:gd name="T46" fmla="*/ 22 w 37"/>
                <a:gd name="T47" fmla="*/ 14 h 23"/>
                <a:gd name="T48" fmla="*/ 22 w 37"/>
                <a:gd name="T49" fmla="*/ 18 h 23"/>
                <a:gd name="T50" fmla="*/ 29 w 37"/>
                <a:gd name="T51" fmla="*/ 16 h 23"/>
                <a:gd name="T52" fmla="*/ 22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20"/>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8"/>
                    <a:pt x="32" y="8"/>
                    <a:pt x="32" y="8"/>
                  </a:cubicBezTo>
                  <a:cubicBezTo>
                    <a:pt x="29" y="6"/>
                    <a:pt x="26" y="6"/>
                    <a:pt x="22" y="6"/>
                  </a:cubicBezTo>
                  <a:cubicBezTo>
                    <a:pt x="22" y="10"/>
                    <a:pt x="22" y="10"/>
                    <a:pt x="22" y="10"/>
                  </a:cubicBezTo>
                  <a:cubicBezTo>
                    <a:pt x="29" y="11"/>
                    <a:pt x="37" y="12"/>
                    <a:pt x="37" y="16"/>
                  </a:cubicBezTo>
                  <a:cubicBezTo>
                    <a:pt x="37" y="18"/>
                    <a:pt x="33" y="21"/>
                    <a:pt x="22" y="21"/>
                  </a:cubicBezTo>
                  <a:cubicBezTo>
                    <a:pt x="22" y="23"/>
                    <a:pt x="22" y="23"/>
                    <a:pt x="22" y="23"/>
                  </a:cubicBezTo>
                  <a:cubicBezTo>
                    <a:pt x="17" y="23"/>
                    <a:pt x="17" y="23"/>
                    <a:pt x="17" y="23"/>
                  </a:cubicBezTo>
                  <a:lnTo>
                    <a:pt x="17" y="21"/>
                  </a:lnTo>
                  <a:close/>
                  <a:moveTo>
                    <a:pt x="17" y="10"/>
                  </a:moveTo>
                  <a:cubicBezTo>
                    <a:pt x="17" y="5"/>
                    <a:pt x="17" y="5"/>
                    <a:pt x="17" y="5"/>
                  </a:cubicBezTo>
                  <a:cubicBezTo>
                    <a:pt x="13" y="6"/>
                    <a:pt x="10" y="6"/>
                    <a:pt x="10" y="8"/>
                  </a:cubicBezTo>
                  <a:cubicBezTo>
                    <a:pt x="10" y="9"/>
                    <a:pt x="13" y="9"/>
                    <a:pt x="17" y="10"/>
                  </a:cubicBezTo>
                  <a:close/>
                  <a:moveTo>
                    <a:pt x="22" y="14"/>
                  </a:moveTo>
                  <a:cubicBezTo>
                    <a:pt x="22" y="18"/>
                    <a:pt x="22" y="18"/>
                    <a:pt x="22" y="18"/>
                  </a:cubicBezTo>
                  <a:cubicBezTo>
                    <a:pt x="27" y="18"/>
                    <a:pt x="29" y="17"/>
                    <a:pt x="29" y="16"/>
                  </a:cubicBezTo>
                  <a:cubicBezTo>
                    <a:pt x="29" y="15"/>
                    <a:pt x="26" y="14"/>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4" name="Freeform 428"/>
            <p:cNvSpPr>
              <a:spLocks/>
            </p:cNvSpPr>
            <p:nvPr/>
          </p:nvSpPr>
          <p:spPr bwMode="auto">
            <a:xfrm>
              <a:off x="9598524" y="5475829"/>
              <a:ext cx="5196" cy="19486"/>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1"/>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5" name="Freeform 429"/>
            <p:cNvSpPr>
              <a:spLocks/>
            </p:cNvSpPr>
            <p:nvPr/>
          </p:nvSpPr>
          <p:spPr bwMode="auto">
            <a:xfrm>
              <a:off x="9721933" y="5477129"/>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2" y="12"/>
                    <a:pt x="3" y="11"/>
                    <a:pt x="3" y="10"/>
                  </a:cubicBezTo>
                  <a:cubicBezTo>
                    <a:pt x="3" y="0"/>
                    <a:pt x="3" y="0"/>
                    <a:pt x="3" y="0"/>
                  </a:cubicBezTo>
                  <a:cubicBezTo>
                    <a:pt x="3" y="1"/>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6" name="Freeform 430"/>
            <p:cNvSpPr>
              <a:spLocks/>
            </p:cNvSpPr>
            <p:nvPr/>
          </p:nvSpPr>
          <p:spPr bwMode="auto">
            <a:xfrm>
              <a:off x="9608916" y="5481025"/>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7" name="Freeform 431"/>
            <p:cNvSpPr>
              <a:spLocks/>
            </p:cNvSpPr>
            <p:nvPr/>
          </p:nvSpPr>
          <p:spPr bwMode="auto">
            <a:xfrm>
              <a:off x="9616711" y="5486221"/>
              <a:ext cx="5196"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8" name="Freeform 432"/>
            <p:cNvSpPr>
              <a:spLocks/>
            </p:cNvSpPr>
            <p:nvPr/>
          </p:nvSpPr>
          <p:spPr bwMode="auto">
            <a:xfrm>
              <a:off x="9595926" y="5442054"/>
              <a:ext cx="137698" cy="51962"/>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399" name="Freeform 433"/>
            <p:cNvSpPr>
              <a:spLocks/>
            </p:cNvSpPr>
            <p:nvPr/>
          </p:nvSpPr>
          <p:spPr bwMode="auto">
            <a:xfrm>
              <a:off x="9595926" y="5451148"/>
              <a:ext cx="137698"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0" name="Freeform 434"/>
            <p:cNvSpPr>
              <a:spLocks/>
            </p:cNvSpPr>
            <p:nvPr/>
          </p:nvSpPr>
          <p:spPr bwMode="auto">
            <a:xfrm>
              <a:off x="9595926" y="5451148"/>
              <a:ext cx="137698"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1" name="Oval 435"/>
            <p:cNvSpPr>
              <a:spLocks noChangeArrowheads="1"/>
            </p:cNvSpPr>
            <p:nvPr/>
          </p:nvSpPr>
          <p:spPr bwMode="auto">
            <a:xfrm>
              <a:off x="9595926" y="5423867"/>
              <a:ext cx="137698"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2" name="Freeform 436"/>
            <p:cNvSpPr>
              <a:spLocks/>
            </p:cNvSpPr>
            <p:nvPr/>
          </p:nvSpPr>
          <p:spPr bwMode="auto">
            <a:xfrm>
              <a:off x="9597225" y="5427765"/>
              <a:ext cx="132502" cy="48065"/>
            </a:xfrm>
            <a:custGeom>
              <a:avLst/>
              <a:gdLst>
                <a:gd name="T0" fmla="*/ 42 w 83"/>
                <a:gd name="T1" fmla="*/ 30 h 30"/>
                <a:gd name="T2" fmla="*/ 0 w 83"/>
                <a:gd name="T3" fmla="*/ 15 h 30"/>
                <a:gd name="T4" fmla="*/ 42 w 83"/>
                <a:gd name="T5" fmla="*/ 0 h 30"/>
                <a:gd name="T6" fmla="*/ 83 w 83"/>
                <a:gd name="T7" fmla="*/ 15 h 30"/>
                <a:gd name="T8" fmla="*/ 42 w 83"/>
                <a:gd name="T9" fmla="*/ 30 h 30"/>
              </a:gdLst>
              <a:ahLst/>
              <a:cxnLst>
                <a:cxn ang="0">
                  <a:pos x="T0" y="T1"/>
                </a:cxn>
                <a:cxn ang="0">
                  <a:pos x="T2" y="T3"/>
                </a:cxn>
                <a:cxn ang="0">
                  <a:pos x="T4" y="T5"/>
                </a:cxn>
                <a:cxn ang="0">
                  <a:pos x="T6" y="T7"/>
                </a:cxn>
                <a:cxn ang="0">
                  <a:pos x="T8" y="T9"/>
                </a:cxn>
              </a:cxnLst>
              <a:rect l="0" t="0" r="r" b="b"/>
              <a:pathLst>
                <a:path w="83" h="30">
                  <a:moveTo>
                    <a:pt x="42" y="30"/>
                  </a:moveTo>
                  <a:cubicBezTo>
                    <a:pt x="17" y="30"/>
                    <a:pt x="0" y="22"/>
                    <a:pt x="0" y="15"/>
                  </a:cubicBezTo>
                  <a:cubicBezTo>
                    <a:pt x="0" y="8"/>
                    <a:pt x="17" y="0"/>
                    <a:pt x="42" y="0"/>
                  </a:cubicBezTo>
                  <a:cubicBezTo>
                    <a:pt x="67" y="0"/>
                    <a:pt x="83" y="8"/>
                    <a:pt x="83" y="15"/>
                  </a:cubicBezTo>
                  <a:cubicBezTo>
                    <a:pt x="83" y="22"/>
                    <a:pt x="66" y="30"/>
                    <a:pt x="4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3" name="Freeform 437"/>
            <p:cNvSpPr>
              <a:spLocks noEditPoints="1"/>
            </p:cNvSpPr>
            <p:nvPr/>
          </p:nvSpPr>
          <p:spPr bwMode="auto">
            <a:xfrm>
              <a:off x="9633598" y="5431662"/>
              <a:ext cx="59756" cy="376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3 h 23"/>
                <a:gd name="T14" fmla="*/ 17 w 37"/>
                <a:gd name="T15" fmla="*/ 0 h 23"/>
                <a:gd name="T16" fmla="*/ 22 w 37"/>
                <a:gd name="T17" fmla="*/ 0 h 23"/>
                <a:gd name="T18" fmla="*/ 22 w 37"/>
                <a:gd name="T19" fmla="*/ 3 h 23"/>
                <a:gd name="T20" fmla="*/ 36 w 37"/>
                <a:gd name="T21" fmla="*/ 5 h 23"/>
                <a:gd name="T22" fmla="*/ 32 w 37"/>
                <a:gd name="T23" fmla="*/ 7 h 23"/>
                <a:gd name="T24" fmla="*/ 22 w 37"/>
                <a:gd name="T25" fmla="*/ 6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10 h 23"/>
                <a:gd name="T40" fmla="*/ 17 w 37"/>
                <a:gd name="T41" fmla="*/ 5 h 23"/>
                <a:gd name="T42" fmla="*/ 10 w 37"/>
                <a:gd name="T43" fmla="*/ 8 h 23"/>
                <a:gd name="T44" fmla="*/ 17 w 37"/>
                <a:gd name="T45" fmla="*/ 10 h 23"/>
                <a:gd name="T46" fmla="*/ 22 w 37"/>
                <a:gd name="T47" fmla="*/ 14 h 23"/>
                <a:gd name="T48" fmla="*/ 22 w 37"/>
                <a:gd name="T49" fmla="*/ 18 h 23"/>
                <a:gd name="T50" fmla="*/ 29 w 37"/>
                <a:gd name="T51" fmla="*/ 16 h 23"/>
                <a:gd name="T52" fmla="*/ 22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20"/>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7"/>
                    <a:pt x="32" y="7"/>
                    <a:pt x="32" y="7"/>
                  </a:cubicBezTo>
                  <a:cubicBezTo>
                    <a:pt x="29" y="6"/>
                    <a:pt x="26" y="6"/>
                    <a:pt x="22" y="6"/>
                  </a:cubicBezTo>
                  <a:cubicBezTo>
                    <a:pt x="22" y="10"/>
                    <a:pt x="22" y="10"/>
                    <a:pt x="22" y="10"/>
                  </a:cubicBezTo>
                  <a:cubicBezTo>
                    <a:pt x="29" y="11"/>
                    <a:pt x="37" y="12"/>
                    <a:pt x="37" y="15"/>
                  </a:cubicBezTo>
                  <a:cubicBezTo>
                    <a:pt x="37" y="18"/>
                    <a:pt x="33" y="21"/>
                    <a:pt x="22" y="21"/>
                  </a:cubicBezTo>
                  <a:cubicBezTo>
                    <a:pt x="22" y="23"/>
                    <a:pt x="22" y="23"/>
                    <a:pt x="22" y="23"/>
                  </a:cubicBezTo>
                  <a:cubicBezTo>
                    <a:pt x="17" y="23"/>
                    <a:pt x="17" y="23"/>
                    <a:pt x="17" y="23"/>
                  </a:cubicBezTo>
                  <a:lnTo>
                    <a:pt x="17" y="21"/>
                  </a:lnTo>
                  <a:close/>
                  <a:moveTo>
                    <a:pt x="17" y="10"/>
                  </a:moveTo>
                  <a:cubicBezTo>
                    <a:pt x="17" y="5"/>
                    <a:pt x="17" y="5"/>
                    <a:pt x="17" y="5"/>
                  </a:cubicBezTo>
                  <a:cubicBezTo>
                    <a:pt x="13" y="6"/>
                    <a:pt x="10" y="6"/>
                    <a:pt x="10" y="8"/>
                  </a:cubicBezTo>
                  <a:cubicBezTo>
                    <a:pt x="10" y="9"/>
                    <a:pt x="13" y="9"/>
                    <a:pt x="17" y="10"/>
                  </a:cubicBezTo>
                  <a:close/>
                  <a:moveTo>
                    <a:pt x="22" y="14"/>
                  </a:moveTo>
                  <a:cubicBezTo>
                    <a:pt x="22" y="18"/>
                    <a:pt x="22" y="18"/>
                    <a:pt x="22" y="18"/>
                  </a:cubicBezTo>
                  <a:cubicBezTo>
                    <a:pt x="27" y="18"/>
                    <a:pt x="29" y="17"/>
                    <a:pt x="29" y="16"/>
                  </a:cubicBezTo>
                  <a:cubicBezTo>
                    <a:pt x="29" y="15"/>
                    <a:pt x="26" y="14"/>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4" name="Freeform 438"/>
            <p:cNvSpPr>
              <a:spLocks/>
            </p:cNvSpPr>
            <p:nvPr/>
          </p:nvSpPr>
          <p:spPr bwMode="auto">
            <a:xfrm>
              <a:off x="9598524" y="5456344"/>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1"/>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5" name="Freeform 439"/>
            <p:cNvSpPr>
              <a:spLocks/>
            </p:cNvSpPr>
            <p:nvPr/>
          </p:nvSpPr>
          <p:spPr bwMode="auto">
            <a:xfrm>
              <a:off x="9721933" y="5457643"/>
              <a:ext cx="5196" cy="19486"/>
            </a:xfrm>
            <a:custGeom>
              <a:avLst/>
              <a:gdLst>
                <a:gd name="T0" fmla="*/ 0 w 3"/>
                <a:gd name="T1" fmla="*/ 2 h 12"/>
                <a:gd name="T2" fmla="*/ 0 w 3"/>
                <a:gd name="T3" fmla="*/ 12 h 12"/>
                <a:gd name="T4" fmla="*/ 3 w 3"/>
                <a:gd name="T5" fmla="*/ 10 h 12"/>
                <a:gd name="T6" fmla="*/ 3 w 3"/>
                <a:gd name="T7" fmla="*/ 0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0" y="12"/>
                    <a:pt x="0" y="12"/>
                    <a:pt x="0" y="12"/>
                  </a:cubicBezTo>
                  <a:cubicBezTo>
                    <a:pt x="2" y="12"/>
                    <a:pt x="3" y="11"/>
                    <a:pt x="3" y="10"/>
                  </a:cubicBezTo>
                  <a:cubicBezTo>
                    <a:pt x="3" y="0"/>
                    <a:pt x="3" y="0"/>
                    <a:pt x="3" y="0"/>
                  </a:cubicBezTo>
                  <a:cubicBezTo>
                    <a:pt x="3" y="1"/>
                    <a:pt x="2"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6" name="Freeform 440"/>
            <p:cNvSpPr>
              <a:spLocks/>
            </p:cNvSpPr>
            <p:nvPr/>
          </p:nvSpPr>
          <p:spPr bwMode="auto">
            <a:xfrm>
              <a:off x="9608916" y="5462839"/>
              <a:ext cx="3898" cy="18187"/>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7" name="Freeform 441"/>
            <p:cNvSpPr>
              <a:spLocks/>
            </p:cNvSpPr>
            <p:nvPr/>
          </p:nvSpPr>
          <p:spPr bwMode="auto">
            <a:xfrm>
              <a:off x="9616711" y="5466736"/>
              <a:ext cx="5196"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8" name="Freeform 442"/>
            <p:cNvSpPr>
              <a:spLocks/>
            </p:cNvSpPr>
            <p:nvPr/>
          </p:nvSpPr>
          <p:spPr bwMode="auto">
            <a:xfrm>
              <a:off x="9595926" y="5422569"/>
              <a:ext cx="137698" cy="53261"/>
            </a:xfrm>
            <a:custGeom>
              <a:avLst/>
              <a:gdLst>
                <a:gd name="T0" fmla="*/ 76 w 86"/>
                <a:gd name="T1" fmla="*/ 6 h 33"/>
                <a:gd name="T2" fmla="*/ 43 w 86"/>
                <a:gd name="T3" fmla="*/ 0 h 33"/>
                <a:gd name="T4" fmla="*/ 9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09" name="Freeform 443"/>
            <p:cNvSpPr>
              <a:spLocks/>
            </p:cNvSpPr>
            <p:nvPr/>
          </p:nvSpPr>
          <p:spPr bwMode="auto">
            <a:xfrm>
              <a:off x="9595926" y="5431662"/>
              <a:ext cx="137698"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0" name="Freeform 444"/>
            <p:cNvSpPr>
              <a:spLocks/>
            </p:cNvSpPr>
            <p:nvPr/>
          </p:nvSpPr>
          <p:spPr bwMode="auto">
            <a:xfrm>
              <a:off x="9595926" y="5431662"/>
              <a:ext cx="137698"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1" name="Oval 445"/>
            <p:cNvSpPr>
              <a:spLocks noChangeArrowheads="1"/>
            </p:cNvSpPr>
            <p:nvPr/>
          </p:nvSpPr>
          <p:spPr bwMode="auto">
            <a:xfrm>
              <a:off x="9595926" y="5405681"/>
              <a:ext cx="137698"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2" name="Freeform 446"/>
            <p:cNvSpPr>
              <a:spLocks/>
            </p:cNvSpPr>
            <p:nvPr/>
          </p:nvSpPr>
          <p:spPr bwMode="auto">
            <a:xfrm>
              <a:off x="9597225" y="5408279"/>
              <a:ext cx="132502" cy="46765"/>
            </a:xfrm>
            <a:custGeom>
              <a:avLst/>
              <a:gdLst>
                <a:gd name="T0" fmla="*/ 42 w 83"/>
                <a:gd name="T1" fmla="*/ 29 h 29"/>
                <a:gd name="T2" fmla="*/ 0 w 83"/>
                <a:gd name="T3" fmla="*/ 15 h 29"/>
                <a:gd name="T4" fmla="*/ 42 w 83"/>
                <a:gd name="T5" fmla="*/ 0 h 29"/>
                <a:gd name="T6" fmla="*/ 83 w 83"/>
                <a:gd name="T7" fmla="*/ 15 h 29"/>
                <a:gd name="T8" fmla="*/ 42 w 83"/>
                <a:gd name="T9" fmla="*/ 29 h 29"/>
              </a:gdLst>
              <a:ahLst/>
              <a:cxnLst>
                <a:cxn ang="0">
                  <a:pos x="T0" y="T1"/>
                </a:cxn>
                <a:cxn ang="0">
                  <a:pos x="T2" y="T3"/>
                </a:cxn>
                <a:cxn ang="0">
                  <a:pos x="T4" y="T5"/>
                </a:cxn>
                <a:cxn ang="0">
                  <a:pos x="T6" y="T7"/>
                </a:cxn>
                <a:cxn ang="0">
                  <a:pos x="T8" y="T9"/>
                </a:cxn>
              </a:cxnLst>
              <a:rect l="0" t="0" r="r" b="b"/>
              <a:pathLst>
                <a:path w="83" h="29">
                  <a:moveTo>
                    <a:pt x="42" y="29"/>
                  </a:moveTo>
                  <a:cubicBezTo>
                    <a:pt x="17" y="29"/>
                    <a:pt x="0" y="22"/>
                    <a:pt x="0" y="15"/>
                  </a:cubicBezTo>
                  <a:cubicBezTo>
                    <a:pt x="0" y="8"/>
                    <a:pt x="17" y="0"/>
                    <a:pt x="42" y="0"/>
                  </a:cubicBezTo>
                  <a:cubicBezTo>
                    <a:pt x="67" y="0"/>
                    <a:pt x="83" y="8"/>
                    <a:pt x="83" y="15"/>
                  </a:cubicBezTo>
                  <a:cubicBezTo>
                    <a:pt x="83" y="22"/>
                    <a:pt x="66" y="29"/>
                    <a:pt x="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3" name="Freeform 447"/>
            <p:cNvSpPr>
              <a:spLocks noEditPoints="1"/>
            </p:cNvSpPr>
            <p:nvPr/>
          </p:nvSpPr>
          <p:spPr bwMode="auto">
            <a:xfrm>
              <a:off x="9633598" y="5413475"/>
              <a:ext cx="59756" cy="363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3 h 23"/>
                <a:gd name="T14" fmla="*/ 17 w 37"/>
                <a:gd name="T15" fmla="*/ 0 h 23"/>
                <a:gd name="T16" fmla="*/ 22 w 37"/>
                <a:gd name="T17" fmla="*/ 0 h 23"/>
                <a:gd name="T18" fmla="*/ 22 w 37"/>
                <a:gd name="T19" fmla="*/ 3 h 23"/>
                <a:gd name="T20" fmla="*/ 36 w 37"/>
                <a:gd name="T21" fmla="*/ 5 h 23"/>
                <a:gd name="T22" fmla="*/ 32 w 37"/>
                <a:gd name="T23" fmla="*/ 7 h 23"/>
                <a:gd name="T24" fmla="*/ 22 w 37"/>
                <a:gd name="T25" fmla="*/ 5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10 h 23"/>
                <a:gd name="T40" fmla="*/ 17 w 37"/>
                <a:gd name="T41" fmla="*/ 5 h 23"/>
                <a:gd name="T42" fmla="*/ 10 w 37"/>
                <a:gd name="T43" fmla="*/ 8 h 23"/>
                <a:gd name="T44" fmla="*/ 17 w 37"/>
                <a:gd name="T45" fmla="*/ 10 h 23"/>
                <a:gd name="T46" fmla="*/ 22 w 37"/>
                <a:gd name="T47" fmla="*/ 13 h 23"/>
                <a:gd name="T48" fmla="*/ 22 w 37"/>
                <a:gd name="T49" fmla="*/ 18 h 23"/>
                <a:gd name="T50" fmla="*/ 29 w 37"/>
                <a:gd name="T51" fmla="*/ 16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20"/>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7"/>
                    <a:pt x="32" y="7"/>
                    <a:pt x="32" y="7"/>
                  </a:cubicBezTo>
                  <a:cubicBezTo>
                    <a:pt x="29" y="6"/>
                    <a:pt x="26" y="6"/>
                    <a:pt x="22" y="5"/>
                  </a:cubicBezTo>
                  <a:cubicBezTo>
                    <a:pt x="22" y="10"/>
                    <a:pt x="22" y="10"/>
                    <a:pt x="22" y="10"/>
                  </a:cubicBezTo>
                  <a:cubicBezTo>
                    <a:pt x="29" y="11"/>
                    <a:pt x="37" y="12"/>
                    <a:pt x="37" y="15"/>
                  </a:cubicBezTo>
                  <a:cubicBezTo>
                    <a:pt x="37" y="18"/>
                    <a:pt x="33" y="21"/>
                    <a:pt x="22" y="21"/>
                  </a:cubicBezTo>
                  <a:cubicBezTo>
                    <a:pt x="22" y="23"/>
                    <a:pt x="22" y="23"/>
                    <a:pt x="22" y="23"/>
                  </a:cubicBezTo>
                  <a:cubicBezTo>
                    <a:pt x="17" y="23"/>
                    <a:pt x="17" y="23"/>
                    <a:pt x="17" y="23"/>
                  </a:cubicBezTo>
                  <a:lnTo>
                    <a:pt x="17" y="21"/>
                  </a:lnTo>
                  <a:close/>
                  <a:moveTo>
                    <a:pt x="17" y="10"/>
                  </a:moveTo>
                  <a:cubicBezTo>
                    <a:pt x="17" y="5"/>
                    <a:pt x="17" y="5"/>
                    <a:pt x="17" y="5"/>
                  </a:cubicBezTo>
                  <a:cubicBezTo>
                    <a:pt x="13" y="6"/>
                    <a:pt x="10" y="6"/>
                    <a:pt x="10" y="8"/>
                  </a:cubicBezTo>
                  <a:cubicBezTo>
                    <a:pt x="10" y="9"/>
                    <a:pt x="13" y="9"/>
                    <a:pt x="17" y="10"/>
                  </a:cubicBezTo>
                  <a:close/>
                  <a:moveTo>
                    <a:pt x="22" y="13"/>
                  </a:moveTo>
                  <a:cubicBezTo>
                    <a:pt x="22" y="18"/>
                    <a:pt x="22" y="18"/>
                    <a:pt x="22" y="18"/>
                  </a:cubicBezTo>
                  <a:cubicBezTo>
                    <a:pt x="27" y="18"/>
                    <a:pt x="29" y="17"/>
                    <a:pt x="29" y="16"/>
                  </a:cubicBezTo>
                  <a:cubicBezTo>
                    <a:pt x="29" y="15"/>
                    <a:pt x="26"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4" name="Freeform 448"/>
            <p:cNvSpPr>
              <a:spLocks/>
            </p:cNvSpPr>
            <p:nvPr/>
          </p:nvSpPr>
          <p:spPr bwMode="auto">
            <a:xfrm>
              <a:off x="9598524" y="5436858"/>
              <a:ext cx="5196" cy="20785"/>
            </a:xfrm>
            <a:custGeom>
              <a:avLst/>
              <a:gdLst>
                <a:gd name="T0" fmla="*/ 0 w 3"/>
                <a:gd name="T1" fmla="*/ 0 h 13"/>
                <a:gd name="T2" fmla="*/ 0 w 3"/>
                <a:gd name="T3" fmla="*/ 10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0"/>
                    <a:pt x="0" y="10"/>
                    <a:pt x="0" y="10"/>
                  </a:cubicBezTo>
                  <a:cubicBezTo>
                    <a:pt x="1" y="11"/>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5" name="Freeform 449"/>
            <p:cNvSpPr>
              <a:spLocks/>
            </p:cNvSpPr>
            <p:nvPr/>
          </p:nvSpPr>
          <p:spPr bwMode="auto">
            <a:xfrm>
              <a:off x="9721933" y="5438157"/>
              <a:ext cx="5196" cy="19486"/>
            </a:xfrm>
            <a:custGeom>
              <a:avLst/>
              <a:gdLst>
                <a:gd name="T0" fmla="*/ 0 w 3"/>
                <a:gd name="T1" fmla="*/ 2 h 12"/>
                <a:gd name="T2" fmla="*/ 0 w 3"/>
                <a:gd name="T3" fmla="*/ 12 h 12"/>
                <a:gd name="T4" fmla="*/ 3 w 3"/>
                <a:gd name="T5" fmla="*/ 10 h 12"/>
                <a:gd name="T6" fmla="*/ 3 w 3"/>
                <a:gd name="T7" fmla="*/ 0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0" y="12"/>
                    <a:pt x="0" y="12"/>
                    <a:pt x="0" y="12"/>
                  </a:cubicBezTo>
                  <a:cubicBezTo>
                    <a:pt x="2" y="12"/>
                    <a:pt x="3" y="11"/>
                    <a:pt x="3" y="10"/>
                  </a:cubicBezTo>
                  <a:cubicBezTo>
                    <a:pt x="3" y="0"/>
                    <a:pt x="3" y="0"/>
                    <a:pt x="3" y="0"/>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6" name="Freeform 450"/>
            <p:cNvSpPr>
              <a:spLocks/>
            </p:cNvSpPr>
            <p:nvPr/>
          </p:nvSpPr>
          <p:spPr bwMode="auto">
            <a:xfrm>
              <a:off x="9608916" y="5443353"/>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7" name="Freeform 451"/>
            <p:cNvSpPr>
              <a:spLocks/>
            </p:cNvSpPr>
            <p:nvPr/>
          </p:nvSpPr>
          <p:spPr bwMode="auto">
            <a:xfrm>
              <a:off x="9616711" y="5448550"/>
              <a:ext cx="5196"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8" name="Freeform 452"/>
            <p:cNvSpPr>
              <a:spLocks/>
            </p:cNvSpPr>
            <p:nvPr/>
          </p:nvSpPr>
          <p:spPr bwMode="auto">
            <a:xfrm>
              <a:off x="9595926" y="5403083"/>
              <a:ext cx="137698" cy="51962"/>
            </a:xfrm>
            <a:custGeom>
              <a:avLst/>
              <a:gdLst>
                <a:gd name="T0" fmla="*/ 76 w 86"/>
                <a:gd name="T1" fmla="*/ 6 h 32"/>
                <a:gd name="T2" fmla="*/ 43 w 86"/>
                <a:gd name="T3" fmla="*/ 0 h 32"/>
                <a:gd name="T4" fmla="*/ 9 w 86"/>
                <a:gd name="T5" fmla="*/ 6 h 32"/>
                <a:gd name="T6" fmla="*/ 0 w 86"/>
                <a:gd name="T7" fmla="*/ 6 h 32"/>
                <a:gd name="T8" fmla="*/ 0 w 86"/>
                <a:gd name="T9" fmla="*/ 16 h 32"/>
                <a:gd name="T10" fmla="*/ 43 w 86"/>
                <a:gd name="T11" fmla="*/ 32 h 32"/>
                <a:gd name="T12" fmla="*/ 86 w 86"/>
                <a:gd name="T13" fmla="*/ 16 h 32"/>
                <a:gd name="T14" fmla="*/ 86 w 86"/>
                <a:gd name="T15" fmla="*/ 6 h 32"/>
                <a:gd name="T16" fmla="*/ 76 w 86"/>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2">
                  <a:moveTo>
                    <a:pt x="76" y="6"/>
                  </a:moveTo>
                  <a:cubicBezTo>
                    <a:pt x="68" y="2"/>
                    <a:pt x="56" y="0"/>
                    <a:pt x="43" y="0"/>
                  </a:cubicBezTo>
                  <a:cubicBezTo>
                    <a:pt x="29" y="0"/>
                    <a:pt x="17" y="2"/>
                    <a:pt x="9" y="6"/>
                  </a:cubicBezTo>
                  <a:cubicBezTo>
                    <a:pt x="0" y="6"/>
                    <a:pt x="0" y="6"/>
                    <a:pt x="0" y="6"/>
                  </a:cubicBezTo>
                  <a:cubicBezTo>
                    <a:pt x="0" y="16"/>
                    <a:pt x="0" y="16"/>
                    <a:pt x="0" y="16"/>
                  </a:cubicBezTo>
                  <a:cubicBezTo>
                    <a:pt x="0" y="25"/>
                    <a:pt x="19" y="32"/>
                    <a:pt x="43" y="32"/>
                  </a:cubicBezTo>
                  <a:cubicBezTo>
                    <a:pt x="67" y="32"/>
                    <a:pt x="86" y="25"/>
                    <a:pt x="86" y="16"/>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19" name="Freeform 453"/>
            <p:cNvSpPr>
              <a:spLocks/>
            </p:cNvSpPr>
            <p:nvPr/>
          </p:nvSpPr>
          <p:spPr bwMode="auto">
            <a:xfrm>
              <a:off x="9595926" y="5413475"/>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0" name="Freeform 454"/>
            <p:cNvSpPr>
              <a:spLocks/>
            </p:cNvSpPr>
            <p:nvPr/>
          </p:nvSpPr>
          <p:spPr bwMode="auto">
            <a:xfrm>
              <a:off x="9595926" y="5413475"/>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1" name="Oval 455"/>
            <p:cNvSpPr>
              <a:spLocks noChangeArrowheads="1"/>
            </p:cNvSpPr>
            <p:nvPr/>
          </p:nvSpPr>
          <p:spPr bwMode="auto">
            <a:xfrm>
              <a:off x="9595926" y="5386196"/>
              <a:ext cx="137698"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2" name="Freeform 456"/>
            <p:cNvSpPr>
              <a:spLocks/>
            </p:cNvSpPr>
            <p:nvPr/>
          </p:nvSpPr>
          <p:spPr bwMode="auto">
            <a:xfrm>
              <a:off x="9597225" y="5388794"/>
              <a:ext cx="132502" cy="46765"/>
            </a:xfrm>
            <a:custGeom>
              <a:avLst/>
              <a:gdLst>
                <a:gd name="T0" fmla="*/ 42 w 83"/>
                <a:gd name="T1" fmla="*/ 29 h 29"/>
                <a:gd name="T2" fmla="*/ 0 w 83"/>
                <a:gd name="T3" fmla="*/ 15 h 29"/>
                <a:gd name="T4" fmla="*/ 42 w 83"/>
                <a:gd name="T5" fmla="*/ 0 h 29"/>
                <a:gd name="T6" fmla="*/ 83 w 83"/>
                <a:gd name="T7" fmla="*/ 15 h 29"/>
                <a:gd name="T8" fmla="*/ 42 w 83"/>
                <a:gd name="T9" fmla="*/ 29 h 29"/>
              </a:gdLst>
              <a:ahLst/>
              <a:cxnLst>
                <a:cxn ang="0">
                  <a:pos x="T0" y="T1"/>
                </a:cxn>
                <a:cxn ang="0">
                  <a:pos x="T2" y="T3"/>
                </a:cxn>
                <a:cxn ang="0">
                  <a:pos x="T4" y="T5"/>
                </a:cxn>
                <a:cxn ang="0">
                  <a:pos x="T6" y="T7"/>
                </a:cxn>
                <a:cxn ang="0">
                  <a:pos x="T8" y="T9"/>
                </a:cxn>
              </a:cxnLst>
              <a:rect l="0" t="0" r="r" b="b"/>
              <a:pathLst>
                <a:path w="83" h="29">
                  <a:moveTo>
                    <a:pt x="42" y="29"/>
                  </a:moveTo>
                  <a:cubicBezTo>
                    <a:pt x="17" y="29"/>
                    <a:pt x="0" y="22"/>
                    <a:pt x="0" y="15"/>
                  </a:cubicBezTo>
                  <a:cubicBezTo>
                    <a:pt x="0" y="8"/>
                    <a:pt x="17" y="0"/>
                    <a:pt x="42" y="0"/>
                  </a:cubicBezTo>
                  <a:cubicBezTo>
                    <a:pt x="67" y="0"/>
                    <a:pt x="83" y="8"/>
                    <a:pt x="83" y="15"/>
                  </a:cubicBezTo>
                  <a:cubicBezTo>
                    <a:pt x="83" y="22"/>
                    <a:pt x="66" y="29"/>
                    <a:pt x="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3" name="Freeform 457"/>
            <p:cNvSpPr>
              <a:spLocks noEditPoints="1"/>
            </p:cNvSpPr>
            <p:nvPr/>
          </p:nvSpPr>
          <p:spPr bwMode="auto">
            <a:xfrm>
              <a:off x="9633598" y="5393990"/>
              <a:ext cx="59756" cy="363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3 h 23"/>
                <a:gd name="T14" fmla="*/ 17 w 37"/>
                <a:gd name="T15" fmla="*/ 0 h 23"/>
                <a:gd name="T16" fmla="*/ 22 w 37"/>
                <a:gd name="T17" fmla="*/ 0 h 23"/>
                <a:gd name="T18" fmla="*/ 22 w 37"/>
                <a:gd name="T19" fmla="*/ 3 h 23"/>
                <a:gd name="T20" fmla="*/ 36 w 37"/>
                <a:gd name="T21" fmla="*/ 5 h 23"/>
                <a:gd name="T22" fmla="*/ 32 w 37"/>
                <a:gd name="T23" fmla="*/ 7 h 23"/>
                <a:gd name="T24" fmla="*/ 22 w 37"/>
                <a:gd name="T25" fmla="*/ 5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9 h 23"/>
                <a:gd name="T40" fmla="*/ 17 w 37"/>
                <a:gd name="T41" fmla="*/ 5 h 23"/>
                <a:gd name="T42" fmla="*/ 10 w 37"/>
                <a:gd name="T43" fmla="*/ 7 h 23"/>
                <a:gd name="T44" fmla="*/ 17 w 37"/>
                <a:gd name="T45" fmla="*/ 9 h 23"/>
                <a:gd name="T46" fmla="*/ 22 w 37"/>
                <a:gd name="T47" fmla="*/ 13 h 23"/>
                <a:gd name="T48" fmla="*/ 22 w 37"/>
                <a:gd name="T49" fmla="*/ 18 h 23"/>
                <a:gd name="T50" fmla="*/ 29 w 37"/>
                <a:gd name="T51" fmla="*/ 16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19"/>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3"/>
                  </a:cubicBezTo>
                  <a:cubicBezTo>
                    <a:pt x="17" y="0"/>
                    <a:pt x="17" y="0"/>
                    <a:pt x="17" y="0"/>
                  </a:cubicBezTo>
                  <a:cubicBezTo>
                    <a:pt x="22" y="0"/>
                    <a:pt x="22" y="0"/>
                    <a:pt x="22" y="0"/>
                  </a:cubicBezTo>
                  <a:cubicBezTo>
                    <a:pt x="22" y="3"/>
                    <a:pt x="22" y="3"/>
                    <a:pt x="22" y="3"/>
                  </a:cubicBezTo>
                  <a:cubicBezTo>
                    <a:pt x="28" y="3"/>
                    <a:pt x="32" y="4"/>
                    <a:pt x="36" y="5"/>
                  </a:cubicBezTo>
                  <a:cubicBezTo>
                    <a:pt x="32" y="7"/>
                    <a:pt x="32" y="7"/>
                    <a:pt x="32" y="7"/>
                  </a:cubicBezTo>
                  <a:cubicBezTo>
                    <a:pt x="29" y="6"/>
                    <a:pt x="26" y="6"/>
                    <a:pt x="22" y="5"/>
                  </a:cubicBezTo>
                  <a:cubicBezTo>
                    <a:pt x="22" y="10"/>
                    <a:pt x="22" y="10"/>
                    <a:pt x="22" y="10"/>
                  </a:cubicBezTo>
                  <a:cubicBezTo>
                    <a:pt x="29" y="11"/>
                    <a:pt x="37" y="12"/>
                    <a:pt x="37" y="15"/>
                  </a:cubicBezTo>
                  <a:cubicBezTo>
                    <a:pt x="37" y="18"/>
                    <a:pt x="33" y="20"/>
                    <a:pt x="22" y="21"/>
                  </a:cubicBezTo>
                  <a:cubicBezTo>
                    <a:pt x="22" y="23"/>
                    <a:pt x="22" y="23"/>
                    <a:pt x="22" y="23"/>
                  </a:cubicBezTo>
                  <a:cubicBezTo>
                    <a:pt x="17" y="23"/>
                    <a:pt x="17" y="23"/>
                    <a:pt x="17" y="23"/>
                  </a:cubicBezTo>
                  <a:lnTo>
                    <a:pt x="17" y="21"/>
                  </a:lnTo>
                  <a:close/>
                  <a:moveTo>
                    <a:pt x="17" y="9"/>
                  </a:moveTo>
                  <a:cubicBezTo>
                    <a:pt x="17" y="5"/>
                    <a:pt x="17" y="5"/>
                    <a:pt x="17" y="5"/>
                  </a:cubicBezTo>
                  <a:cubicBezTo>
                    <a:pt x="13" y="5"/>
                    <a:pt x="10" y="6"/>
                    <a:pt x="10" y="7"/>
                  </a:cubicBezTo>
                  <a:cubicBezTo>
                    <a:pt x="10" y="8"/>
                    <a:pt x="13" y="9"/>
                    <a:pt x="17" y="9"/>
                  </a:cubicBezTo>
                  <a:close/>
                  <a:moveTo>
                    <a:pt x="22" y="13"/>
                  </a:moveTo>
                  <a:cubicBezTo>
                    <a:pt x="22" y="18"/>
                    <a:pt x="22" y="18"/>
                    <a:pt x="22" y="18"/>
                  </a:cubicBezTo>
                  <a:cubicBezTo>
                    <a:pt x="27" y="18"/>
                    <a:pt x="29" y="17"/>
                    <a:pt x="29" y="16"/>
                  </a:cubicBezTo>
                  <a:cubicBezTo>
                    <a:pt x="29" y="14"/>
                    <a:pt x="26"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4" name="Freeform 458"/>
            <p:cNvSpPr>
              <a:spLocks/>
            </p:cNvSpPr>
            <p:nvPr/>
          </p:nvSpPr>
          <p:spPr bwMode="auto">
            <a:xfrm>
              <a:off x="9598524" y="5417373"/>
              <a:ext cx="5196" cy="20785"/>
            </a:xfrm>
            <a:custGeom>
              <a:avLst/>
              <a:gdLst>
                <a:gd name="T0" fmla="*/ 0 w 3"/>
                <a:gd name="T1" fmla="*/ 0 h 13"/>
                <a:gd name="T2" fmla="*/ 0 w 3"/>
                <a:gd name="T3" fmla="*/ 10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0"/>
                    <a:pt x="0" y="10"/>
                    <a:pt x="0" y="10"/>
                  </a:cubicBezTo>
                  <a:cubicBezTo>
                    <a:pt x="1" y="11"/>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5" name="Freeform 459"/>
            <p:cNvSpPr>
              <a:spLocks/>
            </p:cNvSpPr>
            <p:nvPr/>
          </p:nvSpPr>
          <p:spPr bwMode="auto">
            <a:xfrm>
              <a:off x="9721933" y="5419971"/>
              <a:ext cx="5196" cy="18187"/>
            </a:xfrm>
            <a:custGeom>
              <a:avLst/>
              <a:gdLst>
                <a:gd name="T0" fmla="*/ 0 w 3"/>
                <a:gd name="T1" fmla="*/ 2 h 12"/>
                <a:gd name="T2" fmla="*/ 0 w 3"/>
                <a:gd name="T3" fmla="*/ 12 h 12"/>
                <a:gd name="T4" fmla="*/ 3 w 3"/>
                <a:gd name="T5" fmla="*/ 10 h 12"/>
                <a:gd name="T6" fmla="*/ 3 w 3"/>
                <a:gd name="T7" fmla="*/ 0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0" y="12"/>
                    <a:pt x="0" y="12"/>
                    <a:pt x="0" y="12"/>
                  </a:cubicBezTo>
                  <a:cubicBezTo>
                    <a:pt x="2" y="12"/>
                    <a:pt x="3" y="11"/>
                    <a:pt x="3" y="10"/>
                  </a:cubicBezTo>
                  <a:cubicBezTo>
                    <a:pt x="3" y="0"/>
                    <a:pt x="3" y="0"/>
                    <a:pt x="3" y="0"/>
                  </a:cubicBezTo>
                  <a:cubicBezTo>
                    <a:pt x="3" y="0"/>
                    <a:pt x="2"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6" name="Freeform 460"/>
            <p:cNvSpPr>
              <a:spLocks/>
            </p:cNvSpPr>
            <p:nvPr/>
          </p:nvSpPr>
          <p:spPr bwMode="auto">
            <a:xfrm>
              <a:off x="9608916" y="5423867"/>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7" name="Freeform 461"/>
            <p:cNvSpPr>
              <a:spLocks/>
            </p:cNvSpPr>
            <p:nvPr/>
          </p:nvSpPr>
          <p:spPr bwMode="auto">
            <a:xfrm>
              <a:off x="9616711" y="5429064"/>
              <a:ext cx="5196"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8" name="Freeform 462"/>
            <p:cNvSpPr>
              <a:spLocks/>
            </p:cNvSpPr>
            <p:nvPr/>
          </p:nvSpPr>
          <p:spPr bwMode="auto">
            <a:xfrm>
              <a:off x="9595926" y="5382298"/>
              <a:ext cx="137698" cy="53261"/>
            </a:xfrm>
            <a:custGeom>
              <a:avLst/>
              <a:gdLst>
                <a:gd name="T0" fmla="*/ 76 w 86"/>
                <a:gd name="T1" fmla="*/ 7 h 33"/>
                <a:gd name="T2" fmla="*/ 43 w 86"/>
                <a:gd name="T3" fmla="*/ 0 h 33"/>
                <a:gd name="T4" fmla="*/ 9 w 86"/>
                <a:gd name="T5" fmla="*/ 7 h 33"/>
                <a:gd name="T6" fmla="*/ 0 w 86"/>
                <a:gd name="T7" fmla="*/ 7 h 33"/>
                <a:gd name="T8" fmla="*/ 0 w 86"/>
                <a:gd name="T9" fmla="*/ 17 h 33"/>
                <a:gd name="T10" fmla="*/ 43 w 86"/>
                <a:gd name="T11" fmla="*/ 33 h 33"/>
                <a:gd name="T12" fmla="*/ 86 w 86"/>
                <a:gd name="T13" fmla="*/ 17 h 33"/>
                <a:gd name="T14" fmla="*/ 86 w 86"/>
                <a:gd name="T15" fmla="*/ 7 h 33"/>
                <a:gd name="T16" fmla="*/ 76 w 86"/>
                <a:gd name="T1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7"/>
                  </a:moveTo>
                  <a:cubicBezTo>
                    <a:pt x="68" y="3"/>
                    <a:pt x="56" y="0"/>
                    <a:pt x="43" y="0"/>
                  </a:cubicBezTo>
                  <a:cubicBezTo>
                    <a:pt x="29" y="0"/>
                    <a:pt x="17" y="3"/>
                    <a:pt x="9" y="7"/>
                  </a:cubicBezTo>
                  <a:cubicBezTo>
                    <a:pt x="0" y="7"/>
                    <a:pt x="0" y="7"/>
                    <a:pt x="0" y="7"/>
                  </a:cubicBezTo>
                  <a:cubicBezTo>
                    <a:pt x="0" y="17"/>
                    <a:pt x="0" y="17"/>
                    <a:pt x="0" y="17"/>
                  </a:cubicBezTo>
                  <a:cubicBezTo>
                    <a:pt x="0" y="26"/>
                    <a:pt x="19" y="33"/>
                    <a:pt x="43" y="33"/>
                  </a:cubicBezTo>
                  <a:cubicBezTo>
                    <a:pt x="67" y="33"/>
                    <a:pt x="86" y="26"/>
                    <a:pt x="86" y="17"/>
                  </a:cubicBezTo>
                  <a:cubicBezTo>
                    <a:pt x="86" y="7"/>
                    <a:pt x="86" y="7"/>
                    <a:pt x="86" y="7"/>
                  </a:cubicBezTo>
                  <a:lnTo>
                    <a:pt x="7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29" name="Freeform 463"/>
            <p:cNvSpPr>
              <a:spLocks/>
            </p:cNvSpPr>
            <p:nvPr/>
          </p:nvSpPr>
          <p:spPr bwMode="auto">
            <a:xfrm>
              <a:off x="9595926" y="5393990"/>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0" name="Freeform 464"/>
            <p:cNvSpPr>
              <a:spLocks/>
            </p:cNvSpPr>
            <p:nvPr/>
          </p:nvSpPr>
          <p:spPr bwMode="auto">
            <a:xfrm>
              <a:off x="9595926" y="5393990"/>
              <a:ext cx="137698"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1" name="Oval 465"/>
            <p:cNvSpPr>
              <a:spLocks noChangeArrowheads="1"/>
            </p:cNvSpPr>
            <p:nvPr/>
          </p:nvSpPr>
          <p:spPr bwMode="auto">
            <a:xfrm>
              <a:off x="9595926" y="5366710"/>
              <a:ext cx="137698"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2" name="Freeform 466"/>
            <p:cNvSpPr>
              <a:spLocks/>
            </p:cNvSpPr>
            <p:nvPr/>
          </p:nvSpPr>
          <p:spPr bwMode="auto">
            <a:xfrm>
              <a:off x="9597225" y="5369308"/>
              <a:ext cx="132502" cy="46765"/>
            </a:xfrm>
            <a:custGeom>
              <a:avLst/>
              <a:gdLst>
                <a:gd name="T0" fmla="*/ 42 w 83"/>
                <a:gd name="T1" fmla="*/ 29 h 29"/>
                <a:gd name="T2" fmla="*/ 0 w 83"/>
                <a:gd name="T3" fmla="*/ 15 h 29"/>
                <a:gd name="T4" fmla="*/ 42 w 83"/>
                <a:gd name="T5" fmla="*/ 0 h 29"/>
                <a:gd name="T6" fmla="*/ 83 w 83"/>
                <a:gd name="T7" fmla="*/ 15 h 29"/>
                <a:gd name="T8" fmla="*/ 42 w 83"/>
                <a:gd name="T9" fmla="*/ 29 h 29"/>
              </a:gdLst>
              <a:ahLst/>
              <a:cxnLst>
                <a:cxn ang="0">
                  <a:pos x="T0" y="T1"/>
                </a:cxn>
                <a:cxn ang="0">
                  <a:pos x="T2" y="T3"/>
                </a:cxn>
                <a:cxn ang="0">
                  <a:pos x="T4" y="T5"/>
                </a:cxn>
                <a:cxn ang="0">
                  <a:pos x="T6" y="T7"/>
                </a:cxn>
                <a:cxn ang="0">
                  <a:pos x="T8" y="T9"/>
                </a:cxn>
              </a:cxnLst>
              <a:rect l="0" t="0" r="r" b="b"/>
              <a:pathLst>
                <a:path w="83" h="29">
                  <a:moveTo>
                    <a:pt x="42" y="29"/>
                  </a:moveTo>
                  <a:cubicBezTo>
                    <a:pt x="17" y="29"/>
                    <a:pt x="0" y="22"/>
                    <a:pt x="0" y="15"/>
                  </a:cubicBezTo>
                  <a:cubicBezTo>
                    <a:pt x="0" y="7"/>
                    <a:pt x="17" y="0"/>
                    <a:pt x="42" y="0"/>
                  </a:cubicBezTo>
                  <a:cubicBezTo>
                    <a:pt x="67" y="0"/>
                    <a:pt x="83" y="7"/>
                    <a:pt x="83" y="15"/>
                  </a:cubicBezTo>
                  <a:cubicBezTo>
                    <a:pt x="83" y="22"/>
                    <a:pt x="66" y="29"/>
                    <a:pt x="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3" name="Freeform 467"/>
            <p:cNvSpPr>
              <a:spLocks noEditPoints="1"/>
            </p:cNvSpPr>
            <p:nvPr/>
          </p:nvSpPr>
          <p:spPr bwMode="auto">
            <a:xfrm>
              <a:off x="9633598" y="5374504"/>
              <a:ext cx="59756" cy="36373"/>
            </a:xfrm>
            <a:custGeom>
              <a:avLst/>
              <a:gdLst>
                <a:gd name="T0" fmla="*/ 17 w 37"/>
                <a:gd name="T1" fmla="*/ 21 h 23"/>
                <a:gd name="T2" fmla="*/ 0 w 37"/>
                <a:gd name="T3" fmla="*/ 18 h 23"/>
                <a:gd name="T4" fmla="*/ 5 w 37"/>
                <a:gd name="T5" fmla="*/ 16 h 23"/>
                <a:gd name="T6" fmla="*/ 17 w 37"/>
                <a:gd name="T7" fmla="*/ 18 h 23"/>
                <a:gd name="T8" fmla="*/ 17 w 37"/>
                <a:gd name="T9" fmla="*/ 13 h 23"/>
                <a:gd name="T10" fmla="*/ 2 w 37"/>
                <a:gd name="T11" fmla="*/ 8 h 23"/>
                <a:gd name="T12" fmla="*/ 17 w 37"/>
                <a:gd name="T13" fmla="*/ 2 h 23"/>
                <a:gd name="T14" fmla="*/ 17 w 37"/>
                <a:gd name="T15" fmla="*/ 0 h 23"/>
                <a:gd name="T16" fmla="*/ 22 w 37"/>
                <a:gd name="T17" fmla="*/ 0 h 23"/>
                <a:gd name="T18" fmla="*/ 22 w 37"/>
                <a:gd name="T19" fmla="*/ 2 h 23"/>
                <a:gd name="T20" fmla="*/ 36 w 37"/>
                <a:gd name="T21" fmla="*/ 5 h 23"/>
                <a:gd name="T22" fmla="*/ 32 w 37"/>
                <a:gd name="T23" fmla="*/ 7 h 23"/>
                <a:gd name="T24" fmla="*/ 22 w 37"/>
                <a:gd name="T25" fmla="*/ 5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9 h 23"/>
                <a:gd name="T40" fmla="*/ 17 w 37"/>
                <a:gd name="T41" fmla="*/ 5 h 23"/>
                <a:gd name="T42" fmla="*/ 10 w 37"/>
                <a:gd name="T43" fmla="*/ 7 h 23"/>
                <a:gd name="T44" fmla="*/ 17 w 37"/>
                <a:gd name="T45" fmla="*/ 9 h 23"/>
                <a:gd name="T46" fmla="*/ 22 w 37"/>
                <a:gd name="T47" fmla="*/ 13 h 23"/>
                <a:gd name="T48" fmla="*/ 22 w 37"/>
                <a:gd name="T49" fmla="*/ 18 h 23"/>
                <a:gd name="T50" fmla="*/ 29 w 37"/>
                <a:gd name="T51" fmla="*/ 16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1"/>
                    <a:pt x="4" y="19"/>
                    <a:pt x="0" y="18"/>
                  </a:cubicBezTo>
                  <a:cubicBezTo>
                    <a:pt x="5" y="16"/>
                    <a:pt x="5" y="16"/>
                    <a:pt x="5" y="16"/>
                  </a:cubicBezTo>
                  <a:cubicBezTo>
                    <a:pt x="7" y="17"/>
                    <a:pt x="11" y="18"/>
                    <a:pt x="17" y="18"/>
                  </a:cubicBezTo>
                  <a:cubicBezTo>
                    <a:pt x="17" y="13"/>
                    <a:pt x="17" y="13"/>
                    <a:pt x="17" y="13"/>
                  </a:cubicBezTo>
                  <a:cubicBezTo>
                    <a:pt x="9" y="12"/>
                    <a:pt x="2" y="11"/>
                    <a:pt x="2" y="8"/>
                  </a:cubicBezTo>
                  <a:cubicBezTo>
                    <a:pt x="2" y="5"/>
                    <a:pt x="8" y="3"/>
                    <a:pt x="17" y="2"/>
                  </a:cubicBezTo>
                  <a:cubicBezTo>
                    <a:pt x="17" y="0"/>
                    <a:pt x="17" y="0"/>
                    <a:pt x="17" y="0"/>
                  </a:cubicBezTo>
                  <a:cubicBezTo>
                    <a:pt x="22" y="0"/>
                    <a:pt x="22" y="0"/>
                    <a:pt x="22" y="0"/>
                  </a:cubicBezTo>
                  <a:cubicBezTo>
                    <a:pt x="22" y="2"/>
                    <a:pt x="22" y="2"/>
                    <a:pt x="22" y="2"/>
                  </a:cubicBezTo>
                  <a:cubicBezTo>
                    <a:pt x="28" y="3"/>
                    <a:pt x="32" y="4"/>
                    <a:pt x="36" y="5"/>
                  </a:cubicBezTo>
                  <a:cubicBezTo>
                    <a:pt x="32" y="7"/>
                    <a:pt x="32" y="7"/>
                    <a:pt x="32" y="7"/>
                  </a:cubicBezTo>
                  <a:cubicBezTo>
                    <a:pt x="29" y="6"/>
                    <a:pt x="26" y="6"/>
                    <a:pt x="22" y="5"/>
                  </a:cubicBezTo>
                  <a:cubicBezTo>
                    <a:pt x="22" y="10"/>
                    <a:pt x="22" y="10"/>
                    <a:pt x="22" y="10"/>
                  </a:cubicBezTo>
                  <a:cubicBezTo>
                    <a:pt x="29" y="11"/>
                    <a:pt x="37" y="12"/>
                    <a:pt x="37" y="15"/>
                  </a:cubicBezTo>
                  <a:cubicBezTo>
                    <a:pt x="37" y="18"/>
                    <a:pt x="33" y="20"/>
                    <a:pt x="22" y="21"/>
                  </a:cubicBezTo>
                  <a:cubicBezTo>
                    <a:pt x="22" y="23"/>
                    <a:pt x="22" y="23"/>
                    <a:pt x="22" y="23"/>
                  </a:cubicBezTo>
                  <a:cubicBezTo>
                    <a:pt x="17" y="23"/>
                    <a:pt x="17" y="23"/>
                    <a:pt x="17" y="23"/>
                  </a:cubicBezTo>
                  <a:lnTo>
                    <a:pt x="17" y="21"/>
                  </a:lnTo>
                  <a:close/>
                  <a:moveTo>
                    <a:pt x="17" y="9"/>
                  </a:moveTo>
                  <a:cubicBezTo>
                    <a:pt x="17" y="5"/>
                    <a:pt x="17" y="5"/>
                    <a:pt x="17" y="5"/>
                  </a:cubicBezTo>
                  <a:cubicBezTo>
                    <a:pt x="13" y="5"/>
                    <a:pt x="10" y="6"/>
                    <a:pt x="10" y="7"/>
                  </a:cubicBezTo>
                  <a:cubicBezTo>
                    <a:pt x="10" y="8"/>
                    <a:pt x="13" y="9"/>
                    <a:pt x="17" y="9"/>
                  </a:cubicBezTo>
                  <a:close/>
                  <a:moveTo>
                    <a:pt x="22" y="13"/>
                  </a:moveTo>
                  <a:cubicBezTo>
                    <a:pt x="22" y="18"/>
                    <a:pt x="22" y="18"/>
                    <a:pt x="22" y="18"/>
                  </a:cubicBezTo>
                  <a:cubicBezTo>
                    <a:pt x="27" y="18"/>
                    <a:pt x="29" y="17"/>
                    <a:pt x="29" y="16"/>
                  </a:cubicBezTo>
                  <a:cubicBezTo>
                    <a:pt x="29" y="14"/>
                    <a:pt x="26"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4" name="Freeform 468"/>
            <p:cNvSpPr>
              <a:spLocks/>
            </p:cNvSpPr>
            <p:nvPr/>
          </p:nvSpPr>
          <p:spPr bwMode="auto">
            <a:xfrm>
              <a:off x="9598524" y="5396588"/>
              <a:ext cx="5196" cy="23383"/>
            </a:xfrm>
            <a:custGeom>
              <a:avLst/>
              <a:gdLst>
                <a:gd name="T0" fmla="*/ 0 w 3"/>
                <a:gd name="T1" fmla="*/ 0 h 14"/>
                <a:gd name="T2" fmla="*/ 0 w 3"/>
                <a:gd name="T3" fmla="*/ 11 h 14"/>
                <a:gd name="T4" fmla="*/ 3 w 3"/>
                <a:gd name="T5" fmla="*/ 14 h 14"/>
                <a:gd name="T6" fmla="*/ 3 w 3"/>
                <a:gd name="T7" fmla="*/ 4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cubicBezTo>
                    <a:pt x="0" y="11"/>
                    <a:pt x="0" y="11"/>
                    <a:pt x="0" y="11"/>
                  </a:cubicBezTo>
                  <a:cubicBezTo>
                    <a:pt x="1" y="12"/>
                    <a:pt x="2" y="13"/>
                    <a:pt x="3" y="14"/>
                  </a:cubicBezTo>
                  <a:cubicBezTo>
                    <a:pt x="3" y="4"/>
                    <a:pt x="3" y="4"/>
                    <a:pt x="3" y="4"/>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5" name="Freeform 469"/>
            <p:cNvSpPr>
              <a:spLocks/>
            </p:cNvSpPr>
            <p:nvPr/>
          </p:nvSpPr>
          <p:spPr bwMode="auto">
            <a:xfrm>
              <a:off x="9721933" y="5399186"/>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2" y="13"/>
                    <a:pt x="3" y="12"/>
                    <a:pt x="3" y="11"/>
                  </a:cubicBezTo>
                  <a:cubicBezTo>
                    <a:pt x="3" y="0"/>
                    <a:pt x="3" y="0"/>
                    <a:pt x="3"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6" name="Freeform 470"/>
            <p:cNvSpPr>
              <a:spLocks/>
            </p:cNvSpPr>
            <p:nvPr/>
          </p:nvSpPr>
          <p:spPr bwMode="auto">
            <a:xfrm>
              <a:off x="9608916" y="5405681"/>
              <a:ext cx="3898" cy="18187"/>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7" name="Freeform 471"/>
            <p:cNvSpPr>
              <a:spLocks/>
            </p:cNvSpPr>
            <p:nvPr/>
          </p:nvSpPr>
          <p:spPr bwMode="auto">
            <a:xfrm>
              <a:off x="9616711" y="5409578"/>
              <a:ext cx="5196"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8" name="Freeform 472"/>
            <p:cNvSpPr>
              <a:spLocks/>
            </p:cNvSpPr>
            <p:nvPr/>
          </p:nvSpPr>
          <p:spPr bwMode="auto">
            <a:xfrm>
              <a:off x="9595926" y="5364112"/>
              <a:ext cx="137698" cy="51962"/>
            </a:xfrm>
            <a:custGeom>
              <a:avLst/>
              <a:gdLst>
                <a:gd name="T0" fmla="*/ 76 w 86"/>
                <a:gd name="T1" fmla="*/ 6 h 33"/>
                <a:gd name="T2" fmla="*/ 43 w 86"/>
                <a:gd name="T3" fmla="*/ 0 h 33"/>
                <a:gd name="T4" fmla="*/ 9 w 86"/>
                <a:gd name="T5" fmla="*/ 6 h 33"/>
                <a:gd name="T6" fmla="*/ 0 w 86"/>
                <a:gd name="T7" fmla="*/ 6 h 33"/>
                <a:gd name="T8" fmla="*/ 0 w 86"/>
                <a:gd name="T9" fmla="*/ 17 h 33"/>
                <a:gd name="T10" fmla="*/ 43 w 86"/>
                <a:gd name="T11" fmla="*/ 33 h 33"/>
                <a:gd name="T12" fmla="*/ 86 w 86"/>
                <a:gd name="T13" fmla="*/ 17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3"/>
                    <a:pt x="56" y="0"/>
                    <a:pt x="43" y="0"/>
                  </a:cubicBezTo>
                  <a:cubicBezTo>
                    <a:pt x="29" y="0"/>
                    <a:pt x="17" y="3"/>
                    <a:pt x="9" y="6"/>
                  </a:cubicBezTo>
                  <a:cubicBezTo>
                    <a:pt x="0" y="6"/>
                    <a:pt x="0" y="6"/>
                    <a:pt x="0" y="6"/>
                  </a:cubicBezTo>
                  <a:cubicBezTo>
                    <a:pt x="0" y="17"/>
                    <a:pt x="0" y="17"/>
                    <a:pt x="0" y="17"/>
                  </a:cubicBezTo>
                  <a:cubicBezTo>
                    <a:pt x="0" y="26"/>
                    <a:pt x="19" y="33"/>
                    <a:pt x="43" y="33"/>
                  </a:cubicBezTo>
                  <a:cubicBezTo>
                    <a:pt x="67" y="33"/>
                    <a:pt x="86" y="26"/>
                    <a:pt x="86" y="17"/>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39" name="Freeform 473"/>
            <p:cNvSpPr>
              <a:spLocks/>
            </p:cNvSpPr>
            <p:nvPr/>
          </p:nvSpPr>
          <p:spPr bwMode="auto">
            <a:xfrm>
              <a:off x="9595926" y="5373205"/>
              <a:ext cx="137698" cy="40271"/>
            </a:xfrm>
            <a:custGeom>
              <a:avLst/>
              <a:gdLst>
                <a:gd name="T0" fmla="*/ 0 w 86"/>
                <a:gd name="T1" fmla="*/ 0 h 25"/>
                <a:gd name="T2" fmla="*/ 0 w 86"/>
                <a:gd name="T3" fmla="*/ 9 h 25"/>
                <a:gd name="T4" fmla="*/ 43 w 86"/>
                <a:gd name="T5" fmla="*/ 25 h 25"/>
                <a:gd name="T6" fmla="*/ 86 w 86"/>
                <a:gd name="T7" fmla="*/ 9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9"/>
                    <a:pt x="0" y="9"/>
                    <a:pt x="0" y="9"/>
                  </a:cubicBezTo>
                  <a:cubicBezTo>
                    <a:pt x="0" y="18"/>
                    <a:pt x="19" y="25"/>
                    <a:pt x="43" y="25"/>
                  </a:cubicBezTo>
                  <a:cubicBezTo>
                    <a:pt x="67" y="25"/>
                    <a:pt x="86" y="18"/>
                    <a:pt x="86" y="9"/>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0" name="Freeform 474"/>
            <p:cNvSpPr>
              <a:spLocks/>
            </p:cNvSpPr>
            <p:nvPr/>
          </p:nvSpPr>
          <p:spPr bwMode="auto">
            <a:xfrm>
              <a:off x="9595926" y="5373205"/>
              <a:ext cx="137698" cy="40271"/>
            </a:xfrm>
            <a:custGeom>
              <a:avLst/>
              <a:gdLst>
                <a:gd name="T0" fmla="*/ 0 w 86"/>
                <a:gd name="T1" fmla="*/ 0 h 25"/>
                <a:gd name="T2" fmla="*/ 0 w 86"/>
                <a:gd name="T3" fmla="*/ 9 h 25"/>
                <a:gd name="T4" fmla="*/ 43 w 86"/>
                <a:gd name="T5" fmla="*/ 25 h 25"/>
                <a:gd name="T6" fmla="*/ 86 w 86"/>
                <a:gd name="T7" fmla="*/ 9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9"/>
                    <a:pt x="0" y="9"/>
                    <a:pt x="0" y="9"/>
                  </a:cubicBezTo>
                  <a:cubicBezTo>
                    <a:pt x="0" y="18"/>
                    <a:pt x="19" y="25"/>
                    <a:pt x="43" y="25"/>
                  </a:cubicBezTo>
                  <a:cubicBezTo>
                    <a:pt x="67" y="25"/>
                    <a:pt x="86" y="18"/>
                    <a:pt x="86" y="9"/>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1" name="Oval 475"/>
            <p:cNvSpPr>
              <a:spLocks noChangeArrowheads="1"/>
            </p:cNvSpPr>
            <p:nvPr/>
          </p:nvSpPr>
          <p:spPr bwMode="auto">
            <a:xfrm>
              <a:off x="9595926" y="5347224"/>
              <a:ext cx="137698"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2" name="Freeform 476"/>
            <p:cNvSpPr>
              <a:spLocks/>
            </p:cNvSpPr>
            <p:nvPr/>
          </p:nvSpPr>
          <p:spPr bwMode="auto">
            <a:xfrm>
              <a:off x="9597225" y="5351121"/>
              <a:ext cx="132502" cy="45467"/>
            </a:xfrm>
            <a:custGeom>
              <a:avLst/>
              <a:gdLst>
                <a:gd name="T0" fmla="*/ 42 w 83"/>
                <a:gd name="T1" fmla="*/ 29 h 29"/>
                <a:gd name="T2" fmla="*/ 0 w 83"/>
                <a:gd name="T3" fmla="*/ 14 h 29"/>
                <a:gd name="T4" fmla="*/ 42 w 83"/>
                <a:gd name="T5" fmla="*/ 0 h 29"/>
                <a:gd name="T6" fmla="*/ 83 w 83"/>
                <a:gd name="T7" fmla="*/ 14 h 29"/>
                <a:gd name="T8" fmla="*/ 42 w 83"/>
                <a:gd name="T9" fmla="*/ 29 h 29"/>
              </a:gdLst>
              <a:ahLst/>
              <a:cxnLst>
                <a:cxn ang="0">
                  <a:pos x="T0" y="T1"/>
                </a:cxn>
                <a:cxn ang="0">
                  <a:pos x="T2" y="T3"/>
                </a:cxn>
                <a:cxn ang="0">
                  <a:pos x="T4" y="T5"/>
                </a:cxn>
                <a:cxn ang="0">
                  <a:pos x="T6" y="T7"/>
                </a:cxn>
                <a:cxn ang="0">
                  <a:pos x="T8" y="T9"/>
                </a:cxn>
              </a:cxnLst>
              <a:rect l="0" t="0" r="r" b="b"/>
              <a:pathLst>
                <a:path w="83" h="29">
                  <a:moveTo>
                    <a:pt x="42" y="29"/>
                  </a:moveTo>
                  <a:cubicBezTo>
                    <a:pt x="17" y="29"/>
                    <a:pt x="0" y="22"/>
                    <a:pt x="0" y="14"/>
                  </a:cubicBezTo>
                  <a:cubicBezTo>
                    <a:pt x="0" y="7"/>
                    <a:pt x="17" y="0"/>
                    <a:pt x="42" y="0"/>
                  </a:cubicBezTo>
                  <a:cubicBezTo>
                    <a:pt x="67" y="0"/>
                    <a:pt x="83" y="7"/>
                    <a:pt x="83" y="14"/>
                  </a:cubicBezTo>
                  <a:cubicBezTo>
                    <a:pt x="83" y="21"/>
                    <a:pt x="66" y="29"/>
                    <a:pt x="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3" name="Freeform 477"/>
            <p:cNvSpPr>
              <a:spLocks noEditPoints="1"/>
            </p:cNvSpPr>
            <p:nvPr/>
          </p:nvSpPr>
          <p:spPr bwMode="auto">
            <a:xfrm>
              <a:off x="9633598" y="5355019"/>
              <a:ext cx="59756" cy="37673"/>
            </a:xfrm>
            <a:custGeom>
              <a:avLst/>
              <a:gdLst>
                <a:gd name="T0" fmla="*/ 17 w 37"/>
                <a:gd name="T1" fmla="*/ 21 h 23"/>
                <a:gd name="T2" fmla="*/ 0 w 37"/>
                <a:gd name="T3" fmla="*/ 18 h 23"/>
                <a:gd name="T4" fmla="*/ 5 w 37"/>
                <a:gd name="T5" fmla="*/ 15 h 23"/>
                <a:gd name="T6" fmla="*/ 17 w 37"/>
                <a:gd name="T7" fmla="*/ 18 h 23"/>
                <a:gd name="T8" fmla="*/ 17 w 37"/>
                <a:gd name="T9" fmla="*/ 13 h 23"/>
                <a:gd name="T10" fmla="*/ 2 w 37"/>
                <a:gd name="T11" fmla="*/ 8 h 23"/>
                <a:gd name="T12" fmla="*/ 17 w 37"/>
                <a:gd name="T13" fmla="*/ 2 h 23"/>
                <a:gd name="T14" fmla="*/ 17 w 37"/>
                <a:gd name="T15" fmla="*/ 0 h 23"/>
                <a:gd name="T16" fmla="*/ 22 w 37"/>
                <a:gd name="T17" fmla="*/ 0 h 23"/>
                <a:gd name="T18" fmla="*/ 22 w 37"/>
                <a:gd name="T19" fmla="*/ 2 h 23"/>
                <a:gd name="T20" fmla="*/ 36 w 37"/>
                <a:gd name="T21" fmla="*/ 5 h 23"/>
                <a:gd name="T22" fmla="*/ 32 w 37"/>
                <a:gd name="T23" fmla="*/ 7 h 23"/>
                <a:gd name="T24" fmla="*/ 22 w 37"/>
                <a:gd name="T25" fmla="*/ 5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9 h 23"/>
                <a:gd name="T40" fmla="*/ 17 w 37"/>
                <a:gd name="T41" fmla="*/ 5 h 23"/>
                <a:gd name="T42" fmla="*/ 10 w 37"/>
                <a:gd name="T43" fmla="*/ 7 h 23"/>
                <a:gd name="T44" fmla="*/ 17 w 37"/>
                <a:gd name="T45" fmla="*/ 9 h 23"/>
                <a:gd name="T46" fmla="*/ 22 w 37"/>
                <a:gd name="T47" fmla="*/ 13 h 23"/>
                <a:gd name="T48" fmla="*/ 22 w 37"/>
                <a:gd name="T49" fmla="*/ 18 h 23"/>
                <a:gd name="T50" fmla="*/ 29 w 37"/>
                <a:gd name="T51" fmla="*/ 15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0"/>
                    <a:pt x="4" y="19"/>
                    <a:pt x="0" y="18"/>
                  </a:cubicBezTo>
                  <a:cubicBezTo>
                    <a:pt x="5" y="15"/>
                    <a:pt x="5" y="15"/>
                    <a:pt x="5" y="15"/>
                  </a:cubicBezTo>
                  <a:cubicBezTo>
                    <a:pt x="7" y="17"/>
                    <a:pt x="11" y="18"/>
                    <a:pt x="17" y="18"/>
                  </a:cubicBezTo>
                  <a:cubicBezTo>
                    <a:pt x="17" y="13"/>
                    <a:pt x="17" y="13"/>
                    <a:pt x="17" y="13"/>
                  </a:cubicBezTo>
                  <a:cubicBezTo>
                    <a:pt x="9" y="12"/>
                    <a:pt x="2" y="11"/>
                    <a:pt x="2" y="8"/>
                  </a:cubicBezTo>
                  <a:cubicBezTo>
                    <a:pt x="2" y="5"/>
                    <a:pt x="8" y="3"/>
                    <a:pt x="17" y="2"/>
                  </a:cubicBezTo>
                  <a:cubicBezTo>
                    <a:pt x="17" y="0"/>
                    <a:pt x="17" y="0"/>
                    <a:pt x="17" y="0"/>
                  </a:cubicBezTo>
                  <a:cubicBezTo>
                    <a:pt x="22" y="0"/>
                    <a:pt x="22" y="0"/>
                    <a:pt x="22" y="0"/>
                  </a:cubicBezTo>
                  <a:cubicBezTo>
                    <a:pt x="22" y="2"/>
                    <a:pt x="22" y="2"/>
                    <a:pt x="22" y="2"/>
                  </a:cubicBezTo>
                  <a:cubicBezTo>
                    <a:pt x="28" y="3"/>
                    <a:pt x="32" y="4"/>
                    <a:pt x="36" y="5"/>
                  </a:cubicBezTo>
                  <a:cubicBezTo>
                    <a:pt x="32" y="7"/>
                    <a:pt x="32" y="7"/>
                    <a:pt x="32" y="7"/>
                  </a:cubicBezTo>
                  <a:cubicBezTo>
                    <a:pt x="29" y="6"/>
                    <a:pt x="26" y="6"/>
                    <a:pt x="22" y="5"/>
                  </a:cubicBezTo>
                  <a:cubicBezTo>
                    <a:pt x="22" y="10"/>
                    <a:pt x="22" y="10"/>
                    <a:pt x="22" y="10"/>
                  </a:cubicBezTo>
                  <a:cubicBezTo>
                    <a:pt x="29" y="11"/>
                    <a:pt x="37" y="12"/>
                    <a:pt x="37" y="15"/>
                  </a:cubicBezTo>
                  <a:cubicBezTo>
                    <a:pt x="37" y="18"/>
                    <a:pt x="33" y="20"/>
                    <a:pt x="22" y="21"/>
                  </a:cubicBezTo>
                  <a:cubicBezTo>
                    <a:pt x="22" y="23"/>
                    <a:pt x="22" y="23"/>
                    <a:pt x="22" y="23"/>
                  </a:cubicBezTo>
                  <a:cubicBezTo>
                    <a:pt x="17" y="23"/>
                    <a:pt x="17" y="23"/>
                    <a:pt x="17" y="23"/>
                  </a:cubicBezTo>
                  <a:lnTo>
                    <a:pt x="17" y="21"/>
                  </a:lnTo>
                  <a:close/>
                  <a:moveTo>
                    <a:pt x="17" y="9"/>
                  </a:moveTo>
                  <a:cubicBezTo>
                    <a:pt x="17" y="5"/>
                    <a:pt x="17" y="5"/>
                    <a:pt x="17" y="5"/>
                  </a:cubicBezTo>
                  <a:cubicBezTo>
                    <a:pt x="13" y="5"/>
                    <a:pt x="10" y="6"/>
                    <a:pt x="10" y="7"/>
                  </a:cubicBezTo>
                  <a:cubicBezTo>
                    <a:pt x="10" y="8"/>
                    <a:pt x="13" y="9"/>
                    <a:pt x="17" y="9"/>
                  </a:cubicBezTo>
                  <a:close/>
                  <a:moveTo>
                    <a:pt x="22" y="13"/>
                  </a:moveTo>
                  <a:cubicBezTo>
                    <a:pt x="22" y="18"/>
                    <a:pt x="22" y="18"/>
                    <a:pt x="22" y="18"/>
                  </a:cubicBezTo>
                  <a:cubicBezTo>
                    <a:pt x="27" y="18"/>
                    <a:pt x="29" y="17"/>
                    <a:pt x="29" y="15"/>
                  </a:cubicBezTo>
                  <a:cubicBezTo>
                    <a:pt x="29" y="14"/>
                    <a:pt x="26"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4" name="Freeform 478"/>
            <p:cNvSpPr>
              <a:spLocks/>
            </p:cNvSpPr>
            <p:nvPr/>
          </p:nvSpPr>
          <p:spPr bwMode="auto">
            <a:xfrm>
              <a:off x="9598524" y="5378401"/>
              <a:ext cx="5196" cy="22084"/>
            </a:xfrm>
            <a:custGeom>
              <a:avLst/>
              <a:gdLst>
                <a:gd name="T0" fmla="*/ 0 w 3"/>
                <a:gd name="T1" fmla="*/ 0 h 14"/>
                <a:gd name="T2" fmla="*/ 0 w 3"/>
                <a:gd name="T3" fmla="*/ 11 h 14"/>
                <a:gd name="T4" fmla="*/ 3 w 3"/>
                <a:gd name="T5" fmla="*/ 14 h 14"/>
                <a:gd name="T6" fmla="*/ 3 w 3"/>
                <a:gd name="T7" fmla="*/ 4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cubicBezTo>
                    <a:pt x="0" y="11"/>
                    <a:pt x="0" y="11"/>
                    <a:pt x="0" y="11"/>
                  </a:cubicBezTo>
                  <a:cubicBezTo>
                    <a:pt x="1" y="12"/>
                    <a:pt x="2" y="13"/>
                    <a:pt x="3" y="14"/>
                  </a:cubicBezTo>
                  <a:cubicBezTo>
                    <a:pt x="3" y="4"/>
                    <a:pt x="3" y="4"/>
                    <a:pt x="3" y="4"/>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5" name="Freeform 479"/>
            <p:cNvSpPr>
              <a:spLocks/>
            </p:cNvSpPr>
            <p:nvPr/>
          </p:nvSpPr>
          <p:spPr bwMode="auto">
            <a:xfrm>
              <a:off x="9721933" y="5379700"/>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2" y="12"/>
                    <a:pt x="3" y="12"/>
                    <a:pt x="3" y="11"/>
                  </a:cubicBezTo>
                  <a:cubicBezTo>
                    <a:pt x="3" y="0"/>
                    <a:pt x="3" y="0"/>
                    <a:pt x="3"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6" name="Freeform 480"/>
            <p:cNvSpPr>
              <a:spLocks/>
            </p:cNvSpPr>
            <p:nvPr/>
          </p:nvSpPr>
          <p:spPr bwMode="auto">
            <a:xfrm>
              <a:off x="9608916" y="5386196"/>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7" name="Freeform 481"/>
            <p:cNvSpPr>
              <a:spLocks/>
            </p:cNvSpPr>
            <p:nvPr/>
          </p:nvSpPr>
          <p:spPr bwMode="auto">
            <a:xfrm>
              <a:off x="9616711" y="5390092"/>
              <a:ext cx="5196" cy="16888"/>
            </a:xfrm>
            <a:custGeom>
              <a:avLst/>
              <a:gdLst>
                <a:gd name="T0" fmla="*/ 0 w 3"/>
                <a:gd name="T1" fmla="*/ 0 h 10"/>
                <a:gd name="T2" fmla="*/ 0 w 3"/>
                <a:gd name="T3" fmla="*/ 9 h 10"/>
                <a:gd name="T4" fmla="*/ 3 w 3"/>
                <a:gd name="T5" fmla="*/ 10 h 10"/>
                <a:gd name="T6" fmla="*/ 3 w 3"/>
                <a:gd name="T7" fmla="*/ 1 h 10"/>
                <a:gd name="T8" fmla="*/ 0 w 3"/>
                <a:gd name="T9" fmla="*/ 0 h 10"/>
              </a:gdLst>
              <a:ahLst/>
              <a:cxnLst>
                <a:cxn ang="0">
                  <a:pos x="T0" y="T1"/>
                </a:cxn>
                <a:cxn ang="0">
                  <a:pos x="T2" y="T3"/>
                </a:cxn>
                <a:cxn ang="0">
                  <a:pos x="T4" y="T5"/>
                </a:cxn>
                <a:cxn ang="0">
                  <a:pos x="T6" y="T7"/>
                </a:cxn>
                <a:cxn ang="0">
                  <a:pos x="T8" y="T9"/>
                </a:cxn>
              </a:cxnLst>
              <a:rect l="0" t="0" r="r" b="b"/>
              <a:pathLst>
                <a:path w="3" h="10">
                  <a:moveTo>
                    <a:pt x="0" y="0"/>
                  </a:moveTo>
                  <a:cubicBezTo>
                    <a:pt x="0" y="9"/>
                    <a:pt x="0" y="9"/>
                    <a:pt x="0" y="9"/>
                  </a:cubicBezTo>
                  <a:cubicBezTo>
                    <a:pt x="1" y="10"/>
                    <a:pt x="2" y="10"/>
                    <a:pt x="3" y="10"/>
                  </a:cubicBezTo>
                  <a:cubicBezTo>
                    <a:pt x="3" y="1"/>
                    <a:pt x="3"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8" name="Freeform 482"/>
            <p:cNvSpPr>
              <a:spLocks/>
            </p:cNvSpPr>
            <p:nvPr/>
          </p:nvSpPr>
          <p:spPr bwMode="auto">
            <a:xfrm>
              <a:off x="9595926" y="5344626"/>
              <a:ext cx="137698" cy="51962"/>
            </a:xfrm>
            <a:custGeom>
              <a:avLst/>
              <a:gdLst>
                <a:gd name="T0" fmla="*/ 76 w 86"/>
                <a:gd name="T1" fmla="*/ 6 h 33"/>
                <a:gd name="T2" fmla="*/ 43 w 86"/>
                <a:gd name="T3" fmla="*/ 0 h 33"/>
                <a:gd name="T4" fmla="*/ 9 w 86"/>
                <a:gd name="T5" fmla="*/ 6 h 33"/>
                <a:gd name="T6" fmla="*/ 0 w 86"/>
                <a:gd name="T7" fmla="*/ 6 h 33"/>
                <a:gd name="T8" fmla="*/ 0 w 86"/>
                <a:gd name="T9" fmla="*/ 17 h 33"/>
                <a:gd name="T10" fmla="*/ 43 w 86"/>
                <a:gd name="T11" fmla="*/ 33 h 33"/>
                <a:gd name="T12" fmla="*/ 86 w 86"/>
                <a:gd name="T13" fmla="*/ 17 h 33"/>
                <a:gd name="T14" fmla="*/ 86 w 86"/>
                <a:gd name="T15" fmla="*/ 6 h 33"/>
                <a:gd name="T16" fmla="*/ 76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6" y="6"/>
                  </a:moveTo>
                  <a:cubicBezTo>
                    <a:pt x="68" y="3"/>
                    <a:pt x="56" y="0"/>
                    <a:pt x="43" y="0"/>
                  </a:cubicBezTo>
                  <a:cubicBezTo>
                    <a:pt x="29" y="0"/>
                    <a:pt x="17" y="3"/>
                    <a:pt x="9" y="6"/>
                  </a:cubicBezTo>
                  <a:cubicBezTo>
                    <a:pt x="0" y="6"/>
                    <a:pt x="0" y="6"/>
                    <a:pt x="0" y="6"/>
                  </a:cubicBezTo>
                  <a:cubicBezTo>
                    <a:pt x="0" y="17"/>
                    <a:pt x="0" y="17"/>
                    <a:pt x="0" y="17"/>
                  </a:cubicBezTo>
                  <a:cubicBezTo>
                    <a:pt x="0" y="26"/>
                    <a:pt x="19" y="33"/>
                    <a:pt x="43" y="33"/>
                  </a:cubicBezTo>
                  <a:cubicBezTo>
                    <a:pt x="67" y="33"/>
                    <a:pt x="86" y="26"/>
                    <a:pt x="86" y="17"/>
                  </a:cubicBezTo>
                  <a:cubicBezTo>
                    <a:pt x="86" y="6"/>
                    <a:pt x="86" y="6"/>
                    <a:pt x="86" y="6"/>
                  </a:cubicBezTo>
                  <a:lnTo>
                    <a:pt x="7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49" name="Freeform 483"/>
            <p:cNvSpPr>
              <a:spLocks/>
            </p:cNvSpPr>
            <p:nvPr/>
          </p:nvSpPr>
          <p:spPr bwMode="auto">
            <a:xfrm>
              <a:off x="9595926" y="5353719"/>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8"/>
                    <a:pt x="19" y="25"/>
                    <a:pt x="43" y="25"/>
                  </a:cubicBezTo>
                  <a:cubicBezTo>
                    <a:pt x="67" y="25"/>
                    <a:pt x="86" y="18"/>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0" name="Freeform 484"/>
            <p:cNvSpPr>
              <a:spLocks/>
            </p:cNvSpPr>
            <p:nvPr/>
          </p:nvSpPr>
          <p:spPr bwMode="auto">
            <a:xfrm>
              <a:off x="9595926" y="5353719"/>
              <a:ext cx="137698"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8"/>
                    <a:pt x="19" y="25"/>
                    <a:pt x="43" y="25"/>
                  </a:cubicBezTo>
                  <a:cubicBezTo>
                    <a:pt x="67" y="25"/>
                    <a:pt x="86" y="18"/>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1" name="Oval 485"/>
            <p:cNvSpPr>
              <a:spLocks noChangeArrowheads="1"/>
            </p:cNvSpPr>
            <p:nvPr/>
          </p:nvSpPr>
          <p:spPr bwMode="auto">
            <a:xfrm>
              <a:off x="9595926" y="5329038"/>
              <a:ext cx="137698"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2" name="Freeform 486"/>
            <p:cNvSpPr>
              <a:spLocks/>
            </p:cNvSpPr>
            <p:nvPr/>
          </p:nvSpPr>
          <p:spPr bwMode="auto">
            <a:xfrm>
              <a:off x="9597225" y="5331636"/>
              <a:ext cx="132502" cy="46765"/>
            </a:xfrm>
            <a:custGeom>
              <a:avLst/>
              <a:gdLst>
                <a:gd name="T0" fmla="*/ 42 w 83"/>
                <a:gd name="T1" fmla="*/ 29 h 29"/>
                <a:gd name="T2" fmla="*/ 0 w 83"/>
                <a:gd name="T3" fmla="*/ 14 h 29"/>
                <a:gd name="T4" fmla="*/ 42 w 83"/>
                <a:gd name="T5" fmla="*/ 0 h 29"/>
                <a:gd name="T6" fmla="*/ 83 w 83"/>
                <a:gd name="T7" fmla="*/ 14 h 29"/>
                <a:gd name="T8" fmla="*/ 42 w 83"/>
                <a:gd name="T9" fmla="*/ 29 h 29"/>
              </a:gdLst>
              <a:ahLst/>
              <a:cxnLst>
                <a:cxn ang="0">
                  <a:pos x="T0" y="T1"/>
                </a:cxn>
                <a:cxn ang="0">
                  <a:pos x="T2" y="T3"/>
                </a:cxn>
                <a:cxn ang="0">
                  <a:pos x="T4" y="T5"/>
                </a:cxn>
                <a:cxn ang="0">
                  <a:pos x="T6" y="T7"/>
                </a:cxn>
                <a:cxn ang="0">
                  <a:pos x="T8" y="T9"/>
                </a:cxn>
              </a:cxnLst>
              <a:rect l="0" t="0" r="r" b="b"/>
              <a:pathLst>
                <a:path w="83" h="29">
                  <a:moveTo>
                    <a:pt x="42" y="29"/>
                  </a:moveTo>
                  <a:cubicBezTo>
                    <a:pt x="17" y="29"/>
                    <a:pt x="0" y="22"/>
                    <a:pt x="0" y="14"/>
                  </a:cubicBezTo>
                  <a:cubicBezTo>
                    <a:pt x="0" y="7"/>
                    <a:pt x="17" y="0"/>
                    <a:pt x="42" y="0"/>
                  </a:cubicBezTo>
                  <a:cubicBezTo>
                    <a:pt x="67" y="0"/>
                    <a:pt x="83" y="7"/>
                    <a:pt x="83" y="14"/>
                  </a:cubicBezTo>
                  <a:cubicBezTo>
                    <a:pt x="83" y="21"/>
                    <a:pt x="66" y="29"/>
                    <a:pt x="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3" name="Freeform 487"/>
            <p:cNvSpPr>
              <a:spLocks noEditPoints="1"/>
            </p:cNvSpPr>
            <p:nvPr/>
          </p:nvSpPr>
          <p:spPr bwMode="auto">
            <a:xfrm>
              <a:off x="9633598" y="5336832"/>
              <a:ext cx="59756" cy="36373"/>
            </a:xfrm>
            <a:custGeom>
              <a:avLst/>
              <a:gdLst>
                <a:gd name="T0" fmla="*/ 17 w 37"/>
                <a:gd name="T1" fmla="*/ 21 h 23"/>
                <a:gd name="T2" fmla="*/ 0 w 37"/>
                <a:gd name="T3" fmla="*/ 18 h 23"/>
                <a:gd name="T4" fmla="*/ 5 w 37"/>
                <a:gd name="T5" fmla="*/ 15 h 23"/>
                <a:gd name="T6" fmla="*/ 17 w 37"/>
                <a:gd name="T7" fmla="*/ 18 h 23"/>
                <a:gd name="T8" fmla="*/ 17 w 37"/>
                <a:gd name="T9" fmla="*/ 13 h 23"/>
                <a:gd name="T10" fmla="*/ 2 w 37"/>
                <a:gd name="T11" fmla="*/ 7 h 23"/>
                <a:gd name="T12" fmla="*/ 17 w 37"/>
                <a:gd name="T13" fmla="*/ 2 h 23"/>
                <a:gd name="T14" fmla="*/ 17 w 37"/>
                <a:gd name="T15" fmla="*/ 0 h 23"/>
                <a:gd name="T16" fmla="*/ 22 w 37"/>
                <a:gd name="T17" fmla="*/ 0 h 23"/>
                <a:gd name="T18" fmla="*/ 22 w 37"/>
                <a:gd name="T19" fmla="*/ 2 h 23"/>
                <a:gd name="T20" fmla="*/ 36 w 37"/>
                <a:gd name="T21" fmla="*/ 5 h 23"/>
                <a:gd name="T22" fmla="*/ 32 w 37"/>
                <a:gd name="T23" fmla="*/ 7 h 23"/>
                <a:gd name="T24" fmla="*/ 22 w 37"/>
                <a:gd name="T25" fmla="*/ 5 h 23"/>
                <a:gd name="T26" fmla="*/ 22 w 37"/>
                <a:gd name="T27" fmla="*/ 10 h 23"/>
                <a:gd name="T28" fmla="*/ 37 w 37"/>
                <a:gd name="T29" fmla="*/ 15 h 23"/>
                <a:gd name="T30" fmla="*/ 22 w 37"/>
                <a:gd name="T31" fmla="*/ 21 h 23"/>
                <a:gd name="T32" fmla="*/ 22 w 37"/>
                <a:gd name="T33" fmla="*/ 23 h 23"/>
                <a:gd name="T34" fmla="*/ 17 w 37"/>
                <a:gd name="T35" fmla="*/ 23 h 23"/>
                <a:gd name="T36" fmla="*/ 17 w 37"/>
                <a:gd name="T37" fmla="*/ 21 h 23"/>
                <a:gd name="T38" fmla="*/ 17 w 37"/>
                <a:gd name="T39" fmla="*/ 9 h 23"/>
                <a:gd name="T40" fmla="*/ 17 w 37"/>
                <a:gd name="T41" fmla="*/ 5 h 23"/>
                <a:gd name="T42" fmla="*/ 10 w 37"/>
                <a:gd name="T43" fmla="*/ 7 h 23"/>
                <a:gd name="T44" fmla="*/ 17 w 37"/>
                <a:gd name="T45" fmla="*/ 9 h 23"/>
                <a:gd name="T46" fmla="*/ 22 w 37"/>
                <a:gd name="T47" fmla="*/ 13 h 23"/>
                <a:gd name="T48" fmla="*/ 22 w 37"/>
                <a:gd name="T49" fmla="*/ 18 h 23"/>
                <a:gd name="T50" fmla="*/ 29 w 37"/>
                <a:gd name="T51" fmla="*/ 15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7" y="21"/>
                  </a:moveTo>
                  <a:cubicBezTo>
                    <a:pt x="9" y="20"/>
                    <a:pt x="4" y="19"/>
                    <a:pt x="0" y="18"/>
                  </a:cubicBezTo>
                  <a:cubicBezTo>
                    <a:pt x="5" y="15"/>
                    <a:pt x="5" y="15"/>
                    <a:pt x="5" y="15"/>
                  </a:cubicBezTo>
                  <a:cubicBezTo>
                    <a:pt x="7" y="16"/>
                    <a:pt x="11" y="17"/>
                    <a:pt x="17" y="18"/>
                  </a:cubicBezTo>
                  <a:cubicBezTo>
                    <a:pt x="17" y="13"/>
                    <a:pt x="17" y="13"/>
                    <a:pt x="17" y="13"/>
                  </a:cubicBezTo>
                  <a:cubicBezTo>
                    <a:pt x="9" y="12"/>
                    <a:pt x="2" y="11"/>
                    <a:pt x="2" y="7"/>
                  </a:cubicBezTo>
                  <a:cubicBezTo>
                    <a:pt x="2" y="5"/>
                    <a:pt x="8" y="3"/>
                    <a:pt x="17" y="2"/>
                  </a:cubicBezTo>
                  <a:cubicBezTo>
                    <a:pt x="17" y="0"/>
                    <a:pt x="17" y="0"/>
                    <a:pt x="17" y="0"/>
                  </a:cubicBezTo>
                  <a:cubicBezTo>
                    <a:pt x="22" y="0"/>
                    <a:pt x="22" y="0"/>
                    <a:pt x="22" y="0"/>
                  </a:cubicBezTo>
                  <a:cubicBezTo>
                    <a:pt x="22" y="2"/>
                    <a:pt x="22" y="2"/>
                    <a:pt x="22" y="2"/>
                  </a:cubicBezTo>
                  <a:cubicBezTo>
                    <a:pt x="28" y="3"/>
                    <a:pt x="32" y="3"/>
                    <a:pt x="36" y="5"/>
                  </a:cubicBezTo>
                  <a:cubicBezTo>
                    <a:pt x="32" y="7"/>
                    <a:pt x="32" y="7"/>
                    <a:pt x="32" y="7"/>
                  </a:cubicBezTo>
                  <a:cubicBezTo>
                    <a:pt x="29" y="6"/>
                    <a:pt x="26" y="5"/>
                    <a:pt x="22" y="5"/>
                  </a:cubicBezTo>
                  <a:cubicBezTo>
                    <a:pt x="22" y="10"/>
                    <a:pt x="22" y="10"/>
                    <a:pt x="22" y="10"/>
                  </a:cubicBezTo>
                  <a:cubicBezTo>
                    <a:pt x="29" y="11"/>
                    <a:pt x="37" y="12"/>
                    <a:pt x="37" y="15"/>
                  </a:cubicBezTo>
                  <a:cubicBezTo>
                    <a:pt x="37" y="18"/>
                    <a:pt x="33" y="20"/>
                    <a:pt x="22" y="21"/>
                  </a:cubicBezTo>
                  <a:cubicBezTo>
                    <a:pt x="22" y="23"/>
                    <a:pt x="22" y="23"/>
                    <a:pt x="22" y="23"/>
                  </a:cubicBezTo>
                  <a:cubicBezTo>
                    <a:pt x="17" y="23"/>
                    <a:pt x="17" y="23"/>
                    <a:pt x="17" y="23"/>
                  </a:cubicBezTo>
                  <a:lnTo>
                    <a:pt x="17" y="21"/>
                  </a:lnTo>
                  <a:close/>
                  <a:moveTo>
                    <a:pt x="17" y="9"/>
                  </a:moveTo>
                  <a:cubicBezTo>
                    <a:pt x="17" y="5"/>
                    <a:pt x="17" y="5"/>
                    <a:pt x="17" y="5"/>
                  </a:cubicBezTo>
                  <a:cubicBezTo>
                    <a:pt x="13" y="5"/>
                    <a:pt x="10" y="6"/>
                    <a:pt x="10" y="7"/>
                  </a:cubicBezTo>
                  <a:cubicBezTo>
                    <a:pt x="10" y="8"/>
                    <a:pt x="13" y="9"/>
                    <a:pt x="17" y="9"/>
                  </a:cubicBezTo>
                  <a:close/>
                  <a:moveTo>
                    <a:pt x="22" y="13"/>
                  </a:moveTo>
                  <a:cubicBezTo>
                    <a:pt x="22" y="18"/>
                    <a:pt x="22" y="18"/>
                    <a:pt x="22" y="18"/>
                  </a:cubicBezTo>
                  <a:cubicBezTo>
                    <a:pt x="27" y="18"/>
                    <a:pt x="29" y="16"/>
                    <a:pt x="29" y="15"/>
                  </a:cubicBezTo>
                  <a:cubicBezTo>
                    <a:pt x="29" y="14"/>
                    <a:pt x="26" y="14"/>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4" name="Freeform 488"/>
            <p:cNvSpPr>
              <a:spLocks/>
            </p:cNvSpPr>
            <p:nvPr/>
          </p:nvSpPr>
          <p:spPr bwMode="auto">
            <a:xfrm>
              <a:off x="9598524" y="5358915"/>
              <a:ext cx="5196" cy="22084"/>
            </a:xfrm>
            <a:custGeom>
              <a:avLst/>
              <a:gdLst>
                <a:gd name="T0" fmla="*/ 0 w 3"/>
                <a:gd name="T1" fmla="*/ 0 h 14"/>
                <a:gd name="T2" fmla="*/ 0 w 3"/>
                <a:gd name="T3" fmla="*/ 11 h 14"/>
                <a:gd name="T4" fmla="*/ 3 w 3"/>
                <a:gd name="T5" fmla="*/ 14 h 14"/>
                <a:gd name="T6" fmla="*/ 3 w 3"/>
                <a:gd name="T7" fmla="*/ 3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cubicBezTo>
                    <a:pt x="0" y="11"/>
                    <a:pt x="0" y="11"/>
                    <a:pt x="0" y="11"/>
                  </a:cubicBezTo>
                  <a:cubicBezTo>
                    <a:pt x="1" y="12"/>
                    <a:pt x="2" y="13"/>
                    <a:pt x="3" y="14"/>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5" name="Freeform 489"/>
            <p:cNvSpPr>
              <a:spLocks/>
            </p:cNvSpPr>
            <p:nvPr/>
          </p:nvSpPr>
          <p:spPr bwMode="auto">
            <a:xfrm>
              <a:off x="9721933" y="5360215"/>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2" y="12"/>
                    <a:pt x="3" y="12"/>
                    <a:pt x="3" y="11"/>
                  </a:cubicBezTo>
                  <a:cubicBezTo>
                    <a:pt x="3" y="0"/>
                    <a:pt x="3" y="0"/>
                    <a:pt x="3" y="0"/>
                  </a:cubicBezTo>
                  <a:cubicBezTo>
                    <a:pt x="3" y="1"/>
                    <a:pt x="2"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6" name="Freeform 490"/>
            <p:cNvSpPr>
              <a:spLocks/>
            </p:cNvSpPr>
            <p:nvPr/>
          </p:nvSpPr>
          <p:spPr bwMode="auto">
            <a:xfrm>
              <a:off x="9608916" y="5366710"/>
              <a:ext cx="3898" cy="18187"/>
            </a:xfrm>
            <a:custGeom>
              <a:avLst/>
              <a:gdLst>
                <a:gd name="T0" fmla="*/ 0 w 3"/>
                <a:gd name="T1" fmla="*/ 0 h 11"/>
                <a:gd name="T2" fmla="*/ 0 w 3"/>
                <a:gd name="T3" fmla="*/ 10 h 11"/>
                <a:gd name="T4" fmla="*/ 3 w 3"/>
                <a:gd name="T5" fmla="*/ 11 h 11"/>
                <a:gd name="T6" fmla="*/ 3 w 3"/>
                <a:gd name="T7" fmla="*/ 2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1"/>
                    <a:pt x="2" y="11"/>
                    <a:pt x="3" y="11"/>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7" name="Freeform 491"/>
            <p:cNvSpPr>
              <a:spLocks/>
            </p:cNvSpPr>
            <p:nvPr/>
          </p:nvSpPr>
          <p:spPr bwMode="auto">
            <a:xfrm>
              <a:off x="9616711" y="5371906"/>
              <a:ext cx="5196" cy="15588"/>
            </a:xfrm>
            <a:custGeom>
              <a:avLst/>
              <a:gdLst>
                <a:gd name="T0" fmla="*/ 0 w 3"/>
                <a:gd name="T1" fmla="*/ 0 h 10"/>
                <a:gd name="T2" fmla="*/ 0 w 3"/>
                <a:gd name="T3" fmla="*/ 9 h 10"/>
                <a:gd name="T4" fmla="*/ 3 w 3"/>
                <a:gd name="T5" fmla="*/ 10 h 10"/>
                <a:gd name="T6" fmla="*/ 3 w 3"/>
                <a:gd name="T7" fmla="*/ 1 h 10"/>
                <a:gd name="T8" fmla="*/ 0 w 3"/>
                <a:gd name="T9" fmla="*/ 0 h 10"/>
              </a:gdLst>
              <a:ahLst/>
              <a:cxnLst>
                <a:cxn ang="0">
                  <a:pos x="T0" y="T1"/>
                </a:cxn>
                <a:cxn ang="0">
                  <a:pos x="T2" y="T3"/>
                </a:cxn>
                <a:cxn ang="0">
                  <a:pos x="T4" y="T5"/>
                </a:cxn>
                <a:cxn ang="0">
                  <a:pos x="T6" y="T7"/>
                </a:cxn>
                <a:cxn ang="0">
                  <a:pos x="T8" y="T9"/>
                </a:cxn>
              </a:cxnLst>
              <a:rect l="0" t="0" r="r" b="b"/>
              <a:pathLst>
                <a:path w="3" h="10">
                  <a:moveTo>
                    <a:pt x="0" y="0"/>
                  </a:moveTo>
                  <a:cubicBezTo>
                    <a:pt x="0" y="9"/>
                    <a:pt x="0" y="9"/>
                    <a:pt x="0" y="9"/>
                  </a:cubicBezTo>
                  <a:cubicBezTo>
                    <a:pt x="1" y="10"/>
                    <a:pt x="2" y="10"/>
                    <a:pt x="3" y="10"/>
                  </a:cubicBezTo>
                  <a:cubicBezTo>
                    <a:pt x="3" y="1"/>
                    <a:pt x="3"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8" name="Freeform 492"/>
            <p:cNvSpPr>
              <a:spLocks/>
            </p:cNvSpPr>
            <p:nvPr/>
          </p:nvSpPr>
          <p:spPr bwMode="auto">
            <a:xfrm>
              <a:off x="9441340" y="5518698"/>
              <a:ext cx="136400" cy="51962"/>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59" name="Freeform 493"/>
            <p:cNvSpPr>
              <a:spLocks/>
            </p:cNvSpPr>
            <p:nvPr/>
          </p:nvSpPr>
          <p:spPr bwMode="auto">
            <a:xfrm>
              <a:off x="9441340" y="5527791"/>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0" name="Freeform 494"/>
            <p:cNvSpPr>
              <a:spLocks/>
            </p:cNvSpPr>
            <p:nvPr/>
          </p:nvSpPr>
          <p:spPr bwMode="auto">
            <a:xfrm>
              <a:off x="9441340" y="5527791"/>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1" name="Oval 495"/>
            <p:cNvSpPr>
              <a:spLocks noChangeArrowheads="1"/>
            </p:cNvSpPr>
            <p:nvPr/>
          </p:nvSpPr>
          <p:spPr bwMode="auto">
            <a:xfrm>
              <a:off x="9441340" y="5501810"/>
              <a:ext cx="136400"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2" name="Freeform 496"/>
            <p:cNvSpPr>
              <a:spLocks/>
            </p:cNvSpPr>
            <p:nvPr/>
          </p:nvSpPr>
          <p:spPr bwMode="auto">
            <a:xfrm>
              <a:off x="9443938" y="5504408"/>
              <a:ext cx="131204" cy="46765"/>
            </a:xfrm>
            <a:custGeom>
              <a:avLst/>
              <a:gdLst>
                <a:gd name="T0" fmla="*/ 41 w 82"/>
                <a:gd name="T1" fmla="*/ 30 h 30"/>
                <a:gd name="T2" fmla="*/ 0 w 82"/>
                <a:gd name="T3" fmla="*/ 15 h 30"/>
                <a:gd name="T4" fmla="*/ 41 w 82"/>
                <a:gd name="T5" fmla="*/ 0 h 30"/>
                <a:gd name="T6" fmla="*/ 82 w 82"/>
                <a:gd name="T7" fmla="*/ 15 h 30"/>
                <a:gd name="T8" fmla="*/ 41 w 82"/>
                <a:gd name="T9" fmla="*/ 30 h 30"/>
              </a:gdLst>
              <a:ahLst/>
              <a:cxnLst>
                <a:cxn ang="0">
                  <a:pos x="T0" y="T1"/>
                </a:cxn>
                <a:cxn ang="0">
                  <a:pos x="T2" y="T3"/>
                </a:cxn>
                <a:cxn ang="0">
                  <a:pos x="T4" y="T5"/>
                </a:cxn>
                <a:cxn ang="0">
                  <a:pos x="T6" y="T7"/>
                </a:cxn>
                <a:cxn ang="0">
                  <a:pos x="T8" y="T9"/>
                </a:cxn>
              </a:cxnLst>
              <a:rect l="0" t="0" r="r" b="b"/>
              <a:pathLst>
                <a:path w="82" h="30">
                  <a:moveTo>
                    <a:pt x="41" y="30"/>
                  </a:moveTo>
                  <a:cubicBezTo>
                    <a:pt x="16" y="30"/>
                    <a:pt x="0" y="22"/>
                    <a:pt x="0" y="15"/>
                  </a:cubicBezTo>
                  <a:cubicBezTo>
                    <a:pt x="0" y="8"/>
                    <a:pt x="16" y="0"/>
                    <a:pt x="41" y="0"/>
                  </a:cubicBezTo>
                  <a:cubicBezTo>
                    <a:pt x="66" y="0"/>
                    <a:pt x="82" y="8"/>
                    <a:pt x="82" y="15"/>
                  </a:cubicBezTo>
                  <a:cubicBezTo>
                    <a:pt x="82" y="22"/>
                    <a:pt x="65"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3" name="Freeform 497"/>
            <p:cNvSpPr>
              <a:spLocks noEditPoints="1"/>
            </p:cNvSpPr>
            <p:nvPr/>
          </p:nvSpPr>
          <p:spPr bwMode="auto">
            <a:xfrm>
              <a:off x="9481610" y="5510904"/>
              <a:ext cx="58457" cy="36373"/>
            </a:xfrm>
            <a:custGeom>
              <a:avLst/>
              <a:gdLst>
                <a:gd name="T0" fmla="*/ 16 w 37"/>
                <a:gd name="T1" fmla="*/ 20 h 23"/>
                <a:gd name="T2" fmla="*/ 0 w 37"/>
                <a:gd name="T3" fmla="*/ 17 h 23"/>
                <a:gd name="T4" fmla="*/ 4 w 37"/>
                <a:gd name="T5" fmla="*/ 15 h 23"/>
                <a:gd name="T6" fmla="*/ 16 w 37"/>
                <a:gd name="T7" fmla="*/ 17 h 23"/>
                <a:gd name="T8" fmla="*/ 16 w 37"/>
                <a:gd name="T9" fmla="*/ 12 h 23"/>
                <a:gd name="T10" fmla="*/ 1 w 37"/>
                <a:gd name="T11" fmla="*/ 7 h 23"/>
                <a:gd name="T12" fmla="*/ 16 w 37"/>
                <a:gd name="T13" fmla="*/ 2 h 23"/>
                <a:gd name="T14" fmla="*/ 16 w 37"/>
                <a:gd name="T15" fmla="*/ 0 h 23"/>
                <a:gd name="T16" fmla="*/ 21 w 37"/>
                <a:gd name="T17" fmla="*/ 0 h 23"/>
                <a:gd name="T18" fmla="*/ 21 w 37"/>
                <a:gd name="T19" fmla="*/ 2 h 23"/>
                <a:gd name="T20" fmla="*/ 35 w 37"/>
                <a:gd name="T21" fmla="*/ 4 h 23"/>
                <a:gd name="T22" fmla="*/ 31 w 37"/>
                <a:gd name="T23" fmla="*/ 7 h 23"/>
                <a:gd name="T24" fmla="*/ 21 w 37"/>
                <a:gd name="T25" fmla="*/ 5 h 23"/>
                <a:gd name="T26" fmla="*/ 21 w 37"/>
                <a:gd name="T27" fmla="*/ 9 h 23"/>
                <a:gd name="T28" fmla="*/ 37 w 37"/>
                <a:gd name="T29" fmla="*/ 15 h 23"/>
                <a:gd name="T30" fmla="*/ 21 w 37"/>
                <a:gd name="T31" fmla="*/ 20 h 23"/>
                <a:gd name="T32" fmla="*/ 21 w 37"/>
                <a:gd name="T33" fmla="*/ 23 h 23"/>
                <a:gd name="T34" fmla="*/ 16 w 37"/>
                <a:gd name="T35" fmla="*/ 23 h 23"/>
                <a:gd name="T36" fmla="*/ 16 w 37"/>
                <a:gd name="T37" fmla="*/ 20 h 23"/>
                <a:gd name="T38" fmla="*/ 16 w 37"/>
                <a:gd name="T39" fmla="*/ 9 h 23"/>
                <a:gd name="T40" fmla="*/ 16 w 37"/>
                <a:gd name="T41" fmla="*/ 5 h 23"/>
                <a:gd name="T42" fmla="*/ 9 w 37"/>
                <a:gd name="T43" fmla="*/ 7 h 23"/>
                <a:gd name="T44" fmla="*/ 16 w 37"/>
                <a:gd name="T45" fmla="*/ 9 h 23"/>
                <a:gd name="T46" fmla="*/ 21 w 37"/>
                <a:gd name="T47" fmla="*/ 13 h 23"/>
                <a:gd name="T48" fmla="*/ 21 w 37"/>
                <a:gd name="T49" fmla="*/ 17 h 23"/>
                <a:gd name="T50" fmla="*/ 28 w 37"/>
                <a:gd name="T51" fmla="*/ 15 h 23"/>
                <a:gd name="T52" fmla="*/ 21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0"/>
                  </a:moveTo>
                  <a:cubicBezTo>
                    <a:pt x="9" y="20"/>
                    <a:pt x="3" y="19"/>
                    <a:pt x="0" y="17"/>
                  </a:cubicBezTo>
                  <a:cubicBezTo>
                    <a:pt x="4" y="15"/>
                    <a:pt x="4" y="15"/>
                    <a:pt x="4" y="15"/>
                  </a:cubicBezTo>
                  <a:cubicBezTo>
                    <a:pt x="7" y="16"/>
                    <a:pt x="11" y="17"/>
                    <a:pt x="16" y="17"/>
                  </a:cubicBezTo>
                  <a:cubicBezTo>
                    <a:pt x="16" y="12"/>
                    <a:pt x="16" y="12"/>
                    <a:pt x="16" y="12"/>
                  </a:cubicBezTo>
                  <a:cubicBezTo>
                    <a:pt x="9" y="12"/>
                    <a:pt x="1" y="11"/>
                    <a:pt x="1" y="7"/>
                  </a:cubicBezTo>
                  <a:cubicBezTo>
                    <a:pt x="1" y="4"/>
                    <a:pt x="7" y="2"/>
                    <a:pt x="16" y="2"/>
                  </a:cubicBezTo>
                  <a:cubicBezTo>
                    <a:pt x="16" y="0"/>
                    <a:pt x="16" y="0"/>
                    <a:pt x="16" y="0"/>
                  </a:cubicBezTo>
                  <a:cubicBezTo>
                    <a:pt x="21" y="0"/>
                    <a:pt x="21" y="0"/>
                    <a:pt x="21" y="0"/>
                  </a:cubicBezTo>
                  <a:cubicBezTo>
                    <a:pt x="21" y="2"/>
                    <a:pt x="21" y="2"/>
                    <a:pt x="21" y="2"/>
                  </a:cubicBezTo>
                  <a:cubicBezTo>
                    <a:pt x="27" y="2"/>
                    <a:pt x="32" y="3"/>
                    <a:pt x="35" y="4"/>
                  </a:cubicBezTo>
                  <a:cubicBezTo>
                    <a:pt x="31" y="7"/>
                    <a:pt x="31" y="7"/>
                    <a:pt x="31" y="7"/>
                  </a:cubicBezTo>
                  <a:cubicBezTo>
                    <a:pt x="28" y="6"/>
                    <a:pt x="25" y="5"/>
                    <a:pt x="21" y="5"/>
                  </a:cubicBezTo>
                  <a:cubicBezTo>
                    <a:pt x="21" y="9"/>
                    <a:pt x="21" y="9"/>
                    <a:pt x="21" y="9"/>
                  </a:cubicBezTo>
                  <a:cubicBezTo>
                    <a:pt x="29" y="10"/>
                    <a:pt x="37" y="11"/>
                    <a:pt x="37" y="15"/>
                  </a:cubicBezTo>
                  <a:cubicBezTo>
                    <a:pt x="37" y="17"/>
                    <a:pt x="32" y="20"/>
                    <a:pt x="21" y="20"/>
                  </a:cubicBezTo>
                  <a:cubicBezTo>
                    <a:pt x="21" y="23"/>
                    <a:pt x="21" y="23"/>
                    <a:pt x="21" y="23"/>
                  </a:cubicBezTo>
                  <a:cubicBezTo>
                    <a:pt x="16" y="23"/>
                    <a:pt x="16" y="23"/>
                    <a:pt x="16" y="23"/>
                  </a:cubicBezTo>
                  <a:lnTo>
                    <a:pt x="16" y="20"/>
                  </a:lnTo>
                  <a:close/>
                  <a:moveTo>
                    <a:pt x="16" y="9"/>
                  </a:moveTo>
                  <a:cubicBezTo>
                    <a:pt x="16" y="5"/>
                    <a:pt x="16" y="5"/>
                    <a:pt x="16" y="5"/>
                  </a:cubicBezTo>
                  <a:cubicBezTo>
                    <a:pt x="12" y="5"/>
                    <a:pt x="9" y="6"/>
                    <a:pt x="9" y="7"/>
                  </a:cubicBezTo>
                  <a:cubicBezTo>
                    <a:pt x="9" y="8"/>
                    <a:pt x="12" y="8"/>
                    <a:pt x="16" y="9"/>
                  </a:cubicBezTo>
                  <a:close/>
                  <a:moveTo>
                    <a:pt x="21" y="13"/>
                  </a:moveTo>
                  <a:cubicBezTo>
                    <a:pt x="21" y="17"/>
                    <a:pt x="21" y="17"/>
                    <a:pt x="21" y="17"/>
                  </a:cubicBezTo>
                  <a:cubicBezTo>
                    <a:pt x="26" y="17"/>
                    <a:pt x="28" y="16"/>
                    <a:pt x="28" y="15"/>
                  </a:cubicBezTo>
                  <a:cubicBezTo>
                    <a:pt x="28" y="14"/>
                    <a:pt x="25" y="13"/>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4" name="Freeform 498"/>
            <p:cNvSpPr>
              <a:spLocks/>
            </p:cNvSpPr>
            <p:nvPr/>
          </p:nvSpPr>
          <p:spPr bwMode="auto">
            <a:xfrm>
              <a:off x="9446536" y="5532987"/>
              <a:ext cx="3898"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0" y="12"/>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5" name="Freeform 499"/>
            <p:cNvSpPr>
              <a:spLocks/>
            </p:cNvSpPr>
            <p:nvPr/>
          </p:nvSpPr>
          <p:spPr bwMode="auto">
            <a:xfrm>
              <a:off x="9568646" y="5534286"/>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1" y="12"/>
                    <a:pt x="2" y="11"/>
                    <a:pt x="3" y="11"/>
                  </a:cubicBezTo>
                  <a:cubicBezTo>
                    <a:pt x="3" y="0"/>
                    <a:pt x="3" y="0"/>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6" name="Freeform 500"/>
            <p:cNvSpPr>
              <a:spLocks/>
            </p:cNvSpPr>
            <p:nvPr/>
          </p:nvSpPr>
          <p:spPr bwMode="auto">
            <a:xfrm>
              <a:off x="9454330" y="5540781"/>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7" name="Freeform 501"/>
            <p:cNvSpPr>
              <a:spLocks/>
            </p:cNvSpPr>
            <p:nvPr/>
          </p:nvSpPr>
          <p:spPr bwMode="auto">
            <a:xfrm>
              <a:off x="9462124" y="5543379"/>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8" name="Freeform 502"/>
            <p:cNvSpPr>
              <a:spLocks/>
            </p:cNvSpPr>
            <p:nvPr/>
          </p:nvSpPr>
          <p:spPr bwMode="auto">
            <a:xfrm>
              <a:off x="9441340" y="5499212"/>
              <a:ext cx="136400" cy="51962"/>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69" name="Freeform 503"/>
            <p:cNvSpPr>
              <a:spLocks/>
            </p:cNvSpPr>
            <p:nvPr/>
          </p:nvSpPr>
          <p:spPr bwMode="auto">
            <a:xfrm>
              <a:off x="9441340" y="5508305"/>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0" name="Freeform 504"/>
            <p:cNvSpPr>
              <a:spLocks/>
            </p:cNvSpPr>
            <p:nvPr/>
          </p:nvSpPr>
          <p:spPr bwMode="auto">
            <a:xfrm>
              <a:off x="9441340" y="5508305"/>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19"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1" name="Oval 505"/>
            <p:cNvSpPr>
              <a:spLocks noChangeArrowheads="1"/>
            </p:cNvSpPr>
            <p:nvPr/>
          </p:nvSpPr>
          <p:spPr bwMode="auto">
            <a:xfrm>
              <a:off x="9441340" y="5483623"/>
              <a:ext cx="136400" cy="50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2" name="Freeform 506"/>
            <p:cNvSpPr>
              <a:spLocks/>
            </p:cNvSpPr>
            <p:nvPr/>
          </p:nvSpPr>
          <p:spPr bwMode="auto">
            <a:xfrm>
              <a:off x="9443938" y="5484923"/>
              <a:ext cx="131204" cy="48065"/>
            </a:xfrm>
            <a:custGeom>
              <a:avLst/>
              <a:gdLst>
                <a:gd name="T0" fmla="*/ 41 w 82"/>
                <a:gd name="T1" fmla="*/ 30 h 30"/>
                <a:gd name="T2" fmla="*/ 0 w 82"/>
                <a:gd name="T3" fmla="*/ 15 h 30"/>
                <a:gd name="T4" fmla="*/ 41 w 82"/>
                <a:gd name="T5" fmla="*/ 0 h 30"/>
                <a:gd name="T6" fmla="*/ 82 w 82"/>
                <a:gd name="T7" fmla="*/ 15 h 30"/>
                <a:gd name="T8" fmla="*/ 41 w 82"/>
                <a:gd name="T9" fmla="*/ 30 h 30"/>
              </a:gdLst>
              <a:ahLst/>
              <a:cxnLst>
                <a:cxn ang="0">
                  <a:pos x="T0" y="T1"/>
                </a:cxn>
                <a:cxn ang="0">
                  <a:pos x="T2" y="T3"/>
                </a:cxn>
                <a:cxn ang="0">
                  <a:pos x="T4" y="T5"/>
                </a:cxn>
                <a:cxn ang="0">
                  <a:pos x="T6" y="T7"/>
                </a:cxn>
                <a:cxn ang="0">
                  <a:pos x="T8" y="T9"/>
                </a:cxn>
              </a:cxnLst>
              <a:rect l="0" t="0" r="r" b="b"/>
              <a:pathLst>
                <a:path w="82" h="30">
                  <a:moveTo>
                    <a:pt x="41" y="30"/>
                  </a:moveTo>
                  <a:cubicBezTo>
                    <a:pt x="16" y="30"/>
                    <a:pt x="0" y="22"/>
                    <a:pt x="0" y="15"/>
                  </a:cubicBezTo>
                  <a:cubicBezTo>
                    <a:pt x="0" y="8"/>
                    <a:pt x="16" y="0"/>
                    <a:pt x="41" y="0"/>
                  </a:cubicBezTo>
                  <a:cubicBezTo>
                    <a:pt x="66" y="0"/>
                    <a:pt x="82" y="8"/>
                    <a:pt x="82" y="15"/>
                  </a:cubicBezTo>
                  <a:cubicBezTo>
                    <a:pt x="82" y="22"/>
                    <a:pt x="65"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3" name="Freeform 507"/>
            <p:cNvSpPr>
              <a:spLocks noEditPoints="1"/>
            </p:cNvSpPr>
            <p:nvPr/>
          </p:nvSpPr>
          <p:spPr bwMode="auto">
            <a:xfrm>
              <a:off x="9481610" y="5490119"/>
              <a:ext cx="58457" cy="37673"/>
            </a:xfrm>
            <a:custGeom>
              <a:avLst/>
              <a:gdLst>
                <a:gd name="T0" fmla="*/ 16 w 37"/>
                <a:gd name="T1" fmla="*/ 21 h 24"/>
                <a:gd name="T2" fmla="*/ 0 w 37"/>
                <a:gd name="T3" fmla="*/ 18 h 24"/>
                <a:gd name="T4" fmla="*/ 4 w 37"/>
                <a:gd name="T5" fmla="*/ 16 h 24"/>
                <a:gd name="T6" fmla="*/ 16 w 37"/>
                <a:gd name="T7" fmla="*/ 18 h 24"/>
                <a:gd name="T8" fmla="*/ 16 w 37"/>
                <a:gd name="T9" fmla="*/ 13 h 24"/>
                <a:gd name="T10" fmla="*/ 1 w 37"/>
                <a:gd name="T11" fmla="*/ 8 h 24"/>
                <a:gd name="T12" fmla="*/ 16 w 37"/>
                <a:gd name="T13" fmla="*/ 3 h 24"/>
                <a:gd name="T14" fmla="*/ 16 w 37"/>
                <a:gd name="T15" fmla="*/ 0 h 24"/>
                <a:gd name="T16" fmla="*/ 21 w 37"/>
                <a:gd name="T17" fmla="*/ 0 h 24"/>
                <a:gd name="T18" fmla="*/ 21 w 37"/>
                <a:gd name="T19" fmla="*/ 3 h 24"/>
                <a:gd name="T20" fmla="*/ 35 w 37"/>
                <a:gd name="T21" fmla="*/ 5 h 24"/>
                <a:gd name="T22" fmla="*/ 31 w 37"/>
                <a:gd name="T23" fmla="*/ 8 h 24"/>
                <a:gd name="T24" fmla="*/ 21 w 37"/>
                <a:gd name="T25" fmla="*/ 6 h 24"/>
                <a:gd name="T26" fmla="*/ 21 w 37"/>
                <a:gd name="T27" fmla="*/ 10 h 24"/>
                <a:gd name="T28" fmla="*/ 37 w 37"/>
                <a:gd name="T29" fmla="*/ 16 h 24"/>
                <a:gd name="T30" fmla="*/ 21 w 37"/>
                <a:gd name="T31" fmla="*/ 21 h 24"/>
                <a:gd name="T32" fmla="*/ 21 w 37"/>
                <a:gd name="T33" fmla="*/ 24 h 24"/>
                <a:gd name="T34" fmla="*/ 16 w 37"/>
                <a:gd name="T35" fmla="*/ 24 h 24"/>
                <a:gd name="T36" fmla="*/ 16 w 37"/>
                <a:gd name="T37" fmla="*/ 21 h 24"/>
                <a:gd name="T38" fmla="*/ 16 w 37"/>
                <a:gd name="T39" fmla="*/ 10 h 24"/>
                <a:gd name="T40" fmla="*/ 16 w 37"/>
                <a:gd name="T41" fmla="*/ 6 h 24"/>
                <a:gd name="T42" fmla="*/ 9 w 37"/>
                <a:gd name="T43" fmla="*/ 8 h 24"/>
                <a:gd name="T44" fmla="*/ 16 w 37"/>
                <a:gd name="T45" fmla="*/ 10 h 24"/>
                <a:gd name="T46" fmla="*/ 21 w 37"/>
                <a:gd name="T47" fmla="*/ 14 h 24"/>
                <a:gd name="T48" fmla="*/ 21 w 37"/>
                <a:gd name="T49" fmla="*/ 18 h 24"/>
                <a:gd name="T50" fmla="*/ 28 w 37"/>
                <a:gd name="T51" fmla="*/ 16 h 24"/>
                <a:gd name="T52" fmla="*/ 21 w 37"/>
                <a:gd name="T5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4">
                  <a:moveTo>
                    <a:pt x="16" y="21"/>
                  </a:moveTo>
                  <a:cubicBezTo>
                    <a:pt x="9" y="21"/>
                    <a:pt x="3" y="20"/>
                    <a:pt x="0" y="18"/>
                  </a:cubicBezTo>
                  <a:cubicBezTo>
                    <a:pt x="4" y="16"/>
                    <a:pt x="4" y="16"/>
                    <a:pt x="4" y="16"/>
                  </a:cubicBezTo>
                  <a:cubicBezTo>
                    <a:pt x="7" y="17"/>
                    <a:pt x="11" y="18"/>
                    <a:pt x="16" y="18"/>
                  </a:cubicBezTo>
                  <a:cubicBezTo>
                    <a:pt x="16" y="13"/>
                    <a:pt x="16" y="13"/>
                    <a:pt x="16" y="13"/>
                  </a:cubicBezTo>
                  <a:cubicBezTo>
                    <a:pt x="9" y="13"/>
                    <a:pt x="1" y="12"/>
                    <a:pt x="1" y="8"/>
                  </a:cubicBezTo>
                  <a:cubicBezTo>
                    <a:pt x="1" y="5"/>
                    <a:pt x="7" y="3"/>
                    <a:pt x="16" y="3"/>
                  </a:cubicBezTo>
                  <a:cubicBezTo>
                    <a:pt x="16" y="0"/>
                    <a:pt x="16" y="0"/>
                    <a:pt x="16" y="0"/>
                  </a:cubicBezTo>
                  <a:cubicBezTo>
                    <a:pt x="21" y="0"/>
                    <a:pt x="21" y="0"/>
                    <a:pt x="21" y="0"/>
                  </a:cubicBezTo>
                  <a:cubicBezTo>
                    <a:pt x="21" y="3"/>
                    <a:pt x="21" y="3"/>
                    <a:pt x="21" y="3"/>
                  </a:cubicBezTo>
                  <a:cubicBezTo>
                    <a:pt x="27" y="3"/>
                    <a:pt x="32" y="4"/>
                    <a:pt x="35" y="5"/>
                  </a:cubicBezTo>
                  <a:cubicBezTo>
                    <a:pt x="31" y="8"/>
                    <a:pt x="31" y="8"/>
                    <a:pt x="31" y="8"/>
                  </a:cubicBezTo>
                  <a:cubicBezTo>
                    <a:pt x="28" y="7"/>
                    <a:pt x="25" y="6"/>
                    <a:pt x="21" y="6"/>
                  </a:cubicBezTo>
                  <a:cubicBezTo>
                    <a:pt x="21" y="10"/>
                    <a:pt x="21" y="10"/>
                    <a:pt x="21" y="10"/>
                  </a:cubicBezTo>
                  <a:cubicBezTo>
                    <a:pt x="29" y="11"/>
                    <a:pt x="37" y="12"/>
                    <a:pt x="37" y="16"/>
                  </a:cubicBezTo>
                  <a:cubicBezTo>
                    <a:pt x="37" y="18"/>
                    <a:pt x="32" y="21"/>
                    <a:pt x="21" y="21"/>
                  </a:cubicBezTo>
                  <a:cubicBezTo>
                    <a:pt x="21" y="24"/>
                    <a:pt x="21" y="24"/>
                    <a:pt x="21" y="24"/>
                  </a:cubicBezTo>
                  <a:cubicBezTo>
                    <a:pt x="16" y="24"/>
                    <a:pt x="16" y="24"/>
                    <a:pt x="16" y="24"/>
                  </a:cubicBezTo>
                  <a:lnTo>
                    <a:pt x="16" y="21"/>
                  </a:lnTo>
                  <a:close/>
                  <a:moveTo>
                    <a:pt x="16" y="10"/>
                  </a:moveTo>
                  <a:cubicBezTo>
                    <a:pt x="16" y="6"/>
                    <a:pt x="16" y="6"/>
                    <a:pt x="16" y="6"/>
                  </a:cubicBezTo>
                  <a:cubicBezTo>
                    <a:pt x="12" y="6"/>
                    <a:pt x="9" y="7"/>
                    <a:pt x="9" y="8"/>
                  </a:cubicBezTo>
                  <a:cubicBezTo>
                    <a:pt x="9" y="9"/>
                    <a:pt x="12" y="9"/>
                    <a:pt x="16" y="10"/>
                  </a:cubicBezTo>
                  <a:close/>
                  <a:moveTo>
                    <a:pt x="21" y="14"/>
                  </a:moveTo>
                  <a:cubicBezTo>
                    <a:pt x="21" y="18"/>
                    <a:pt x="21" y="18"/>
                    <a:pt x="21" y="18"/>
                  </a:cubicBezTo>
                  <a:cubicBezTo>
                    <a:pt x="26" y="18"/>
                    <a:pt x="28" y="17"/>
                    <a:pt x="28" y="16"/>
                  </a:cubicBezTo>
                  <a:cubicBezTo>
                    <a:pt x="28" y="15"/>
                    <a:pt x="25"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4" name="Freeform 508"/>
            <p:cNvSpPr>
              <a:spLocks/>
            </p:cNvSpPr>
            <p:nvPr/>
          </p:nvSpPr>
          <p:spPr bwMode="auto">
            <a:xfrm>
              <a:off x="9446536" y="5513502"/>
              <a:ext cx="3898"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0" y="12"/>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5" name="Freeform 509"/>
            <p:cNvSpPr>
              <a:spLocks/>
            </p:cNvSpPr>
            <p:nvPr/>
          </p:nvSpPr>
          <p:spPr bwMode="auto">
            <a:xfrm>
              <a:off x="9568646" y="5514800"/>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1" y="12"/>
                    <a:pt x="2" y="11"/>
                    <a:pt x="3" y="10"/>
                  </a:cubicBezTo>
                  <a:cubicBezTo>
                    <a:pt x="3" y="0"/>
                    <a:pt x="3" y="0"/>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6" name="Freeform 510"/>
            <p:cNvSpPr>
              <a:spLocks/>
            </p:cNvSpPr>
            <p:nvPr/>
          </p:nvSpPr>
          <p:spPr bwMode="auto">
            <a:xfrm>
              <a:off x="9454330" y="5521296"/>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7" name="Freeform 511"/>
            <p:cNvSpPr>
              <a:spLocks/>
            </p:cNvSpPr>
            <p:nvPr/>
          </p:nvSpPr>
          <p:spPr bwMode="auto">
            <a:xfrm>
              <a:off x="9462124" y="5525193"/>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8" name="Freeform 512"/>
            <p:cNvSpPr>
              <a:spLocks/>
            </p:cNvSpPr>
            <p:nvPr/>
          </p:nvSpPr>
          <p:spPr bwMode="auto">
            <a:xfrm>
              <a:off x="9441340" y="5479727"/>
              <a:ext cx="136400" cy="53261"/>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79" name="Freeform 513"/>
            <p:cNvSpPr>
              <a:spLocks/>
            </p:cNvSpPr>
            <p:nvPr/>
          </p:nvSpPr>
          <p:spPr bwMode="auto">
            <a:xfrm>
              <a:off x="9441340" y="5490119"/>
              <a:ext cx="136400"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0" name="Freeform 514"/>
            <p:cNvSpPr>
              <a:spLocks/>
            </p:cNvSpPr>
            <p:nvPr/>
          </p:nvSpPr>
          <p:spPr bwMode="auto">
            <a:xfrm>
              <a:off x="9441340" y="5490119"/>
              <a:ext cx="136400"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1" name="Oval 515"/>
            <p:cNvSpPr>
              <a:spLocks noChangeArrowheads="1"/>
            </p:cNvSpPr>
            <p:nvPr/>
          </p:nvSpPr>
          <p:spPr bwMode="auto">
            <a:xfrm>
              <a:off x="9441340" y="5462839"/>
              <a:ext cx="136400"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2" name="Freeform 516"/>
            <p:cNvSpPr>
              <a:spLocks/>
            </p:cNvSpPr>
            <p:nvPr/>
          </p:nvSpPr>
          <p:spPr bwMode="auto">
            <a:xfrm>
              <a:off x="9443938" y="5465437"/>
              <a:ext cx="131204" cy="48065"/>
            </a:xfrm>
            <a:custGeom>
              <a:avLst/>
              <a:gdLst>
                <a:gd name="T0" fmla="*/ 41 w 82"/>
                <a:gd name="T1" fmla="*/ 30 h 30"/>
                <a:gd name="T2" fmla="*/ 0 w 82"/>
                <a:gd name="T3" fmla="*/ 15 h 30"/>
                <a:gd name="T4" fmla="*/ 41 w 82"/>
                <a:gd name="T5" fmla="*/ 0 h 30"/>
                <a:gd name="T6" fmla="*/ 82 w 82"/>
                <a:gd name="T7" fmla="*/ 15 h 30"/>
                <a:gd name="T8" fmla="*/ 41 w 82"/>
                <a:gd name="T9" fmla="*/ 30 h 30"/>
              </a:gdLst>
              <a:ahLst/>
              <a:cxnLst>
                <a:cxn ang="0">
                  <a:pos x="T0" y="T1"/>
                </a:cxn>
                <a:cxn ang="0">
                  <a:pos x="T2" y="T3"/>
                </a:cxn>
                <a:cxn ang="0">
                  <a:pos x="T4" y="T5"/>
                </a:cxn>
                <a:cxn ang="0">
                  <a:pos x="T6" y="T7"/>
                </a:cxn>
                <a:cxn ang="0">
                  <a:pos x="T8" y="T9"/>
                </a:cxn>
              </a:cxnLst>
              <a:rect l="0" t="0" r="r" b="b"/>
              <a:pathLst>
                <a:path w="82" h="30">
                  <a:moveTo>
                    <a:pt x="41" y="30"/>
                  </a:moveTo>
                  <a:cubicBezTo>
                    <a:pt x="16" y="30"/>
                    <a:pt x="0" y="22"/>
                    <a:pt x="0" y="15"/>
                  </a:cubicBezTo>
                  <a:cubicBezTo>
                    <a:pt x="0" y="8"/>
                    <a:pt x="16" y="0"/>
                    <a:pt x="41" y="0"/>
                  </a:cubicBezTo>
                  <a:cubicBezTo>
                    <a:pt x="66" y="0"/>
                    <a:pt x="82" y="8"/>
                    <a:pt x="82" y="15"/>
                  </a:cubicBezTo>
                  <a:cubicBezTo>
                    <a:pt x="82" y="22"/>
                    <a:pt x="65"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3" name="Freeform 517"/>
            <p:cNvSpPr>
              <a:spLocks noEditPoints="1"/>
            </p:cNvSpPr>
            <p:nvPr/>
          </p:nvSpPr>
          <p:spPr bwMode="auto">
            <a:xfrm>
              <a:off x="9481610" y="5470633"/>
              <a:ext cx="58457" cy="36373"/>
            </a:xfrm>
            <a:custGeom>
              <a:avLst/>
              <a:gdLst>
                <a:gd name="T0" fmla="*/ 16 w 37"/>
                <a:gd name="T1" fmla="*/ 21 h 23"/>
                <a:gd name="T2" fmla="*/ 0 w 37"/>
                <a:gd name="T3" fmla="*/ 18 h 23"/>
                <a:gd name="T4" fmla="*/ 4 w 37"/>
                <a:gd name="T5" fmla="*/ 16 h 23"/>
                <a:gd name="T6" fmla="*/ 16 w 37"/>
                <a:gd name="T7" fmla="*/ 18 h 23"/>
                <a:gd name="T8" fmla="*/ 16 w 37"/>
                <a:gd name="T9" fmla="*/ 13 h 23"/>
                <a:gd name="T10" fmla="*/ 1 w 37"/>
                <a:gd name="T11" fmla="*/ 8 h 23"/>
                <a:gd name="T12" fmla="*/ 16 w 37"/>
                <a:gd name="T13" fmla="*/ 3 h 23"/>
                <a:gd name="T14" fmla="*/ 16 w 37"/>
                <a:gd name="T15" fmla="*/ 0 h 23"/>
                <a:gd name="T16" fmla="*/ 21 w 37"/>
                <a:gd name="T17" fmla="*/ 0 h 23"/>
                <a:gd name="T18" fmla="*/ 21 w 37"/>
                <a:gd name="T19" fmla="*/ 3 h 23"/>
                <a:gd name="T20" fmla="*/ 35 w 37"/>
                <a:gd name="T21" fmla="*/ 5 h 23"/>
                <a:gd name="T22" fmla="*/ 31 w 37"/>
                <a:gd name="T23" fmla="*/ 8 h 23"/>
                <a:gd name="T24" fmla="*/ 21 w 37"/>
                <a:gd name="T25" fmla="*/ 6 h 23"/>
                <a:gd name="T26" fmla="*/ 21 w 37"/>
                <a:gd name="T27" fmla="*/ 10 h 23"/>
                <a:gd name="T28" fmla="*/ 37 w 37"/>
                <a:gd name="T29" fmla="*/ 16 h 23"/>
                <a:gd name="T30" fmla="*/ 21 w 37"/>
                <a:gd name="T31" fmla="*/ 21 h 23"/>
                <a:gd name="T32" fmla="*/ 21 w 37"/>
                <a:gd name="T33" fmla="*/ 23 h 23"/>
                <a:gd name="T34" fmla="*/ 16 w 37"/>
                <a:gd name="T35" fmla="*/ 23 h 23"/>
                <a:gd name="T36" fmla="*/ 16 w 37"/>
                <a:gd name="T37" fmla="*/ 21 h 23"/>
                <a:gd name="T38" fmla="*/ 16 w 37"/>
                <a:gd name="T39" fmla="*/ 10 h 23"/>
                <a:gd name="T40" fmla="*/ 16 w 37"/>
                <a:gd name="T41" fmla="*/ 6 h 23"/>
                <a:gd name="T42" fmla="*/ 9 w 37"/>
                <a:gd name="T43" fmla="*/ 8 h 23"/>
                <a:gd name="T44" fmla="*/ 16 w 37"/>
                <a:gd name="T45" fmla="*/ 10 h 23"/>
                <a:gd name="T46" fmla="*/ 21 w 37"/>
                <a:gd name="T47" fmla="*/ 14 h 23"/>
                <a:gd name="T48" fmla="*/ 21 w 37"/>
                <a:gd name="T49" fmla="*/ 18 h 23"/>
                <a:gd name="T50" fmla="*/ 28 w 37"/>
                <a:gd name="T51" fmla="*/ 16 h 23"/>
                <a:gd name="T52" fmla="*/ 21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1"/>
                  </a:moveTo>
                  <a:cubicBezTo>
                    <a:pt x="9" y="21"/>
                    <a:pt x="3" y="20"/>
                    <a:pt x="0" y="18"/>
                  </a:cubicBezTo>
                  <a:cubicBezTo>
                    <a:pt x="4" y="16"/>
                    <a:pt x="4" y="16"/>
                    <a:pt x="4" y="16"/>
                  </a:cubicBezTo>
                  <a:cubicBezTo>
                    <a:pt x="7" y="17"/>
                    <a:pt x="11" y="18"/>
                    <a:pt x="16" y="18"/>
                  </a:cubicBezTo>
                  <a:cubicBezTo>
                    <a:pt x="16" y="13"/>
                    <a:pt x="16" y="13"/>
                    <a:pt x="16" y="13"/>
                  </a:cubicBezTo>
                  <a:cubicBezTo>
                    <a:pt x="9" y="12"/>
                    <a:pt x="1" y="11"/>
                    <a:pt x="1" y="8"/>
                  </a:cubicBezTo>
                  <a:cubicBezTo>
                    <a:pt x="1" y="5"/>
                    <a:pt x="7" y="3"/>
                    <a:pt x="16" y="3"/>
                  </a:cubicBezTo>
                  <a:cubicBezTo>
                    <a:pt x="16" y="0"/>
                    <a:pt x="16" y="0"/>
                    <a:pt x="16" y="0"/>
                  </a:cubicBezTo>
                  <a:cubicBezTo>
                    <a:pt x="21" y="0"/>
                    <a:pt x="21" y="0"/>
                    <a:pt x="21" y="0"/>
                  </a:cubicBezTo>
                  <a:cubicBezTo>
                    <a:pt x="21" y="3"/>
                    <a:pt x="21" y="3"/>
                    <a:pt x="21" y="3"/>
                  </a:cubicBezTo>
                  <a:cubicBezTo>
                    <a:pt x="27" y="3"/>
                    <a:pt x="32" y="4"/>
                    <a:pt x="35" y="5"/>
                  </a:cubicBezTo>
                  <a:cubicBezTo>
                    <a:pt x="31" y="8"/>
                    <a:pt x="31" y="8"/>
                    <a:pt x="31" y="8"/>
                  </a:cubicBezTo>
                  <a:cubicBezTo>
                    <a:pt x="28" y="7"/>
                    <a:pt x="25" y="6"/>
                    <a:pt x="21" y="6"/>
                  </a:cubicBezTo>
                  <a:cubicBezTo>
                    <a:pt x="21" y="10"/>
                    <a:pt x="21" y="10"/>
                    <a:pt x="21" y="10"/>
                  </a:cubicBezTo>
                  <a:cubicBezTo>
                    <a:pt x="29" y="11"/>
                    <a:pt x="37" y="12"/>
                    <a:pt x="37" y="16"/>
                  </a:cubicBezTo>
                  <a:cubicBezTo>
                    <a:pt x="37" y="18"/>
                    <a:pt x="32" y="21"/>
                    <a:pt x="21" y="21"/>
                  </a:cubicBezTo>
                  <a:cubicBezTo>
                    <a:pt x="21" y="23"/>
                    <a:pt x="21" y="23"/>
                    <a:pt x="21" y="23"/>
                  </a:cubicBezTo>
                  <a:cubicBezTo>
                    <a:pt x="16" y="23"/>
                    <a:pt x="16" y="23"/>
                    <a:pt x="16" y="23"/>
                  </a:cubicBezTo>
                  <a:lnTo>
                    <a:pt x="16" y="21"/>
                  </a:lnTo>
                  <a:close/>
                  <a:moveTo>
                    <a:pt x="16" y="10"/>
                  </a:moveTo>
                  <a:cubicBezTo>
                    <a:pt x="16" y="6"/>
                    <a:pt x="16" y="6"/>
                    <a:pt x="16" y="6"/>
                  </a:cubicBezTo>
                  <a:cubicBezTo>
                    <a:pt x="12" y="6"/>
                    <a:pt x="9" y="7"/>
                    <a:pt x="9" y="8"/>
                  </a:cubicBezTo>
                  <a:cubicBezTo>
                    <a:pt x="9" y="9"/>
                    <a:pt x="12" y="9"/>
                    <a:pt x="16" y="10"/>
                  </a:cubicBezTo>
                  <a:close/>
                  <a:moveTo>
                    <a:pt x="21" y="14"/>
                  </a:moveTo>
                  <a:cubicBezTo>
                    <a:pt x="21" y="18"/>
                    <a:pt x="21" y="18"/>
                    <a:pt x="21" y="18"/>
                  </a:cubicBezTo>
                  <a:cubicBezTo>
                    <a:pt x="26" y="18"/>
                    <a:pt x="28" y="17"/>
                    <a:pt x="28" y="16"/>
                  </a:cubicBezTo>
                  <a:cubicBezTo>
                    <a:pt x="28" y="15"/>
                    <a:pt x="25"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4" name="Freeform 518"/>
            <p:cNvSpPr>
              <a:spLocks/>
            </p:cNvSpPr>
            <p:nvPr/>
          </p:nvSpPr>
          <p:spPr bwMode="auto">
            <a:xfrm>
              <a:off x="9446536" y="5494016"/>
              <a:ext cx="3898"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0" y="12"/>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5" name="Freeform 519"/>
            <p:cNvSpPr>
              <a:spLocks/>
            </p:cNvSpPr>
            <p:nvPr/>
          </p:nvSpPr>
          <p:spPr bwMode="auto">
            <a:xfrm>
              <a:off x="9568646" y="5495315"/>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1" y="12"/>
                    <a:pt x="2" y="11"/>
                    <a:pt x="3" y="10"/>
                  </a:cubicBezTo>
                  <a:cubicBezTo>
                    <a:pt x="3" y="0"/>
                    <a:pt x="3" y="0"/>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6" name="Freeform 520"/>
            <p:cNvSpPr>
              <a:spLocks/>
            </p:cNvSpPr>
            <p:nvPr/>
          </p:nvSpPr>
          <p:spPr bwMode="auto">
            <a:xfrm>
              <a:off x="9454330" y="5501810"/>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7" name="Freeform 521"/>
            <p:cNvSpPr>
              <a:spLocks/>
            </p:cNvSpPr>
            <p:nvPr/>
          </p:nvSpPr>
          <p:spPr bwMode="auto">
            <a:xfrm>
              <a:off x="9462124" y="5505707"/>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8" name="Freeform 522"/>
            <p:cNvSpPr>
              <a:spLocks/>
            </p:cNvSpPr>
            <p:nvPr/>
          </p:nvSpPr>
          <p:spPr bwMode="auto">
            <a:xfrm>
              <a:off x="9441340" y="5460241"/>
              <a:ext cx="136400" cy="53261"/>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89" name="Freeform 523"/>
            <p:cNvSpPr>
              <a:spLocks/>
            </p:cNvSpPr>
            <p:nvPr/>
          </p:nvSpPr>
          <p:spPr bwMode="auto">
            <a:xfrm>
              <a:off x="9441340" y="5470633"/>
              <a:ext cx="136400"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0" name="Freeform 524"/>
            <p:cNvSpPr>
              <a:spLocks/>
            </p:cNvSpPr>
            <p:nvPr/>
          </p:nvSpPr>
          <p:spPr bwMode="auto">
            <a:xfrm>
              <a:off x="9441340" y="5470633"/>
              <a:ext cx="136400" cy="37673"/>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1" name="Oval 525"/>
            <p:cNvSpPr>
              <a:spLocks noChangeArrowheads="1"/>
            </p:cNvSpPr>
            <p:nvPr/>
          </p:nvSpPr>
          <p:spPr bwMode="auto">
            <a:xfrm>
              <a:off x="9441340" y="5443353"/>
              <a:ext cx="136400"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2" name="Freeform 526"/>
            <p:cNvSpPr>
              <a:spLocks/>
            </p:cNvSpPr>
            <p:nvPr/>
          </p:nvSpPr>
          <p:spPr bwMode="auto">
            <a:xfrm>
              <a:off x="9443938" y="5445952"/>
              <a:ext cx="131204" cy="48065"/>
            </a:xfrm>
            <a:custGeom>
              <a:avLst/>
              <a:gdLst>
                <a:gd name="T0" fmla="*/ 41 w 82"/>
                <a:gd name="T1" fmla="*/ 30 h 30"/>
                <a:gd name="T2" fmla="*/ 0 w 82"/>
                <a:gd name="T3" fmla="*/ 15 h 30"/>
                <a:gd name="T4" fmla="*/ 41 w 82"/>
                <a:gd name="T5" fmla="*/ 0 h 30"/>
                <a:gd name="T6" fmla="*/ 82 w 82"/>
                <a:gd name="T7" fmla="*/ 15 h 30"/>
                <a:gd name="T8" fmla="*/ 41 w 82"/>
                <a:gd name="T9" fmla="*/ 30 h 30"/>
              </a:gdLst>
              <a:ahLst/>
              <a:cxnLst>
                <a:cxn ang="0">
                  <a:pos x="T0" y="T1"/>
                </a:cxn>
                <a:cxn ang="0">
                  <a:pos x="T2" y="T3"/>
                </a:cxn>
                <a:cxn ang="0">
                  <a:pos x="T4" y="T5"/>
                </a:cxn>
                <a:cxn ang="0">
                  <a:pos x="T6" y="T7"/>
                </a:cxn>
                <a:cxn ang="0">
                  <a:pos x="T8" y="T9"/>
                </a:cxn>
              </a:cxnLst>
              <a:rect l="0" t="0" r="r" b="b"/>
              <a:pathLst>
                <a:path w="82" h="30">
                  <a:moveTo>
                    <a:pt x="41" y="30"/>
                  </a:moveTo>
                  <a:cubicBezTo>
                    <a:pt x="16" y="30"/>
                    <a:pt x="0" y="22"/>
                    <a:pt x="0" y="15"/>
                  </a:cubicBezTo>
                  <a:cubicBezTo>
                    <a:pt x="0" y="8"/>
                    <a:pt x="16" y="0"/>
                    <a:pt x="41" y="0"/>
                  </a:cubicBezTo>
                  <a:cubicBezTo>
                    <a:pt x="66" y="0"/>
                    <a:pt x="82" y="8"/>
                    <a:pt x="82" y="15"/>
                  </a:cubicBezTo>
                  <a:cubicBezTo>
                    <a:pt x="82" y="22"/>
                    <a:pt x="65"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3" name="Freeform 527"/>
            <p:cNvSpPr>
              <a:spLocks noEditPoints="1"/>
            </p:cNvSpPr>
            <p:nvPr/>
          </p:nvSpPr>
          <p:spPr bwMode="auto">
            <a:xfrm>
              <a:off x="9481610" y="5451148"/>
              <a:ext cx="58457" cy="36373"/>
            </a:xfrm>
            <a:custGeom>
              <a:avLst/>
              <a:gdLst>
                <a:gd name="T0" fmla="*/ 16 w 37"/>
                <a:gd name="T1" fmla="*/ 21 h 23"/>
                <a:gd name="T2" fmla="*/ 0 w 37"/>
                <a:gd name="T3" fmla="*/ 18 h 23"/>
                <a:gd name="T4" fmla="*/ 4 w 37"/>
                <a:gd name="T5" fmla="*/ 16 h 23"/>
                <a:gd name="T6" fmla="*/ 16 w 37"/>
                <a:gd name="T7" fmla="*/ 18 h 23"/>
                <a:gd name="T8" fmla="*/ 16 w 37"/>
                <a:gd name="T9" fmla="*/ 13 h 23"/>
                <a:gd name="T10" fmla="*/ 1 w 37"/>
                <a:gd name="T11" fmla="*/ 8 h 23"/>
                <a:gd name="T12" fmla="*/ 16 w 37"/>
                <a:gd name="T13" fmla="*/ 3 h 23"/>
                <a:gd name="T14" fmla="*/ 16 w 37"/>
                <a:gd name="T15" fmla="*/ 0 h 23"/>
                <a:gd name="T16" fmla="*/ 21 w 37"/>
                <a:gd name="T17" fmla="*/ 0 h 23"/>
                <a:gd name="T18" fmla="*/ 21 w 37"/>
                <a:gd name="T19" fmla="*/ 3 h 23"/>
                <a:gd name="T20" fmla="*/ 35 w 37"/>
                <a:gd name="T21" fmla="*/ 5 h 23"/>
                <a:gd name="T22" fmla="*/ 31 w 37"/>
                <a:gd name="T23" fmla="*/ 8 h 23"/>
                <a:gd name="T24" fmla="*/ 21 w 37"/>
                <a:gd name="T25" fmla="*/ 6 h 23"/>
                <a:gd name="T26" fmla="*/ 21 w 37"/>
                <a:gd name="T27" fmla="*/ 10 h 23"/>
                <a:gd name="T28" fmla="*/ 37 w 37"/>
                <a:gd name="T29" fmla="*/ 16 h 23"/>
                <a:gd name="T30" fmla="*/ 21 w 37"/>
                <a:gd name="T31" fmla="*/ 21 h 23"/>
                <a:gd name="T32" fmla="*/ 21 w 37"/>
                <a:gd name="T33" fmla="*/ 23 h 23"/>
                <a:gd name="T34" fmla="*/ 16 w 37"/>
                <a:gd name="T35" fmla="*/ 23 h 23"/>
                <a:gd name="T36" fmla="*/ 16 w 37"/>
                <a:gd name="T37" fmla="*/ 21 h 23"/>
                <a:gd name="T38" fmla="*/ 16 w 37"/>
                <a:gd name="T39" fmla="*/ 10 h 23"/>
                <a:gd name="T40" fmla="*/ 16 w 37"/>
                <a:gd name="T41" fmla="*/ 5 h 23"/>
                <a:gd name="T42" fmla="*/ 9 w 37"/>
                <a:gd name="T43" fmla="*/ 8 h 23"/>
                <a:gd name="T44" fmla="*/ 16 w 37"/>
                <a:gd name="T45" fmla="*/ 10 h 23"/>
                <a:gd name="T46" fmla="*/ 21 w 37"/>
                <a:gd name="T47" fmla="*/ 14 h 23"/>
                <a:gd name="T48" fmla="*/ 21 w 37"/>
                <a:gd name="T49" fmla="*/ 18 h 23"/>
                <a:gd name="T50" fmla="*/ 28 w 37"/>
                <a:gd name="T51" fmla="*/ 16 h 23"/>
                <a:gd name="T52" fmla="*/ 21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1"/>
                  </a:moveTo>
                  <a:cubicBezTo>
                    <a:pt x="9" y="21"/>
                    <a:pt x="3" y="20"/>
                    <a:pt x="0" y="18"/>
                  </a:cubicBezTo>
                  <a:cubicBezTo>
                    <a:pt x="4" y="16"/>
                    <a:pt x="4" y="16"/>
                    <a:pt x="4" y="16"/>
                  </a:cubicBezTo>
                  <a:cubicBezTo>
                    <a:pt x="7" y="17"/>
                    <a:pt x="11" y="18"/>
                    <a:pt x="16" y="18"/>
                  </a:cubicBezTo>
                  <a:cubicBezTo>
                    <a:pt x="16" y="13"/>
                    <a:pt x="16" y="13"/>
                    <a:pt x="16" y="13"/>
                  </a:cubicBezTo>
                  <a:cubicBezTo>
                    <a:pt x="9" y="12"/>
                    <a:pt x="1" y="11"/>
                    <a:pt x="1" y="8"/>
                  </a:cubicBezTo>
                  <a:cubicBezTo>
                    <a:pt x="1" y="5"/>
                    <a:pt x="7" y="3"/>
                    <a:pt x="16" y="3"/>
                  </a:cubicBezTo>
                  <a:cubicBezTo>
                    <a:pt x="16" y="0"/>
                    <a:pt x="16" y="0"/>
                    <a:pt x="16" y="0"/>
                  </a:cubicBezTo>
                  <a:cubicBezTo>
                    <a:pt x="21" y="0"/>
                    <a:pt x="21" y="0"/>
                    <a:pt x="21" y="0"/>
                  </a:cubicBezTo>
                  <a:cubicBezTo>
                    <a:pt x="21" y="3"/>
                    <a:pt x="21" y="3"/>
                    <a:pt x="21" y="3"/>
                  </a:cubicBezTo>
                  <a:cubicBezTo>
                    <a:pt x="27" y="3"/>
                    <a:pt x="32" y="4"/>
                    <a:pt x="35" y="5"/>
                  </a:cubicBezTo>
                  <a:cubicBezTo>
                    <a:pt x="31" y="8"/>
                    <a:pt x="31" y="8"/>
                    <a:pt x="31" y="8"/>
                  </a:cubicBezTo>
                  <a:cubicBezTo>
                    <a:pt x="28" y="6"/>
                    <a:pt x="25" y="6"/>
                    <a:pt x="21" y="6"/>
                  </a:cubicBezTo>
                  <a:cubicBezTo>
                    <a:pt x="21" y="10"/>
                    <a:pt x="21" y="10"/>
                    <a:pt x="21" y="10"/>
                  </a:cubicBezTo>
                  <a:cubicBezTo>
                    <a:pt x="29" y="11"/>
                    <a:pt x="37" y="12"/>
                    <a:pt x="37" y="16"/>
                  </a:cubicBezTo>
                  <a:cubicBezTo>
                    <a:pt x="37" y="18"/>
                    <a:pt x="32" y="21"/>
                    <a:pt x="21" y="21"/>
                  </a:cubicBezTo>
                  <a:cubicBezTo>
                    <a:pt x="21" y="23"/>
                    <a:pt x="21" y="23"/>
                    <a:pt x="21" y="23"/>
                  </a:cubicBezTo>
                  <a:cubicBezTo>
                    <a:pt x="16" y="23"/>
                    <a:pt x="16" y="23"/>
                    <a:pt x="16" y="23"/>
                  </a:cubicBezTo>
                  <a:lnTo>
                    <a:pt x="16" y="21"/>
                  </a:lnTo>
                  <a:close/>
                  <a:moveTo>
                    <a:pt x="16" y="10"/>
                  </a:moveTo>
                  <a:cubicBezTo>
                    <a:pt x="16" y="5"/>
                    <a:pt x="16" y="5"/>
                    <a:pt x="16" y="5"/>
                  </a:cubicBezTo>
                  <a:cubicBezTo>
                    <a:pt x="12" y="6"/>
                    <a:pt x="9" y="6"/>
                    <a:pt x="9" y="8"/>
                  </a:cubicBezTo>
                  <a:cubicBezTo>
                    <a:pt x="9" y="9"/>
                    <a:pt x="12" y="9"/>
                    <a:pt x="16" y="10"/>
                  </a:cubicBezTo>
                  <a:close/>
                  <a:moveTo>
                    <a:pt x="21" y="14"/>
                  </a:moveTo>
                  <a:cubicBezTo>
                    <a:pt x="21" y="18"/>
                    <a:pt x="21" y="18"/>
                    <a:pt x="21" y="18"/>
                  </a:cubicBezTo>
                  <a:cubicBezTo>
                    <a:pt x="26" y="18"/>
                    <a:pt x="28" y="17"/>
                    <a:pt x="28" y="16"/>
                  </a:cubicBezTo>
                  <a:cubicBezTo>
                    <a:pt x="28" y="15"/>
                    <a:pt x="25"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4" name="Freeform 528"/>
            <p:cNvSpPr>
              <a:spLocks/>
            </p:cNvSpPr>
            <p:nvPr/>
          </p:nvSpPr>
          <p:spPr bwMode="auto">
            <a:xfrm>
              <a:off x="9446536" y="5475829"/>
              <a:ext cx="3898" cy="19486"/>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0" y="11"/>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5" name="Freeform 529"/>
            <p:cNvSpPr>
              <a:spLocks/>
            </p:cNvSpPr>
            <p:nvPr/>
          </p:nvSpPr>
          <p:spPr bwMode="auto">
            <a:xfrm>
              <a:off x="9568646" y="5477129"/>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1" y="12"/>
                    <a:pt x="2" y="11"/>
                    <a:pt x="3" y="10"/>
                  </a:cubicBezTo>
                  <a:cubicBezTo>
                    <a:pt x="3" y="0"/>
                    <a:pt x="3" y="0"/>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6" name="Freeform 530"/>
            <p:cNvSpPr>
              <a:spLocks/>
            </p:cNvSpPr>
            <p:nvPr/>
          </p:nvSpPr>
          <p:spPr bwMode="auto">
            <a:xfrm>
              <a:off x="9454330" y="5481025"/>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7" name="Freeform 531"/>
            <p:cNvSpPr>
              <a:spLocks/>
            </p:cNvSpPr>
            <p:nvPr/>
          </p:nvSpPr>
          <p:spPr bwMode="auto">
            <a:xfrm>
              <a:off x="9462124" y="5486221"/>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8" name="Freeform 532"/>
            <p:cNvSpPr>
              <a:spLocks/>
            </p:cNvSpPr>
            <p:nvPr/>
          </p:nvSpPr>
          <p:spPr bwMode="auto">
            <a:xfrm>
              <a:off x="9441340" y="5442054"/>
              <a:ext cx="136400" cy="51962"/>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499" name="Freeform 533"/>
            <p:cNvSpPr>
              <a:spLocks/>
            </p:cNvSpPr>
            <p:nvPr/>
          </p:nvSpPr>
          <p:spPr bwMode="auto">
            <a:xfrm>
              <a:off x="9441340" y="5451148"/>
              <a:ext cx="136400"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0" name="Freeform 534"/>
            <p:cNvSpPr>
              <a:spLocks/>
            </p:cNvSpPr>
            <p:nvPr/>
          </p:nvSpPr>
          <p:spPr bwMode="auto">
            <a:xfrm>
              <a:off x="9441340" y="5451148"/>
              <a:ext cx="136400"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1" name="Oval 535"/>
            <p:cNvSpPr>
              <a:spLocks noChangeArrowheads="1"/>
            </p:cNvSpPr>
            <p:nvPr/>
          </p:nvSpPr>
          <p:spPr bwMode="auto">
            <a:xfrm>
              <a:off x="9441340" y="5423867"/>
              <a:ext cx="136400"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2" name="Freeform 536"/>
            <p:cNvSpPr>
              <a:spLocks/>
            </p:cNvSpPr>
            <p:nvPr/>
          </p:nvSpPr>
          <p:spPr bwMode="auto">
            <a:xfrm>
              <a:off x="9443938" y="5427765"/>
              <a:ext cx="131204" cy="48065"/>
            </a:xfrm>
            <a:custGeom>
              <a:avLst/>
              <a:gdLst>
                <a:gd name="T0" fmla="*/ 41 w 82"/>
                <a:gd name="T1" fmla="*/ 30 h 30"/>
                <a:gd name="T2" fmla="*/ 0 w 82"/>
                <a:gd name="T3" fmla="*/ 15 h 30"/>
                <a:gd name="T4" fmla="*/ 41 w 82"/>
                <a:gd name="T5" fmla="*/ 0 h 30"/>
                <a:gd name="T6" fmla="*/ 82 w 82"/>
                <a:gd name="T7" fmla="*/ 15 h 30"/>
                <a:gd name="T8" fmla="*/ 41 w 82"/>
                <a:gd name="T9" fmla="*/ 30 h 30"/>
              </a:gdLst>
              <a:ahLst/>
              <a:cxnLst>
                <a:cxn ang="0">
                  <a:pos x="T0" y="T1"/>
                </a:cxn>
                <a:cxn ang="0">
                  <a:pos x="T2" y="T3"/>
                </a:cxn>
                <a:cxn ang="0">
                  <a:pos x="T4" y="T5"/>
                </a:cxn>
                <a:cxn ang="0">
                  <a:pos x="T6" y="T7"/>
                </a:cxn>
                <a:cxn ang="0">
                  <a:pos x="T8" y="T9"/>
                </a:cxn>
              </a:cxnLst>
              <a:rect l="0" t="0" r="r" b="b"/>
              <a:pathLst>
                <a:path w="82" h="30">
                  <a:moveTo>
                    <a:pt x="41" y="30"/>
                  </a:moveTo>
                  <a:cubicBezTo>
                    <a:pt x="16" y="30"/>
                    <a:pt x="0" y="22"/>
                    <a:pt x="0" y="15"/>
                  </a:cubicBezTo>
                  <a:cubicBezTo>
                    <a:pt x="0" y="8"/>
                    <a:pt x="16" y="0"/>
                    <a:pt x="41" y="0"/>
                  </a:cubicBezTo>
                  <a:cubicBezTo>
                    <a:pt x="66" y="0"/>
                    <a:pt x="82" y="8"/>
                    <a:pt x="82" y="15"/>
                  </a:cubicBezTo>
                  <a:cubicBezTo>
                    <a:pt x="82" y="22"/>
                    <a:pt x="65"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3" name="Freeform 537"/>
            <p:cNvSpPr>
              <a:spLocks noEditPoints="1"/>
            </p:cNvSpPr>
            <p:nvPr/>
          </p:nvSpPr>
          <p:spPr bwMode="auto">
            <a:xfrm>
              <a:off x="9481610" y="5431662"/>
              <a:ext cx="58457" cy="37673"/>
            </a:xfrm>
            <a:custGeom>
              <a:avLst/>
              <a:gdLst>
                <a:gd name="T0" fmla="*/ 16 w 37"/>
                <a:gd name="T1" fmla="*/ 21 h 23"/>
                <a:gd name="T2" fmla="*/ 0 w 37"/>
                <a:gd name="T3" fmla="*/ 18 h 23"/>
                <a:gd name="T4" fmla="*/ 4 w 37"/>
                <a:gd name="T5" fmla="*/ 16 h 23"/>
                <a:gd name="T6" fmla="*/ 16 w 37"/>
                <a:gd name="T7" fmla="*/ 18 h 23"/>
                <a:gd name="T8" fmla="*/ 16 w 37"/>
                <a:gd name="T9" fmla="*/ 13 h 23"/>
                <a:gd name="T10" fmla="*/ 1 w 37"/>
                <a:gd name="T11" fmla="*/ 8 h 23"/>
                <a:gd name="T12" fmla="*/ 16 w 37"/>
                <a:gd name="T13" fmla="*/ 3 h 23"/>
                <a:gd name="T14" fmla="*/ 16 w 37"/>
                <a:gd name="T15" fmla="*/ 0 h 23"/>
                <a:gd name="T16" fmla="*/ 21 w 37"/>
                <a:gd name="T17" fmla="*/ 0 h 23"/>
                <a:gd name="T18" fmla="*/ 21 w 37"/>
                <a:gd name="T19" fmla="*/ 3 h 23"/>
                <a:gd name="T20" fmla="*/ 35 w 37"/>
                <a:gd name="T21" fmla="*/ 5 h 23"/>
                <a:gd name="T22" fmla="*/ 31 w 37"/>
                <a:gd name="T23" fmla="*/ 7 h 23"/>
                <a:gd name="T24" fmla="*/ 21 w 37"/>
                <a:gd name="T25" fmla="*/ 6 h 23"/>
                <a:gd name="T26" fmla="*/ 21 w 37"/>
                <a:gd name="T27" fmla="*/ 10 h 23"/>
                <a:gd name="T28" fmla="*/ 37 w 37"/>
                <a:gd name="T29" fmla="*/ 15 h 23"/>
                <a:gd name="T30" fmla="*/ 21 w 37"/>
                <a:gd name="T31" fmla="*/ 21 h 23"/>
                <a:gd name="T32" fmla="*/ 21 w 37"/>
                <a:gd name="T33" fmla="*/ 23 h 23"/>
                <a:gd name="T34" fmla="*/ 16 w 37"/>
                <a:gd name="T35" fmla="*/ 23 h 23"/>
                <a:gd name="T36" fmla="*/ 16 w 37"/>
                <a:gd name="T37" fmla="*/ 21 h 23"/>
                <a:gd name="T38" fmla="*/ 16 w 37"/>
                <a:gd name="T39" fmla="*/ 10 h 23"/>
                <a:gd name="T40" fmla="*/ 16 w 37"/>
                <a:gd name="T41" fmla="*/ 5 h 23"/>
                <a:gd name="T42" fmla="*/ 9 w 37"/>
                <a:gd name="T43" fmla="*/ 8 h 23"/>
                <a:gd name="T44" fmla="*/ 16 w 37"/>
                <a:gd name="T45" fmla="*/ 10 h 23"/>
                <a:gd name="T46" fmla="*/ 21 w 37"/>
                <a:gd name="T47" fmla="*/ 14 h 23"/>
                <a:gd name="T48" fmla="*/ 21 w 37"/>
                <a:gd name="T49" fmla="*/ 18 h 23"/>
                <a:gd name="T50" fmla="*/ 28 w 37"/>
                <a:gd name="T51" fmla="*/ 16 h 23"/>
                <a:gd name="T52" fmla="*/ 21 w 37"/>
                <a:gd name="T5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1"/>
                  </a:moveTo>
                  <a:cubicBezTo>
                    <a:pt x="9" y="21"/>
                    <a:pt x="3" y="20"/>
                    <a:pt x="0" y="18"/>
                  </a:cubicBezTo>
                  <a:cubicBezTo>
                    <a:pt x="4" y="16"/>
                    <a:pt x="4" y="16"/>
                    <a:pt x="4" y="16"/>
                  </a:cubicBezTo>
                  <a:cubicBezTo>
                    <a:pt x="7" y="17"/>
                    <a:pt x="11" y="18"/>
                    <a:pt x="16" y="18"/>
                  </a:cubicBezTo>
                  <a:cubicBezTo>
                    <a:pt x="16" y="13"/>
                    <a:pt x="16" y="13"/>
                    <a:pt x="16" y="13"/>
                  </a:cubicBezTo>
                  <a:cubicBezTo>
                    <a:pt x="9" y="12"/>
                    <a:pt x="1" y="11"/>
                    <a:pt x="1" y="8"/>
                  </a:cubicBezTo>
                  <a:cubicBezTo>
                    <a:pt x="1" y="5"/>
                    <a:pt x="7" y="3"/>
                    <a:pt x="16" y="3"/>
                  </a:cubicBezTo>
                  <a:cubicBezTo>
                    <a:pt x="16" y="0"/>
                    <a:pt x="16" y="0"/>
                    <a:pt x="16" y="0"/>
                  </a:cubicBezTo>
                  <a:cubicBezTo>
                    <a:pt x="21" y="0"/>
                    <a:pt x="21" y="0"/>
                    <a:pt x="21" y="0"/>
                  </a:cubicBezTo>
                  <a:cubicBezTo>
                    <a:pt x="21" y="3"/>
                    <a:pt x="21" y="3"/>
                    <a:pt x="21" y="3"/>
                  </a:cubicBezTo>
                  <a:cubicBezTo>
                    <a:pt x="27" y="3"/>
                    <a:pt x="32" y="4"/>
                    <a:pt x="35" y="5"/>
                  </a:cubicBezTo>
                  <a:cubicBezTo>
                    <a:pt x="31" y="7"/>
                    <a:pt x="31" y="7"/>
                    <a:pt x="31" y="7"/>
                  </a:cubicBezTo>
                  <a:cubicBezTo>
                    <a:pt x="28" y="6"/>
                    <a:pt x="25" y="6"/>
                    <a:pt x="21" y="6"/>
                  </a:cubicBezTo>
                  <a:cubicBezTo>
                    <a:pt x="21" y="10"/>
                    <a:pt x="21" y="10"/>
                    <a:pt x="21" y="10"/>
                  </a:cubicBezTo>
                  <a:cubicBezTo>
                    <a:pt x="29" y="11"/>
                    <a:pt x="37" y="12"/>
                    <a:pt x="37" y="15"/>
                  </a:cubicBezTo>
                  <a:cubicBezTo>
                    <a:pt x="37" y="18"/>
                    <a:pt x="32" y="21"/>
                    <a:pt x="21" y="21"/>
                  </a:cubicBezTo>
                  <a:cubicBezTo>
                    <a:pt x="21" y="23"/>
                    <a:pt x="21" y="23"/>
                    <a:pt x="21" y="23"/>
                  </a:cubicBezTo>
                  <a:cubicBezTo>
                    <a:pt x="16" y="23"/>
                    <a:pt x="16" y="23"/>
                    <a:pt x="16" y="23"/>
                  </a:cubicBezTo>
                  <a:lnTo>
                    <a:pt x="16" y="21"/>
                  </a:lnTo>
                  <a:close/>
                  <a:moveTo>
                    <a:pt x="16" y="10"/>
                  </a:moveTo>
                  <a:cubicBezTo>
                    <a:pt x="16" y="5"/>
                    <a:pt x="16" y="5"/>
                    <a:pt x="16" y="5"/>
                  </a:cubicBezTo>
                  <a:cubicBezTo>
                    <a:pt x="12" y="6"/>
                    <a:pt x="9" y="6"/>
                    <a:pt x="9" y="8"/>
                  </a:cubicBezTo>
                  <a:cubicBezTo>
                    <a:pt x="9" y="9"/>
                    <a:pt x="12" y="9"/>
                    <a:pt x="16" y="10"/>
                  </a:cubicBezTo>
                  <a:close/>
                  <a:moveTo>
                    <a:pt x="21" y="14"/>
                  </a:moveTo>
                  <a:cubicBezTo>
                    <a:pt x="21" y="18"/>
                    <a:pt x="21" y="18"/>
                    <a:pt x="21" y="18"/>
                  </a:cubicBezTo>
                  <a:cubicBezTo>
                    <a:pt x="26" y="18"/>
                    <a:pt x="28" y="17"/>
                    <a:pt x="28" y="16"/>
                  </a:cubicBezTo>
                  <a:cubicBezTo>
                    <a:pt x="28" y="15"/>
                    <a:pt x="25"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4" name="Freeform 538"/>
            <p:cNvSpPr>
              <a:spLocks/>
            </p:cNvSpPr>
            <p:nvPr/>
          </p:nvSpPr>
          <p:spPr bwMode="auto">
            <a:xfrm>
              <a:off x="9446536" y="5456344"/>
              <a:ext cx="3898"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0" y="11"/>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5" name="Freeform 539"/>
            <p:cNvSpPr>
              <a:spLocks/>
            </p:cNvSpPr>
            <p:nvPr/>
          </p:nvSpPr>
          <p:spPr bwMode="auto">
            <a:xfrm>
              <a:off x="9568646" y="5457643"/>
              <a:ext cx="5196" cy="19486"/>
            </a:xfrm>
            <a:custGeom>
              <a:avLst/>
              <a:gdLst>
                <a:gd name="T0" fmla="*/ 0 w 3"/>
                <a:gd name="T1" fmla="*/ 2 h 12"/>
                <a:gd name="T2" fmla="*/ 0 w 3"/>
                <a:gd name="T3" fmla="*/ 12 h 12"/>
                <a:gd name="T4" fmla="*/ 3 w 3"/>
                <a:gd name="T5" fmla="*/ 10 h 12"/>
                <a:gd name="T6" fmla="*/ 3 w 3"/>
                <a:gd name="T7" fmla="*/ 0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0" y="12"/>
                    <a:pt x="0" y="12"/>
                    <a:pt x="0" y="12"/>
                  </a:cubicBezTo>
                  <a:cubicBezTo>
                    <a:pt x="1" y="12"/>
                    <a:pt x="2" y="11"/>
                    <a:pt x="3" y="10"/>
                  </a:cubicBezTo>
                  <a:cubicBezTo>
                    <a:pt x="3" y="0"/>
                    <a:pt x="3" y="0"/>
                    <a:pt x="3"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6" name="Freeform 540"/>
            <p:cNvSpPr>
              <a:spLocks/>
            </p:cNvSpPr>
            <p:nvPr/>
          </p:nvSpPr>
          <p:spPr bwMode="auto">
            <a:xfrm>
              <a:off x="9454330" y="5462839"/>
              <a:ext cx="3898" cy="18187"/>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7" name="Freeform 541"/>
            <p:cNvSpPr>
              <a:spLocks/>
            </p:cNvSpPr>
            <p:nvPr/>
          </p:nvSpPr>
          <p:spPr bwMode="auto">
            <a:xfrm>
              <a:off x="9462124" y="5466736"/>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8" name="Freeform 542"/>
            <p:cNvSpPr>
              <a:spLocks/>
            </p:cNvSpPr>
            <p:nvPr/>
          </p:nvSpPr>
          <p:spPr bwMode="auto">
            <a:xfrm>
              <a:off x="9441340" y="5422569"/>
              <a:ext cx="136400" cy="53261"/>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7" y="2"/>
                    <a:pt x="10" y="6"/>
                  </a:cubicBezTo>
                  <a:cubicBezTo>
                    <a:pt x="0" y="6"/>
                    <a:pt x="0" y="6"/>
                    <a:pt x="0" y="6"/>
                  </a:cubicBezTo>
                  <a:cubicBezTo>
                    <a:pt x="0" y="16"/>
                    <a:pt x="0" y="16"/>
                    <a:pt x="0" y="16"/>
                  </a:cubicBezTo>
                  <a:cubicBezTo>
                    <a:pt x="0" y="25"/>
                    <a:pt x="19"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09" name="Freeform 543"/>
            <p:cNvSpPr>
              <a:spLocks/>
            </p:cNvSpPr>
            <p:nvPr/>
          </p:nvSpPr>
          <p:spPr bwMode="auto">
            <a:xfrm>
              <a:off x="9441340" y="5431662"/>
              <a:ext cx="136400"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0" name="Freeform 544"/>
            <p:cNvSpPr>
              <a:spLocks/>
            </p:cNvSpPr>
            <p:nvPr/>
          </p:nvSpPr>
          <p:spPr bwMode="auto">
            <a:xfrm>
              <a:off x="9441340" y="5431662"/>
              <a:ext cx="136400" cy="38971"/>
            </a:xfrm>
            <a:custGeom>
              <a:avLst/>
              <a:gdLst>
                <a:gd name="T0" fmla="*/ 0 w 86"/>
                <a:gd name="T1" fmla="*/ 0 h 24"/>
                <a:gd name="T2" fmla="*/ 0 w 86"/>
                <a:gd name="T3" fmla="*/ 8 h 24"/>
                <a:gd name="T4" fmla="*/ 43 w 86"/>
                <a:gd name="T5" fmla="*/ 24 h 24"/>
                <a:gd name="T6" fmla="*/ 86 w 86"/>
                <a:gd name="T7" fmla="*/ 8 h 24"/>
                <a:gd name="T8" fmla="*/ 86 w 86"/>
                <a:gd name="T9" fmla="*/ 0 h 24"/>
                <a:gd name="T10" fmla="*/ 0 w 86"/>
                <a:gd name="T11" fmla="*/ 0 h 24"/>
              </a:gdLst>
              <a:ahLst/>
              <a:cxnLst>
                <a:cxn ang="0">
                  <a:pos x="T0" y="T1"/>
                </a:cxn>
                <a:cxn ang="0">
                  <a:pos x="T2" y="T3"/>
                </a:cxn>
                <a:cxn ang="0">
                  <a:pos x="T4" y="T5"/>
                </a:cxn>
                <a:cxn ang="0">
                  <a:pos x="T6" y="T7"/>
                </a:cxn>
                <a:cxn ang="0">
                  <a:pos x="T8" y="T9"/>
                </a:cxn>
                <a:cxn ang="0">
                  <a:pos x="T10" y="T11"/>
                </a:cxn>
              </a:cxnLst>
              <a:rect l="0" t="0" r="r" b="b"/>
              <a:pathLst>
                <a:path w="86" h="24">
                  <a:moveTo>
                    <a:pt x="0" y="0"/>
                  </a:moveTo>
                  <a:cubicBezTo>
                    <a:pt x="0" y="8"/>
                    <a:pt x="0" y="8"/>
                    <a:pt x="0" y="8"/>
                  </a:cubicBezTo>
                  <a:cubicBezTo>
                    <a:pt x="0" y="17"/>
                    <a:pt x="19" y="24"/>
                    <a:pt x="43" y="24"/>
                  </a:cubicBezTo>
                  <a:cubicBezTo>
                    <a:pt x="67" y="24"/>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1" name="Oval 545"/>
            <p:cNvSpPr>
              <a:spLocks noChangeArrowheads="1"/>
            </p:cNvSpPr>
            <p:nvPr/>
          </p:nvSpPr>
          <p:spPr bwMode="auto">
            <a:xfrm>
              <a:off x="9441340" y="5405681"/>
              <a:ext cx="136400" cy="519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2" name="Freeform 546"/>
            <p:cNvSpPr>
              <a:spLocks/>
            </p:cNvSpPr>
            <p:nvPr/>
          </p:nvSpPr>
          <p:spPr bwMode="auto">
            <a:xfrm>
              <a:off x="9443938" y="5408279"/>
              <a:ext cx="131204" cy="46765"/>
            </a:xfrm>
            <a:custGeom>
              <a:avLst/>
              <a:gdLst>
                <a:gd name="T0" fmla="*/ 41 w 82"/>
                <a:gd name="T1" fmla="*/ 29 h 29"/>
                <a:gd name="T2" fmla="*/ 0 w 82"/>
                <a:gd name="T3" fmla="*/ 15 h 29"/>
                <a:gd name="T4" fmla="*/ 41 w 82"/>
                <a:gd name="T5" fmla="*/ 0 h 29"/>
                <a:gd name="T6" fmla="*/ 82 w 82"/>
                <a:gd name="T7" fmla="*/ 15 h 29"/>
                <a:gd name="T8" fmla="*/ 41 w 82"/>
                <a:gd name="T9" fmla="*/ 29 h 29"/>
              </a:gdLst>
              <a:ahLst/>
              <a:cxnLst>
                <a:cxn ang="0">
                  <a:pos x="T0" y="T1"/>
                </a:cxn>
                <a:cxn ang="0">
                  <a:pos x="T2" y="T3"/>
                </a:cxn>
                <a:cxn ang="0">
                  <a:pos x="T4" y="T5"/>
                </a:cxn>
                <a:cxn ang="0">
                  <a:pos x="T6" y="T7"/>
                </a:cxn>
                <a:cxn ang="0">
                  <a:pos x="T8" y="T9"/>
                </a:cxn>
              </a:cxnLst>
              <a:rect l="0" t="0" r="r" b="b"/>
              <a:pathLst>
                <a:path w="82" h="29">
                  <a:moveTo>
                    <a:pt x="41" y="29"/>
                  </a:moveTo>
                  <a:cubicBezTo>
                    <a:pt x="16" y="29"/>
                    <a:pt x="0" y="22"/>
                    <a:pt x="0" y="15"/>
                  </a:cubicBezTo>
                  <a:cubicBezTo>
                    <a:pt x="0" y="8"/>
                    <a:pt x="16" y="0"/>
                    <a:pt x="41" y="0"/>
                  </a:cubicBezTo>
                  <a:cubicBezTo>
                    <a:pt x="66" y="0"/>
                    <a:pt x="82" y="8"/>
                    <a:pt x="82" y="15"/>
                  </a:cubicBezTo>
                  <a:cubicBezTo>
                    <a:pt x="82" y="22"/>
                    <a:pt x="65" y="29"/>
                    <a:pt x="4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3" name="Freeform 547"/>
            <p:cNvSpPr>
              <a:spLocks noEditPoints="1"/>
            </p:cNvSpPr>
            <p:nvPr/>
          </p:nvSpPr>
          <p:spPr bwMode="auto">
            <a:xfrm>
              <a:off x="9481610" y="5413475"/>
              <a:ext cx="58457" cy="36373"/>
            </a:xfrm>
            <a:custGeom>
              <a:avLst/>
              <a:gdLst>
                <a:gd name="T0" fmla="*/ 16 w 37"/>
                <a:gd name="T1" fmla="*/ 21 h 23"/>
                <a:gd name="T2" fmla="*/ 0 w 37"/>
                <a:gd name="T3" fmla="*/ 18 h 23"/>
                <a:gd name="T4" fmla="*/ 4 w 37"/>
                <a:gd name="T5" fmla="*/ 16 h 23"/>
                <a:gd name="T6" fmla="*/ 16 w 37"/>
                <a:gd name="T7" fmla="*/ 18 h 23"/>
                <a:gd name="T8" fmla="*/ 16 w 37"/>
                <a:gd name="T9" fmla="*/ 13 h 23"/>
                <a:gd name="T10" fmla="*/ 1 w 37"/>
                <a:gd name="T11" fmla="*/ 8 h 23"/>
                <a:gd name="T12" fmla="*/ 16 w 37"/>
                <a:gd name="T13" fmla="*/ 3 h 23"/>
                <a:gd name="T14" fmla="*/ 16 w 37"/>
                <a:gd name="T15" fmla="*/ 0 h 23"/>
                <a:gd name="T16" fmla="*/ 21 w 37"/>
                <a:gd name="T17" fmla="*/ 0 h 23"/>
                <a:gd name="T18" fmla="*/ 21 w 37"/>
                <a:gd name="T19" fmla="*/ 3 h 23"/>
                <a:gd name="T20" fmla="*/ 35 w 37"/>
                <a:gd name="T21" fmla="*/ 5 h 23"/>
                <a:gd name="T22" fmla="*/ 31 w 37"/>
                <a:gd name="T23" fmla="*/ 7 h 23"/>
                <a:gd name="T24" fmla="*/ 21 w 37"/>
                <a:gd name="T25" fmla="*/ 5 h 23"/>
                <a:gd name="T26" fmla="*/ 21 w 37"/>
                <a:gd name="T27" fmla="*/ 10 h 23"/>
                <a:gd name="T28" fmla="*/ 37 w 37"/>
                <a:gd name="T29" fmla="*/ 15 h 23"/>
                <a:gd name="T30" fmla="*/ 21 w 37"/>
                <a:gd name="T31" fmla="*/ 21 h 23"/>
                <a:gd name="T32" fmla="*/ 21 w 37"/>
                <a:gd name="T33" fmla="*/ 23 h 23"/>
                <a:gd name="T34" fmla="*/ 16 w 37"/>
                <a:gd name="T35" fmla="*/ 23 h 23"/>
                <a:gd name="T36" fmla="*/ 16 w 37"/>
                <a:gd name="T37" fmla="*/ 21 h 23"/>
                <a:gd name="T38" fmla="*/ 16 w 37"/>
                <a:gd name="T39" fmla="*/ 10 h 23"/>
                <a:gd name="T40" fmla="*/ 16 w 37"/>
                <a:gd name="T41" fmla="*/ 5 h 23"/>
                <a:gd name="T42" fmla="*/ 9 w 37"/>
                <a:gd name="T43" fmla="*/ 8 h 23"/>
                <a:gd name="T44" fmla="*/ 16 w 37"/>
                <a:gd name="T45" fmla="*/ 10 h 23"/>
                <a:gd name="T46" fmla="*/ 21 w 37"/>
                <a:gd name="T47" fmla="*/ 13 h 23"/>
                <a:gd name="T48" fmla="*/ 21 w 37"/>
                <a:gd name="T49" fmla="*/ 18 h 23"/>
                <a:gd name="T50" fmla="*/ 28 w 37"/>
                <a:gd name="T51" fmla="*/ 16 h 23"/>
                <a:gd name="T52" fmla="*/ 21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1"/>
                  </a:moveTo>
                  <a:cubicBezTo>
                    <a:pt x="9" y="21"/>
                    <a:pt x="3" y="20"/>
                    <a:pt x="0" y="18"/>
                  </a:cubicBezTo>
                  <a:cubicBezTo>
                    <a:pt x="4" y="16"/>
                    <a:pt x="4" y="16"/>
                    <a:pt x="4" y="16"/>
                  </a:cubicBezTo>
                  <a:cubicBezTo>
                    <a:pt x="7" y="17"/>
                    <a:pt x="11" y="18"/>
                    <a:pt x="16" y="18"/>
                  </a:cubicBezTo>
                  <a:cubicBezTo>
                    <a:pt x="16" y="13"/>
                    <a:pt x="16" y="13"/>
                    <a:pt x="16" y="13"/>
                  </a:cubicBezTo>
                  <a:cubicBezTo>
                    <a:pt x="9" y="12"/>
                    <a:pt x="1" y="11"/>
                    <a:pt x="1" y="8"/>
                  </a:cubicBezTo>
                  <a:cubicBezTo>
                    <a:pt x="1" y="5"/>
                    <a:pt x="7" y="3"/>
                    <a:pt x="16" y="3"/>
                  </a:cubicBezTo>
                  <a:cubicBezTo>
                    <a:pt x="16" y="0"/>
                    <a:pt x="16" y="0"/>
                    <a:pt x="16" y="0"/>
                  </a:cubicBezTo>
                  <a:cubicBezTo>
                    <a:pt x="21" y="0"/>
                    <a:pt x="21" y="0"/>
                    <a:pt x="21" y="0"/>
                  </a:cubicBezTo>
                  <a:cubicBezTo>
                    <a:pt x="21" y="3"/>
                    <a:pt x="21" y="3"/>
                    <a:pt x="21" y="3"/>
                  </a:cubicBezTo>
                  <a:cubicBezTo>
                    <a:pt x="27" y="3"/>
                    <a:pt x="32" y="4"/>
                    <a:pt x="35" y="5"/>
                  </a:cubicBezTo>
                  <a:cubicBezTo>
                    <a:pt x="31" y="7"/>
                    <a:pt x="31" y="7"/>
                    <a:pt x="31" y="7"/>
                  </a:cubicBezTo>
                  <a:cubicBezTo>
                    <a:pt x="28" y="6"/>
                    <a:pt x="25" y="6"/>
                    <a:pt x="21" y="5"/>
                  </a:cubicBezTo>
                  <a:cubicBezTo>
                    <a:pt x="21" y="10"/>
                    <a:pt x="21" y="10"/>
                    <a:pt x="21" y="10"/>
                  </a:cubicBezTo>
                  <a:cubicBezTo>
                    <a:pt x="29" y="11"/>
                    <a:pt x="37" y="12"/>
                    <a:pt x="37" y="15"/>
                  </a:cubicBezTo>
                  <a:cubicBezTo>
                    <a:pt x="37" y="18"/>
                    <a:pt x="32" y="21"/>
                    <a:pt x="21" y="21"/>
                  </a:cubicBezTo>
                  <a:cubicBezTo>
                    <a:pt x="21" y="23"/>
                    <a:pt x="21" y="23"/>
                    <a:pt x="21" y="23"/>
                  </a:cubicBezTo>
                  <a:cubicBezTo>
                    <a:pt x="16" y="23"/>
                    <a:pt x="16" y="23"/>
                    <a:pt x="16" y="23"/>
                  </a:cubicBezTo>
                  <a:lnTo>
                    <a:pt x="16" y="21"/>
                  </a:lnTo>
                  <a:close/>
                  <a:moveTo>
                    <a:pt x="16" y="10"/>
                  </a:moveTo>
                  <a:cubicBezTo>
                    <a:pt x="16" y="5"/>
                    <a:pt x="16" y="5"/>
                    <a:pt x="16" y="5"/>
                  </a:cubicBezTo>
                  <a:cubicBezTo>
                    <a:pt x="12" y="6"/>
                    <a:pt x="9" y="6"/>
                    <a:pt x="9" y="8"/>
                  </a:cubicBezTo>
                  <a:cubicBezTo>
                    <a:pt x="9" y="9"/>
                    <a:pt x="12" y="9"/>
                    <a:pt x="16" y="10"/>
                  </a:cubicBezTo>
                  <a:close/>
                  <a:moveTo>
                    <a:pt x="21" y="13"/>
                  </a:moveTo>
                  <a:cubicBezTo>
                    <a:pt x="21" y="18"/>
                    <a:pt x="21" y="18"/>
                    <a:pt x="21" y="18"/>
                  </a:cubicBezTo>
                  <a:cubicBezTo>
                    <a:pt x="26" y="18"/>
                    <a:pt x="28" y="17"/>
                    <a:pt x="28" y="16"/>
                  </a:cubicBezTo>
                  <a:cubicBezTo>
                    <a:pt x="28" y="15"/>
                    <a:pt x="25" y="14"/>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4" name="Freeform 548"/>
            <p:cNvSpPr>
              <a:spLocks/>
            </p:cNvSpPr>
            <p:nvPr/>
          </p:nvSpPr>
          <p:spPr bwMode="auto">
            <a:xfrm>
              <a:off x="9446536" y="5436858"/>
              <a:ext cx="3898" cy="20785"/>
            </a:xfrm>
            <a:custGeom>
              <a:avLst/>
              <a:gdLst>
                <a:gd name="T0" fmla="*/ 0 w 3"/>
                <a:gd name="T1" fmla="*/ 0 h 13"/>
                <a:gd name="T2" fmla="*/ 0 w 3"/>
                <a:gd name="T3" fmla="*/ 10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0"/>
                    <a:pt x="0" y="10"/>
                    <a:pt x="0" y="10"/>
                  </a:cubicBezTo>
                  <a:cubicBezTo>
                    <a:pt x="0" y="11"/>
                    <a:pt x="1" y="12"/>
                    <a:pt x="3" y="13"/>
                  </a:cubicBezTo>
                  <a:cubicBezTo>
                    <a:pt x="3" y="3"/>
                    <a:pt x="3" y="3"/>
                    <a:pt x="3"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5" name="Freeform 549"/>
            <p:cNvSpPr>
              <a:spLocks/>
            </p:cNvSpPr>
            <p:nvPr/>
          </p:nvSpPr>
          <p:spPr bwMode="auto">
            <a:xfrm>
              <a:off x="9568646" y="5438157"/>
              <a:ext cx="5196" cy="19486"/>
            </a:xfrm>
            <a:custGeom>
              <a:avLst/>
              <a:gdLst>
                <a:gd name="T0" fmla="*/ 0 w 3"/>
                <a:gd name="T1" fmla="*/ 2 h 12"/>
                <a:gd name="T2" fmla="*/ 0 w 3"/>
                <a:gd name="T3" fmla="*/ 12 h 12"/>
                <a:gd name="T4" fmla="*/ 3 w 3"/>
                <a:gd name="T5" fmla="*/ 10 h 12"/>
                <a:gd name="T6" fmla="*/ 3 w 3"/>
                <a:gd name="T7" fmla="*/ 0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0" y="12"/>
                    <a:pt x="0" y="12"/>
                    <a:pt x="0" y="12"/>
                  </a:cubicBezTo>
                  <a:cubicBezTo>
                    <a:pt x="1" y="12"/>
                    <a:pt x="2" y="11"/>
                    <a:pt x="3" y="10"/>
                  </a:cubicBezTo>
                  <a:cubicBezTo>
                    <a:pt x="3" y="0"/>
                    <a:pt x="3"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6" name="Freeform 550"/>
            <p:cNvSpPr>
              <a:spLocks/>
            </p:cNvSpPr>
            <p:nvPr/>
          </p:nvSpPr>
          <p:spPr bwMode="auto">
            <a:xfrm>
              <a:off x="9454330" y="5443353"/>
              <a:ext cx="3898" cy="19486"/>
            </a:xfrm>
            <a:custGeom>
              <a:avLst/>
              <a:gdLst>
                <a:gd name="T0" fmla="*/ 0 w 3"/>
                <a:gd name="T1" fmla="*/ 0 h 12"/>
                <a:gd name="T2" fmla="*/ 0 w 3"/>
                <a:gd name="T3" fmla="*/ 10 h 12"/>
                <a:gd name="T4" fmla="*/ 3 w 3"/>
                <a:gd name="T5" fmla="*/ 12 h 12"/>
                <a:gd name="T6" fmla="*/ 3 w 3"/>
                <a:gd name="T7" fmla="*/ 2 h 12"/>
                <a:gd name="T8" fmla="*/ 0 w 3"/>
                <a:gd name="T9" fmla="*/ 0 h 12"/>
              </a:gdLst>
              <a:ahLst/>
              <a:cxnLst>
                <a:cxn ang="0">
                  <a:pos x="T0" y="T1"/>
                </a:cxn>
                <a:cxn ang="0">
                  <a:pos x="T2" y="T3"/>
                </a:cxn>
                <a:cxn ang="0">
                  <a:pos x="T4" y="T5"/>
                </a:cxn>
                <a:cxn ang="0">
                  <a:pos x="T6" y="T7"/>
                </a:cxn>
                <a:cxn ang="0">
                  <a:pos x="T8" y="T9"/>
                </a:cxn>
              </a:cxnLst>
              <a:rect l="0" t="0" r="r" b="b"/>
              <a:pathLst>
                <a:path w="3" h="12">
                  <a:moveTo>
                    <a:pt x="0" y="0"/>
                  </a:moveTo>
                  <a:cubicBezTo>
                    <a:pt x="0" y="10"/>
                    <a:pt x="0" y="10"/>
                    <a:pt x="0" y="10"/>
                  </a:cubicBezTo>
                  <a:cubicBezTo>
                    <a:pt x="1" y="11"/>
                    <a:pt x="2" y="11"/>
                    <a:pt x="3" y="12"/>
                  </a:cubicBez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7" name="Freeform 551"/>
            <p:cNvSpPr>
              <a:spLocks/>
            </p:cNvSpPr>
            <p:nvPr/>
          </p:nvSpPr>
          <p:spPr bwMode="auto">
            <a:xfrm>
              <a:off x="9462124" y="5448550"/>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0"/>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8" name="Freeform 552"/>
            <p:cNvSpPr>
              <a:spLocks/>
            </p:cNvSpPr>
            <p:nvPr/>
          </p:nvSpPr>
          <p:spPr bwMode="auto">
            <a:xfrm>
              <a:off x="9286754" y="5518698"/>
              <a:ext cx="136400" cy="51962"/>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8" y="2"/>
                    <a:pt x="10" y="6"/>
                  </a:cubicBezTo>
                  <a:cubicBezTo>
                    <a:pt x="0" y="6"/>
                    <a:pt x="0" y="6"/>
                    <a:pt x="0" y="6"/>
                  </a:cubicBezTo>
                  <a:cubicBezTo>
                    <a:pt x="0" y="16"/>
                    <a:pt x="0" y="16"/>
                    <a:pt x="0" y="16"/>
                  </a:cubicBezTo>
                  <a:cubicBezTo>
                    <a:pt x="0" y="25"/>
                    <a:pt x="20"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19" name="Freeform 553"/>
            <p:cNvSpPr>
              <a:spLocks/>
            </p:cNvSpPr>
            <p:nvPr/>
          </p:nvSpPr>
          <p:spPr bwMode="auto">
            <a:xfrm>
              <a:off x="9286754" y="5527791"/>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20"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0" name="Freeform 554"/>
            <p:cNvSpPr>
              <a:spLocks/>
            </p:cNvSpPr>
            <p:nvPr/>
          </p:nvSpPr>
          <p:spPr bwMode="auto">
            <a:xfrm>
              <a:off x="9286754" y="5527791"/>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20"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1" name="Oval 555"/>
            <p:cNvSpPr>
              <a:spLocks noChangeArrowheads="1"/>
            </p:cNvSpPr>
            <p:nvPr/>
          </p:nvSpPr>
          <p:spPr bwMode="auto">
            <a:xfrm>
              <a:off x="9286754" y="5501810"/>
              <a:ext cx="136400" cy="532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2" name="Oval 556"/>
            <p:cNvSpPr>
              <a:spLocks noChangeArrowheads="1"/>
            </p:cNvSpPr>
            <p:nvPr/>
          </p:nvSpPr>
          <p:spPr bwMode="auto">
            <a:xfrm>
              <a:off x="9289352" y="5504408"/>
              <a:ext cx="132502" cy="467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3" name="Freeform 557"/>
            <p:cNvSpPr>
              <a:spLocks noEditPoints="1"/>
            </p:cNvSpPr>
            <p:nvPr/>
          </p:nvSpPr>
          <p:spPr bwMode="auto">
            <a:xfrm>
              <a:off x="9325725" y="5510904"/>
              <a:ext cx="59756" cy="36373"/>
            </a:xfrm>
            <a:custGeom>
              <a:avLst/>
              <a:gdLst>
                <a:gd name="T0" fmla="*/ 16 w 37"/>
                <a:gd name="T1" fmla="*/ 20 h 23"/>
                <a:gd name="T2" fmla="*/ 0 w 37"/>
                <a:gd name="T3" fmla="*/ 17 h 23"/>
                <a:gd name="T4" fmla="*/ 4 w 37"/>
                <a:gd name="T5" fmla="*/ 15 h 23"/>
                <a:gd name="T6" fmla="*/ 16 w 37"/>
                <a:gd name="T7" fmla="*/ 17 h 23"/>
                <a:gd name="T8" fmla="*/ 16 w 37"/>
                <a:gd name="T9" fmla="*/ 12 h 23"/>
                <a:gd name="T10" fmla="*/ 1 w 37"/>
                <a:gd name="T11" fmla="*/ 7 h 23"/>
                <a:gd name="T12" fmla="*/ 16 w 37"/>
                <a:gd name="T13" fmla="*/ 2 h 23"/>
                <a:gd name="T14" fmla="*/ 16 w 37"/>
                <a:gd name="T15" fmla="*/ 0 h 23"/>
                <a:gd name="T16" fmla="*/ 22 w 37"/>
                <a:gd name="T17" fmla="*/ 0 h 23"/>
                <a:gd name="T18" fmla="*/ 22 w 37"/>
                <a:gd name="T19" fmla="*/ 2 h 23"/>
                <a:gd name="T20" fmla="*/ 36 w 37"/>
                <a:gd name="T21" fmla="*/ 4 h 23"/>
                <a:gd name="T22" fmla="*/ 31 w 37"/>
                <a:gd name="T23" fmla="*/ 7 h 23"/>
                <a:gd name="T24" fmla="*/ 22 w 37"/>
                <a:gd name="T25" fmla="*/ 5 h 23"/>
                <a:gd name="T26" fmla="*/ 22 w 37"/>
                <a:gd name="T27" fmla="*/ 9 h 23"/>
                <a:gd name="T28" fmla="*/ 37 w 37"/>
                <a:gd name="T29" fmla="*/ 15 h 23"/>
                <a:gd name="T30" fmla="*/ 22 w 37"/>
                <a:gd name="T31" fmla="*/ 20 h 23"/>
                <a:gd name="T32" fmla="*/ 22 w 37"/>
                <a:gd name="T33" fmla="*/ 23 h 23"/>
                <a:gd name="T34" fmla="*/ 16 w 37"/>
                <a:gd name="T35" fmla="*/ 23 h 23"/>
                <a:gd name="T36" fmla="*/ 16 w 37"/>
                <a:gd name="T37" fmla="*/ 20 h 23"/>
                <a:gd name="T38" fmla="*/ 16 w 37"/>
                <a:gd name="T39" fmla="*/ 9 h 23"/>
                <a:gd name="T40" fmla="*/ 16 w 37"/>
                <a:gd name="T41" fmla="*/ 5 h 23"/>
                <a:gd name="T42" fmla="*/ 10 w 37"/>
                <a:gd name="T43" fmla="*/ 7 h 23"/>
                <a:gd name="T44" fmla="*/ 16 w 37"/>
                <a:gd name="T45" fmla="*/ 9 h 23"/>
                <a:gd name="T46" fmla="*/ 22 w 37"/>
                <a:gd name="T47" fmla="*/ 13 h 23"/>
                <a:gd name="T48" fmla="*/ 22 w 37"/>
                <a:gd name="T49" fmla="*/ 17 h 23"/>
                <a:gd name="T50" fmla="*/ 28 w 37"/>
                <a:gd name="T51" fmla="*/ 15 h 23"/>
                <a:gd name="T52" fmla="*/ 22 w 37"/>
                <a:gd name="T5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3">
                  <a:moveTo>
                    <a:pt x="16" y="20"/>
                  </a:moveTo>
                  <a:cubicBezTo>
                    <a:pt x="9" y="20"/>
                    <a:pt x="4" y="19"/>
                    <a:pt x="0" y="17"/>
                  </a:cubicBezTo>
                  <a:cubicBezTo>
                    <a:pt x="4" y="15"/>
                    <a:pt x="4" y="15"/>
                    <a:pt x="4" y="15"/>
                  </a:cubicBezTo>
                  <a:cubicBezTo>
                    <a:pt x="7" y="16"/>
                    <a:pt x="11" y="17"/>
                    <a:pt x="16" y="17"/>
                  </a:cubicBezTo>
                  <a:cubicBezTo>
                    <a:pt x="16" y="12"/>
                    <a:pt x="16" y="12"/>
                    <a:pt x="16" y="12"/>
                  </a:cubicBezTo>
                  <a:cubicBezTo>
                    <a:pt x="9" y="12"/>
                    <a:pt x="1" y="11"/>
                    <a:pt x="1" y="7"/>
                  </a:cubicBezTo>
                  <a:cubicBezTo>
                    <a:pt x="1" y="4"/>
                    <a:pt x="7" y="2"/>
                    <a:pt x="16" y="2"/>
                  </a:cubicBezTo>
                  <a:cubicBezTo>
                    <a:pt x="16" y="0"/>
                    <a:pt x="16" y="0"/>
                    <a:pt x="16" y="0"/>
                  </a:cubicBezTo>
                  <a:cubicBezTo>
                    <a:pt x="22" y="0"/>
                    <a:pt x="22" y="0"/>
                    <a:pt x="22" y="0"/>
                  </a:cubicBezTo>
                  <a:cubicBezTo>
                    <a:pt x="22" y="2"/>
                    <a:pt x="22" y="2"/>
                    <a:pt x="22" y="2"/>
                  </a:cubicBezTo>
                  <a:cubicBezTo>
                    <a:pt x="27" y="2"/>
                    <a:pt x="32" y="3"/>
                    <a:pt x="36" y="4"/>
                  </a:cubicBezTo>
                  <a:cubicBezTo>
                    <a:pt x="31" y="7"/>
                    <a:pt x="31" y="7"/>
                    <a:pt x="31" y="7"/>
                  </a:cubicBezTo>
                  <a:cubicBezTo>
                    <a:pt x="28" y="6"/>
                    <a:pt x="25" y="5"/>
                    <a:pt x="22" y="5"/>
                  </a:cubicBezTo>
                  <a:cubicBezTo>
                    <a:pt x="22" y="9"/>
                    <a:pt x="22" y="9"/>
                    <a:pt x="22" y="9"/>
                  </a:cubicBezTo>
                  <a:cubicBezTo>
                    <a:pt x="29" y="10"/>
                    <a:pt x="37" y="11"/>
                    <a:pt x="37" y="15"/>
                  </a:cubicBezTo>
                  <a:cubicBezTo>
                    <a:pt x="37" y="17"/>
                    <a:pt x="32" y="20"/>
                    <a:pt x="22" y="20"/>
                  </a:cubicBezTo>
                  <a:cubicBezTo>
                    <a:pt x="22" y="23"/>
                    <a:pt x="22" y="23"/>
                    <a:pt x="22" y="23"/>
                  </a:cubicBezTo>
                  <a:cubicBezTo>
                    <a:pt x="16" y="23"/>
                    <a:pt x="16" y="23"/>
                    <a:pt x="16" y="23"/>
                  </a:cubicBezTo>
                  <a:lnTo>
                    <a:pt x="16" y="20"/>
                  </a:lnTo>
                  <a:close/>
                  <a:moveTo>
                    <a:pt x="16" y="9"/>
                  </a:moveTo>
                  <a:cubicBezTo>
                    <a:pt x="16" y="5"/>
                    <a:pt x="16" y="5"/>
                    <a:pt x="16" y="5"/>
                  </a:cubicBezTo>
                  <a:cubicBezTo>
                    <a:pt x="12" y="5"/>
                    <a:pt x="10" y="6"/>
                    <a:pt x="10" y="7"/>
                  </a:cubicBezTo>
                  <a:cubicBezTo>
                    <a:pt x="10" y="8"/>
                    <a:pt x="12" y="8"/>
                    <a:pt x="16" y="9"/>
                  </a:cubicBezTo>
                  <a:close/>
                  <a:moveTo>
                    <a:pt x="22" y="13"/>
                  </a:moveTo>
                  <a:cubicBezTo>
                    <a:pt x="22" y="17"/>
                    <a:pt x="22" y="17"/>
                    <a:pt x="22" y="17"/>
                  </a:cubicBezTo>
                  <a:cubicBezTo>
                    <a:pt x="27" y="17"/>
                    <a:pt x="28" y="16"/>
                    <a:pt x="28" y="15"/>
                  </a:cubicBezTo>
                  <a:cubicBezTo>
                    <a:pt x="28" y="14"/>
                    <a:pt x="26" y="13"/>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4" name="Freeform 558"/>
            <p:cNvSpPr>
              <a:spLocks/>
            </p:cNvSpPr>
            <p:nvPr/>
          </p:nvSpPr>
          <p:spPr bwMode="auto">
            <a:xfrm>
              <a:off x="9290651" y="5532987"/>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2"/>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5" name="Freeform 559"/>
            <p:cNvSpPr>
              <a:spLocks/>
            </p:cNvSpPr>
            <p:nvPr/>
          </p:nvSpPr>
          <p:spPr bwMode="auto">
            <a:xfrm>
              <a:off x="9414060" y="5534286"/>
              <a:ext cx="5196" cy="20785"/>
            </a:xfrm>
            <a:custGeom>
              <a:avLst/>
              <a:gdLst>
                <a:gd name="T0" fmla="*/ 0 w 3"/>
                <a:gd name="T1" fmla="*/ 3 h 13"/>
                <a:gd name="T2" fmla="*/ 0 w 3"/>
                <a:gd name="T3" fmla="*/ 13 h 13"/>
                <a:gd name="T4" fmla="*/ 3 w 3"/>
                <a:gd name="T5" fmla="*/ 11 h 13"/>
                <a:gd name="T6" fmla="*/ 3 w 3"/>
                <a:gd name="T7" fmla="*/ 0 h 13"/>
                <a:gd name="T8" fmla="*/ 0 w 3"/>
                <a:gd name="T9" fmla="*/ 3 h 13"/>
              </a:gdLst>
              <a:ahLst/>
              <a:cxnLst>
                <a:cxn ang="0">
                  <a:pos x="T0" y="T1"/>
                </a:cxn>
                <a:cxn ang="0">
                  <a:pos x="T2" y="T3"/>
                </a:cxn>
                <a:cxn ang="0">
                  <a:pos x="T4" y="T5"/>
                </a:cxn>
                <a:cxn ang="0">
                  <a:pos x="T6" y="T7"/>
                </a:cxn>
                <a:cxn ang="0">
                  <a:pos x="T8" y="T9"/>
                </a:cxn>
              </a:cxnLst>
              <a:rect l="0" t="0" r="r" b="b"/>
              <a:pathLst>
                <a:path w="3" h="13">
                  <a:moveTo>
                    <a:pt x="0" y="3"/>
                  </a:moveTo>
                  <a:cubicBezTo>
                    <a:pt x="0" y="13"/>
                    <a:pt x="0" y="13"/>
                    <a:pt x="0" y="13"/>
                  </a:cubicBezTo>
                  <a:cubicBezTo>
                    <a:pt x="1" y="12"/>
                    <a:pt x="2" y="11"/>
                    <a:pt x="3" y="11"/>
                  </a:cubicBezTo>
                  <a:cubicBezTo>
                    <a:pt x="3" y="0"/>
                    <a:pt x="3" y="0"/>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6" name="Freeform 560"/>
            <p:cNvSpPr>
              <a:spLocks/>
            </p:cNvSpPr>
            <p:nvPr/>
          </p:nvSpPr>
          <p:spPr bwMode="auto">
            <a:xfrm>
              <a:off x="9299745" y="5540781"/>
              <a:ext cx="3898"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7" name="Freeform 561"/>
            <p:cNvSpPr>
              <a:spLocks/>
            </p:cNvSpPr>
            <p:nvPr/>
          </p:nvSpPr>
          <p:spPr bwMode="auto">
            <a:xfrm>
              <a:off x="9308837" y="5543379"/>
              <a:ext cx="5196"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8" name="Freeform 562"/>
            <p:cNvSpPr>
              <a:spLocks/>
            </p:cNvSpPr>
            <p:nvPr/>
          </p:nvSpPr>
          <p:spPr bwMode="auto">
            <a:xfrm>
              <a:off x="9286754" y="5499212"/>
              <a:ext cx="136400" cy="51962"/>
            </a:xfrm>
            <a:custGeom>
              <a:avLst/>
              <a:gdLst>
                <a:gd name="T0" fmla="*/ 77 w 86"/>
                <a:gd name="T1" fmla="*/ 6 h 33"/>
                <a:gd name="T2" fmla="*/ 43 w 86"/>
                <a:gd name="T3" fmla="*/ 0 h 33"/>
                <a:gd name="T4" fmla="*/ 10 w 86"/>
                <a:gd name="T5" fmla="*/ 6 h 33"/>
                <a:gd name="T6" fmla="*/ 0 w 86"/>
                <a:gd name="T7" fmla="*/ 6 h 33"/>
                <a:gd name="T8" fmla="*/ 0 w 86"/>
                <a:gd name="T9" fmla="*/ 16 h 33"/>
                <a:gd name="T10" fmla="*/ 43 w 86"/>
                <a:gd name="T11" fmla="*/ 33 h 33"/>
                <a:gd name="T12" fmla="*/ 86 w 86"/>
                <a:gd name="T13" fmla="*/ 16 h 33"/>
                <a:gd name="T14" fmla="*/ 86 w 86"/>
                <a:gd name="T15" fmla="*/ 6 h 33"/>
                <a:gd name="T16" fmla="*/ 77 w 86"/>
                <a:gd name="T1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3">
                  <a:moveTo>
                    <a:pt x="77" y="6"/>
                  </a:moveTo>
                  <a:cubicBezTo>
                    <a:pt x="69" y="2"/>
                    <a:pt x="57" y="0"/>
                    <a:pt x="43" y="0"/>
                  </a:cubicBezTo>
                  <a:cubicBezTo>
                    <a:pt x="30" y="0"/>
                    <a:pt x="18" y="2"/>
                    <a:pt x="10" y="6"/>
                  </a:cubicBezTo>
                  <a:cubicBezTo>
                    <a:pt x="0" y="6"/>
                    <a:pt x="0" y="6"/>
                    <a:pt x="0" y="6"/>
                  </a:cubicBezTo>
                  <a:cubicBezTo>
                    <a:pt x="0" y="16"/>
                    <a:pt x="0" y="16"/>
                    <a:pt x="0" y="16"/>
                  </a:cubicBezTo>
                  <a:cubicBezTo>
                    <a:pt x="0" y="25"/>
                    <a:pt x="20" y="33"/>
                    <a:pt x="43" y="33"/>
                  </a:cubicBezTo>
                  <a:cubicBezTo>
                    <a:pt x="67" y="33"/>
                    <a:pt x="86" y="25"/>
                    <a:pt x="86" y="16"/>
                  </a:cubicBezTo>
                  <a:cubicBezTo>
                    <a:pt x="86" y="6"/>
                    <a:pt x="86" y="6"/>
                    <a:pt x="86" y="6"/>
                  </a:cubicBezTo>
                  <a:lnTo>
                    <a:pt x="7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29" name="Freeform 563"/>
            <p:cNvSpPr>
              <a:spLocks/>
            </p:cNvSpPr>
            <p:nvPr/>
          </p:nvSpPr>
          <p:spPr bwMode="auto">
            <a:xfrm>
              <a:off x="9286754" y="5508305"/>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20"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0" name="Freeform 564"/>
            <p:cNvSpPr>
              <a:spLocks/>
            </p:cNvSpPr>
            <p:nvPr/>
          </p:nvSpPr>
          <p:spPr bwMode="auto">
            <a:xfrm>
              <a:off x="9286754" y="5508305"/>
              <a:ext cx="136400" cy="40271"/>
            </a:xfrm>
            <a:custGeom>
              <a:avLst/>
              <a:gdLst>
                <a:gd name="T0" fmla="*/ 0 w 86"/>
                <a:gd name="T1" fmla="*/ 0 h 25"/>
                <a:gd name="T2" fmla="*/ 0 w 86"/>
                <a:gd name="T3" fmla="*/ 8 h 25"/>
                <a:gd name="T4" fmla="*/ 43 w 86"/>
                <a:gd name="T5" fmla="*/ 25 h 25"/>
                <a:gd name="T6" fmla="*/ 86 w 86"/>
                <a:gd name="T7" fmla="*/ 8 h 25"/>
                <a:gd name="T8" fmla="*/ 86 w 86"/>
                <a:gd name="T9" fmla="*/ 0 h 25"/>
                <a:gd name="T10" fmla="*/ 0 w 86"/>
                <a:gd name="T11" fmla="*/ 0 h 25"/>
              </a:gdLst>
              <a:ahLst/>
              <a:cxnLst>
                <a:cxn ang="0">
                  <a:pos x="T0" y="T1"/>
                </a:cxn>
                <a:cxn ang="0">
                  <a:pos x="T2" y="T3"/>
                </a:cxn>
                <a:cxn ang="0">
                  <a:pos x="T4" y="T5"/>
                </a:cxn>
                <a:cxn ang="0">
                  <a:pos x="T6" y="T7"/>
                </a:cxn>
                <a:cxn ang="0">
                  <a:pos x="T8" y="T9"/>
                </a:cxn>
                <a:cxn ang="0">
                  <a:pos x="T10" y="T11"/>
                </a:cxn>
              </a:cxnLst>
              <a:rect l="0" t="0" r="r" b="b"/>
              <a:pathLst>
                <a:path w="86" h="25">
                  <a:moveTo>
                    <a:pt x="0" y="0"/>
                  </a:moveTo>
                  <a:cubicBezTo>
                    <a:pt x="0" y="8"/>
                    <a:pt x="0" y="8"/>
                    <a:pt x="0" y="8"/>
                  </a:cubicBezTo>
                  <a:cubicBezTo>
                    <a:pt x="0" y="17"/>
                    <a:pt x="20" y="25"/>
                    <a:pt x="43" y="25"/>
                  </a:cubicBezTo>
                  <a:cubicBezTo>
                    <a:pt x="67" y="25"/>
                    <a:pt x="86" y="17"/>
                    <a:pt x="86" y="8"/>
                  </a:cubicBezTo>
                  <a:cubicBezTo>
                    <a:pt x="86" y="0"/>
                    <a:pt x="86" y="0"/>
                    <a:pt x="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1" name="Oval 565"/>
            <p:cNvSpPr>
              <a:spLocks noChangeArrowheads="1"/>
            </p:cNvSpPr>
            <p:nvPr/>
          </p:nvSpPr>
          <p:spPr bwMode="auto">
            <a:xfrm>
              <a:off x="9286754" y="5483623"/>
              <a:ext cx="136400" cy="50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2" name="Oval 566"/>
            <p:cNvSpPr>
              <a:spLocks noChangeArrowheads="1"/>
            </p:cNvSpPr>
            <p:nvPr/>
          </p:nvSpPr>
          <p:spPr bwMode="auto">
            <a:xfrm>
              <a:off x="9289352" y="5484923"/>
              <a:ext cx="132502" cy="480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3" name="Freeform 567"/>
            <p:cNvSpPr>
              <a:spLocks noEditPoints="1"/>
            </p:cNvSpPr>
            <p:nvPr/>
          </p:nvSpPr>
          <p:spPr bwMode="auto">
            <a:xfrm>
              <a:off x="9325725" y="5490119"/>
              <a:ext cx="59756" cy="37673"/>
            </a:xfrm>
            <a:custGeom>
              <a:avLst/>
              <a:gdLst>
                <a:gd name="T0" fmla="*/ 16 w 37"/>
                <a:gd name="T1" fmla="*/ 21 h 24"/>
                <a:gd name="T2" fmla="*/ 0 w 37"/>
                <a:gd name="T3" fmla="*/ 18 h 24"/>
                <a:gd name="T4" fmla="*/ 4 w 37"/>
                <a:gd name="T5" fmla="*/ 16 h 24"/>
                <a:gd name="T6" fmla="*/ 16 w 37"/>
                <a:gd name="T7" fmla="*/ 18 h 24"/>
                <a:gd name="T8" fmla="*/ 16 w 37"/>
                <a:gd name="T9" fmla="*/ 13 h 24"/>
                <a:gd name="T10" fmla="*/ 1 w 37"/>
                <a:gd name="T11" fmla="*/ 8 h 24"/>
                <a:gd name="T12" fmla="*/ 16 w 37"/>
                <a:gd name="T13" fmla="*/ 3 h 24"/>
                <a:gd name="T14" fmla="*/ 16 w 37"/>
                <a:gd name="T15" fmla="*/ 0 h 24"/>
                <a:gd name="T16" fmla="*/ 22 w 37"/>
                <a:gd name="T17" fmla="*/ 0 h 24"/>
                <a:gd name="T18" fmla="*/ 22 w 37"/>
                <a:gd name="T19" fmla="*/ 3 h 24"/>
                <a:gd name="T20" fmla="*/ 36 w 37"/>
                <a:gd name="T21" fmla="*/ 5 h 24"/>
                <a:gd name="T22" fmla="*/ 31 w 37"/>
                <a:gd name="T23" fmla="*/ 8 h 24"/>
                <a:gd name="T24" fmla="*/ 22 w 37"/>
                <a:gd name="T25" fmla="*/ 6 h 24"/>
                <a:gd name="T26" fmla="*/ 22 w 37"/>
                <a:gd name="T27" fmla="*/ 10 h 24"/>
                <a:gd name="T28" fmla="*/ 37 w 37"/>
                <a:gd name="T29" fmla="*/ 16 h 24"/>
                <a:gd name="T30" fmla="*/ 22 w 37"/>
                <a:gd name="T31" fmla="*/ 21 h 24"/>
                <a:gd name="T32" fmla="*/ 22 w 37"/>
                <a:gd name="T33" fmla="*/ 24 h 24"/>
                <a:gd name="T34" fmla="*/ 16 w 37"/>
                <a:gd name="T35" fmla="*/ 24 h 24"/>
                <a:gd name="T36" fmla="*/ 16 w 37"/>
                <a:gd name="T37" fmla="*/ 21 h 24"/>
                <a:gd name="T38" fmla="*/ 16 w 37"/>
                <a:gd name="T39" fmla="*/ 10 h 24"/>
                <a:gd name="T40" fmla="*/ 16 w 37"/>
                <a:gd name="T41" fmla="*/ 6 h 24"/>
                <a:gd name="T42" fmla="*/ 10 w 37"/>
                <a:gd name="T43" fmla="*/ 8 h 24"/>
                <a:gd name="T44" fmla="*/ 16 w 37"/>
                <a:gd name="T45" fmla="*/ 10 h 24"/>
                <a:gd name="T46" fmla="*/ 22 w 37"/>
                <a:gd name="T47" fmla="*/ 14 h 24"/>
                <a:gd name="T48" fmla="*/ 22 w 37"/>
                <a:gd name="T49" fmla="*/ 18 h 24"/>
                <a:gd name="T50" fmla="*/ 28 w 37"/>
                <a:gd name="T51" fmla="*/ 16 h 24"/>
                <a:gd name="T52" fmla="*/ 22 w 37"/>
                <a:gd name="T5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24">
                  <a:moveTo>
                    <a:pt x="16" y="21"/>
                  </a:moveTo>
                  <a:cubicBezTo>
                    <a:pt x="9" y="21"/>
                    <a:pt x="4" y="20"/>
                    <a:pt x="0" y="18"/>
                  </a:cubicBezTo>
                  <a:cubicBezTo>
                    <a:pt x="4" y="16"/>
                    <a:pt x="4" y="16"/>
                    <a:pt x="4" y="16"/>
                  </a:cubicBezTo>
                  <a:cubicBezTo>
                    <a:pt x="7" y="17"/>
                    <a:pt x="11" y="18"/>
                    <a:pt x="16" y="18"/>
                  </a:cubicBezTo>
                  <a:cubicBezTo>
                    <a:pt x="16" y="13"/>
                    <a:pt x="16" y="13"/>
                    <a:pt x="16" y="13"/>
                  </a:cubicBezTo>
                  <a:cubicBezTo>
                    <a:pt x="9" y="13"/>
                    <a:pt x="1" y="12"/>
                    <a:pt x="1" y="8"/>
                  </a:cubicBezTo>
                  <a:cubicBezTo>
                    <a:pt x="1" y="5"/>
                    <a:pt x="7" y="3"/>
                    <a:pt x="16" y="3"/>
                  </a:cubicBezTo>
                  <a:cubicBezTo>
                    <a:pt x="16" y="0"/>
                    <a:pt x="16" y="0"/>
                    <a:pt x="16" y="0"/>
                  </a:cubicBezTo>
                  <a:cubicBezTo>
                    <a:pt x="22" y="0"/>
                    <a:pt x="22" y="0"/>
                    <a:pt x="22" y="0"/>
                  </a:cubicBezTo>
                  <a:cubicBezTo>
                    <a:pt x="22" y="3"/>
                    <a:pt x="22" y="3"/>
                    <a:pt x="22" y="3"/>
                  </a:cubicBezTo>
                  <a:cubicBezTo>
                    <a:pt x="27" y="3"/>
                    <a:pt x="32" y="4"/>
                    <a:pt x="36" y="5"/>
                  </a:cubicBezTo>
                  <a:cubicBezTo>
                    <a:pt x="31" y="8"/>
                    <a:pt x="31" y="8"/>
                    <a:pt x="31" y="8"/>
                  </a:cubicBezTo>
                  <a:cubicBezTo>
                    <a:pt x="28" y="7"/>
                    <a:pt x="25" y="6"/>
                    <a:pt x="22" y="6"/>
                  </a:cubicBezTo>
                  <a:cubicBezTo>
                    <a:pt x="22" y="10"/>
                    <a:pt x="22" y="10"/>
                    <a:pt x="22" y="10"/>
                  </a:cubicBezTo>
                  <a:cubicBezTo>
                    <a:pt x="29" y="11"/>
                    <a:pt x="37" y="12"/>
                    <a:pt x="37" y="16"/>
                  </a:cubicBezTo>
                  <a:cubicBezTo>
                    <a:pt x="37" y="18"/>
                    <a:pt x="32" y="21"/>
                    <a:pt x="22" y="21"/>
                  </a:cubicBezTo>
                  <a:cubicBezTo>
                    <a:pt x="22" y="24"/>
                    <a:pt x="22" y="24"/>
                    <a:pt x="22" y="24"/>
                  </a:cubicBezTo>
                  <a:cubicBezTo>
                    <a:pt x="16" y="24"/>
                    <a:pt x="16" y="24"/>
                    <a:pt x="16" y="24"/>
                  </a:cubicBezTo>
                  <a:lnTo>
                    <a:pt x="16" y="21"/>
                  </a:lnTo>
                  <a:close/>
                  <a:moveTo>
                    <a:pt x="16" y="10"/>
                  </a:moveTo>
                  <a:cubicBezTo>
                    <a:pt x="16" y="6"/>
                    <a:pt x="16" y="6"/>
                    <a:pt x="16" y="6"/>
                  </a:cubicBezTo>
                  <a:cubicBezTo>
                    <a:pt x="12" y="6"/>
                    <a:pt x="10" y="7"/>
                    <a:pt x="10" y="8"/>
                  </a:cubicBezTo>
                  <a:cubicBezTo>
                    <a:pt x="10" y="9"/>
                    <a:pt x="12" y="9"/>
                    <a:pt x="16" y="10"/>
                  </a:cubicBezTo>
                  <a:close/>
                  <a:moveTo>
                    <a:pt x="22" y="14"/>
                  </a:moveTo>
                  <a:cubicBezTo>
                    <a:pt x="22" y="18"/>
                    <a:pt x="22" y="18"/>
                    <a:pt x="22" y="18"/>
                  </a:cubicBezTo>
                  <a:cubicBezTo>
                    <a:pt x="27" y="18"/>
                    <a:pt x="28" y="17"/>
                    <a:pt x="28" y="16"/>
                  </a:cubicBezTo>
                  <a:cubicBezTo>
                    <a:pt x="28" y="15"/>
                    <a:pt x="26" y="14"/>
                    <a:pt x="2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4" name="Freeform 568"/>
            <p:cNvSpPr>
              <a:spLocks/>
            </p:cNvSpPr>
            <p:nvPr/>
          </p:nvSpPr>
          <p:spPr bwMode="auto">
            <a:xfrm>
              <a:off x="9290651" y="5513502"/>
              <a:ext cx="5196" cy="20785"/>
            </a:xfrm>
            <a:custGeom>
              <a:avLst/>
              <a:gdLst>
                <a:gd name="T0" fmla="*/ 0 w 3"/>
                <a:gd name="T1" fmla="*/ 0 h 13"/>
                <a:gd name="T2" fmla="*/ 0 w 3"/>
                <a:gd name="T3" fmla="*/ 11 h 13"/>
                <a:gd name="T4" fmla="*/ 3 w 3"/>
                <a:gd name="T5" fmla="*/ 13 h 13"/>
                <a:gd name="T6" fmla="*/ 3 w 3"/>
                <a:gd name="T7" fmla="*/ 3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1"/>
                    <a:pt x="0" y="11"/>
                    <a:pt x="0" y="11"/>
                  </a:cubicBezTo>
                  <a:cubicBezTo>
                    <a:pt x="1" y="12"/>
                    <a:pt x="2" y="12"/>
                    <a:pt x="3" y="13"/>
                  </a:cubicBezTo>
                  <a:cubicBezTo>
                    <a:pt x="3" y="3"/>
                    <a:pt x="3" y="3"/>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5" name="Freeform 569"/>
            <p:cNvSpPr>
              <a:spLocks/>
            </p:cNvSpPr>
            <p:nvPr/>
          </p:nvSpPr>
          <p:spPr bwMode="auto">
            <a:xfrm>
              <a:off x="9414060" y="5514800"/>
              <a:ext cx="5196" cy="20785"/>
            </a:xfrm>
            <a:custGeom>
              <a:avLst/>
              <a:gdLst>
                <a:gd name="T0" fmla="*/ 0 w 3"/>
                <a:gd name="T1" fmla="*/ 2 h 13"/>
                <a:gd name="T2" fmla="*/ 0 w 3"/>
                <a:gd name="T3" fmla="*/ 13 h 13"/>
                <a:gd name="T4" fmla="*/ 3 w 3"/>
                <a:gd name="T5" fmla="*/ 10 h 13"/>
                <a:gd name="T6" fmla="*/ 3 w 3"/>
                <a:gd name="T7" fmla="*/ 0 h 13"/>
                <a:gd name="T8" fmla="*/ 0 w 3"/>
                <a:gd name="T9" fmla="*/ 2 h 13"/>
              </a:gdLst>
              <a:ahLst/>
              <a:cxnLst>
                <a:cxn ang="0">
                  <a:pos x="T0" y="T1"/>
                </a:cxn>
                <a:cxn ang="0">
                  <a:pos x="T2" y="T3"/>
                </a:cxn>
                <a:cxn ang="0">
                  <a:pos x="T4" y="T5"/>
                </a:cxn>
                <a:cxn ang="0">
                  <a:pos x="T6" y="T7"/>
                </a:cxn>
                <a:cxn ang="0">
                  <a:pos x="T8" y="T9"/>
                </a:cxn>
              </a:cxnLst>
              <a:rect l="0" t="0" r="r" b="b"/>
              <a:pathLst>
                <a:path w="3" h="13">
                  <a:moveTo>
                    <a:pt x="0" y="2"/>
                  </a:moveTo>
                  <a:cubicBezTo>
                    <a:pt x="0" y="13"/>
                    <a:pt x="0" y="13"/>
                    <a:pt x="0" y="13"/>
                  </a:cubicBezTo>
                  <a:cubicBezTo>
                    <a:pt x="1" y="12"/>
                    <a:pt x="2" y="11"/>
                    <a:pt x="3" y="10"/>
                  </a:cubicBezTo>
                  <a:cubicBezTo>
                    <a:pt x="3" y="0"/>
                    <a:pt x="3" y="0"/>
                    <a:pt x="3"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6" name="Freeform 570"/>
            <p:cNvSpPr>
              <a:spLocks/>
            </p:cNvSpPr>
            <p:nvPr/>
          </p:nvSpPr>
          <p:spPr bwMode="auto">
            <a:xfrm>
              <a:off x="9299745" y="5521296"/>
              <a:ext cx="3898" cy="18187"/>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7" name="Freeform 571"/>
            <p:cNvSpPr>
              <a:spLocks/>
            </p:cNvSpPr>
            <p:nvPr/>
          </p:nvSpPr>
          <p:spPr bwMode="auto">
            <a:xfrm>
              <a:off x="9308837" y="5525193"/>
              <a:ext cx="5196" cy="16888"/>
            </a:xfrm>
            <a:custGeom>
              <a:avLst/>
              <a:gdLst>
                <a:gd name="T0" fmla="*/ 0 w 3"/>
                <a:gd name="T1" fmla="*/ 0 h 11"/>
                <a:gd name="T2" fmla="*/ 0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10"/>
                    <a:pt x="0" y="10"/>
                    <a:pt x="0" y="10"/>
                  </a:cubicBezTo>
                  <a:cubicBezTo>
                    <a:pt x="1" y="10"/>
                    <a:pt x="2" y="11"/>
                    <a:pt x="3" y="11"/>
                  </a:cubicBezTo>
                  <a:cubicBezTo>
                    <a:pt x="3" y="1"/>
                    <a:pt x="3"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8" name="Freeform 572"/>
            <p:cNvSpPr>
              <a:spLocks/>
            </p:cNvSpPr>
            <p:nvPr/>
          </p:nvSpPr>
          <p:spPr bwMode="auto">
            <a:xfrm>
              <a:off x="9285455" y="5122490"/>
              <a:ext cx="427385" cy="302677"/>
            </a:xfrm>
            <a:custGeom>
              <a:avLst/>
              <a:gdLst>
                <a:gd name="T0" fmla="*/ 12 w 268"/>
                <a:gd name="T1" fmla="*/ 190 h 190"/>
                <a:gd name="T2" fmla="*/ 1 w 268"/>
                <a:gd name="T3" fmla="*/ 182 h 190"/>
                <a:gd name="T4" fmla="*/ 10 w 268"/>
                <a:gd name="T5" fmla="*/ 169 h 190"/>
                <a:gd name="T6" fmla="*/ 104 w 268"/>
                <a:gd name="T7" fmla="*/ 137 h 190"/>
                <a:gd name="T8" fmla="*/ 246 w 268"/>
                <a:gd name="T9" fmla="*/ 8 h 190"/>
                <a:gd name="T10" fmla="*/ 260 w 268"/>
                <a:gd name="T11" fmla="*/ 2 h 190"/>
                <a:gd name="T12" fmla="*/ 265 w 268"/>
                <a:gd name="T13" fmla="*/ 16 h 190"/>
                <a:gd name="T14" fmla="*/ 114 w 268"/>
                <a:gd name="T15" fmla="*/ 156 h 190"/>
                <a:gd name="T16" fmla="*/ 14 w 268"/>
                <a:gd name="T17" fmla="*/ 190 h 190"/>
                <a:gd name="T18" fmla="*/ 12 w 268"/>
                <a:gd name="T1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190">
                  <a:moveTo>
                    <a:pt x="12" y="190"/>
                  </a:moveTo>
                  <a:cubicBezTo>
                    <a:pt x="7" y="190"/>
                    <a:pt x="2" y="187"/>
                    <a:pt x="1" y="182"/>
                  </a:cubicBezTo>
                  <a:cubicBezTo>
                    <a:pt x="0" y="176"/>
                    <a:pt x="4" y="170"/>
                    <a:pt x="10" y="169"/>
                  </a:cubicBezTo>
                  <a:cubicBezTo>
                    <a:pt x="41" y="163"/>
                    <a:pt x="73" y="152"/>
                    <a:pt x="104" y="137"/>
                  </a:cubicBezTo>
                  <a:cubicBezTo>
                    <a:pt x="171" y="104"/>
                    <a:pt x="224" y="56"/>
                    <a:pt x="246" y="8"/>
                  </a:cubicBezTo>
                  <a:cubicBezTo>
                    <a:pt x="249" y="2"/>
                    <a:pt x="255" y="0"/>
                    <a:pt x="260" y="2"/>
                  </a:cubicBezTo>
                  <a:cubicBezTo>
                    <a:pt x="265" y="5"/>
                    <a:pt x="268" y="11"/>
                    <a:pt x="265" y="16"/>
                  </a:cubicBezTo>
                  <a:cubicBezTo>
                    <a:pt x="242" y="69"/>
                    <a:pt x="185" y="121"/>
                    <a:pt x="114" y="156"/>
                  </a:cubicBezTo>
                  <a:cubicBezTo>
                    <a:pt x="81" y="172"/>
                    <a:pt x="47" y="184"/>
                    <a:pt x="14" y="190"/>
                  </a:cubicBezTo>
                  <a:cubicBezTo>
                    <a:pt x="13" y="190"/>
                    <a:pt x="12" y="190"/>
                    <a:pt x="12"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sp>
          <p:nvSpPr>
            <p:cNvPr id="539" name="Freeform 573"/>
            <p:cNvSpPr>
              <a:spLocks/>
            </p:cNvSpPr>
            <p:nvPr/>
          </p:nvSpPr>
          <p:spPr bwMode="auto">
            <a:xfrm>
              <a:off x="9581636" y="5121191"/>
              <a:ext cx="153287" cy="131204"/>
            </a:xfrm>
            <a:custGeom>
              <a:avLst/>
              <a:gdLst>
                <a:gd name="T0" fmla="*/ 84 w 96"/>
                <a:gd name="T1" fmla="*/ 82 h 82"/>
                <a:gd name="T2" fmla="*/ 74 w 96"/>
                <a:gd name="T3" fmla="*/ 74 h 82"/>
                <a:gd name="T4" fmla="*/ 62 w 96"/>
                <a:gd name="T5" fmla="*/ 26 h 82"/>
                <a:gd name="T6" fmla="*/ 14 w 96"/>
                <a:gd name="T7" fmla="*/ 38 h 82"/>
                <a:gd name="T8" fmla="*/ 1 w 96"/>
                <a:gd name="T9" fmla="*/ 30 h 82"/>
                <a:gd name="T10" fmla="*/ 9 w 96"/>
                <a:gd name="T11" fmla="*/ 17 h 82"/>
                <a:gd name="T12" fmla="*/ 77 w 96"/>
                <a:gd name="T13" fmla="*/ 0 h 82"/>
                <a:gd name="T14" fmla="*/ 95 w 96"/>
                <a:gd name="T15" fmla="*/ 69 h 82"/>
                <a:gd name="T16" fmla="*/ 87 w 96"/>
                <a:gd name="T17" fmla="*/ 82 h 82"/>
                <a:gd name="T18" fmla="*/ 84 w 96"/>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84" y="82"/>
                  </a:moveTo>
                  <a:cubicBezTo>
                    <a:pt x="80" y="82"/>
                    <a:pt x="75" y="79"/>
                    <a:pt x="74" y="74"/>
                  </a:cubicBezTo>
                  <a:cubicBezTo>
                    <a:pt x="62" y="26"/>
                    <a:pt x="62" y="26"/>
                    <a:pt x="62" y="26"/>
                  </a:cubicBezTo>
                  <a:cubicBezTo>
                    <a:pt x="14" y="38"/>
                    <a:pt x="14" y="38"/>
                    <a:pt x="14" y="38"/>
                  </a:cubicBezTo>
                  <a:cubicBezTo>
                    <a:pt x="8" y="39"/>
                    <a:pt x="2" y="36"/>
                    <a:pt x="1" y="30"/>
                  </a:cubicBezTo>
                  <a:cubicBezTo>
                    <a:pt x="0" y="25"/>
                    <a:pt x="3" y="19"/>
                    <a:pt x="9" y="17"/>
                  </a:cubicBezTo>
                  <a:cubicBezTo>
                    <a:pt x="77" y="0"/>
                    <a:pt x="77" y="0"/>
                    <a:pt x="77" y="0"/>
                  </a:cubicBezTo>
                  <a:cubicBezTo>
                    <a:pt x="95" y="69"/>
                    <a:pt x="95" y="69"/>
                    <a:pt x="95" y="69"/>
                  </a:cubicBezTo>
                  <a:cubicBezTo>
                    <a:pt x="96" y="75"/>
                    <a:pt x="93" y="80"/>
                    <a:pt x="87" y="82"/>
                  </a:cubicBezTo>
                  <a:cubicBezTo>
                    <a:pt x="86" y="82"/>
                    <a:pt x="85" y="82"/>
                    <a:pt x="84"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514350">
                <a:defRPr/>
              </a:pPr>
              <a:endParaRPr lang="en-IE" sz="1013" kern="0">
                <a:solidFill>
                  <a:prstClr val="black"/>
                </a:solidFill>
                <a:latin typeface="Arial"/>
              </a:endParaRPr>
            </a:p>
          </p:txBody>
        </p:sp>
      </p:grpSp>
      <p:cxnSp>
        <p:nvCxnSpPr>
          <p:cNvPr id="540" name="Elbow Connector 539"/>
          <p:cNvCxnSpPr/>
          <p:nvPr/>
        </p:nvCxnSpPr>
        <p:spPr>
          <a:xfrm rot="16200000" flipH="1">
            <a:off x="5647350" y="3438968"/>
            <a:ext cx="668655" cy="411480"/>
          </a:xfrm>
          <a:prstGeom prst="bentConnector3">
            <a:avLst>
              <a:gd name="adj1" fmla="val 99996"/>
            </a:avLst>
          </a:prstGeom>
          <a:noFill/>
          <a:ln w="9525" cap="flat" cmpd="sng" algn="ctr">
            <a:solidFill>
              <a:srgbClr val="CBCCCC"/>
            </a:solidFill>
            <a:prstDash val="solid"/>
          </a:ln>
          <a:effectLst/>
        </p:spPr>
      </p:cxnSp>
      <p:cxnSp>
        <p:nvCxnSpPr>
          <p:cNvPr id="541" name="Straight Connector 540"/>
          <p:cNvCxnSpPr/>
          <p:nvPr/>
        </p:nvCxnSpPr>
        <p:spPr>
          <a:xfrm>
            <a:off x="6186717" y="3276863"/>
            <a:ext cx="0" cy="1225726"/>
          </a:xfrm>
          <a:prstGeom prst="line">
            <a:avLst/>
          </a:prstGeom>
          <a:noFill/>
          <a:ln w="9525" cap="flat" cmpd="sng" algn="ctr">
            <a:solidFill>
              <a:srgbClr val="CBCCCC"/>
            </a:solidFill>
            <a:prstDash val="solid"/>
          </a:ln>
          <a:effectLst/>
        </p:spPr>
      </p:cxnSp>
      <p:sp>
        <p:nvSpPr>
          <p:cNvPr id="542" name="Rectangle 541"/>
          <p:cNvSpPr/>
          <p:nvPr/>
        </p:nvSpPr>
        <p:spPr>
          <a:xfrm>
            <a:off x="6616116" y="3212827"/>
            <a:ext cx="841461" cy="274178"/>
          </a:xfrm>
          <a:prstGeom prst="rect">
            <a:avLst/>
          </a:prstGeom>
        </p:spPr>
        <p:txBody>
          <a:bodyPr wrap="square">
            <a:spAutoFit/>
          </a:bodyPr>
          <a:lstStyle/>
          <a:p>
            <a:pPr defTabSz="514350"/>
            <a:r>
              <a:rPr lang="en-IE" sz="591" dirty="0">
                <a:solidFill>
                  <a:srgbClr val="666666"/>
                </a:solidFill>
                <a:latin typeface="Arial"/>
              </a:rPr>
              <a:t>Artificial Intelligence</a:t>
            </a:r>
          </a:p>
        </p:txBody>
      </p:sp>
      <p:sp>
        <p:nvSpPr>
          <p:cNvPr id="543" name="Rectangle 542"/>
          <p:cNvSpPr/>
          <p:nvPr/>
        </p:nvSpPr>
        <p:spPr>
          <a:xfrm>
            <a:off x="6616116" y="3450226"/>
            <a:ext cx="841461" cy="183255"/>
          </a:xfrm>
          <a:prstGeom prst="rect">
            <a:avLst/>
          </a:prstGeom>
        </p:spPr>
        <p:txBody>
          <a:bodyPr wrap="square">
            <a:spAutoFit/>
          </a:bodyPr>
          <a:lstStyle/>
          <a:p>
            <a:pPr defTabSz="514350"/>
            <a:r>
              <a:rPr lang="en-IE" sz="591" dirty="0">
                <a:solidFill>
                  <a:srgbClr val="666666"/>
                </a:solidFill>
                <a:latin typeface="Arial"/>
              </a:rPr>
              <a:t>Telematics</a:t>
            </a:r>
          </a:p>
        </p:txBody>
      </p:sp>
      <p:sp>
        <p:nvSpPr>
          <p:cNvPr id="544" name="Rectangle 543"/>
          <p:cNvSpPr/>
          <p:nvPr/>
        </p:nvSpPr>
        <p:spPr>
          <a:xfrm>
            <a:off x="6616116" y="3682643"/>
            <a:ext cx="841461" cy="183255"/>
          </a:xfrm>
          <a:prstGeom prst="rect">
            <a:avLst/>
          </a:prstGeom>
        </p:spPr>
        <p:txBody>
          <a:bodyPr wrap="square">
            <a:spAutoFit/>
          </a:bodyPr>
          <a:lstStyle/>
          <a:p>
            <a:pPr defTabSz="514350"/>
            <a:r>
              <a:rPr lang="en-IE" sz="591" dirty="0">
                <a:solidFill>
                  <a:srgbClr val="666666"/>
                </a:solidFill>
                <a:latin typeface="Arial"/>
              </a:rPr>
              <a:t>Cloud</a:t>
            </a:r>
          </a:p>
        </p:txBody>
      </p:sp>
      <p:grpSp>
        <p:nvGrpSpPr>
          <p:cNvPr id="545" name="Group 544"/>
          <p:cNvGrpSpPr/>
          <p:nvPr/>
        </p:nvGrpSpPr>
        <p:grpSpPr>
          <a:xfrm>
            <a:off x="6184184" y="3280327"/>
            <a:ext cx="203655" cy="1215947"/>
            <a:chOff x="9440722" y="3968570"/>
            <a:chExt cx="512767" cy="2340138"/>
          </a:xfrm>
        </p:grpSpPr>
        <p:cxnSp>
          <p:nvCxnSpPr>
            <p:cNvPr id="546" name="Straight Connector 545"/>
            <p:cNvCxnSpPr/>
            <p:nvPr/>
          </p:nvCxnSpPr>
          <p:spPr>
            <a:xfrm>
              <a:off x="9440722" y="4436598"/>
              <a:ext cx="512767" cy="0"/>
            </a:xfrm>
            <a:prstGeom prst="line">
              <a:avLst/>
            </a:prstGeom>
            <a:noFill/>
            <a:ln w="9525" cap="flat" cmpd="sng" algn="ctr">
              <a:solidFill>
                <a:srgbClr val="CBCCCC"/>
              </a:solidFill>
              <a:prstDash val="solid"/>
            </a:ln>
            <a:effectLst/>
          </p:spPr>
        </p:cxnSp>
        <p:cxnSp>
          <p:nvCxnSpPr>
            <p:cNvPr id="547" name="Straight Connector 546"/>
            <p:cNvCxnSpPr/>
            <p:nvPr/>
          </p:nvCxnSpPr>
          <p:spPr>
            <a:xfrm>
              <a:off x="9440722" y="4904626"/>
              <a:ext cx="512767" cy="0"/>
            </a:xfrm>
            <a:prstGeom prst="line">
              <a:avLst/>
            </a:prstGeom>
            <a:noFill/>
            <a:ln w="9525" cap="flat" cmpd="sng" algn="ctr">
              <a:solidFill>
                <a:srgbClr val="CBCCCC"/>
              </a:solidFill>
              <a:prstDash val="solid"/>
            </a:ln>
            <a:effectLst/>
          </p:spPr>
        </p:cxnSp>
        <p:cxnSp>
          <p:nvCxnSpPr>
            <p:cNvPr id="548" name="Straight Connector 547"/>
            <p:cNvCxnSpPr/>
            <p:nvPr/>
          </p:nvCxnSpPr>
          <p:spPr>
            <a:xfrm>
              <a:off x="9440722" y="5372654"/>
              <a:ext cx="512767" cy="0"/>
            </a:xfrm>
            <a:prstGeom prst="line">
              <a:avLst/>
            </a:prstGeom>
            <a:noFill/>
            <a:ln w="9525" cap="flat" cmpd="sng" algn="ctr">
              <a:solidFill>
                <a:srgbClr val="CBCCCC"/>
              </a:solidFill>
              <a:prstDash val="solid"/>
            </a:ln>
            <a:effectLst/>
          </p:spPr>
        </p:cxnSp>
        <p:cxnSp>
          <p:nvCxnSpPr>
            <p:cNvPr id="549" name="Straight Connector 548"/>
            <p:cNvCxnSpPr/>
            <p:nvPr/>
          </p:nvCxnSpPr>
          <p:spPr>
            <a:xfrm>
              <a:off x="9440722" y="5840682"/>
              <a:ext cx="512767" cy="0"/>
            </a:xfrm>
            <a:prstGeom prst="line">
              <a:avLst/>
            </a:prstGeom>
            <a:noFill/>
            <a:ln w="9525" cap="flat" cmpd="sng" algn="ctr">
              <a:solidFill>
                <a:srgbClr val="CBCCCC"/>
              </a:solidFill>
              <a:prstDash val="solid"/>
            </a:ln>
            <a:effectLst/>
          </p:spPr>
        </p:cxnSp>
        <p:cxnSp>
          <p:nvCxnSpPr>
            <p:cNvPr id="550" name="Straight Connector 549"/>
            <p:cNvCxnSpPr/>
            <p:nvPr/>
          </p:nvCxnSpPr>
          <p:spPr>
            <a:xfrm>
              <a:off x="9440722" y="3968570"/>
              <a:ext cx="512767" cy="0"/>
            </a:xfrm>
            <a:prstGeom prst="line">
              <a:avLst/>
            </a:prstGeom>
            <a:noFill/>
            <a:ln w="9525" cap="flat" cmpd="sng" algn="ctr">
              <a:solidFill>
                <a:srgbClr val="CBCCCC"/>
              </a:solidFill>
              <a:prstDash val="solid"/>
            </a:ln>
            <a:effectLst/>
          </p:spPr>
        </p:cxnSp>
        <p:cxnSp>
          <p:nvCxnSpPr>
            <p:cNvPr id="551" name="Straight Connector 550"/>
            <p:cNvCxnSpPr/>
            <p:nvPr/>
          </p:nvCxnSpPr>
          <p:spPr>
            <a:xfrm>
              <a:off x="9440722" y="6308708"/>
              <a:ext cx="512767" cy="0"/>
            </a:xfrm>
            <a:prstGeom prst="line">
              <a:avLst/>
            </a:prstGeom>
            <a:noFill/>
            <a:ln w="9525" cap="flat" cmpd="sng" algn="ctr">
              <a:solidFill>
                <a:srgbClr val="CBCCCC"/>
              </a:solidFill>
              <a:prstDash val="solid"/>
            </a:ln>
            <a:effectLst/>
          </p:spPr>
        </p:cxnSp>
      </p:grpSp>
      <p:sp>
        <p:nvSpPr>
          <p:cNvPr id="552" name="Rectangle 551"/>
          <p:cNvSpPr/>
          <p:nvPr/>
        </p:nvSpPr>
        <p:spPr>
          <a:xfrm>
            <a:off x="6616116" y="3905245"/>
            <a:ext cx="841461" cy="183255"/>
          </a:xfrm>
          <a:prstGeom prst="rect">
            <a:avLst/>
          </a:prstGeom>
        </p:spPr>
        <p:txBody>
          <a:bodyPr wrap="square">
            <a:spAutoFit/>
          </a:bodyPr>
          <a:lstStyle/>
          <a:p>
            <a:pPr defTabSz="514350"/>
            <a:r>
              <a:rPr lang="en-IE" sz="591" dirty="0">
                <a:solidFill>
                  <a:srgbClr val="666666"/>
                </a:solidFill>
                <a:latin typeface="Arial"/>
              </a:rPr>
              <a:t>Analytics</a:t>
            </a:r>
          </a:p>
        </p:txBody>
      </p:sp>
      <p:sp>
        <p:nvSpPr>
          <p:cNvPr id="553" name="Rectangle 552"/>
          <p:cNvSpPr/>
          <p:nvPr/>
        </p:nvSpPr>
        <p:spPr>
          <a:xfrm>
            <a:off x="6616116" y="4159210"/>
            <a:ext cx="841461" cy="183255"/>
          </a:xfrm>
          <a:prstGeom prst="rect">
            <a:avLst/>
          </a:prstGeom>
        </p:spPr>
        <p:txBody>
          <a:bodyPr wrap="square">
            <a:spAutoFit/>
          </a:bodyPr>
          <a:lstStyle/>
          <a:p>
            <a:pPr defTabSz="514350"/>
            <a:r>
              <a:rPr lang="en-IE" sz="591" dirty="0">
                <a:solidFill>
                  <a:srgbClr val="666666"/>
                </a:solidFill>
                <a:latin typeface="Arial"/>
              </a:rPr>
              <a:t>Mobile</a:t>
            </a:r>
          </a:p>
        </p:txBody>
      </p:sp>
      <p:sp>
        <p:nvSpPr>
          <p:cNvPr id="554" name="Rectangle 553"/>
          <p:cNvSpPr/>
          <p:nvPr/>
        </p:nvSpPr>
        <p:spPr>
          <a:xfrm>
            <a:off x="6616116" y="4404843"/>
            <a:ext cx="841461" cy="183255"/>
          </a:xfrm>
          <a:prstGeom prst="rect">
            <a:avLst/>
          </a:prstGeom>
        </p:spPr>
        <p:txBody>
          <a:bodyPr wrap="square">
            <a:spAutoFit/>
          </a:bodyPr>
          <a:lstStyle/>
          <a:p>
            <a:pPr defTabSz="514350"/>
            <a:r>
              <a:rPr lang="en-IE" sz="591" dirty="0">
                <a:solidFill>
                  <a:srgbClr val="666666"/>
                </a:solidFill>
                <a:latin typeface="Arial"/>
              </a:rPr>
              <a:t>Social Media</a:t>
            </a:r>
          </a:p>
        </p:txBody>
      </p:sp>
      <p:pic>
        <p:nvPicPr>
          <p:cNvPr id="555" name="Picture 554"/>
          <p:cNvPicPr>
            <a:picLocks noChangeAspect="1"/>
          </p:cNvPicPr>
          <p:nvPr/>
        </p:nvPicPr>
        <p:blipFill>
          <a:blip r:embed="rId5"/>
          <a:stretch>
            <a:fillRect/>
          </a:stretch>
        </p:blipFill>
        <p:spPr>
          <a:xfrm>
            <a:off x="6434952" y="3194666"/>
            <a:ext cx="188022" cy="1381551"/>
          </a:xfrm>
          <a:prstGeom prst="rect">
            <a:avLst/>
          </a:prstGeom>
        </p:spPr>
      </p:pic>
    </p:spTree>
    <p:extLst>
      <p:ext uri="{BB962C8B-B14F-4D97-AF65-F5344CB8AC3E}">
        <p14:creationId xmlns:p14="http://schemas.microsoft.com/office/powerpoint/2010/main" val="319867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Welcome!</a:t>
            </a:r>
            <a:endParaRPr lang="en-US" sz="3600" b="1" dirty="0"/>
          </a:p>
        </p:txBody>
      </p:sp>
      <p:sp>
        <p:nvSpPr>
          <p:cNvPr id="4" name="TextBox 3"/>
          <p:cNvSpPr txBox="1"/>
          <p:nvPr/>
        </p:nvSpPr>
        <p:spPr>
          <a:xfrm>
            <a:off x="5078025" y="1969891"/>
            <a:ext cx="2734323" cy="2554545"/>
          </a:xfrm>
          <a:prstGeom prst="rect">
            <a:avLst/>
          </a:prstGeom>
          <a:noFill/>
          <a:ln>
            <a:solidFill>
              <a:schemeClr val="tx2"/>
            </a:solidFill>
          </a:ln>
        </p:spPr>
        <p:txBody>
          <a:bodyPr wrap="square" rtlCol="0">
            <a:spAutoFit/>
          </a:bodyPr>
          <a:lstStyle/>
          <a:p>
            <a:pPr>
              <a:spcAft>
                <a:spcPts val="0"/>
              </a:spcAft>
            </a:pPr>
            <a:r>
              <a:rPr lang="en-GB" sz="2000" b="1" dirty="0">
                <a:solidFill>
                  <a:srgbClr val="44546A"/>
                </a:solidFill>
                <a:latin typeface="Verdana"/>
                <a:ea typeface="DengXian"/>
                <a:cs typeface="Arial"/>
              </a:rPr>
              <a:t>Kingsgate </a:t>
            </a:r>
            <a:r>
              <a:rPr lang="en-GB" sz="2000" b="1" dirty="0" err="1">
                <a:solidFill>
                  <a:srgbClr val="44546A"/>
                </a:solidFill>
                <a:latin typeface="Verdana"/>
                <a:ea typeface="DengXian"/>
                <a:cs typeface="Arial"/>
              </a:rPr>
              <a:t>wifi</a:t>
            </a:r>
            <a:r>
              <a:rPr lang="en-GB" sz="2000" b="1" dirty="0">
                <a:solidFill>
                  <a:srgbClr val="44546A"/>
                </a:solidFill>
                <a:latin typeface="Verdana"/>
                <a:ea typeface="DengXian"/>
                <a:cs typeface="Arial"/>
              </a:rPr>
              <a:t>: </a:t>
            </a:r>
            <a:endParaRPr lang="en-GB" sz="1100" dirty="0">
              <a:ea typeface="DengXian"/>
              <a:cs typeface="Arial"/>
            </a:endParaRPr>
          </a:p>
          <a:p>
            <a:pPr>
              <a:spcAft>
                <a:spcPts val="0"/>
              </a:spcAft>
            </a:pPr>
            <a:r>
              <a:rPr lang="en-GB" sz="2000" dirty="0">
                <a:solidFill>
                  <a:srgbClr val="44546A"/>
                </a:solidFill>
                <a:latin typeface="Verdana"/>
                <a:ea typeface="DengXian"/>
                <a:cs typeface="Arial"/>
              </a:rPr>
              <a:t>AWR</a:t>
            </a:r>
            <a:endParaRPr lang="en-GB" sz="1100" dirty="0">
              <a:ea typeface="DengXian"/>
              <a:cs typeface="Arial"/>
            </a:endParaRPr>
          </a:p>
          <a:p>
            <a:pPr>
              <a:spcAft>
                <a:spcPts val="0"/>
              </a:spcAft>
            </a:pPr>
            <a:r>
              <a:rPr lang="en-GB" sz="2000" dirty="0">
                <a:solidFill>
                  <a:srgbClr val="44546A"/>
                </a:solidFill>
                <a:latin typeface="Verdana"/>
                <a:ea typeface="DengXian"/>
                <a:cs typeface="Arial"/>
              </a:rPr>
              <a:t/>
            </a:r>
            <a:br>
              <a:rPr lang="en-GB" sz="2000" dirty="0">
                <a:solidFill>
                  <a:srgbClr val="44546A"/>
                </a:solidFill>
                <a:latin typeface="Verdana"/>
                <a:ea typeface="DengXian"/>
                <a:cs typeface="Arial"/>
              </a:rPr>
            </a:br>
            <a:r>
              <a:rPr lang="en-GB" sz="2000" b="1" dirty="0" err="1">
                <a:solidFill>
                  <a:srgbClr val="44546A"/>
                </a:solidFill>
                <a:latin typeface="Verdana"/>
                <a:ea typeface="DengXian"/>
                <a:cs typeface="Arial"/>
              </a:rPr>
              <a:t>Wifi</a:t>
            </a:r>
            <a:r>
              <a:rPr lang="en-GB" sz="2000" b="1" dirty="0">
                <a:solidFill>
                  <a:srgbClr val="44546A"/>
                </a:solidFill>
                <a:latin typeface="Verdana"/>
                <a:ea typeface="DengXian"/>
                <a:cs typeface="Arial"/>
              </a:rPr>
              <a:t> password: </a:t>
            </a:r>
            <a:endParaRPr lang="en-GB" sz="1100" dirty="0">
              <a:ea typeface="DengXian"/>
              <a:cs typeface="Arial"/>
            </a:endParaRPr>
          </a:p>
          <a:p>
            <a:pPr>
              <a:spcAft>
                <a:spcPts val="0"/>
              </a:spcAft>
            </a:pPr>
            <a:r>
              <a:rPr lang="en-GB" sz="2000" dirty="0" err="1">
                <a:solidFill>
                  <a:srgbClr val="44546A"/>
                </a:solidFill>
                <a:latin typeface="Verdana"/>
                <a:ea typeface="DengXian"/>
                <a:cs typeface="Arial"/>
              </a:rPr>
              <a:t>waterconnect</a:t>
            </a:r>
            <a:endParaRPr lang="en-GB" sz="1100" dirty="0">
              <a:ea typeface="DengXian"/>
              <a:cs typeface="Arial"/>
            </a:endParaRPr>
          </a:p>
          <a:p>
            <a:pPr>
              <a:spcAft>
                <a:spcPts val="0"/>
              </a:spcAft>
            </a:pPr>
            <a:r>
              <a:rPr lang="en-GB" sz="2000" dirty="0">
                <a:solidFill>
                  <a:srgbClr val="44546A"/>
                </a:solidFill>
                <a:latin typeface="Verdana"/>
                <a:ea typeface="DengXian"/>
                <a:cs typeface="Arial"/>
              </a:rPr>
              <a:t> </a:t>
            </a:r>
            <a:endParaRPr lang="en-GB" sz="1100" dirty="0">
              <a:ea typeface="DengXian"/>
              <a:cs typeface="Arial"/>
            </a:endParaRPr>
          </a:p>
          <a:p>
            <a:pPr>
              <a:spcAft>
                <a:spcPts val="0"/>
              </a:spcAft>
            </a:pPr>
            <a:r>
              <a:rPr lang="en-GB" sz="2000" b="1" dirty="0" err="1">
                <a:solidFill>
                  <a:srgbClr val="44546A"/>
                </a:solidFill>
                <a:latin typeface="Verdana"/>
                <a:ea typeface="DengXian"/>
                <a:cs typeface="Arial"/>
              </a:rPr>
              <a:t>Glisser</a:t>
            </a:r>
            <a:r>
              <a:rPr lang="en-GB" sz="2000" b="1" dirty="0">
                <a:solidFill>
                  <a:srgbClr val="44546A"/>
                </a:solidFill>
                <a:latin typeface="Verdana"/>
                <a:ea typeface="DengXian"/>
                <a:cs typeface="Arial"/>
              </a:rPr>
              <a:t>: </a:t>
            </a:r>
            <a:endParaRPr lang="en-GB" sz="1100" dirty="0">
              <a:ea typeface="DengXian"/>
              <a:cs typeface="Arial"/>
            </a:endParaRPr>
          </a:p>
          <a:p>
            <a:pPr>
              <a:spcAft>
                <a:spcPts val="0"/>
              </a:spcAft>
            </a:pPr>
            <a:r>
              <a:rPr lang="en-GB" sz="2000" dirty="0">
                <a:solidFill>
                  <a:srgbClr val="44546A"/>
                </a:solidFill>
                <a:latin typeface="Verdana"/>
                <a:ea typeface="DengXian"/>
                <a:cs typeface="Arial"/>
              </a:rPr>
              <a:t>glst.it/connect1202</a:t>
            </a:r>
            <a:endParaRPr lang="en-GB" sz="1100" dirty="0">
              <a:ea typeface="DengXian"/>
              <a:cs typeface="Arial"/>
            </a:endParaRPr>
          </a:p>
        </p:txBody>
      </p:sp>
      <p:sp>
        <p:nvSpPr>
          <p:cNvPr id="6" name="Content Placeholder 2"/>
          <p:cNvSpPr>
            <a:spLocks noGrp="1"/>
          </p:cNvSpPr>
          <p:nvPr>
            <p:ph idx="1"/>
          </p:nvPr>
        </p:nvSpPr>
        <p:spPr>
          <a:xfrm>
            <a:off x="261257" y="1747949"/>
            <a:ext cx="8229600" cy="2966094"/>
          </a:xfrm>
        </p:spPr>
        <p:txBody>
          <a:bodyPr>
            <a:noAutofit/>
          </a:bodyPr>
          <a:lstStyle/>
          <a:p>
            <a:pPr marL="0">
              <a:spcBef>
                <a:spcPts val="0"/>
              </a:spcBef>
              <a:buFont typeface="Arial" panose="020B0604020202020204" pitchFamily="34" charset="0"/>
              <a:buChar char="•"/>
            </a:pPr>
            <a:r>
              <a:rPr lang="en-GB" sz="2000" b="1" dirty="0">
                <a:solidFill>
                  <a:srgbClr val="336699"/>
                </a:solidFill>
              </a:rPr>
              <a:t>FIRE EXITS </a:t>
            </a:r>
          </a:p>
          <a:p>
            <a:pPr marL="0">
              <a:spcBef>
                <a:spcPts val="0"/>
              </a:spcBef>
              <a:buFont typeface="Arial" panose="020B0604020202020204" pitchFamily="34" charset="0"/>
              <a:buChar char="•"/>
            </a:pPr>
            <a:endParaRPr lang="en-GB" sz="2000" b="1" dirty="0">
              <a:solidFill>
                <a:srgbClr val="336699"/>
              </a:solidFill>
            </a:endParaRPr>
          </a:p>
          <a:p>
            <a:pPr marL="0">
              <a:spcBef>
                <a:spcPts val="0"/>
              </a:spcBef>
              <a:buFont typeface="Arial" panose="020B0604020202020204" pitchFamily="34" charset="0"/>
              <a:buChar char="•"/>
            </a:pPr>
            <a:r>
              <a:rPr lang="en-GB" sz="2000" b="1" dirty="0">
                <a:solidFill>
                  <a:srgbClr val="336699"/>
                </a:solidFill>
              </a:rPr>
              <a:t>TOILETS</a:t>
            </a:r>
          </a:p>
          <a:p>
            <a:pPr marL="0">
              <a:spcBef>
                <a:spcPts val="0"/>
              </a:spcBef>
              <a:buFont typeface="Arial" panose="020B0604020202020204" pitchFamily="34" charset="0"/>
              <a:buChar char="•"/>
            </a:pPr>
            <a:endParaRPr lang="en-GB" sz="2000" b="1" dirty="0" smtClean="0">
              <a:solidFill>
                <a:srgbClr val="336699"/>
              </a:solidFill>
            </a:endParaRPr>
          </a:p>
          <a:p>
            <a:pPr marL="0">
              <a:spcBef>
                <a:spcPts val="0"/>
              </a:spcBef>
              <a:buFont typeface="Arial" panose="020B0604020202020204" pitchFamily="34" charset="0"/>
              <a:buChar char="•"/>
            </a:pPr>
            <a:r>
              <a:rPr lang="en-GB" sz="2000" b="1" dirty="0" smtClean="0">
                <a:solidFill>
                  <a:srgbClr val="336699"/>
                </a:solidFill>
              </a:rPr>
              <a:t>MOBILE </a:t>
            </a:r>
            <a:r>
              <a:rPr lang="en-GB" sz="2000" b="1" dirty="0">
                <a:solidFill>
                  <a:srgbClr val="336699"/>
                </a:solidFill>
              </a:rPr>
              <a:t>PHONES</a:t>
            </a:r>
          </a:p>
          <a:p>
            <a:pPr marL="0" indent="0">
              <a:spcBef>
                <a:spcPts val="0"/>
              </a:spcBef>
              <a:buNone/>
            </a:pPr>
            <a:endParaRPr lang="en-GB" sz="2000" dirty="0"/>
          </a:p>
          <a:p>
            <a:pPr marL="0">
              <a:spcBef>
                <a:spcPts val="0"/>
              </a:spcBef>
              <a:buFont typeface="Arial" panose="020B0604020202020204" pitchFamily="34" charset="0"/>
              <a:buChar char="•"/>
            </a:pPr>
            <a:r>
              <a:rPr lang="en-GB" sz="2000" b="1" dirty="0" smtClean="0">
                <a:solidFill>
                  <a:srgbClr val="336699"/>
                </a:solidFill>
              </a:rPr>
              <a:t>WORKSHOPS</a:t>
            </a:r>
          </a:p>
          <a:p>
            <a:pPr marL="0" indent="0">
              <a:spcBef>
                <a:spcPts val="0"/>
              </a:spcBef>
              <a:buNone/>
            </a:pPr>
            <a:r>
              <a:rPr lang="en-GB" sz="2000" b="1" dirty="0" smtClean="0">
                <a:solidFill>
                  <a:srgbClr val="336699"/>
                </a:solidFill>
              </a:rPr>
              <a:t>A – Phosphorous (Carey Suite)</a:t>
            </a:r>
          </a:p>
          <a:p>
            <a:pPr marL="0" indent="0">
              <a:spcBef>
                <a:spcPts val="0"/>
              </a:spcBef>
              <a:buNone/>
            </a:pPr>
            <a:r>
              <a:rPr lang="en-GB" sz="2000" b="1" dirty="0" smtClean="0">
                <a:solidFill>
                  <a:srgbClr val="336699"/>
                </a:solidFill>
              </a:rPr>
              <a:t>B – Strategic Grid (Carmichael Suite)</a:t>
            </a:r>
          </a:p>
        </p:txBody>
      </p:sp>
    </p:spTree>
    <p:extLst>
      <p:ext uri="{BB962C8B-B14F-4D97-AF65-F5344CB8AC3E}">
        <p14:creationId xmlns:p14="http://schemas.microsoft.com/office/powerpoint/2010/main" val="429261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B6026F4-F5E1-4A5E-89AC-7EE4A58F18B1}"/>
              </a:ext>
            </a:extLst>
          </p:cNvPr>
          <p:cNvPicPr>
            <a:picLocks noChangeAspect="1"/>
          </p:cNvPicPr>
          <p:nvPr/>
        </p:nvPicPr>
        <p:blipFill>
          <a:blip r:embed="rId3"/>
          <a:stretch>
            <a:fillRect/>
          </a:stretch>
        </p:blipFill>
        <p:spPr>
          <a:xfrm>
            <a:off x="76200" y="1057019"/>
            <a:ext cx="7170420" cy="3948642"/>
          </a:xfrm>
          <a:prstGeom prst="rect">
            <a:avLst/>
          </a:prstGeom>
        </p:spPr>
      </p:pic>
    </p:spTree>
    <p:extLst>
      <p:ext uri="{BB962C8B-B14F-4D97-AF65-F5344CB8AC3E}">
        <p14:creationId xmlns:p14="http://schemas.microsoft.com/office/powerpoint/2010/main" val="2402537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63168" y="145243"/>
            <a:ext cx="1652307" cy="438581"/>
          </a:xfrm>
          <a:prstGeom prst="rect">
            <a:avLst/>
          </a:prstGeom>
          <a:noFill/>
        </p:spPr>
        <p:txBody>
          <a:bodyPr wrap="square" lIns="68579" tIns="34289" rIns="68579" bIns="34289" rtlCol="0">
            <a:spAutoFit/>
          </a:bodyPr>
          <a:lstStyle/>
          <a:p>
            <a:pPr defTabSz="685783"/>
            <a:r>
              <a:rPr lang="en-GB" sz="2400" dirty="0">
                <a:solidFill>
                  <a:srgbClr val="E7E6E6"/>
                </a:solidFill>
                <a:latin typeface="Verdana" panose="020B0604030504040204" pitchFamily="34" charset="0"/>
                <a:ea typeface="Verdana" panose="020B0604030504040204" pitchFamily="34" charset="0"/>
              </a:rPr>
              <a:t>In 2025…</a:t>
            </a:r>
          </a:p>
        </p:txBody>
      </p:sp>
      <p:grpSp>
        <p:nvGrpSpPr>
          <p:cNvPr id="4" name="Group 64" title="Icon of a car">
            <a:extLst>
              <a:ext uri="{FF2B5EF4-FFF2-40B4-BE49-F238E27FC236}">
                <a16:creationId xmlns:a16="http://schemas.microsoft.com/office/drawing/2014/main" xmlns="" id="{1805EE19-D7C9-4891-8F13-D9756FF15990}"/>
              </a:ext>
            </a:extLst>
          </p:cNvPr>
          <p:cNvGrpSpPr>
            <a:grpSpLocks noChangeAspect="1"/>
          </p:cNvGrpSpPr>
          <p:nvPr/>
        </p:nvGrpSpPr>
        <p:grpSpPr bwMode="auto">
          <a:xfrm>
            <a:off x="1743455" y="905867"/>
            <a:ext cx="487428" cy="342900"/>
            <a:chOff x="8340054" y="2449652"/>
            <a:chExt cx="819143" cy="575614"/>
          </a:xfrm>
          <a:solidFill>
            <a:schemeClr val="bg1"/>
          </a:solidFill>
        </p:grpSpPr>
        <p:sp>
          <p:nvSpPr>
            <p:cNvPr id="5" name="Freeform: Shape 53">
              <a:extLst>
                <a:ext uri="{FF2B5EF4-FFF2-40B4-BE49-F238E27FC236}">
                  <a16:creationId xmlns:a16="http://schemas.microsoft.com/office/drawing/2014/main" xmlns="" id="{E7019766-4662-4A82-A5DF-166EBF6261AA}"/>
                </a:ext>
              </a:extLst>
            </p:cNvPr>
            <p:cNvSpPr>
              <a:spLocks/>
            </p:cNvSpPr>
            <p:nvPr/>
          </p:nvSpPr>
          <p:spPr bwMode="auto">
            <a:xfrm>
              <a:off x="8340054" y="2449652"/>
              <a:ext cx="819143" cy="575614"/>
            </a:xfrm>
            <a:custGeom>
              <a:avLst/>
              <a:gdLst>
                <a:gd name="T0" fmla="*/ 685203 w 819143"/>
                <a:gd name="T1" fmla="*/ 43171 h 575614"/>
                <a:gd name="T2" fmla="*/ 533920 w 819143"/>
                <a:gd name="T3" fmla="*/ 43171 h 575614"/>
                <a:gd name="T4" fmla="*/ 533920 w 819143"/>
                <a:gd name="T5" fmla="*/ 5535 h 575614"/>
                <a:gd name="T6" fmla="*/ 499235 w 819143"/>
                <a:gd name="T7" fmla="*/ 5535 h 575614"/>
                <a:gd name="T8" fmla="*/ 499235 w 819143"/>
                <a:gd name="T9" fmla="*/ 43171 h 575614"/>
                <a:gd name="T10" fmla="*/ 97781 w 819143"/>
                <a:gd name="T11" fmla="*/ 43171 h 575614"/>
                <a:gd name="T12" fmla="*/ 5535 w 819143"/>
                <a:gd name="T13" fmla="*/ 135417 h 575614"/>
                <a:gd name="T14" fmla="*/ 5535 w 819143"/>
                <a:gd name="T15" fmla="*/ 445363 h 575614"/>
                <a:gd name="T16" fmla="*/ 97781 w 819143"/>
                <a:gd name="T17" fmla="*/ 537609 h 575614"/>
                <a:gd name="T18" fmla="*/ 499235 w 819143"/>
                <a:gd name="T19" fmla="*/ 537609 h 575614"/>
                <a:gd name="T20" fmla="*/ 499235 w 819143"/>
                <a:gd name="T21" fmla="*/ 573769 h 575614"/>
                <a:gd name="T22" fmla="*/ 533920 w 819143"/>
                <a:gd name="T23" fmla="*/ 573769 h 575614"/>
                <a:gd name="T24" fmla="*/ 533920 w 819143"/>
                <a:gd name="T25" fmla="*/ 537609 h 575614"/>
                <a:gd name="T26" fmla="*/ 685203 w 819143"/>
                <a:gd name="T27" fmla="*/ 537609 h 575614"/>
                <a:gd name="T28" fmla="*/ 815823 w 819143"/>
                <a:gd name="T29" fmla="*/ 406989 h 575614"/>
                <a:gd name="T30" fmla="*/ 815823 w 819143"/>
                <a:gd name="T31" fmla="*/ 173791 h 575614"/>
                <a:gd name="T32" fmla="*/ 685203 w 819143"/>
                <a:gd name="T33" fmla="*/ 43171 h 575614"/>
                <a:gd name="T34" fmla="*/ 459384 w 819143"/>
                <a:gd name="T35" fmla="*/ 76380 h 575614"/>
                <a:gd name="T36" fmla="*/ 418058 w 819143"/>
                <a:gd name="T37" fmla="*/ 115492 h 575614"/>
                <a:gd name="T38" fmla="*/ 257182 w 819143"/>
                <a:gd name="T39" fmla="*/ 115492 h 575614"/>
                <a:gd name="T40" fmla="*/ 218070 w 819143"/>
                <a:gd name="T41" fmla="*/ 77117 h 575614"/>
                <a:gd name="T42" fmla="*/ 459384 w 819143"/>
                <a:gd name="T43" fmla="*/ 76380 h 575614"/>
                <a:gd name="T44" fmla="*/ 220284 w 819143"/>
                <a:gd name="T45" fmla="*/ 502924 h 575614"/>
                <a:gd name="T46" fmla="*/ 261610 w 819143"/>
                <a:gd name="T47" fmla="*/ 463812 h 575614"/>
                <a:gd name="T48" fmla="*/ 422486 w 819143"/>
                <a:gd name="T49" fmla="*/ 463812 h 575614"/>
                <a:gd name="T50" fmla="*/ 461599 w 819143"/>
                <a:gd name="T51" fmla="*/ 502186 h 575614"/>
                <a:gd name="T52" fmla="*/ 220284 w 819143"/>
                <a:gd name="T53" fmla="*/ 502924 h 575614"/>
                <a:gd name="T54" fmla="*/ 509566 w 819143"/>
                <a:gd name="T55" fmla="*/ 506614 h 575614"/>
                <a:gd name="T56" fmla="*/ 435032 w 819143"/>
                <a:gd name="T57" fmla="*/ 432817 h 575614"/>
                <a:gd name="T58" fmla="*/ 249064 w 819143"/>
                <a:gd name="T59" fmla="*/ 432817 h 575614"/>
                <a:gd name="T60" fmla="*/ 171577 w 819143"/>
                <a:gd name="T61" fmla="*/ 506614 h 575614"/>
                <a:gd name="T62" fmla="*/ 98519 w 819143"/>
                <a:gd name="T63" fmla="*/ 506614 h 575614"/>
                <a:gd name="T64" fmla="*/ 37268 w 819143"/>
                <a:gd name="T65" fmla="*/ 445363 h 575614"/>
                <a:gd name="T66" fmla="*/ 37268 w 819143"/>
                <a:gd name="T67" fmla="*/ 135417 h 575614"/>
                <a:gd name="T68" fmla="*/ 98519 w 819143"/>
                <a:gd name="T69" fmla="*/ 74166 h 575614"/>
                <a:gd name="T70" fmla="*/ 172316 w 819143"/>
                <a:gd name="T71" fmla="*/ 74166 h 575614"/>
                <a:gd name="T72" fmla="*/ 246113 w 819143"/>
                <a:gd name="T73" fmla="*/ 147224 h 575614"/>
                <a:gd name="T74" fmla="*/ 432080 w 819143"/>
                <a:gd name="T75" fmla="*/ 147224 h 575614"/>
                <a:gd name="T76" fmla="*/ 508829 w 819143"/>
                <a:gd name="T77" fmla="*/ 74166 h 575614"/>
                <a:gd name="T78" fmla="*/ 686678 w 819143"/>
                <a:gd name="T79" fmla="*/ 74166 h 575614"/>
                <a:gd name="T80" fmla="*/ 746454 w 819143"/>
                <a:gd name="T81" fmla="*/ 94829 h 575614"/>
                <a:gd name="T82" fmla="*/ 730956 w 819143"/>
                <a:gd name="T83" fmla="*/ 94829 h 575614"/>
                <a:gd name="T84" fmla="*/ 730956 w 819143"/>
                <a:gd name="T85" fmla="*/ 200358 h 575614"/>
                <a:gd name="T86" fmla="*/ 786304 w 819143"/>
                <a:gd name="T87" fmla="*/ 200358 h 575614"/>
                <a:gd name="T88" fmla="*/ 786304 w 819143"/>
                <a:gd name="T89" fmla="*/ 378946 h 575614"/>
                <a:gd name="T90" fmla="*/ 730956 w 819143"/>
                <a:gd name="T91" fmla="*/ 378946 h 575614"/>
                <a:gd name="T92" fmla="*/ 730956 w 819143"/>
                <a:gd name="T93" fmla="*/ 484475 h 575614"/>
                <a:gd name="T94" fmla="*/ 748668 w 819143"/>
                <a:gd name="T95" fmla="*/ 484475 h 575614"/>
                <a:gd name="T96" fmla="*/ 685941 w 819143"/>
                <a:gd name="T97" fmla="*/ 506614 h 575614"/>
                <a:gd name="T98" fmla="*/ 509566 w 819143"/>
                <a:gd name="T99" fmla="*/ 506614 h 575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19143" h="575614">
                  <a:moveTo>
                    <a:pt x="685203" y="43171"/>
                  </a:moveTo>
                  <a:lnTo>
                    <a:pt x="533920" y="43171"/>
                  </a:lnTo>
                  <a:lnTo>
                    <a:pt x="533920" y="5535"/>
                  </a:lnTo>
                  <a:lnTo>
                    <a:pt x="499235" y="5535"/>
                  </a:lnTo>
                  <a:lnTo>
                    <a:pt x="499235" y="43171"/>
                  </a:lnTo>
                  <a:lnTo>
                    <a:pt x="97781" y="43171"/>
                  </a:lnTo>
                  <a:cubicBezTo>
                    <a:pt x="46862" y="43171"/>
                    <a:pt x="5535" y="84497"/>
                    <a:pt x="5535" y="135417"/>
                  </a:cubicBezTo>
                  <a:lnTo>
                    <a:pt x="5535" y="445363"/>
                  </a:lnTo>
                  <a:cubicBezTo>
                    <a:pt x="5535" y="496283"/>
                    <a:pt x="46862" y="537609"/>
                    <a:pt x="97781" y="537609"/>
                  </a:cubicBezTo>
                  <a:lnTo>
                    <a:pt x="499235" y="537609"/>
                  </a:lnTo>
                  <a:lnTo>
                    <a:pt x="499235" y="573769"/>
                  </a:lnTo>
                  <a:lnTo>
                    <a:pt x="533920" y="573769"/>
                  </a:lnTo>
                  <a:lnTo>
                    <a:pt x="533920" y="537609"/>
                  </a:lnTo>
                  <a:lnTo>
                    <a:pt x="685203" y="537609"/>
                  </a:lnTo>
                  <a:cubicBezTo>
                    <a:pt x="757523" y="537609"/>
                    <a:pt x="815823" y="479309"/>
                    <a:pt x="815823" y="406989"/>
                  </a:cubicBezTo>
                  <a:lnTo>
                    <a:pt x="815823" y="173791"/>
                  </a:lnTo>
                  <a:cubicBezTo>
                    <a:pt x="815823" y="101470"/>
                    <a:pt x="757523" y="43171"/>
                    <a:pt x="685203" y="43171"/>
                  </a:cubicBezTo>
                  <a:close/>
                  <a:moveTo>
                    <a:pt x="459384" y="76380"/>
                  </a:moveTo>
                  <a:lnTo>
                    <a:pt x="418058" y="115492"/>
                  </a:lnTo>
                  <a:lnTo>
                    <a:pt x="257182" y="115492"/>
                  </a:lnTo>
                  <a:lnTo>
                    <a:pt x="218070" y="77117"/>
                  </a:lnTo>
                  <a:lnTo>
                    <a:pt x="459384" y="76380"/>
                  </a:lnTo>
                  <a:close/>
                  <a:moveTo>
                    <a:pt x="220284" y="502924"/>
                  </a:moveTo>
                  <a:lnTo>
                    <a:pt x="261610" y="463812"/>
                  </a:lnTo>
                  <a:lnTo>
                    <a:pt x="422486" y="463812"/>
                  </a:lnTo>
                  <a:lnTo>
                    <a:pt x="461599" y="502186"/>
                  </a:lnTo>
                  <a:lnTo>
                    <a:pt x="220284" y="502924"/>
                  </a:lnTo>
                  <a:close/>
                  <a:moveTo>
                    <a:pt x="509566" y="506614"/>
                  </a:moveTo>
                  <a:lnTo>
                    <a:pt x="435032" y="432817"/>
                  </a:lnTo>
                  <a:lnTo>
                    <a:pt x="249064" y="432817"/>
                  </a:lnTo>
                  <a:lnTo>
                    <a:pt x="171577" y="506614"/>
                  </a:lnTo>
                  <a:lnTo>
                    <a:pt x="98519" y="506614"/>
                  </a:lnTo>
                  <a:cubicBezTo>
                    <a:pt x="64572" y="506614"/>
                    <a:pt x="37268" y="479309"/>
                    <a:pt x="37268" y="445363"/>
                  </a:cubicBezTo>
                  <a:lnTo>
                    <a:pt x="37268" y="135417"/>
                  </a:lnTo>
                  <a:cubicBezTo>
                    <a:pt x="37268" y="101470"/>
                    <a:pt x="64572" y="74166"/>
                    <a:pt x="98519" y="74166"/>
                  </a:cubicBezTo>
                  <a:lnTo>
                    <a:pt x="172316" y="74166"/>
                  </a:lnTo>
                  <a:lnTo>
                    <a:pt x="246113" y="147224"/>
                  </a:lnTo>
                  <a:lnTo>
                    <a:pt x="432080" y="147224"/>
                  </a:lnTo>
                  <a:lnTo>
                    <a:pt x="508829" y="74166"/>
                  </a:lnTo>
                  <a:lnTo>
                    <a:pt x="686678" y="74166"/>
                  </a:lnTo>
                  <a:cubicBezTo>
                    <a:pt x="709555" y="74166"/>
                    <a:pt x="730219" y="81545"/>
                    <a:pt x="746454" y="94829"/>
                  </a:cubicBezTo>
                  <a:lnTo>
                    <a:pt x="730956" y="94829"/>
                  </a:lnTo>
                  <a:lnTo>
                    <a:pt x="730956" y="200358"/>
                  </a:lnTo>
                  <a:lnTo>
                    <a:pt x="786304" y="200358"/>
                  </a:lnTo>
                  <a:lnTo>
                    <a:pt x="786304" y="378946"/>
                  </a:lnTo>
                  <a:lnTo>
                    <a:pt x="730956" y="378946"/>
                  </a:lnTo>
                  <a:lnTo>
                    <a:pt x="730956" y="484475"/>
                  </a:lnTo>
                  <a:lnTo>
                    <a:pt x="748668" y="484475"/>
                  </a:lnTo>
                  <a:cubicBezTo>
                    <a:pt x="731694" y="498496"/>
                    <a:pt x="709555" y="506614"/>
                    <a:pt x="685941" y="506614"/>
                  </a:cubicBezTo>
                  <a:lnTo>
                    <a:pt x="509566" y="506614"/>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defTabSz="685783"/>
              <a:endParaRPr lang="en-US" sz="1400">
                <a:solidFill>
                  <a:prstClr val="black"/>
                </a:solidFill>
              </a:endParaRPr>
            </a:p>
          </p:txBody>
        </p:sp>
        <p:sp>
          <p:nvSpPr>
            <p:cNvPr id="6" name="Freeform: Shape 54">
              <a:extLst>
                <a:ext uri="{FF2B5EF4-FFF2-40B4-BE49-F238E27FC236}">
                  <a16:creationId xmlns:a16="http://schemas.microsoft.com/office/drawing/2014/main" xmlns="" id="{3FE25F1B-4EA7-4D24-9CD0-436CE25CA7A4}"/>
                </a:ext>
              </a:extLst>
            </p:cNvPr>
            <p:cNvSpPr>
              <a:spLocks/>
            </p:cNvSpPr>
            <p:nvPr/>
          </p:nvSpPr>
          <p:spPr bwMode="auto">
            <a:xfrm>
              <a:off x="9067689" y="2659235"/>
              <a:ext cx="36898" cy="147593"/>
            </a:xfrm>
            <a:custGeom>
              <a:avLst/>
              <a:gdLst>
                <a:gd name="T0" fmla="*/ 5535 w 36898"/>
                <a:gd name="T1" fmla="*/ 5535 h 147593"/>
                <a:gd name="T2" fmla="*/ 36529 w 36898"/>
                <a:gd name="T3" fmla="*/ 5535 h 147593"/>
                <a:gd name="T4" fmla="*/ 36529 w 36898"/>
                <a:gd name="T5" fmla="*/ 147962 h 147593"/>
                <a:gd name="T6" fmla="*/ 5535 w 36898"/>
                <a:gd name="T7" fmla="*/ 147962 h 1475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98" h="147593">
                  <a:moveTo>
                    <a:pt x="5535" y="5535"/>
                  </a:moveTo>
                  <a:lnTo>
                    <a:pt x="36529" y="5535"/>
                  </a:lnTo>
                  <a:lnTo>
                    <a:pt x="36529" y="147962"/>
                  </a:lnTo>
                  <a:lnTo>
                    <a:pt x="5535" y="147962"/>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defTabSz="685783"/>
              <a:endParaRPr lang="en-US" sz="1400">
                <a:solidFill>
                  <a:prstClr val="black"/>
                </a:solidFill>
              </a:endParaRPr>
            </a:p>
          </p:txBody>
        </p:sp>
        <p:sp>
          <p:nvSpPr>
            <p:cNvPr id="7" name="Freeform: Shape 55">
              <a:extLst>
                <a:ext uri="{FF2B5EF4-FFF2-40B4-BE49-F238E27FC236}">
                  <a16:creationId xmlns:a16="http://schemas.microsoft.com/office/drawing/2014/main" xmlns="" id="{4FCF3ABE-C503-4B03-86AB-20703306DEA8}"/>
                </a:ext>
              </a:extLst>
            </p:cNvPr>
            <p:cNvSpPr>
              <a:spLocks/>
            </p:cNvSpPr>
            <p:nvPr/>
          </p:nvSpPr>
          <p:spPr bwMode="auto">
            <a:xfrm>
              <a:off x="8799070" y="2550753"/>
              <a:ext cx="147593" cy="376363"/>
            </a:xfrm>
            <a:custGeom>
              <a:avLst/>
              <a:gdLst>
                <a:gd name="T0" fmla="*/ 97781 w 147593"/>
                <a:gd name="T1" fmla="*/ 5535 h 376363"/>
                <a:gd name="T2" fmla="*/ 5535 w 147593"/>
                <a:gd name="T3" fmla="*/ 94829 h 376363"/>
                <a:gd name="T4" fmla="*/ 5535 w 147593"/>
                <a:gd name="T5" fmla="*/ 280796 h 376363"/>
                <a:gd name="T6" fmla="*/ 99256 w 147593"/>
                <a:gd name="T7" fmla="*/ 375256 h 376363"/>
                <a:gd name="T8" fmla="*/ 108850 w 147593"/>
                <a:gd name="T9" fmla="*/ 354593 h 376363"/>
                <a:gd name="T10" fmla="*/ 108112 w 147593"/>
                <a:gd name="T11" fmla="*/ 23246 h 376363"/>
                <a:gd name="T12" fmla="*/ 97781 w 147593"/>
                <a:gd name="T13" fmla="*/ 5535 h 376363"/>
                <a:gd name="T14" fmla="*/ 88924 w 147593"/>
                <a:gd name="T15" fmla="*/ 321385 h 376363"/>
                <a:gd name="T16" fmla="*/ 36529 w 147593"/>
                <a:gd name="T17" fmla="*/ 268251 h 376363"/>
                <a:gd name="T18" fmla="*/ 36529 w 147593"/>
                <a:gd name="T19" fmla="*/ 108112 h 376363"/>
                <a:gd name="T20" fmla="*/ 88924 w 147593"/>
                <a:gd name="T21" fmla="*/ 57930 h 376363"/>
                <a:gd name="T22" fmla="*/ 88924 w 147593"/>
                <a:gd name="T23" fmla="*/ 321385 h 376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593" h="376363">
                  <a:moveTo>
                    <a:pt x="97781" y="5535"/>
                  </a:moveTo>
                  <a:lnTo>
                    <a:pt x="5535" y="94829"/>
                  </a:lnTo>
                  <a:lnTo>
                    <a:pt x="5535" y="280796"/>
                  </a:lnTo>
                  <a:lnTo>
                    <a:pt x="99256" y="375256"/>
                  </a:lnTo>
                  <a:lnTo>
                    <a:pt x="108850" y="354593"/>
                  </a:lnTo>
                  <a:cubicBezTo>
                    <a:pt x="158294" y="246112"/>
                    <a:pt x="158294" y="122872"/>
                    <a:pt x="108112" y="23246"/>
                  </a:cubicBezTo>
                  <a:lnTo>
                    <a:pt x="97781" y="5535"/>
                  </a:lnTo>
                  <a:close/>
                  <a:moveTo>
                    <a:pt x="88924" y="321385"/>
                  </a:moveTo>
                  <a:lnTo>
                    <a:pt x="36529" y="268251"/>
                  </a:lnTo>
                  <a:lnTo>
                    <a:pt x="36529" y="108112"/>
                  </a:lnTo>
                  <a:lnTo>
                    <a:pt x="88924" y="57930"/>
                  </a:lnTo>
                  <a:cubicBezTo>
                    <a:pt x="122872" y="138369"/>
                    <a:pt x="122872" y="233567"/>
                    <a:pt x="88924" y="321385"/>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defTabSz="685783"/>
              <a:endParaRPr lang="en-US" sz="1400">
                <a:solidFill>
                  <a:prstClr val="black"/>
                </a:solidFill>
              </a:endParaRPr>
            </a:p>
          </p:txBody>
        </p:sp>
        <p:sp>
          <p:nvSpPr>
            <p:cNvPr id="8" name="Freeform: Shape 56">
              <a:extLst>
                <a:ext uri="{FF2B5EF4-FFF2-40B4-BE49-F238E27FC236}">
                  <a16:creationId xmlns:a16="http://schemas.microsoft.com/office/drawing/2014/main" xmlns="" id="{E069218E-A0F1-4052-BF86-D45A9FCACCA3}"/>
                </a:ext>
              </a:extLst>
            </p:cNvPr>
            <p:cNvSpPr>
              <a:spLocks/>
            </p:cNvSpPr>
            <p:nvPr/>
          </p:nvSpPr>
          <p:spPr bwMode="auto">
            <a:xfrm>
              <a:off x="8424643" y="2545588"/>
              <a:ext cx="132834" cy="383743"/>
            </a:xfrm>
            <a:custGeom>
              <a:avLst/>
              <a:gdLst>
                <a:gd name="T0" fmla="*/ 28690 w 132834"/>
                <a:gd name="T1" fmla="*/ 31364 h 383742"/>
                <a:gd name="T2" fmla="*/ 29427 w 132834"/>
                <a:gd name="T3" fmla="*/ 358284 h 383742"/>
                <a:gd name="T4" fmla="*/ 36807 w 132834"/>
                <a:gd name="T5" fmla="*/ 383375 h 383742"/>
                <a:gd name="T6" fmla="*/ 129053 w 132834"/>
                <a:gd name="T7" fmla="*/ 289653 h 383742"/>
                <a:gd name="T8" fmla="*/ 129053 w 132834"/>
                <a:gd name="T9" fmla="*/ 103684 h 383742"/>
                <a:gd name="T10" fmla="*/ 36069 w 132834"/>
                <a:gd name="T11" fmla="*/ 5535 h 383742"/>
                <a:gd name="T12" fmla="*/ 28690 w 132834"/>
                <a:gd name="T13" fmla="*/ 31364 h 383742"/>
                <a:gd name="T14" fmla="*/ 50829 w 132834"/>
                <a:gd name="T15" fmla="*/ 66786 h 383742"/>
                <a:gd name="T16" fmla="*/ 98058 w 132834"/>
                <a:gd name="T17" fmla="*/ 116230 h 383742"/>
                <a:gd name="T18" fmla="*/ 98058 w 132834"/>
                <a:gd name="T19" fmla="*/ 277108 h 383742"/>
                <a:gd name="T20" fmla="*/ 52304 w 132834"/>
                <a:gd name="T21" fmla="*/ 323599 h 383742"/>
                <a:gd name="T22" fmla="*/ 50829 w 132834"/>
                <a:gd name="T23" fmla="*/ 66786 h 383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834" h="383742">
                  <a:moveTo>
                    <a:pt x="28690" y="31364"/>
                  </a:moveTo>
                  <a:cubicBezTo>
                    <a:pt x="-2305" y="130989"/>
                    <a:pt x="-2305" y="253492"/>
                    <a:pt x="29427" y="358283"/>
                  </a:cubicBezTo>
                  <a:lnTo>
                    <a:pt x="36807" y="383374"/>
                  </a:lnTo>
                  <a:lnTo>
                    <a:pt x="129053" y="289652"/>
                  </a:lnTo>
                  <a:lnTo>
                    <a:pt x="129053" y="103684"/>
                  </a:lnTo>
                  <a:lnTo>
                    <a:pt x="36069" y="5535"/>
                  </a:lnTo>
                  <a:lnTo>
                    <a:pt x="28690" y="31364"/>
                  </a:lnTo>
                  <a:close/>
                  <a:moveTo>
                    <a:pt x="50829" y="66786"/>
                  </a:moveTo>
                  <a:lnTo>
                    <a:pt x="98058" y="116230"/>
                  </a:lnTo>
                  <a:lnTo>
                    <a:pt x="98058" y="277107"/>
                  </a:lnTo>
                  <a:lnTo>
                    <a:pt x="52304" y="323598"/>
                  </a:lnTo>
                  <a:cubicBezTo>
                    <a:pt x="31641" y="240208"/>
                    <a:pt x="30903" y="147224"/>
                    <a:pt x="50829" y="66786"/>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pPr defTabSz="685783"/>
              <a:endParaRPr lang="en-US" sz="1400">
                <a:solidFill>
                  <a:prstClr val="black"/>
                </a:solidFill>
              </a:endParaRPr>
            </a:p>
          </p:txBody>
        </p:sp>
      </p:grpSp>
      <p:grpSp>
        <p:nvGrpSpPr>
          <p:cNvPr id="9" name="Group 63" title="Icon of a mobile phone">
            <a:extLst>
              <a:ext uri="{FF2B5EF4-FFF2-40B4-BE49-F238E27FC236}">
                <a16:creationId xmlns:a16="http://schemas.microsoft.com/office/drawing/2014/main" xmlns="" id="{E4F3635D-993D-48C2-85FA-C21313CDDE76}"/>
              </a:ext>
            </a:extLst>
          </p:cNvPr>
          <p:cNvGrpSpPr>
            <a:grpSpLocks noChangeAspect="1"/>
          </p:cNvGrpSpPr>
          <p:nvPr/>
        </p:nvGrpSpPr>
        <p:grpSpPr bwMode="auto">
          <a:xfrm>
            <a:off x="4355164" y="549602"/>
            <a:ext cx="224418" cy="377190"/>
            <a:chOff x="6461929" y="2474005"/>
            <a:chExt cx="339465" cy="568234"/>
          </a:xfrm>
          <a:solidFill>
            <a:schemeClr val="accent6"/>
          </a:solidFill>
        </p:grpSpPr>
        <p:sp>
          <p:nvSpPr>
            <p:cNvPr id="10" name="Freeform: Shape 50">
              <a:extLst>
                <a:ext uri="{FF2B5EF4-FFF2-40B4-BE49-F238E27FC236}">
                  <a16:creationId xmlns:a16="http://schemas.microsoft.com/office/drawing/2014/main" xmlns="" id="{69EB0EE2-3314-43D4-BA95-F752E8BB4C6C}"/>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grpFill/>
            <a:ln w="9525" cap="flat">
              <a:solidFill>
                <a:srgbClr val="000000"/>
              </a:solidFill>
              <a:prstDash val="solid"/>
              <a:miter lim="800000"/>
              <a:headEnd/>
              <a:tailEnd/>
            </a:ln>
            <a:extLst/>
          </p:spPr>
          <p:txBody>
            <a:bodyPr anchor="ctr"/>
            <a:lstStyle/>
            <a:p>
              <a:pPr defTabSz="685783"/>
              <a:endParaRPr lang="en-US" sz="1400">
                <a:solidFill>
                  <a:prstClr val="black"/>
                </a:solidFill>
              </a:endParaRPr>
            </a:p>
          </p:txBody>
        </p:sp>
        <p:sp>
          <p:nvSpPr>
            <p:cNvPr id="11" name="Freeform: Shape 51">
              <a:extLst>
                <a:ext uri="{FF2B5EF4-FFF2-40B4-BE49-F238E27FC236}">
                  <a16:creationId xmlns:a16="http://schemas.microsoft.com/office/drawing/2014/main" xmlns="" id="{BDB29642-FA74-440E-838C-393773B90D8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grpFill/>
            <a:ln w="9525" cap="flat">
              <a:solidFill>
                <a:srgbClr val="000000"/>
              </a:solidFill>
              <a:prstDash val="solid"/>
              <a:miter lim="800000"/>
              <a:headEnd/>
              <a:tailEnd/>
            </a:ln>
            <a:extLst/>
          </p:spPr>
          <p:txBody>
            <a:bodyPr anchor="ctr"/>
            <a:lstStyle/>
            <a:p>
              <a:pPr defTabSz="685783"/>
              <a:endParaRPr lang="en-US" sz="1400">
                <a:solidFill>
                  <a:prstClr val="black"/>
                </a:solidFill>
              </a:endParaRPr>
            </a:p>
          </p:txBody>
        </p:sp>
      </p:grpSp>
      <p:cxnSp>
        <p:nvCxnSpPr>
          <p:cNvPr id="15" name="Straight Connector 14"/>
          <p:cNvCxnSpPr/>
          <p:nvPr/>
        </p:nvCxnSpPr>
        <p:spPr>
          <a:xfrm>
            <a:off x="301405" y="878002"/>
            <a:ext cx="0" cy="14021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57723" y="2175342"/>
            <a:ext cx="18739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01405" y="1751633"/>
            <a:ext cx="580964" cy="279562"/>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82371" y="1751633"/>
            <a:ext cx="139781" cy="82995"/>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2151" y="1275503"/>
            <a:ext cx="655223" cy="559124"/>
          </a:xfrm>
          <a:prstGeom prst="line">
            <a:avLst/>
          </a:prstGeom>
          <a:ln w="41275">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 Placeholder 31">
            <a:extLst>
              <a:ext uri="{FF2B5EF4-FFF2-40B4-BE49-F238E27FC236}">
                <a16:creationId xmlns:a16="http://schemas.microsoft.com/office/drawing/2014/main" xmlns="" id="{84FB78D8-E077-4412-98AF-5F60A5B7AB3C}"/>
              </a:ext>
            </a:extLst>
          </p:cNvPr>
          <p:cNvSpPr txBox="1">
            <a:spLocks/>
          </p:cNvSpPr>
          <p:nvPr/>
        </p:nvSpPr>
        <p:spPr>
          <a:xfrm>
            <a:off x="1955250" y="2008263"/>
            <a:ext cx="1934960" cy="737508"/>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a:solidFill>
                  <a:srgbClr val="E7E6E6"/>
                </a:solidFill>
              </a:rPr>
              <a:t>…of all car sales will be electric</a:t>
            </a:r>
          </a:p>
        </p:txBody>
      </p:sp>
      <p:sp>
        <p:nvSpPr>
          <p:cNvPr id="29" name="Text Placeholder 30">
            <a:extLst>
              <a:ext uri="{FF2B5EF4-FFF2-40B4-BE49-F238E27FC236}">
                <a16:creationId xmlns:a16="http://schemas.microsoft.com/office/drawing/2014/main" xmlns="" id="{017D9F62-00B4-4EBC-9BFD-B871297318CB}"/>
              </a:ext>
            </a:extLst>
          </p:cNvPr>
          <p:cNvSpPr txBox="1">
            <a:spLocks/>
          </p:cNvSpPr>
          <p:nvPr/>
        </p:nvSpPr>
        <p:spPr>
          <a:xfrm>
            <a:off x="1400609" y="1266138"/>
            <a:ext cx="2293031" cy="970990"/>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6000" dirty="0">
                <a:solidFill>
                  <a:srgbClr val="E7E6E6"/>
                </a:solidFill>
              </a:rPr>
              <a:t>1 in 6</a:t>
            </a:r>
            <a:endParaRPr lang="en-US" sz="3300" dirty="0">
              <a:solidFill>
                <a:srgbClr val="E7E6E6"/>
              </a:solidFill>
            </a:endParaRPr>
          </a:p>
        </p:txBody>
      </p:sp>
      <p:grpSp>
        <p:nvGrpSpPr>
          <p:cNvPr id="33" name="Group 32">
            <a:extLst>
              <a:ext uri="{FF2B5EF4-FFF2-40B4-BE49-F238E27FC236}">
                <a16:creationId xmlns:a16="http://schemas.microsoft.com/office/drawing/2014/main" xmlns="" id="{8325F366-11A1-433F-BFB8-BC1D2CB24DA6}"/>
              </a:ext>
            </a:extLst>
          </p:cNvPr>
          <p:cNvGrpSpPr/>
          <p:nvPr/>
        </p:nvGrpSpPr>
        <p:grpSpPr>
          <a:xfrm>
            <a:off x="412265" y="3131969"/>
            <a:ext cx="2185518" cy="1183985"/>
            <a:chOff x="744538" y="963613"/>
            <a:chExt cx="7654925" cy="4930775"/>
          </a:xfrm>
          <a:solidFill>
            <a:schemeClr val="accent3">
              <a:lumMod val="60000"/>
              <a:lumOff val="40000"/>
            </a:schemeClr>
          </a:solidFill>
          <a:effectLst/>
        </p:grpSpPr>
        <p:sp>
          <p:nvSpPr>
            <p:cNvPr id="34" name="Freeform 5">
              <a:extLst>
                <a:ext uri="{FF2B5EF4-FFF2-40B4-BE49-F238E27FC236}">
                  <a16:creationId xmlns:a16="http://schemas.microsoft.com/office/drawing/2014/main" xmlns="" id="{E61328C1-3230-4657-81E4-D08A70EB1F68}"/>
                </a:ext>
              </a:extLst>
            </p:cNvPr>
            <p:cNvSpPr>
              <a:spLocks/>
            </p:cNvSpPr>
            <p:nvPr/>
          </p:nvSpPr>
          <p:spPr bwMode="auto">
            <a:xfrm>
              <a:off x="8348663" y="2700338"/>
              <a:ext cx="50800" cy="34925"/>
            </a:xfrm>
            <a:custGeom>
              <a:avLst/>
              <a:gdLst/>
              <a:ahLst/>
              <a:cxnLst>
                <a:cxn ang="0">
                  <a:pos x="32" y="22"/>
                </a:cxn>
                <a:cxn ang="0">
                  <a:pos x="28" y="22"/>
                </a:cxn>
                <a:cxn ang="0">
                  <a:pos x="14" y="14"/>
                </a:cxn>
                <a:cxn ang="0">
                  <a:pos x="4" y="14"/>
                </a:cxn>
                <a:cxn ang="0">
                  <a:pos x="0" y="8"/>
                </a:cxn>
                <a:cxn ang="0">
                  <a:pos x="0" y="0"/>
                </a:cxn>
                <a:cxn ang="0">
                  <a:pos x="12" y="6"/>
                </a:cxn>
                <a:cxn ang="0">
                  <a:pos x="20" y="4"/>
                </a:cxn>
                <a:cxn ang="0">
                  <a:pos x="32" y="14"/>
                </a:cxn>
                <a:cxn ang="0">
                  <a:pos x="32" y="22"/>
                </a:cxn>
                <a:cxn ang="0">
                  <a:pos x="32" y="22"/>
                </a:cxn>
              </a:cxnLst>
              <a:rect l="0" t="0" r="r" b="b"/>
              <a:pathLst>
                <a:path w="32" h="22">
                  <a:moveTo>
                    <a:pt x="32" y="22"/>
                  </a:moveTo>
                  <a:lnTo>
                    <a:pt x="28" y="22"/>
                  </a:lnTo>
                  <a:lnTo>
                    <a:pt x="14" y="14"/>
                  </a:lnTo>
                  <a:lnTo>
                    <a:pt x="4" y="14"/>
                  </a:lnTo>
                  <a:lnTo>
                    <a:pt x="0" y="8"/>
                  </a:lnTo>
                  <a:lnTo>
                    <a:pt x="0" y="0"/>
                  </a:lnTo>
                  <a:lnTo>
                    <a:pt x="12" y="6"/>
                  </a:lnTo>
                  <a:lnTo>
                    <a:pt x="20" y="4"/>
                  </a:lnTo>
                  <a:lnTo>
                    <a:pt x="32" y="14"/>
                  </a:lnTo>
                  <a:lnTo>
                    <a:pt x="32" y="22"/>
                  </a:lnTo>
                  <a:lnTo>
                    <a:pt x="32" y="2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 name="Freeform 6">
              <a:extLst>
                <a:ext uri="{FF2B5EF4-FFF2-40B4-BE49-F238E27FC236}">
                  <a16:creationId xmlns:a16="http://schemas.microsoft.com/office/drawing/2014/main" xmlns="" id="{2CBD1144-D36B-41C5-8544-865E6D7B5705}"/>
                </a:ext>
              </a:extLst>
            </p:cNvPr>
            <p:cNvSpPr>
              <a:spLocks/>
            </p:cNvSpPr>
            <p:nvPr/>
          </p:nvSpPr>
          <p:spPr bwMode="auto">
            <a:xfrm>
              <a:off x="6424613" y="4021138"/>
              <a:ext cx="168275" cy="327025"/>
            </a:xfrm>
            <a:custGeom>
              <a:avLst/>
              <a:gdLst/>
              <a:ahLst/>
              <a:cxnLst>
                <a:cxn ang="0">
                  <a:pos x="68" y="120"/>
                </a:cxn>
                <a:cxn ang="0">
                  <a:pos x="58" y="112"/>
                </a:cxn>
                <a:cxn ang="0">
                  <a:pos x="44" y="100"/>
                </a:cxn>
                <a:cxn ang="0">
                  <a:pos x="32" y="102"/>
                </a:cxn>
                <a:cxn ang="0">
                  <a:pos x="32" y="118"/>
                </a:cxn>
                <a:cxn ang="0">
                  <a:pos x="26" y="136"/>
                </a:cxn>
                <a:cxn ang="0">
                  <a:pos x="24" y="158"/>
                </a:cxn>
                <a:cxn ang="0">
                  <a:pos x="34" y="168"/>
                </a:cxn>
                <a:cxn ang="0">
                  <a:pos x="40" y="184"/>
                </a:cxn>
                <a:cxn ang="0">
                  <a:pos x="54" y="190"/>
                </a:cxn>
                <a:cxn ang="0">
                  <a:pos x="60" y="202"/>
                </a:cxn>
                <a:cxn ang="0">
                  <a:pos x="50" y="206"/>
                </a:cxn>
                <a:cxn ang="0">
                  <a:pos x="46" y="196"/>
                </a:cxn>
                <a:cxn ang="0">
                  <a:pos x="36" y="196"/>
                </a:cxn>
                <a:cxn ang="0">
                  <a:pos x="16" y="172"/>
                </a:cxn>
                <a:cxn ang="0">
                  <a:pos x="10" y="162"/>
                </a:cxn>
                <a:cxn ang="0">
                  <a:pos x="18" y="136"/>
                </a:cxn>
                <a:cxn ang="0">
                  <a:pos x="28" y="122"/>
                </a:cxn>
                <a:cxn ang="0">
                  <a:pos x="20" y="94"/>
                </a:cxn>
                <a:cxn ang="0">
                  <a:pos x="8" y="82"/>
                </a:cxn>
                <a:cxn ang="0">
                  <a:pos x="12" y="74"/>
                </a:cxn>
                <a:cxn ang="0">
                  <a:pos x="16" y="64"/>
                </a:cxn>
                <a:cxn ang="0">
                  <a:pos x="14" y="62"/>
                </a:cxn>
                <a:cxn ang="0">
                  <a:pos x="4" y="44"/>
                </a:cxn>
                <a:cxn ang="0">
                  <a:pos x="2" y="32"/>
                </a:cxn>
                <a:cxn ang="0">
                  <a:pos x="6" y="16"/>
                </a:cxn>
                <a:cxn ang="0">
                  <a:pos x="26" y="8"/>
                </a:cxn>
                <a:cxn ang="0">
                  <a:pos x="36" y="0"/>
                </a:cxn>
                <a:cxn ang="0">
                  <a:pos x="36" y="2"/>
                </a:cxn>
                <a:cxn ang="0">
                  <a:pos x="40" y="12"/>
                </a:cxn>
                <a:cxn ang="0">
                  <a:pos x="48" y="16"/>
                </a:cxn>
                <a:cxn ang="0">
                  <a:pos x="44" y="40"/>
                </a:cxn>
                <a:cxn ang="0">
                  <a:pos x="58" y="36"/>
                </a:cxn>
                <a:cxn ang="0">
                  <a:pos x="64" y="38"/>
                </a:cxn>
                <a:cxn ang="0">
                  <a:pos x="72" y="38"/>
                </a:cxn>
                <a:cxn ang="0">
                  <a:pos x="80" y="32"/>
                </a:cxn>
                <a:cxn ang="0">
                  <a:pos x="92" y="44"/>
                </a:cxn>
                <a:cxn ang="0">
                  <a:pos x="96" y="62"/>
                </a:cxn>
                <a:cxn ang="0">
                  <a:pos x="102" y="66"/>
                </a:cxn>
                <a:cxn ang="0">
                  <a:pos x="106" y="76"/>
                </a:cxn>
                <a:cxn ang="0">
                  <a:pos x="102" y="90"/>
                </a:cxn>
                <a:cxn ang="0">
                  <a:pos x="98" y="88"/>
                </a:cxn>
                <a:cxn ang="0">
                  <a:pos x="76" y="88"/>
                </a:cxn>
                <a:cxn ang="0">
                  <a:pos x="64" y="100"/>
                </a:cxn>
                <a:cxn ang="0">
                  <a:pos x="66" y="112"/>
                </a:cxn>
                <a:cxn ang="0">
                  <a:pos x="72" y="126"/>
                </a:cxn>
              </a:cxnLst>
              <a:rect l="0" t="0" r="r" b="b"/>
              <a:pathLst>
                <a:path w="106" h="206">
                  <a:moveTo>
                    <a:pt x="72" y="126"/>
                  </a:moveTo>
                  <a:lnTo>
                    <a:pt x="68" y="120"/>
                  </a:lnTo>
                  <a:lnTo>
                    <a:pt x="64" y="118"/>
                  </a:lnTo>
                  <a:lnTo>
                    <a:pt x="58" y="112"/>
                  </a:lnTo>
                  <a:lnTo>
                    <a:pt x="46" y="112"/>
                  </a:lnTo>
                  <a:lnTo>
                    <a:pt x="44" y="100"/>
                  </a:lnTo>
                  <a:lnTo>
                    <a:pt x="36" y="100"/>
                  </a:lnTo>
                  <a:lnTo>
                    <a:pt x="32" y="102"/>
                  </a:lnTo>
                  <a:lnTo>
                    <a:pt x="34" y="108"/>
                  </a:lnTo>
                  <a:lnTo>
                    <a:pt x="32" y="118"/>
                  </a:lnTo>
                  <a:lnTo>
                    <a:pt x="28" y="126"/>
                  </a:lnTo>
                  <a:lnTo>
                    <a:pt x="26" y="136"/>
                  </a:lnTo>
                  <a:lnTo>
                    <a:pt x="22" y="144"/>
                  </a:lnTo>
                  <a:lnTo>
                    <a:pt x="24" y="158"/>
                  </a:lnTo>
                  <a:lnTo>
                    <a:pt x="30" y="158"/>
                  </a:lnTo>
                  <a:lnTo>
                    <a:pt x="34" y="168"/>
                  </a:lnTo>
                  <a:lnTo>
                    <a:pt x="38" y="174"/>
                  </a:lnTo>
                  <a:lnTo>
                    <a:pt x="40" y="184"/>
                  </a:lnTo>
                  <a:lnTo>
                    <a:pt x="44" y="188"/>
                  </a:lnTo>
                  <a:lnTo>
                    <a:pt x="54" y="190"/>
                  </a:lnTo>
                  <a:lnTo>
                    <a:pt x="62" y="200"/>
                  </a:lnTo>
                  <a:lnTo>
                    <a:pt x="60" y="202"/>
                  </a:lnTo>
                  <a:lnTo>
                    <a:pt x="54" y="202"/>
                  </a:lnTo>
                  <a:lnTo>
                    <a:pt x="50" y="206"/>
                  </a:lnTo>
                  <a:lnTo>
                    <a:pt x="48" y="200"/>
                  </a:lnTo>
                  <a:lnTo>
                    <a:pt x="46" y="196"/>
                  </a:lnTo>
                  <a:lnTo>
                    <a:pt x="34" y="192"/>
                  </a:lnTo>
                  <a:lnTo>
                    <a:pt x="36" y="196"/>
                  </a:lnTo>
                  <a:lnTo>
                    <a:pt x="22" y="178"/>
                  </a:lnTo>
                  <a:lnTo>
                    <a:pt x="16" y="172"/>
                  </a:lnTo>
                  <a:lnTo>
                    <a:pt x="10" y="172"/>
                  </a:lnTo>
                  <a:lnTo>
                    <a:pt x="10" y="162"/>
                  </a:lnTo>
                  <a:lnTo>
                    <a:pt x="16" y="146"/>
                  </a:lnTo>
                  <a:lnTo>
                    <a:pt x="18" y="136"/>
                  </a:lnTo>
                  <a:lnTo>
                    <a:pt x="22" y="132"/>
                  </a:lnTo>
                  <a:lnTo>
                    <a:pt x="28" y="122"/>
                  </a:lnTo>
                  <a:lnTo>
                    <a:pt x="20" y="106"/>
                  </a:lnTo>
                  <a:lnTo>
                    <a:pt x="20" y="94"/>
                  </a:lnTo>
                  <a:lnTo>
                    <a:pt x="10" y="86"/>
                  </a:lnTo>
                  <a:lnTo>
                    <a:pt x="8" y="82"/>
                  </a:lnTo>
                  <a:lnTo>
                    <a:pt x="8" y="78"/>
                  </a:lnTo>
                  <a:lnTo>
                    <a:pt x="12" y="74"/>
                  </a:lnTo>
                  <a:lnTo>
                    <a:pt x="14" y="70"/>
                  </a:lnTo>
                  <a:lnTo>
                    <a:pt x="16" y="64"/>
                  </a:lnTo>
                  <a:lnTo>
                    <a:pt x="16" y="62"/>
                  </a:lnTo>
                  <a:lnTo>
                    <a:pt x="14" y="62"/>
                  </a:lnTo>
                  <a:lnTo>
                    <a:pt x="12" y="50"/>
                  </a:lnTo>
                  <a:lnTo>
                    <a:pt x="4" y="44"/>
                  </a:lnTo>
                  <a:lnTo>
                    <a:pt x="0" y="34"/>
                  </a:lnTo>
                  <a:lnTo>
                    <a:pt x="2" y="32"/>
                  </a:lnTo>
                  <a:lnTo>
                    <a:pt x="2" y="26"/>
                  </a:lnTo>
                  <a:lnTo>
                    <a:pt x="6" y="16"/>
                  </a:lnTo>
                  <a:lnTo>
                    <a:pt x="16" y="14"/>
                  </a:lnTo>
                  <a:lnTo>
                    <a:pt x="26" y="8"/>
                  </a:lnTo>
                  <a:lnTo>
                    <a:pt x="32" y="6"/>
                  </a:lnTo>
                  <a:lnTo>
                    <a:pt x="36" y="0"/>
                  </a:lnTo>
                  <a:lnTo>
                    <a:pt x="36" y="4"/>
                  </a:lnTo>
                  <a:lnTo>
                    <a:pt x="36" y="2"/>
                  </a:lnTo>
                  <a:lnTo>
                    <a:pt x="40" y="6"/>
                  </a:lnTo>
                  <a:lnTo>
                    <a:pt x="40" y="12"/>
                  </a:lnTo>
                  <a:lnTo>
                    <a:pt x="40" y="14"/>
                  </a:lnTo>
                  <a:lnTo>
                    <a:pt x="48" y="16"/>
                  </a:lnTo>
                  <a:lnTo>
                    <a:pt x="48" y="28"/>
                  </a:lnTo>
                  <a:lnTo>
                    <a:pt x="44" y="40"/>
                  </a:lnTo>
                  <a:lnTo>
                    <a:pt x="46" y="44"/>
                  </a:lnTo>
                  <a:lnTo>
                    <a:pt x="58" y="36"/>
                  </a:lnTo>
                  <a:lnTo>
                    <a:pt x="62" y="36"/>
                  </a:lnTo>
                  <a:lnTo>
                    <a:pt x="64" y="38"/>
                  </a:lnTo>
                  <a:lnTo>
                    <a:pt x="68" y="40"/>
                  </a:lnTo>
                  <a:lnTo>
                    <a:pt x="72" y="38"/>
                  </a:lnTo>
                  <a:lnTo>
                    <a:pt x="74" y="34"/>
                  </a:lnTo>
                  <a:lnTo>
                    <a:pt x="80" y="32"/>
                  </a:lnTo>
                  <a:lnTo>
                    <a:pt x="82" y="34"/>
                  </a:lnTo>
                  <a:lnTo>
                    <a:pt x="92" y="44"/>
                  </a:lnTo>
                  <a:lnTo>
                    <a:pt x="94" y="50"/>
                  </a:lnTo>
                  <a:lnTo>
                    <a:pt x="96" y="62"/>
                  </a:lnTo>
                  <a:lnTo>
                    <a:pt x="100" y="66"/>
                  </a:lnTo>
                  <a:lnTo>
                    <a:pt x="102" y="66"/>
                  </a:lnTo>
                  <a:lnTo>
                    <a:pt x="106" y="72"/>
                  </a:lnTo>
                  <a:lnTo>
                    <a:pt x="106" y="76"/>
                  </a:lnTo>
                  <a:lnTo>
                    <a:pt x="106" y="86"/>
                  </a:lnTo>
                  <a:lnTo>
                    <a:pt x="102" y="90"/>
                  </a:lnTo>
                  <a:lnTo>
                    <a:pt x="100" y="92"/>
                  </a:lnTo>
                  <a:lnTo>
                    <a:pt x="98" y="88"/>
                  </a:lnTo>
                  <a:lnTo>
                    <a:pt x="86" y="90"/>
                  </a:lnTo>
                  <a:lnTo>
                    <a:pt x="76" y="88"/>
                  </a:lnTo>
                  <a:lnTo>
                    <a:pt x="66" y="96"/>
                  </a:lnTo>
                  <a:lnTo>
                    <a:pt x="64" y="100"/>
                  </a:lnTo>
                  <a:lnTo>
                    <a:pt x="64" y="104"/>
                  </a:lnTo>
                  <a:lnTo>
                    <a:pt x="66" y="112"/>
                  </a:lnTo>
                  <a:lnTo>
                    <a:pt x="70" y="118"/>
                  </a:lnTo>
                  <a:lnTo>
                    <a:pt x="72" y="126"/>
                  </a:lnTo>
                  <a:lnTo>
                    <a:pt x="72" y="1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 name="Freeform 7">
              <a:extLst>
                <a:ext uri="{FF2B5EF4-FFF2-40B4-BE49-F238E27FC236}">
                  <a16:creationId xmlns:a16="http://schemas.microsoft.com/office/drawing/2014/main" xmlns="" id="{F6ED939A-692F-421C-A8DF-ED6C313B9A7B}"/>
                </a:ext>
              </a:extLst>
            </p:cNvPr>
            <p:cNvSpPr>
              <a:spLocks/>
            </p:cNvSpPr>
            <p:nvPr/>
          </p:nvSpPr>
          <p:spPr bwMode="auto">
            <a:xfrm>
              <a:off x="6481763" y="3979863"/>
              <a:ext cx="152400" cy="190500"/>
            </a:xfrm>
            <a:custGeom>
              <a:avLst/>
              <a:gdLst/>
              <a:ahLst/>
              <a:cxnLst>
                <a:cxn ang="0">
                  <a:pos x="26" y="62"/>
                </a:cxn>
                <a:cxn ang="0">
                  <a:pos x="32" y="66"/>
                </a:cxn>
                <a:cxn ang="0">
                  <a:pos x="38" y="60"/>
                </a:cxn>
                <a:cxn ang="0">
                  <a:pos x="46" y="60"/>
                </a:cxn>
                <a:cxn ang="0">
                  <a:pos x="58" y="76"/>
                </a:cxn>
                <a:cxn ang="0">
                  <a:pos x="64" y="92"/>
                </a:cxn>
                <a:cxn ang="0">
                  <a:pos x="70" y="98"/>
                </a:cxn>
                <a:cxn ang="0">
                  <a:pos x="70" y="112"/>
                </a:cxn>
                <a:cxn ang="0">
                  <a:pos x="68" y="118"/>
                </a:cxn>
                <a:cxn ang="0">
                  <a:pos x="78" y="120"/>
                </a:cxn>
                <a:cxn ang="0">
                  <a:pos x="82" y="114"/>
                </a:cxn>
                <a:cxn ang="0">
                  <a:pos x="90" y="114"/>
                </a:cxn>
                <a:cxn ang="0">
                  <a:pos x="96" y="102"/>
                </a:cxn>
                <a:cxn ang="0">
                  <a:pos x="86" y="84"/>
                </a:cxn>
                <a:cxn ang="0">
                  <a:pos x="82" y="82"/>
                </a:cxn>
                <a:cxn ang="0">
                  <a:pos x="76" y="70"/>
                </a:cxn>
                <a:cxn ang="0">
                  <a:pos x="64" y="56"/>
                </a:cxn>
                <a:cxn ang="0">
                  <a:pos x="50" y="42"/>
                </a:cxn>
                <a:cxn ang="0">
                  <a:pos x="60" y="38"/>
                </a:cxn>
                <a:cxn ang="0">
                  <a:pos x="54" y="26"/>
                </a:cxn>
                <a:cxn ang="0">
                  <a:pos x="38" y="24"/>
                </a:cxn>
                <a:cxn ang="0">
                  <a:pos x="36" y="14"/>
                </a:cxn>
                <a:cxn ang="0">
                  <a:pos x="26" y="2"/>
                </a:cxn>
                <a:cxn ang="0">
                  <a:pos x="18" y="2"/>
                </a:cxn>
                <a:cxn ang="0">
                  <a:pos x="20" y="14"/>
                </a:cxn>
                <a:cxn ang="0">
                  <a:pos x="14" y="18"/>
                </a:cxn>
                <a:cxn ang="0">
                  <a:pos x="10" y="16"/>
                </a:cxn>
                <a:cxn ang="0">
                  <a:pos x="4" y="22"/>
                </a:cxn>
                <a:cxn ang="0">
                  <a:pos x="0" y="26"/>
                </a:cxn>
                <a:cxn ang="0">
                  <a:pos x="0" y="28"/>
                </a:cxn>
                <a:cxn ang="0">
                  <a:pos x="4" y="38"/>
                </a:cxn>
                <a:cxn ang="0">
                  <a:pos x="12" y="42"/>
                </a:cxn>
                <a:cxn ang="0">
                  <a:pos x="8" y="66"/>
                </a:cxn>
                <a:cxn ang="0">
                  <a:pos x="22" y="62"/>
                </a:cxn>
              </a:cxnLst>
              <a:rect l="0" t="0" r="r" b="b"/>
              <a:pathLst>
                <a:path w="96" h="120">
                  <a:moveTo>
                    <a:pt x="22" y="62"/>
                  </a:moveTo>
                  <a:lnTo>
                    <a:pt x="26" y="62"/>
                  </a:lnTo>
                  <a:lnTo>
                    <a:pt x="28" y="64"/>
                  </a:lnTo>
                  <a:lnTo>
                    <a:pt x="32" y="66"/>
                  </a:lnTo>
                  <a:lnTo>
                    <a:pt x="36" y="64"/>
                  </a:lnTo>
                  <a:lnTo>
                    <a:pt x="38" y="60"/>
                  </a:lnTo>
                  <a:lnTo>
                    <a:pt x="44" y="58"/>
                  </a:lnTo>
                  <a:lnTo>
                    <a:pt x="46" y="60"/>
                  </a:lnTo>
                  <a:lnTo>
                    <a:pt x="56" y="70"/>
                  </a:lnTo>
                  <a:lnTo>
                    <a:pt x="58" y="76"/>
                  </a:lnTo>
                  <a:lnTo>
                    <a:pt x="60" y="88"/>
                  </a:lnTo>
                  <a:lnTo>
                    <a:pt x="64" y="92"/>
                  </a:lnTo>
                  <a:lnTo>
                    <a:pt x="66" y="92"/>
                  </a:lnTo>
                  <a:lnTo>
                    <a:pt x="70" y="98"/>
                  </a:lnTo>
                  <a:lnTo>
                    <a:pt x="70" y="102"/>
                  </a:lnTo>
                  <a:lnTo>
                    <a:pt x="70" y="112"/>
                  </a:lnTo>
                  <a:lnTo>
                    <a:pt x="66" y="116"/>
                  </a:lnTo>
                  <a:lnTo>
                    <a:pt x="68" y="118"/>
                  </a:lnTo>
                  <a:lnTo>
                    <a:pt x="76" y="120"/>
                  </a:lnTo>
                  <a:lnTo>
                    <a:pt x="78" y="120"/>
                  </a:lnTo>
                  <a:lnTo>
                    <a:pt x="78" y="116"/>
                  </a:lnTo>
                  <a:lnTo>
                    <a:pt x="82" y="114"/>
                  </a:lnTo>
                  <a:lnTo>
                    <a:pt x="86" y="112"/>
                  </a:lnTo>
                  <a:lnTo>
                    <a:pt x="90" y="114"/>
                  </a:lnTo>
                  <a:lnTo>
                    <a:pt x="96" y="110"/>
                  </a:lnTo>
                  <a:lnTo>
                    <a:pt x="96" y="102"/>
                  </a:lnTo>
                  <a:lnTo>
                    <a:pt x="92" y="88"/>
                  </a:lnTo>
                  <a:lnTo>
                    <a:pt x="86" y="84"/>
                  </a:lnTo>
                  <a:lnTo>
                    <a:pt x="84" y="84"/>
                  </a:lnTo>
                  <a:lnTo>
                    <a:pt x="82" y="82"/>
                  </a:lnTo>
                  <a:lnTo>
                    <a:pt x="82" y="74"/>
                  </a:lnTo>
                  <a:lnTo>
                    <a:pt x="76" y="70"/>
                  </a:lnTo>
                  <a:lnTo>
                    <a:pt x="66" y="58"/>
                  </a:lnTo>
                  <a:lnTo>
                    <a:pt x="64" y="56"/>
                  </a:lnTo>
                  <a:lnTo>
                    <a:pt x="50" y="46"/>
                  </a:lnTo>
                  <a:lnTo>
                    <a:pt x="50" y="42"/>
                  </a:lnTo>
                  <a:lnTo>
                    <a:pt x="56" y="42"/>
                  </a:lnTo>
                  <a:lnTo>
                    <a:pt x="60" y="38"/>
                  </a:lnTo>
                  <a:lnTo>
                    <a:pt x="60" y="36"/>
                  </a:lnTo>
                  <a:lnTo>
                    <a:pt x="54" y="26"/>
                  </a:lnTo>
                  <a:lnTo>
                    <a:pt x="52" y="24"/>
                  </a:lnTo>
                  <a:lnTo>
                    <a:pt x="38" y="24"/>
                  </a:lnTo>
                  <a:lnTo>
                    <a:pt x="36" y="20"/>
                  </a:lnTo>
                  <a:lnTo>
                    <a:pt x="36" y="14"/>
                  </a:lnTo>
                  <a:lnTo>
                    <a:pt x="34" y="12"/>
                  </a:lnTo>
                  <a:lnTo>
                    <a:pt x="26" y="2"/>
                  </a:lnTo>
                  <a:lnTo>
                    <a:pt x="20" y="0"/>
                  </a:lnTo>
                  <a:lnTo>
                    <a:pt x="18" y="2"/>
                  </a:lnTo>
                  <a:lnTo>
                    <a:pt x="18" y="10"/>
                  </a:lnTo>
                  <a:lnTo>
                    <a:pt x="20" y="14"/>
                  </a:lnTo>
                  <a:lnTo>
                    <a:pt x="18" y="18"/>
                  </a:lnTo>
                  <a:lnTo>
                    <a:pt x="14" y="18"/>
                  </a:lnTo>
                  <a:lnTo>
                    <a:pt x="12" y="12"/>
                  </a:lnTo>
                  <a:lnTo>
                    <a:pt x="10" y="16"/>
                  </a:lnTo>
                  <a:lnTo>
                    <a:pt x="4" y="20"/>
                  </a:lnTo>
                  <a:lnTo>
                    <a:pt x="4" y="22"/>
                  </a:lnTo>
                  <a:lnTo>
                    <a:pt x="2" y="24"/>
                  </a:lnTo>
                  <a:lnTo>
                    <a:pt x="0" y="26"/>
                  </a:lnTo>
                  <a:lnTo>
                    <a:pt x="0" y="30"/>
                  </a:lnTo>
                  <a:lnTo>
                    <a:pt x="0" y="28"/>
                  </a:lnTo>
                  <a:lnTo>
                    <a:pt x="4" y="32"/>
                  </a:lnTo>
                  <a:lnTo>
                    <a:pt x="4" y="38"/>
                  </a:lnTo>
                  <a:lnTo>
                    <a:pt x="4" y="40"/>
                  </a:lnTo>
                  <a:lnTo>
                    <a:pt x="12" y="42"/>
                  </a:lnTo>
                  <a:lnTo>
                    <a:pt x="12" y="54"/>
                  </a:lnTo>
                  <a:lnTo>
                    <a:pt x="8" y="66"/>
                  </a:lnTo>
                  <a:lnTo>
                    <a:pt x="10" y="70"/>
                  </a:lnTo>
                  <a:lnTo>
                    <a:pt x="22" y="62"/>
                  </a:lnTo>
                  <a:lnTo>
                    <a:pt x="22" y="6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 name="Freeform 8">
              <a:extLst>
                <a:ext uri="{FF2B5EF4-FFF2-40B4-BE49-F238E27FC236}">
                  <a16:creationId xmlns:a16="http://schemas.microsoft.com/office/drawing/2014/main" xmlns="" id="{A6691FAB-8E48-48C4-9206-7F104EA9A5F9}"/>
                </a:ext>
              </a:extLst>
            </p:cNvPr>
            <p:cNvSpPr>
              <a:spLocks/>
            </p:cNvSpPr>
            <p:nvPr/>
          </p:nvSpPr>
          <p:spPr bwMode="auto">
            <a:xfrm>
              <a:off x="7132638" y="4475163"/>
              <a:ext cx="222250" cy="187325"/>
            </a:xfrm>
            <a:custGeom>
              <a:avLst/>
              <a:gdLst/>
              <a:ahLst/>
              <a:cxnLst>
                <a:cxn ang="0">
                  <a:pos x="138" y="62"/>
                </a:cxn>
                <a:cxn ang="0">
                  <a:pos x="136" y="86"/>
                </a:cxn>
                <a:cxn ang="0">
                  <a:pos x="140" y="118"/>
                </a:cxn>
                <a:cxn ang="0">
                  <a:pos x="122" y="104"/>
                </a:cxn>
                <a:cxn ang="0">
                  <a:pos x="112" y="104"/>
                </a:cxn>
                <a:cxn ang="0">
                  <a:pos x="108" y="104"/>
                </a:cxn>
                <a:cxn ang="0">
                  <a:pos x="104" y="106"/>
                </a:cxn>
                <a:cxn ang="0">
                  <a:pos x="96" y="100"/>
                </a:cxn>
                <a:cxn ang="0">
                  <a:pos x="106" y="94"/>
                </a:cxn>
                <a:cxn ang="0">
                  <a:pos x="110" y="94"/>
                </a:cxn>
                <a:cxn ang="0">
                  <a:pos x="108" y="92"/>
                </a:cxn>
                <a:cxn ang="0">
                  <a:pos x="104" y="88"/>
                </a:cxn>
                <a:cxn ang="0">
                  <a:pos x="102" y="80"/>
                </a:cxn>
                <a:cxn ang="0">
                  <a:pos x="98" y="68"/>
                </a:cxn>
                <a:cxn ang="0">
                  <a:pos x="92" y="64"/>
                </a:cxn>
                <a:cxn ang="0">
                  <a:pos x="56" y="56"/>
                </a:cxn>
                <a:cxn ang="0">
                  <a:pos x="52" y="50"/>
                </a:cxn>
                <a:cxn ang="0">
                  <a:pos x="46" y="50"/>
                </a:cxn>
                <a:cxn ang="0">
                  <a:pos x="40" y="36"/>
                </a:cxn>
                <a:cxn ang="0">
                  <a:pos x="34" y="50"/>
                </a:cxn>
                <a:cxn ang="0">
                  <a:pos x="26" y="40"/>
                </a:cxn>
                <a:cxn ang="0">
                  <a:pos x="20" y="36"/>
                </a:cxn>
                <a:cxn ang="0">
                  <a:pos x="14" y="34"/>
                </a:cxn>
                <a:cxn ang="0">
                  <a:pos x="24" y="32"/>
                </a:cxn>
                <a:cxn ang="0">
                  <a:pos x="36" y="30"/>
                </a:cxn>
                <a:cxn ang="0">
                  <a:pos x="40" y="24"/>
                </a:cxn>
                <a:cxn ang="0">
                  <a:pos x="20" y="26"/>
                </a:cxn>
                <a:cxn ang="0">
                  <a:pos x="12" y="18"/>
                </a:cxn>
                <a:cxn ang="0">
                  <a:pos x="4" y="16"/>
                </a:cxn>
                <a:cxn ang="0">
                  <a:pos x="4" y="8"/>
                </a:cxn>
                <a:cxn ang="0">
                  <a:pos x="16" y="2"/>
                </a:cxn>
                <a:cxn ang="0">
                  <a:pos x="26" y="2"/>
                </a:cxn>
                <a:cxn ang="0">
                  <a:pos x="42" y="6"/>
                </a:cxn>
                <a:cxn ang="0">
                  <a:pos x="44" y="22"/>
                </a:cxn>
                <a:cxn ang="0">
                  <a:pos x="48" y="34"/>
                </a:cxn>
                <a:cxn ang="0">
                  <a:pos x="50" y="30"/>
                </a:cxn>
                <a:cxn ang="0">
                  <a:pos x="58" y="40"/>
                </a:cxn>
                <a:cxn ang="0">
                  <a:pos x="64" y="38"/>
                </a:cxn>
                <a:cxn ang="0">
                  <a:pos x="74" y="26"/>
                </a:cxn>
                <a:cxn ang="0">
                  <a:pos x="86" y="24"/>
                </a:cxn>
                <a:cxn ang="0">
                  <a:pos x="94" y="14"/>
                </a:cxn>
                <a:cxn ang="0">
                  <a:pos x="128" y="28"/>
                </a:cxn>
                <a:cxn ang="0">
                  <a:pos x="136" y="30"/>
                </a:cxn>
              </a:cxnLst>
              <a:rect l="0" t="0" r="r" b="b"/>
              <a:pathLst>
                <a:path w="140" h="118">
                  <a:moveTo>
                    <a:pt x="136" y="30"/>
                  </a:moveTo>
                  <a:lnTo>
                    <a:pt x="138" y="62"/>
                  </a:lnTo>
                  <a:lnTo>
                    <a:pt x="138" y="80"/>
                  </a:lnTo>
                  <a:lnTo>
                    <a:pt x="136" y="86"/>
                  </a:lnTo>
                  <a:lnTo>
                    <a:pt x="138" y="90"/>
                  </a:lnTo>
                  <a:lnTo>
                    <a:pt x="140" y="118"/>
                  </a:lnTo>
                  <a:lnTo>
                    <a:pt x="134" y="116"/>
                  </a:lnTo>
                  <a:lnTo>
                    <a:pt x="122" y="104"/>
                  </a:lnTo>
                  <a:lnTo>
                    <a:pt x="116" y="106"/>
                  </a:lnTo>
                  <a:lnTo>
                    <a:pt x="112" y="104"/>
                  </a:lnTo>
                  <a:lnTo>
                    <a:pt x="110" y="106"/>
                  </a:lnTo>
                  <a:lnTo>
                    <a:pt x="108" y="104"/>
                  </a:lnTo>
                  <a:lnTo>
                    <a:pt x="108" y="108"/>
                  </a:lnTo>
                  <a:lnTo>
                    <a:pt x="104" y="106"/>
                  </a:lnTo>
                  <a:lnTo>
                    <a:pt x="94" y="108"/>
                  </a:lnTo>
                  <a:lnTo>
                    <a:pt x="96" y="100"/>
                  </a:lnTo>
                  <a:lnTo>
                    <a:pt x="100" y="96"/>
                  </a:lnTo>
                  <a:lnTo>
                    <a:pt x="106" y="94"/>
                  </a:lnTo>
                  <a:lnTo>
                    <a:pt x="110" y="96"/>
                  </a:lnTo>
                  <a:lnTo>
                    <a:pt x="110" y="94"/>
                  </a:lnTo>
                  <a:lnTo>
                    <a:pt x="106" y="92"/>
                  </a:lnTo>
                  <a:lnTo>
                    <a:pt x="108" y="92"/>
                  </a:lnTo>
                  <a:lnTo>
                    <a:pt x="104" y="88"/>
                  </a:lnTo>
                  <a:lnTo>
                    <a:pt x="104" y="88"/>
                  </a:lnTo>
                  <a:lnTo>
                    <a:pt x="106" y="84"/>
                  </a:lnTo>
                  <a:lnTo>
                    <a:pt x="102" y="80"/>
                  </a:lnTo>
                  <a:lnTo>
                    <a:pt x="100" y="74"/>
                  </a:lnTo>
                  <a:lnTo>
                    <a:pt x="98" y="68"/>
                  </a:lnTo>
                  <a:lnTo>
                    <a:pt x="94" y="68"/>
                  </a:lnTo>
                  <a:lnTo>
                    <a:pt x="92" y="64"/>
                  </a:lnTo>
                  <a:lnTo>
                    <a:pt x="78" y="60"/>
                  </a:lnTo>
                  <a:lnTo>
                    <a:pt x="56" y="56"/>
                  </a:lnTo>
                  <a:lnTo>
                    <a:pt x="54" y="54"/>
                  </a:lnTo>
                  <a:lnTo>
                    <a:pt x="52" y="50"/>
                  </a:lnTo>
                  <a:lnTo>
                    <a:pt x="48" y="48"/>
                  </a:lnTo>
                  <a:lnTo>
                    <a:pt x="46" y="50"/>
                  </a:lnTo>
                  <a:lnTo>
                    <a:pt x="40" y="44"/>
                  </a:lnTo>
                  <a:lnTo>
                    <a:pt x="40" y="36"/>
                  </a:lnTo>
                  <a:lnTo>
                    <a:pt x="34" y="48"/>
                  </a:lnTo>
                  <a:lnTo>
                    <a:pt x="34" y="50"/>
                  </a:lnTo>
                  <a:lnTo>
                    <a:pt x="28" y="50"/>
                  </a:lnTo>
                  <a:lnTo>
                    <a:pt x="26" y="40"/>
                  </a:lnTo>
                  <a:lnTo>
                    <a:pt x="24" y="40"/>
                  </a:lnTo>
                  <a:lnTo>
                    <a:pt x="20" y="36"/>
                  </a:lnTo>
                  <a:lnTo>
                    <a:pt x="14" y="36"/>
                  </a:lnTo>
                  <a:lnTo>
                    <a:pt x="14" y="34"/>
                  </a:lnTo>
                  <a:lnTo>
                    <a:pt x="18" y="32"/>
                  </a:lnTo>
                  <a:lnTo>
                    <a:pt x="24" y="32"/>
                  </a:lnTo>
                  <a:lnTo>
                    <a:pt x="32" y="30"/>
                  </a:lnTo>
                  <a:lnTo>
                    <a:pt x="36" y="30"/>
                  </a:lnTo>
                  <a:lnTo>
                    <a:pt x="38" y="30"/>
                  </a:lnTo>
                  <a:lnTo>
                    <a:pt x="40" y="24"/>
                  </a:lnTo>
                  <a:lnTo>
                    <a:pt x="28" y="26"/>
                  </a:lnTo>
                  <a:lnTo>
                    <a:pt x="20" y="26"/>
                  </a:lnTo>
                  <a:lnTo>
                    <a:pt x="16" y="24"/>
                  </a:lnTo>
                  <a:lnTo>
                    <a:pt x="12" y="18"/>
                  </a:lnTo>
                  <a:lnTo>
                    <a:pt x="6" y="16"/>
                  </a:lnTo>
                  <a:lnTo>
                    <a:pt x="4" y="16"/>
                  </a:lnTo>
                  <a:lnTo>
                    <a:pt x="0" y="16"/>
                  </a:lnTo>
                  <a:lnTo>
                    <a:pt x="4" y="8"/>
                  </a:lnTo>
                  <a:lnTo>
                    <a:pt x="12" y="6"/>
                  </a:lnTo>
                  <a:lnTo>
                    <a:pt x="16" y="2"/>
                  </a:lnTo>
                  <a:lnTo>
                    <a:pt x="20" y="0"/>
                  </a:lnTo>
                  <a:lnTo>
                    <a:pt x="26" y="2"/>
                  </a:lnTo>
                  <a:lnTo>
                    <a:pt x="34" y="6"/>
                  </a:lnTo>
                  <a:lnTo>
                    <a:pt x="42" y="6"/>
                  </a:lnTo>
                  <a:lnTo>
                    <a:pt x="44" y="12"/>
                  </a:lnTo>
                  <a:lnTo>
                    <a:pt x="44" y="22"/>
                  </a:lnTo>
                  <a:lnTo>
                    <a:pt x="44" y="28"/>
                  </a:lnTo>
                  <a:lnTo>
                    <a:pt x="48" y="34"/>
                  </a:lnTo>
                  <a:lnTo>
                    <a:pt x="48" y="30"/>
                  </a:lnTo>
                  <a:lnTo>
                    <a:pt x="50" y="30"/>
                  </a:lnTo>
                  <a:lnTo>
                    <a:pt x="54" y="38"/>
                  </a:lnTo>
                  <a:lnTo>
                    <a:pt x="58" y="40"/>
                  </a:lnTo>
                  <a:lnTo>
                    <a:pt x="64" y="40"/>
                  </a:lnTo>
                  <a:lnTo>
                    <a:pt x="64" y="38"/>
                  </a:lnTo>
                  <a:lnTo>
                    <a:pt x="74" y="30"/>
                  </a:lnTo>
                  <a:lnTo>
                    <a:pt x="74" y="26"/>
                  </a:lnTo>
                  <a:lnTo>
                    <a:pt x="82" y="24"/>
                  </a:lnTo>
                  <a:lnTo>
                    <a:pt x="86" y="24"/>
                  </a:lnTo>
                  <a:lnTo>
                    <a:pt x="86" y="20"/>
                  </a:lnTo>
                  <a:lnTo>
                    <a:pt x="94" y="14"/>
                  </a:lnTo>
                  <a:lnTo>
                    <a:pt x="118" y="26"/>
                  </a:lnTo>
                  <a:lnTo>
                    <a:pt x="128" y="28"/>
                  </a:lnTo>
                  <a:lnTo>
                    <a:pt x="134" y="30"/>
                  </a:lnTo>
                  <a:lnTo>
                    <a:pt x="136" y="30"/>
                  </a:lnTo>
                  <a:lnTo>
                    <a:pt x="136" y="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 name="Freeform 9">
              <a:extLst>
                <a:ext uri="{FF2B5EF4-FFF2-40B4-BE49-F238E27FC236}">
                  <a16:creationId xmlns:a16="http://schemas.microsoft.com/office/drawing/2014/main" xmlns="" id="{DDA6F45E-7E71-4155-A735-5DF64F2698FC}"/>
                </a:ext>
              </a:extLst>
            </p:cNvPr>
            <p:cNvSpPr>
              <a:spLocks/>
            </p:cNvSpPr>
            <p:nvPr/>
          </p:nvSpPr>
          <p:spPr bwMode="auto">
            <a:xfrm>
              <a:off x="7348538" y="4522788"/>
              <a:ext cx="212725" cy="171450"/>
            </a:xfrm>
            <a:custGeom>
              <a:avLst/>
              <a:gdLst/>
              <a:ahLst/>
              <a:cxnLst>
                <a:cxn ang="0">
                  <a:pos x="0" y="0"/>
                </a:cxn>
                <a:cxn ang="0">
                  <a:pos x="2" y="32"/>
                </a:cxn>
                <a:cxn ang="0">
                  <a:pos x="2" y="50"/>
                </a:cxn>
                <a:cxn ang="0">
                  <a:pos x="0" y="56"/>
                </a:cxn>
                <a:cxn ang="0">
                  <a:pos x="2" y="60"/>
                </a:cxn>
                <a:cxn ang="0">
                  <a:pos x="4" y="88"/>
                </a:cxn>
                <a:cxn ang="0">
                  <a:pos x="24" y="90"/>
                </a:cxn>
                <a:cxn ang="0">
                  <a:pos x="32" y="84"/>
                </a:cxn>
                <a:cxn ang="0">
                  <a:pos x="28" y="78"/>
                </a:cxn>
                <a:cxn ang="0">
                  <a:pos x="34" y="76"/>
                </a:cxn>
                <a:cxn ang="0">
                  <a:pos x="34" y="72"/>
                </a:cxn>
                <a:cxn ang="0">
                  <a:pos x="40" y="72"/>
                </a:cxn>
                <a:cxn ang="0">
                  <a:pos x="38" y="66"/>
                </a:cxn>
                <a:cxn ang="0">
                  <a:pos x="42" y="68"/>
                </a:cxn>
                <a:cxn ang="0">
                  <a:pos x="46" y="66"/>
                </a:cxn>
                <a:cxn ang="0">
                  <a:pos x="72" y="76"/>
                </a:cxn>
                <a:cxn ang="0">
                  <a:pos x="76" y="86"/>
                </a:cxn>
                <a:cxn ang="0">
                  <a:pos x="82" y="88"/>
                </a:cxn>
                <a:cxn ang="0">
                  <a:pos x="80" y="90"/>
                </a:cxn>
                <a:cxn ang="0">
                  <a:pos x="92" y="100"/>
                </a:cxn>
                <a:cxn ang="0">
                  <a:pos x="122" y="106"/>
                </a:cxn>
                <a:cxn ang="0">
                  <a:pos x="122" y="108"/>
                </a:cxn>
                <a:cxn ang="0">
                  <a:pos x="126" y="108"/>
                </a:cxn>
                <a:cxn ang="0">
                  <a:pos x="130" y="106"/>
                </a:cxn>
                <a:cxn ang="0">
                  <a:pos x="126" y="104"/>
                </a:cxn>
                <a:cxn ang="0">
                  <a:pos x="130" y="104"/>
                </a:cxn>
                <a:cxn ang="0">
                  <a:pos x="134" y="104"/>
                </a:cxn>
                <a:cxn ang="0">
                  <a:pos x="132" y="102"/>
                </a:cxn>
                <a:cxn ang="0">
                  <a:pos x="126" y="102"/>
                </a:cxn>
                <a:cxn ang="0">
                  <a:pos x="120" y="98"/>
                </a:cxn>
                <a:cxn ang="0">
                  <a:pos x="122" y="96"/>
                </a:cxn>
                <a:cxn ang="0">
                  <a:pos x="112" y="92"/>
                </a:cxn>
                <a:cxn ang="0">
                  <a:pos x="112" y="88"/>
                </a:cxn>
                <a:cxn ang="0">
                  <a:pos x="110" y="86"/>
                </a:cxn>
                <a:cxn ang="0">
                  <a:pos x="104" y="88"/>
                </a:cxn>
                <a:cxn ang="0">
                  <a:pos x="102" y="86"/>
                </a:cxn>
                <a:cxn ang="0">
                  <a:pos x="98" y="78"/>
                </a:cxn>
                <a:cxn ang="0">
                  <a:pos x="98" y="74"/>
                </a:cxn>
                <a:cxn ang="0">
                  <a:pos x="94" y="74"/>
                </a:cxn>
                <a:cxn ang="0">
                  <a:pos x="86" y="66"/>
                </a:cxn>
                <a:cxn ang="0">
                  <a:pos x="82" y="58"/>
                </a:cxn>
                <a:cxn ang="0">
                  <a:pos x="84" y="56"/>
                </a:cxn>
                <a:cxn ang="0">
                  <a:pos x="92" y="56"/>
                </a:cxn>
                <a:cxn ang="0">
                  <a:pos x="94" y="52"/>
                </a:cxn>
                <a:cxn ang="0">
                  <a:pos x="90" y="48"/>
                </a:cxn>
                <a:cxn ang="0">
                  <a:pos x="66" y="40"/>
                </a:cxn>
                <a:cxn ang="0">
                  <a:pos x="66" y="34"/>
                </a:cxn>
                <a:cxn ang="0">
                  <a:pos x="62" y="28"/>
                </a:cxn>
                <a:cxn ang="0">
                  <a:pos x="50" y="20"/>
                </a:cxn>
                <a:cxn ang="0">
                  <a:pos x="46" y="16"/>
                </a:cxn>
                <a:cxn ang="0">
                  <a:pos x="20" y="8"/>
                </a:cxn>
                <a:cxn ang="0">
                  <a:pos x="0" y="0"/>
                </a:cxn>
                <a:cxn ang="0">
                  <a:pos x="0" y="0"/>
                </a:cxn>
              </a:cxnLst>
              <a:rect l="0" t="0" r="r" b="b"/>
              <a:pathLst>
                <a:path w="134" h="108">
                  <a:moveTo>
                    <a:pt x="0" y="0"/>
                  </a:moveTo>
                  <a:lnTo>
                    <a:pt x="2" y="32"/>
                  </a:lnTo>
                  <a:lnTo>
                    <a:pt x="2" y="50"/>
                  </a:lnTo>
                  <a:lnTo>
                    <a:pt x="0" y="56"/>
                  </a:lnTo>
                  <a:lnTo>
                    <a:pt x="2" y="60"/>
                  </a:lnTo>
                  <a:lnTo>
                    <a:pt x="4" y="88"/>
                  </a:lnTo>
                  <a:lnTo>
                    <a:pt x="24" y="90"/>
                  </a:lnTo>
                  <a:lnTo>
                    <a:pt x="32" y="84"/>
                  </a:lnTo>
                  <a:lnTo>
                    <a:pt x="28" y="78"/>
                  </a:lnTo>
                  <a:lnTo>
                    <a:pt x="34" y="76"/>
                  </a:lnTo>
                  <a:lnTo>
                    <a:pt x="34" y="72"/>
                  </a:lnTo>
                  <a:lnTo>
                    <a:pt x="40" y="72"/>
                  </a:lnTo>
                  <a:lnTo>
                    <a:pt x="38" y="66"/>
                  </a:lnTo>
                  <a:lnTo>
                    <a:pt x="42" y="68"/>
                  </a:lnTo>
                  <a:lnTo>
                    <a:pt x="46" y="66"/>
                  </a:lnTo>
                  <a:lnTo>
                    <a:pt x="72" y="76"/>
                  </a:lnTo>
                  <a:lnTo>
                    <a:pt x="76" y="86"/>
                  </a:lnTo>
                  <a:lnTo>
                    <a:pt x="82" y="88"/>
                  </a:lnTo>
                  <a:lnTo>
                    <a:pt x="80" y="90"/>
                  </a:lnTo>
                  <a:lnTo>
                    <a:pt x="92" y="100"/>
                  </a:lnTo>
                  <a:lnTo>
                    <a:pt x="122" y="106"/>
                  </a:lnTo>
                  <a:lnTo>
                    <a:pt x="122" y="108"/>
                  </a:lnTo>
                  <a:lnTo>
                    <a:pt x="126" y="108"/>
                  </a:lnTo>
                  <a:lnTo>
                    <a:pt x="130" y="106"/>
                  </a:lnTo>
                  <a:lnTo>
                    <a:pt x="126" y="104"/>
                  </a:lnTo>
                  <a:lnTo>
                    <a:pt x="130" y="104"/>
                  </a:lnTo>
                  <a:lnTo>
                    <a:pt x="134" y="104"/>
                  </a:lnTo>
                  <a:lnTo>
                    <a:pt x="132" y="102"/>
                  </a:lnTo>
                  <a:lnTo>
                    <a:pt x="126" y="102"/>
                  </a:lnTo>
                  <a:lnTo>
                    <a:pt x="120" y="98"/>
                  </a:lnTo>
                  <a:lnTo>
                    <a:pt x="122" y="96"/>
                  </a:lnTo>
                  <a:lnTo>
                    <a:pt x="112" y="92"/>
                  </a:lnTo>
                  <a:lnTo>
                    <a:pt x="112" y="88"/>
                  </a:lnTo>
                  <a:lnTo>
                    <a:pt x="110" y="86"/>
                  </a:lnTo>
                  <a:lnTo>
                    <a:pt x="104" y="88"/>
                  </a:lnTo>
                  <a:lnTo>
                    <a:pt x="102" y="86"/>
                  </a:lnTo>
                  <a:lnTo>
                    <a:pt x="98" y="78"/>
                  </a:lnTo>
                  <a:lnTo>
                    <a:pt x="98" y="74"/>
                  </a:lnTo>
                  <a:lnTo>
                    <a:pt x="94" y="74"/>
                  </a:lnTo>
                  <a:lnTo>
                    <a:pt x="86" y="66"/>
                  </a:lnTo>
                  <a:lnTo>
                    <a:pt x="82" y="58"/>
                  </a:lnTo>
                  <a:lnTo>
                    <a:pt x="84" y="56"/>
                  </a:lnTo>
                  <a:lnTo>
                    <a:pt x="92" y="56"/>
                  </a:lnTo>
                  <a:lnTo>
                    <a:pt x="94" y="52"/>
                  </a:lnTo>
                  <a:lnTo>
                    <a:pt x="90" y="48"/>
                  </a:lnTo>
                  <a:lnTo>
                    <a:pt x="66" y="40"/>
                  </a:lnTo>
                  <a:lnTo>
                    <a:pt x="66" y="34"/>
                  </a:lnTo>
                  <a:lnTo>
                    <a:pt x="62" y="28"/>
                  </a:lnTo>
                  <a:lnTo>
                    <a:pt x="50" y="20"/>
                  </a:lnTo>
                  <a:lnTo>
                    <a:pt x="46" y="16"/>
                  </a:lnTo>
                  <a:lnTo>
                    <a:pt x="2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 name="Freeform 10">
              <a:extLst>
                <a:ext uri="{FF2B5EF4-FFF2-40B4-BE49-F238E27FC236}">
                  <a16:creationId xmlns:a16="http://schemas.microsoft.com/office/drawing/2014/main" xmlns="" id="{B7B5E0B1-2E4E-4980-9655-3689FA0D2918}"/>
                </a:ext>
              </a:extLst>
            </p:cNvPr>
            <p:cNvSpPr>
              <a:spLocks/>
            </p:cNvSpPr>
            <p:nvPr/>
          </p:nvSpPr>
          <p:spPr bwMode="auto">
            <a:xfrm>
              <a:off x="6478588" y="4325938"/>
              <a:ext cx="88900" cy="111125"/>
            </a:xfrm>
            <a:custGeom>
              <a:avLst/>
              <a:gdLst/>
              <a:ahLst/>
              <a:cxnLst>
                <a:cxn ang="0">
                  <a:pos x="28" y="8"/>
                </a:cxn>
                <a:cxn ang="0">
                  <a:pos x="30" y="8"/>
                </a:cxn>
                <a:cxn ang="0">
                  <a:pos x="40" y="16"/>
                </a:cxn>
                <a:cxn ang="0">
                  <a:pos x="46" y="24"/>
                </a:cxn>
                <a:cxn ang="0">
                  <a:pos x="46" y="46"/>
                </a:cxn>
                <a:cxn ang="0">
                  <a:pos x="46" y="52"/>
                </a:cxn>
                <a:cxn ang="0">
                  <a:pos x="50" y="54"/>
                </a:cxn>
                <a:cxn ang="0">
                  <a:pos x="56" y="66"/>
                </a:cxn>
                <a:cxn ang="0">
                  <a:pos x="54" y="70"/>
                </a:cxn>
                <a:cxn ang="0">
                  <a:pos x="50" y="68"/>
                </a:cxn>
                <a:cxn ang="0">
                  <a:pos x="46" y="70"/>
                </a:cxn>
                <a:cxn ang="0">
                  <a:pos x="28" y="60"/>
                </a:cxn>
                <a:cxn ang="0">
                  <a:pos x="18" y="52"/>
                </a:cxn>
                <a:cxn ang="0">
                  <a:pos x="16" y="46"/>
                </a:cxn>
                <a:cxn ang="0">
                  <a:pos x="8" y="36"/>
                </a:cxn>
                <a:cxn ang="0">
                  <a:pos x="8" y="32"/>
                </a:cxn>
                <a:cxn ang="0">
                  <a:pos x="8" y="26"/>
                </a:cxn>
                <a:cxn ang="0">
                  <a:pos x="4" y="22"/>
                </a:cxn>
                <a:cxn ang="0">
                  <a:pos x="2" y="4"/>
                </a:cxn>
                <a:cxn ang="0">
                  <a:pos x="0" y="0"/>
                </a:cxn>
                <a:cxn ang="0">
                  <a:pos x="12" y="4"/>
                </a:cxn>
                <a:cxn ang="0">
                  <a:pos x="14" y="8"/>
                </a:cxn>
                <a:cxn ang="0">
                  <a:pos x="16" y="14"/>
                </a:cxn>
                <a:cxn ang="0">
                  <a:pos x="20" y="10"/>
                </a:cxn>
                <a:cxn ang="0">
                  <a:pos x="26" y="10"/>
                </a:cxn>
                <a:cxn ang="0">
                  <a:pos x="28" y="8"/>
                </a:cxn>
                <a:cxn ang="0">
                  <a:pos x="28" y="8"/>
                </a:cxn>
              </a:cxnLst>
              <a:rect l="0" t="0" r="r" b="b"/>
              <a:pathLst>
                <a:path w="56" h="70">
                  <a:moveTo>
                    <a:pt x="28" y="8"/>
                  </a:moveTo>
                  <a:lnTo>
                    <a:pt x="30" y="8"/>
                  </a:lnTo>
                  <a:lnTo>
                    <a:pt x="40" y="16"/>
                  </a:lnTo>
                  <a:lnTo>
                    <a:pt x="46" y="24"/>
                  </a:lnTo>
                  <a:lnTo>
                    <a:pt x="46" y="46"/>
                  </a:lnTo>
                  <a:lnTo>
                    <a:pt x="46" y="52"/>
                  </a:lnTo>
                  <a:lnTo>
                    <a:pt x="50" y="54"/>
                  </a:lnTo>
                  <a:lnTo>
                    <a:pt x="56" y="66"/>
                  </a:lnTo>
                  <a:lnTo>
                    <a:pt x="54" y="70"/>
                  </a:lnTo>
                  <a:lnTo>
                    <a:pt x="50" y="68"/>
                  </a:lnTo>
                  <a:lnTo>
                    <a:pt x="46" y="70"/>
                  </a:lnTo>
                  <a:lnTo>
                    <a:pt x="28" y="60"/>
                  </a:lnTo>
                  <a:lnTo>
                    <a:pt x="18" y="52"/>
                  </a:lnTo>
                  <a:lnTo>
                    <a:pt x="16" y="46"/>
                  </a:lnTo>
                  <a:lnTo>
                    <a:pt x="8" y="36"/>
                  </a:lnTo>
                  <a:lnTo>
                    <a:pt x="8" y="32"/>
                  </a:lnTo>
                  <a:lnTo>
                    <a:pt x="8" y="26"/>
                  </a:lnTo>
                  <a:lnTo>
                    <a:pt x="4" y="22"/>
                  </a:lnTo>
                  <a:lnTo>
                    <a:pt x="2" y="4"/>
                  </a:lnTo>
                  <a:lnTo>
                    <a:pt x="0" y="0"/>
                  </a:lnTo>
                  <a:lnTo>
                    <a:pt x="12" y="4"/>
                  </a:lnTo>
                  <a:lnTo>
                    <a:pt x="14" y="8"/>
                  </a:lnTo>
                  <a:lnTo>
                    <a:pt x="16" y="14"/>
                  </a:lnTo>
                  <a:lnTo>
                    <a:pt x="20" y="10"/>
                  </a:lnTo>
                  <a:lnTo>
                    <a:pt x="26" y="10"/>
                  </a:lnTo>
                  <a:lnTo>
                    <a:pt x="28" y="8"/>
                  </a:lnTo>
                  <a:lnTo>
                    <a:pt x="2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 name="Freeform 11">
              <a:extLst>
                <a:ext uri="{FF2B5EF4-FFF2-40B4-BE49-F238E27FC236}">
                  <a16:creationId xmlns:a16="http://schemas.microsoft.com/office/drawing/2014/main" xmlns="" id="{9570C8E4-1C1D-47EE-9BC3-813CC9E1DC3B}"/>
                </a:ext>
              </a:extLst>
            </p:cNvPr>
            <p:cNvSpPr>
              <a:spLocks/>
            </p:cNvSpPr>
            <p:nvPr/>
          </p:nvSpPr>
          <p:spPr bwMode="auto">
            <a:xfrm>
              <a:off x="6681788" y="4322763"/>
              <a:ext cx="203200" cy="127000"/>
            </a:xfrm>
            <a:custGeom>
              <a:avLst/>
              <a:gdLst/>
              <a:ahLst/>
              <a:cxnLst>
                <a:cxn ang="0">
                  <a:pos x="66" y="38"/>
                </a:cxn>
                <a:cxn ang="0">
                  <a:pos x="68" y="30"/>
                </a:cxn>
                <a:cxn ang="0">
                  <a:pos x="74" y="32"/>
                </a:cxn>
                <a:cxn ang="0">
                  <a:pos x="76" y="30"/>
                </a:cxn>
                <a:cxn ang="0">
                  <a:pos x="78" y="22"/>
                </a:cxn>
                <a:cxn ang="0">
                  <a:pos x="78" y="20"/>
                </a:cxn>
                <a:cxn ang="0">
                  <a:pos x="94" y="0"/>
                </a:cxn>
                <a:cxn ang="0">
                  <a:pos x="98" y="0"/>
                </a:cxn>
                <a:cxn ang="0">
                  <a:pos x="102" y="4"/>
                </a:cxn>
                <a:cxn ang="0">
                  <a:pos x="106" y="14"/>
                </a:cxn>
                <a:cxn ang="0">
                  <a:pos x="112" y="16"/>
                </a:cxn>
                <a:cxn ang="0">
                  <a:pos x="126" y="20"/>
                </a:cxn>
                <a:cxn ang="0">
                  <a:pos x="122" y="26"/>
                </a:cxn>
                <a:cxn ang="0">
                  <a:pos x="116" y="30"/>
                </a:cxn>
                <a:cxn ang="0">
                  <a:pos x="112" y="36"/>
                </a:cxn>
                <a:cxn ang="0">
                  <a:pos x="106" y="36"/>
                </a:cxn>
                <a:cxn ang="0">
                  <a:pos x="82" y="34"/>
                </a:cxn>
                <a:cxn ang="0">
                  <a:pos x="72" y="56"/>
                </a:cxn>
                <a:cxn ang="0">
                  <a:pos x="64" y="70"/>
                </a:cxn>
                <a:cxn ang="0">
                  <a:pos x="50" y="76"/>
                </a:cxn>
                <a:cxn ang="0">
                  <a:pos x="42" y="72"/>
                </a:cxn>
                <a:cxn ang="0">
                  <a:pos x="26" y="80"/>
                </a:cxn>
                <a:cxn ang="0">
                  <a:pos x="18" y="78"/>
                </a:cxn>
                <a:cxn ang="0">
                  <a:pos x="8" y="78"/>
                </a:cxn>
                <a:cxn ang="0">
                  <a:pos x="0" y="68"/>
                </a:cxn>
                <a:cxn ang="0">
                  <a:pos x="0" y="64"/>
                </a:cxn>
                <a:cxn ang="0">
                  <a:pos x="6" y="68"/>
                </a:cxn>
                <a:cxn ang="0">
                  <a:pos x="20" y="70"/>
                </a:cxn>
                <a:cxn ang="0">
                  <a:pos x="20" y="62"/>
                </a:cxn>
                <a:cxn ang="0">
                  <a:pos x="24" y="58"/>
                </a:cxn>
                <a:cxn ang="0">
                  <a:pos x="42" y="50"/>
                </a:cxn>
                <a:cxn ang="0">
                  <a:pos x="58" y="30"/>
                </a:cxn>
              </a:cxnLst>
              <a:rect l="0" t="0" r="r" b="b"/>
              <a:pathLst>
                <a:path w="128" h="80">
                  <a:moveTo>
                    <a:pt x="58" y="30"/>
                  </a:moveTo>
                  <a:lnTo>
                    <a:pt x="66" y="38"/>
                  </a:lnTo>
                  <a:lnTo>
                    <a:pt x="68" y="36"/>
                  </a:lnTo>
                  <a:lnTo>
                    <a:pt x="68" y="30"/>
                  </a:lnTo>
                  <a:lnTo>
                    <a:pt x="70" y="28"/>
                  </a:lnTo>
                  <a:lnTo>
                    <a:pt x="74" y="32"/>
                  </a:lnTo>
                  <a:lnTo>
                    <a:pt x="76" y="34"/>
                  </a:lnTo>
                  <a:lnTo>
                    <a:pt x="76" y="30"/>
                  </a:lnTo>
                  <a:lnTo>
                    <a:pt x="74" y="26"/>
                  </a:lnTo>
                  <a:lnTo>
                    <a:pt x="78" y="22"/>
                  </a:lnTo>
                  <a:lnTo>
                    <a:pt x="76" y="20"/>
                  </a:lnTo>
                  <a:lnTo>
                    <a:pt x="78" y="20"/>
                  </a:lnTo>
                  <a:lnTo>
                    <a:pt x="82" y="18"/>
                  </a:lnTo>
                  <a:lnTo>
                    <a:pt x="94" y="0"/>
                  </a:lnTo>
                  <a:lnTo>
                    <a:pt x="94" y="4"/>
                  </a:lnTo>
                  <a:lnTo>
                    <a:pt x="98" y="0"/>
                  </a:lnTo>
                  <a:lnTo>
                    <a:pt x="100" y="0"/>
                  </a:lnTo>
                  <a:lnTo>
                    <a:pt x="102" y="4"/>
                  </a:lnTo>
                  <a:lnTo>
                    <a:pt x="106" y="6"/>
                  </a:lnTo>
                  <a:lnTo>
                    <a:pt x="106" y="14"/>
                  </a:lnTo>
                  <a:lnTo>
                    <a:pt x="112" y="12"/>
                  </a:lnTo>
                  <a:lnTo>
                    <a:pt x="112" y="16"/>
                  </a:lnTo>
                  <a:lnTo>
                    <a:pt x="116" y="16"/>
                  </a:lnTo>
                  <a:lnTo>
                    <a:pt x="126" y="20"/>
                  </a:lnTo>
                  <a:lnTo>
                    <a:pt x="128" y="22"/>
                  </a:lnTo>
                  <a:lnTo>
                    <a:pt x="122" y="26"/>
                  </a:lnTo>
                  <a:lnTo>
                    <a:pt x="114" y="26"/>
                  </a:lnTo>
                  <a:lnTo>
                    <a:pt x="116" y="30"/>
                  </a:lnTo>
                  <a:lnTo>
                    <a:pt x="120" y="34"/>
                  </a:lnTo>
                  <a:lnTo>
                    <a:pt x="112" y="36"/>
                  </a:lnTo>
                  <a:lnTo>
                    <a:pt x="108" y="34"/>
                  </a:lnTo>
                  <a:lnTo>
                    <a:pt x="106" y="36"/>
                  </a:lnTo>
                  <a:lnTo>
                    <a:pt x="100" y="34"/>
                  </a:lnTo>
                  <a:lnTo>
                    <a:pt x="82" y="34"/>
                  </a:lnTo>
                  <a:lnTo>
                    <a:pt x="78" y="48"/>
                  </a:lnTo>
                  <a:lnTo>
                    <a:pt x="72" y="56"/>
                  </a:lnTo>
                  <a:lnTo>
                    <a:pt x="68" y="66"/>
                  </a:lnTo>
                  <a:lnTo>
                    <a:pt x="64" y="70"/>
                  </a:lnTo>
                  <a:lnTo>
                    <a:pt x="60" y="74"/>
                  </a:lnTo>
                  <a:lnTo>
                    <a:pt x="50" y="76"/>
                  </a:lnTo>
                  <a:lnTo>
                    <a:pt x="44" y="74"/>
                  </a:lnTo>
                  <a:lnTo>
                    <a:pt x="42" y="72"/>
                  </a:lnTo>
                  <a:lnTo>
                    <a:pt x="36" y="72"/>
                  </a:lnTo>
                  <a:lnTo>
                    <a:pt x="26" y="80"/>
                  </a:lnTo>
                  <a:lnTo>
                    <a:pt x="20" y="80"/>
                  </a:lnTo>
                  <a:lnTo>
                    <a:pt x="18" y="78"/>
                  </a:lnTo>
                  <a:lnTo>
                    <a:pt x="12" y="80"/>
                  </a:lnTo>
                  <a:lnTo>
                    <a:pt x="8" y="78"/>
                  </a:lnTo>
                  <a:lnTo>
                    <a:pt x="4" y="78"/>
                  </a:lnTo>
                  <a:lnTo>
                    <a:pt x="0" y="68"/>
                  </a:lnTo>
                  <a:lnTo>
                    <a:pt x="0" y="64"/>
                  </a:lnTo>
                  <a:lnTo>
                    <a:pt x="0" y="64"/>
                  </a:lnTo>
                  <a:lnTo>
                    <a:pt x="2" y="66"/>
                  </a:lnTo>
                  <a:lnTo>
                    <a:pt x="6" y="68"/>
                  </a:lnTo>
                  <a:lnTo>
                    <a:pt x="10" y="68"/>
                  </a:lnTo>
                  <a:lnTo>
                    <a:pt x="20" y="70"/>
                  </a:lnTo>
                  <a:lnTo>
                    <a:pt x="22" y="64"/>
                  </a:lnTo>
                  <a:lnTo>
                    <a:pt x="20" y="62"/>
                  </a:lnTo>
                  <a:lnTo>
                    <a:pt x="24" y="62"/>
                  </a:lnTo>
                  <a:lnTo>
                    <a:pt x="24" y="58"/>
                  </a:lnTo>
                  <a:lnTo>
                    <a:pt x="26" y="54"/>
                  </a:lnTo>
                  <a:lnTo>
                    <a:pt x="42" y="50"/>
                  </a:lnTo>
                  <a:lnTo>
                    <a:pt x="56" y="36"/>
                  </a:lnTo>
                  <a:lnTo>
                    <a:pt x="58" y="30"/>
                  </a:lnTo>
                  <a:lnTo>
                    <a:pt x="58" y="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 name="Freeform 12">
              <a:extLst>
                <a:ext uri="{FF2B5EF4-FFF2-40B4-BE49-F238E27FC236}">
                  <a16:creationId xmlns:a16="http://schemas.microsoft.com/office/drawing/2014/main" xmlns="" id="{24A4D6E3-77B9-412F-B36F-F96F2304D33D}"/>
                </a:ext>
              </a:extLst>
            </p:cNvPr>
            <p:cNvSpPr>
              <a:spLocks/>
            </p:cNvSpPr>
            <p:nvPr/>
          </p:nvSpPr>
          <p:spPr bwMode="auto">
            <a:xfrm>
              <a:off x="6665913" y="4376738"/>
              <a:ext cx="212725" cy="180975"/>
            </a:xfrm>
            <a:custGeom>
              <a:avLst/>
              <a:gdLst/>
              <a:ahLst/>
              <a:cxnLst>
                <a:cxn ang="0">
                  <a:pos x="114" y="4"/>
                </a:cxn>
                <a:cxn ang="0">
                  <a:pos x="118" y="8"/>
                </a:cxn>
                <a:cxn ang="0">
                  <a:pos x="116" y="18"/>
                </a:cxn>
                <a:cxn ang="0">
                  <a:pos x="120" y="32"/>
                </a:cxn>
                <a:cxn ang="0">
                  <a:pos x="128" y="46"/>
                </a:cxn>
                <a:cxn ang="0">
                  <a:pos x="122" y="44"/>
                </a:cxn>
                <a:cxn ang="0">
                  <a:pos x="120" y="48"/>
                </a:cxn>
                <a:cxn ang="0">
                  <a:pos x="114" y="64"/>
                </a:cxn>
                <a:cxn ang="0">
                  <a:pos x="106" y="74"/>
                </a:cxn>
                <a:cxn ang="0">
                  <a:pos x="100" y="82"/>
                </a:cxn>
                <a:cxn ang="0">
                  <a:pos x="104" y="88"/>
                </a:cxn>
                <a:cxn ang="0">
                  <a:pos x="100" y="92"/>
                </a:cxn>
                <a:cxn ang="0">
                  <a:pos x="80" y="112"/>
                </a:cxn>
                <a:cxn ang="0">
                  <a:pos x="76" y="106"/>
                </a:cxn>
                <a:cxn ang="0">
                  <a:pos x="72" y="102"/>
                </a:cxn>
                <a:cxn ang="0">
                  <a:pos x="64" y="100"/>
                </a:cxn>
                <a:cxn ang="0">
                  <a:pos x="56" y="98"/>
                </a:cxn>
                <a:cxn ang="0">
                  <a:pos x="50" y="102"/>
                </a:cxn>
                <a:cxn ang="0">
                  <a:pos x="40" y="104"/>
                </a:cxn>
                <a:cxn ang="0">
                  <a:pos x="36" y="98"/>
                </a:cxn>
                <a:cxn ang="0">
                  <a:pos x="30" y="98"/>
                </a:cxn>
                <a:cxn ang="0">
                  <a:pos x="22" y="96"/>
                </a:cxn>
                <a:cxn ang="0">
                  <a:pos x="14" y="82"/>
                </a:cxn>
                <a:cxn ang="0">
                  <a:pos x="14" y="74"/>
                </a:cxn>
                <a:cxn ang="0">
                  <a:pos x="4" y="64"/>
                </a:cxn>
                <a:cxn ang="0">
                  <a:pos x="4" y="56"/>
                </a:cxn>
                <a:cxn ang="0">
                  <a:pos x="0" y="44"/>
                </a:cxn>
                <a:cxn ang="0">
                  <a:pos x="10" y="30"/>
                </a:cxn>
                <a:cxn ang="0">
                  <a:pos x="10" y="34"/>
                </a:cxn>
                <a:cxn ang="0">
                  <a:pos x="18" y="44"/>
                </a:cxn>
                <a:cxn ang="0">
                  <a:pos x="28" y="44"/>
                </a:cxn>
                <a:cxn ang="0">
                  <a:pos x="36" y="46"/>
                </a:cxn>
                <a:cxn ang="0">
                  <a:pos x="52" y="38"/>
                </a:cxn>
                <a:cxn ang="0">
                  <a:pos x="60" y="42"/>
                </a:cxn>
                <a:cxn ang="0">
                  <a:pos x="74" y="36"/>
                </a:cxn>
                <a:cxn ang="0">
                  <a:pos x="82" y="22"/>
                </a:cxn>
                <a:cxn ang="0">
                  <a:pos x="92" y="0"/>
                </a:cxn>
                <a:cxn ang="0">
                  <a:pos x="116" y="2"/>
                </a:cxn>
              </a:cxnLst>
              <a:rect l="0" t="0" r="r" b="b"/>
              <a:pathLst>
                <a:path w="134" h="114">
                  <a:moveTo>
                    <a:pt x="116" y="2"/>
                  </a:moveTo>
                  <a:lnTo>
                    <a:pt x="114" y="4"/>
                  </a:lnTo>
                  <a:lnTo>
                    <a:pt x="118" y="6"/>
                  </a:lnTo>
                  <a:lnTo>
                    <a:pt x="118" y="8"/>
                  </a:lnTo>
                  <a:lnTo>
                    <a:pt x="112" y="10"/>
                  </a:lnTo>
                  <a:lnTo>
                    <a:pt x="116" y="18"/>
                  </a:lnTo>
                  <a:lnTo>
                    <a:pt x="122" y="28"/>
                  </a:lnTo>
                  <a:lnTo>
                    <a:pt x="120" y="32"/>
                  </a:lnTo>
                  <a:lnTo>
                    <a:pt x="134" y="46"/>
                  </a:lnTo>
                  <a:lnTo>
                    <a:pt x="128" y="46"/>
                  </a:lnTo>
                  <a:lnTo>
                    <a:pt x="124" y="46"/>
                  </a:lnTo>
                  <a:lnTo>
                    <a:pt x="122" y="44"/>
                  </a:lnTo>
                  <a:lnTo>
                    <a:pt x="122" y="48"/>
                  </a:lnTo>
                  <a:lnTo>
                    <a:pt x="120" y="48"/>
                  </a:lnTo>
                  <a:lnTo>
                    <a:pt x="116" y="52"/>
                  </a:lnTo>
                  <a:lnTo>
                    <a:pt x="114" y="64"/>
                  </a:lnTo>
                  <a:lnTo>
                    <a:pt x="110" y="74"/>
                  </a:lnTo>
                  <a:lnTo>
                    <a:pt x="106" y="74"/>
                  </a:lnTo>
                  <a:lnTo>
                    <a:pt x="98" y="82"/>
                  </a:lnTo>
                  <a:lnTo>
                    <a:pt x="100" y="82"/>
                  </a:lnTo>
                  <a:lnTo>
                    <a:pt x="100" y="86"/>
                  </a:lnTo>
                  <a:lnTo>
                    <a:pt x="104" y="88"/>
                  </a:lnTo>
                  <a:lnTo>
                    <a:pt x="102" y="92"/>
                  </a:lnTo>
                  <a:lnTo>
                    <a:pt x="100" y="92"/>
                  </a:lnTo>
                  <a:lnTo>
                    <a:pt x="96" y="106"/>
                  </a:lnTo>
                  <a:lnTo>
                    <a:pt x="80" y="112"/>
                  </a:lnTo>
                  <a:lnTo>
                    <a:pt x="78" y="114"/>
                  </a:lnTo>
                  <a:lnTo>
                    <a:pt x="76" y="106"/>
                  </a:lnTo>
                  <a:lnTo>
                    <a:pt x="74" y="104"/>
                  </a:lnTo>
                  <a:lnTo>
                    <a:pt x="72" y="102"/>
                  </a:lnTo>
                  <a:lnTo>
                    <a:pt x="64" y="104"/>
                  </a:lnTo>
                  <a:lnTo>
                    <a:pt x="64" y="100"/>
                  </a:lnTo>
                  <a:lnTo>
                    <a:pt x="60" y="100"/>
                  </a:lnTo>
                  <a:lnTo>
                    <a:pt x="56" y="98"/>
                  </a:lnTo>
                  <a:lnTo>
                    <a:pt x="54" y="100"/>
                  </a:lnTo>
                  <a:lnTo>
                    <a:pt x="50" y="102"/>
                  </a:lnTo>
                  <a:lnTo>
                    <a:pt x="48" y="104"/>
                  </a:lnTo>
                  <a:lnTo>
                    <a:pt x="40" y="104"/>
                  </a:lnTo>
                  <a:lnTo>
                    <a:pt x="38" y="94"/>
                  </a:lnTo>
                  <a:lnTo>
                    <a:pt x="36" y="98"/>
                  </a:lnTo>
                  <a:lnTo>
                    <a:pt x="34" y="96"/>
                  </a:lnTo>
                  <a:lnTo>
                    <a:pt x="30" y="98"/>
                  </a:lnTo>
                  <a:lnTo>
                    <a:pt x="24" y="98"/>
                  </a:lnTo>
                  <a:lnTo>
                    <a:pt x="22" y="96"/>
                  </a:lnTo>
                  <a:lnTo>
                    <a:pt x="18" y="98"/>
                  </a:lnTo>
                  <a:lnTo>
                    <a:pt x="14" y="82"/>
                  </a:lnTo>
                  <a:lnTo>
                    <a:pt x="16" y="78"/>
                  </a:lnTo>
                  <a:lnTo>
                    <a:pt x="14" y="74"/>
                  </a:lnTo>
                  <a:lnTo>
                    <a:pt x="10" y="68"/>
                  </a:lnTo>
                  <a:lnTo>
                    <a:pt x="4" y="64"/>
                  </a:lnTo>
                  <a:lnTo>
                    <a:pt x="4" y="62"/>
                  </a:lnTo>
                  <a:lnTo>
                    <a:pt x="4" y="56"/>
                  </a:lnTo>
                  <a:lnTo>
                    <a:pt x="0" y="52"/>
                  </a:lnTo>
                  <a:lnTo>
                    <a:pt x="0" y="44"/>
                  </a:lnTo>
                  <a:lnTo>
                    <a:pt x="4" y="36"/>
                  </a:lnTo>
                  <a:lnTo>
                    <a:pt x="10" y="30"/>
                  </a:lnTo>
                  <a:lnTo>
                    <a:pt x="10" y="30"/>
                  </a:lnTo>
                  <a:lnTo>
                    <a:pt x="10" y="34"/>
                  </a:lnTo>
                  <a:lnTo>
                    <a:pt x="14" y="44"/>
                  </a:lnTo>
                  <a:lnTo>
                    <a:pt x="18" y="44"/>
                  </a:lnTo>
                  <a:lnTo>
                    <a:pt x="22" y="46"/>
                  </a:lnTo>
                  <a:lnTo>
                    <a:pt x="28" y="44"/>
                  </a:lnTo>
                  <a:lnTo>
                    <a:pt x="30" y="46"/>
                  </a:lnTo>
                  <a:lnTo>
                    <a:pt x="36" y="46"/>
                  </a:lnTo>
                  <a:lnTo>
                    <a:pt x="46" y="38"/>
                  </a:lnTo>
                  <a:lnTo>
                    <a:pt x="52" y="38"/>
                  </a:lnTo>
                  <a:lnTo>
                    <a:pt x="54" y="40"/>
                  </a:lnTo>
                  <a:lnTo>
                    <a:pt x="60" y="42"/>
                  </a:lnTo>
                  <a:lnTo>
                    <a:pt x="70" y="40"/>
                  </a:lnTo>
                  <a:lnTo>
                    <a:pt x="74" y="36"/>
                  </a:lnTo>
                  <a:lnTo>
                    <a:pt x="78" y="32"/>
                  </a:lnTo>
                  <a:lnTo>
                    <a:pt x="82" y="22"/>
                  </a:lnTo>
                  <a:lnTo>
                    <a:pt x="88" y="14"/>
                  </a:lnTo>
                  <a:lnTo>
                    <a:pt x="92" y="0"/>
                  </a:lnTo>
                  <a:lnTo>
                    <a:pt x="110" y="0"/>
                  </a:lnTo>
                  <a:lnTo>
                    <a:pt x="116" y="2"/>
                  </a:lnTo>
                  <a:lnTo>
                    <a:pt x="11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 name="Freeform 13">
              <a:extLst>
                <a:ext uri="{FF2B5EF4-FFF2-40B4-BE49-F238E27FC236}">
                  <a16:creationId xmlns:a16="http://schemas.microsoft.com/office/drawing/2014/main" xmlns="" id="{B1F6D607-F381-4A50-AD5F-5C607DB265AB}"/>
                </a:ext>
              </a:extLst>
            </p:cNvPr>
            <p:cNvSpPr>
              <a:spLocks/>
            </p:cNvSpPr>
            <p:nvPr/>
          </p:nvSpPr>
          <p:spPr bwMode="auto">
            <a:xfrm>
              <a:off x="6773863" y="4360863"/>
              <a:ext cx="28575" cy="22225"/>
            </a:xfrm>
            <a:custGeom>
              <a:avLst/>
              <a:gdLst/>
              <a:ahLst/>
              <a:cxnLst>
                <a:cxn ang="0">
                  <a:pos x="0" y="6"/>
                </a:cxn>
                <a:cxn ang="0">
                  <a:pos x="8" y="14"/>
                </a:cxn>
                <a:cxn ang="0">
                  <a:pos x="10" y="12"/>
                </a:cxn>
                <a:cxn ang="0">
                  <a:pos x="10" y="6"/>
                </a:cxn>
                <a:cxn ang="0">
                  <a:pos x="12" y="4"/>
                </a:cxn>
                <a:cxn ang="0">
                  <a:pos x="16" y="8"/>
                </a:cxn>
                <a:cxn ang="0">
                  <a:pos x="18" y="10"/>
                </a:cxn>
                <a:cxn ang="0">
                  <a:pos x="18" y="6"/>
                </a:cxn>
                <a:cxn ang="0">
                  <a:pos x="16" y="2"/>
                </a:cxn>
                <a:cxn ang="0">
                  <a:pos x="14" y="2"/>
                </a:cxn>
                <a:cxn ang="0">
                  <a:pos x="12" y="0"/>
                </a:cxn>
                <a:cxn ang="0">
                  <a:pos x="6" y="6"/>
                </a:cxn>
                <a:cxn ang="0">
                  <a:pos x="0" y="6"/>
                </a:cxn>
                <a:cxn ang="0">
                  <a:pos x="0" y="6"/>
                </a:cxn>
              </a:cxnLst>
              <a:rect l="0" t="0" r="r" b="b"/>
              <a:pathLst>
                <a:path w="18" h="14">
                  <a:moveTo>
                    <a:pt x="0" y="6"/>
                  </a:moveTo>
                  <a:lnTo>
                    <a:pt x="8" y="14"/>
                  </a:lnTo>
                  <a:lnTo>
                    <a:pt x="10" y="12"/>
                  </a:lnTo>
                  <a:lnTo>
                    <a:pt x="10" y="6"/>
                  </a:lnTo>
                  <a:lnTo>
                    <a:pt x="12" y="4"/>
                  </a:lnTo>
                  <a:lnTo>
                    <a:pt x="16" y="8"/>
                  </a:lnTo>
                  <a:lnTo>
                    <a:pt x="18" y="10"/>
                  </a:lnTo>
                  <a:lnTo>
                    <a:pt x="18" y="6"/>
                  </a:lnTo>
                  <a:lnTo>
                    <a:pt x="16" y="2"/>
                  </a:lnTo>
                  <a:lnTo>
                    <a:pt x="14" y="2"/>
                  </a:lnTo>
                  <a:lnTo>
                    <a:pt x="12" y="0"/>
                  </a:lnTo>
                  <a:lnTo>
                    <a:pt x="6" y="6"/>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 name="Freeform 14">
              <a:extLst>
                <a:ext uri="{FF2B5EF4-FFF2-40B4-BE49-F238E27FC236}">
                  <a16:creationId xmlns:a16="http://schemas.microsoft.com/office/drawing/2014/main" xmlns="" id="{F260708D-21F3-4F49-9D7C-10B25D5BFE64}"/>
                </a:ext>
              </a:extLst>
            </p:cNvPr>
            <p:cNvSpPr>
              <a:spLocks/>
            </p:cNvSpPr>
            <p:nvPr/>
          </p:nvSpPr>
          <p:spPr bwMode="auto">
            <a:xfrm>
              <a:off x="6557963" y="4246563"/>
              <a:ext cx="3175" cy="6350"/>
            </a:xfrm>
            <a:custGeom>
              <a:avLst/>
              <a:gdLst/>
              <a:ahLst/>
              <a:cxnLst>
                <a:cxn ang="0">
                  <a:pos x="2" y="0"/>
                </a:cxn>
                <a:cxn ang="0">
                  <a:pos x="2" y="4"/>
                </a:cxn>
                <a:cxn ang="0">
                  <a:pos x="0" y="2"/>
                </a:cxn>
                <a:cxn ang="0">
                  <a:pos x="2" y="0"/>
                </a:cxn>
                <a:cxn ang="0">
                  <a:pos x="2" y="0"/>
                </a:cxn>
              </a:cxnLst>
              <a:rect l="0" t="0" r="r" b="b"/>
              <a:pathLst>
                <a:path w="2" h="4">
                  <a:moveTo>
                    <a:pt x="2" y="0"/>
                  </a:moveTo>
                  <a:lnTo>
                    <a:pt x="2"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 name="Freeform 15">
              <a:extLst>
                <a:ext uri="{FF2B5EF4-FFF2-40B4-BE49-F238E27FC236}">
                  <a16:creationId xmlns:a16="http://schemas.microsoft.com/office/drawing/2014/main" xmlns="" id="{6420BEA1-DF9C-4442-A465-80C8E524C2CF}"/>
                </a:ext>
              </a:extLst>
            </p:cNvPr>
            <p:cNvSpPr>
              <a:spLocks/>
            </p:cNvSpPr>
            <p:nvPr/>
          </p:nvSpPr>
          <p:spPr bwMode="auto">
            <a:xfrm>
              <a:off x="6523038" y="3963988"/>
              <a:ext cx="152400" cy="323850"/>
            </a:xfrm>
            <a:custGeom>
              <a:avLst/>
              <a:gdLst/>
              <a:ahLst/>
              <a:cxnLst>
                <a:cxn ang="0">
                  <a:pos x="70" y="28"/>
                </a:cxn>
                <a:cxn ang="0">
                  <a:pos x="58" y="38"/>
                </a:cxn>
                <a:cxn ang="0">
                  <a:pos x="50" y="48"/>
                </a:cxn>
                <a:cxn ang="0">
                  <a:pos x="46" y="66"/>
                </a:cxn>
                <a:cxn ang="0">
                  <a:pos x="56" y="80"/>
                </a:cxn>
                <a:cxn ang="0">
                  <a:pos x="74" y="98"/>
                </a:cxn>
                <a:cxn ang="0">
                  <a:pos x="80" y="102"/>
                </a:cxn>
                <a:cxn ang="0">
                  <a:pos x="82" y="106"/>
                </a:cxn>
                <a:cxn ang="0">
                  <a:pos x="92" y="124"/>
                </a:cxn>
                <a:cxn ang="0">
                  <a:pos x="96" y="148"/>
                </a:cxn>
                <a:cxn ang="0">
                  <a:pos x="92" y="152"/>
                </a:cxn>
                <a:cxn ang="0">
                  <a:pos x="90" y="166"/>
                </a:cxn>
                <a:cxn ang="0">
                  <a:pos x="78" y="174"/>
                </a:cxn>
                <a:cxn ang="0">
                  <a:pos x="62" y="178"/>
                </a:cxn>
                <a:cxn ang="0">
                  <a:pos x="56" y="186"/>
                </a:cxn>
                <a:cxn ang="0">
                  <a:pos x="56" y="190"/>
                </a:cxn>
                <a:cxn ang="0">
                  <a:pos x="52" y="190"/>
                </a:cxn>
                <a:cxn ang="0">
                  <a:pos x="46" y="196"/>
                </a:cxn>
                <a:cxn ang="0">
                  <a:pos x="36" y="204"/>
                </a:cxn>
                <a:cxn ang="0">
                  <a:pos x="36" y="202"/>
                </a:cxn>
                <a:cxn ang="0">
                  <a:pos x="36" y="188"/>
                </a:cxn>
                <a:cxn ang="0">
                  <a:pos x="32" y="180"/>
                </a:cxn>
                <a:cxn ang="0">
                  <a:pos x="36" y="176"/>
                </a:cxn>
                <a:cxn ang="0">
                  <a:pos x="40" y="174"/>
                </a:cxn>
                <a:cxn ang="0">
                  <a:pos x="50" y="162"/>
                </a:cxn>
                <a:cxn ang="0">
                  <a:pos x="56" y="158"/>
                </a:cxn>
                <a:cxn ang="0">
                  <a:pos x="68" y="154"/>
                </a:cxn>
                <a:cxn ang="0">
                  <a:pos x="72" y="152"/>
                </a:cxn>
                <a:cxn ang="0">
                  <a:pos x="70" y="130"/>
                </a:cxn>
                <a:cxn ang="0">
                  <a:pos x="70" y="112"/>
                </a:cxn>
                <a:cxn ang="0">
                  <a:pos x="60" y="94"/>
                </a:cxn>
                <a:cxn ang="0">
                  <a:pos x="56" y="92"/>
                </a:cxn>
                <a:cxn ang="0">
                  <a:pos x="50" y="80"/>
                </a:cxn>
                <a:cxn ang="0">
                  <a:pos x="38" y="66"/>
                </a:cxn>
                <a:cxn ang="0">
                  <a:pos x="24" y="52"/>
                </a:cxn>
                <a:cxn ang="0">
                  <a:pos x="34" y="48"/>
                </a:cxn>
                <a:cxn ang="0">
                  <a:pos x="28" y="36"/>
                </a:cxn>
                <a:cxn ang="0">
                  <a:pos x="12" y="34"/>
                </a:cxn>
                <a:cxn ang="0">
                  <a:pos x="10" y="24"/>
                </a:cxn>
                <a:cxn ang="0">
                  <a:pos x="0" y="12"/>
                </a:cxn>
                <a:cxn ang="0">
                  <a:pos x="10" y="10"/>
                </a:cxn>
                <a:cxn ang="0">
                  <a:pos x="18" y="8"/>
                </a:cxn>
                <a:cxn ang="0">
                  <a:pos x="22" y="10"/>
                </a:cxn>
                <a:cxn ang="0">
                  <a:pos x="30" y="6"/>
                </a:cxn>
                <a:cxn ang="0">
                  <a:pos x="50" y="6"/>
                </a:cxn>
                <a:cxn ang="0">
                  <a:pos x="60" y="8"/>
                </a:cxn>
                <a:cxn ang="0">
                  <a:pos x="62" y="20"/>
                </a:cxn>
                <a:cxn ang="0">
                  <a:pos x="76" y="26"/>
                </a:cxn>
              </a:cxnLst>
              <a:rect l="0" t="0" r="r" b="b"/>
              <a:pathLst>
                <a:path w="96" h="204">
                  <a:moveTo>
                    <a:pt x="76" y="26"/>
                  </a:moveTo>
                  <a:lnTo>
                    <a:pt x="70" y="28"/>
                  </a:lnTo>
                  <a:lnTo>
                    <a:pt x="68" y="30"/>
                  </a:lnTo>
                  <a:lnTo>
                    <a:pt x="58" y="38"/>
                  </a:lnTo>
                  <a:lnTo>
                    <a:pt x="58" y="40"/>
                  </a:lnTo>
                  <a:lnTo>
                    <a:pt x="50" y="48"/>
                  </a:lnTo>
                  <a:lnTo>
                    <a:pt x="46" y="60"/>
                  </a:lnTo>
                  <a:lnTo>
                    <a:pt x="46" y="66"/>
                  </a:lnTo>
                  <a:lnTo>
                    <a:pt x="54" y="72"/>
                  </a:lnTo>
                  <a:lnTo>
                    <a:pt x="56" y="80"/>
                  </a:lnTo>
                  <a:lnTo>
                    <a:pt x="64" y="88"/>
                  </a:lnTo>
                  <a:lnTo>
                    <a:pt x="74" y="98"/>
                  </a:lnTo>
                  <a:lnTo>
                    <a:pt x="78" y="98"/>
                  </a:lnTo>
                  <a:lnTo>
                    <a:pt x="80" y="102"/>
                  </a:lnTo>
                  <a:lnTo>
                    <a:pt x="80" y="100"/>
                  </a:lnTo>
                  <a:lnTo>
                    <a:pt x="82" y="106"/>
                  </a:lnTo>
                  <a:lnTo>
                    <a:pt x="88" y="112"/>
                  </a:lnTo>
                  <a:lnTo>
                    <a:pt x="92" y="124"/>
                  </a:lnTo>
                  <a:lnTo>
                    <a:pt x="96" y="146"/>
                  </a:lnTo>
                  <a:lnTo>
                    <a:pt x="96" y="148"/>
                  </a:lnTo>
                  <a:lnTo>
                    <a:pt x="94" y="152"/>
                  </a:lnTo>
                  <a:lnTo>
                    <a:pt x="92" y="152"/>
                  </a:lnTo>
                  <a:lnTo>
                    <a:pt x="92" y="162"/>
                  </a:lnTo>
                  <a:lnTo>
                    <a:pt x="90" y="166"/>
                  </a:lnTo>
                  <a:lnTo>
                    <a:pt x="80" y="172"/>
                  </a:lnTo>
                  <a:lnTo>
                    <a:pt x="78" y="174"/>
                  </a:lnTo>
                  <a:lnTo>
                    <a:pt x="68" y="178"/>
                  </a:lnTo>
                  <a:lnTo>
                    <a:pt x="62" y="178"/>
                  </a:lnTo>
                  <a:lnTo>
                    <a:pt x="60" y="184"/>
                  </a:lnTo>
                  <a:lnTo>
                    <a:pt x="56" y="186"/>
                  </a:lnTo>
                  <a:lnTo>
                    <a:pt x="58" y="188"/>
                  </a:lnTo>
                  <a:lnTo>
                    <a:pt x="56" y="190"/>
                  </a:lnTo>
                  <a:lnTo>
                    <a:pt x="50" y="186"/>
                  </a:lnTo>
                  <a:lnTo>
                    <a:pt x="52" y="190"/>
                  </a:lnTo>
                  <a:lnTo>
                    <a:pt x="52" y="192"/>
                  </a:lnTo>
                  <a:lnTo>
                    <a:pt x="46" y="196"/>
                  </a:lnTo>
                  <a:lnTo>
                    <a:pt x="38" y="204"/>
                  </a:lnTo>
                  <a:lnTo>
                    <a:pt x="36" y="204"/>
                  </a:lnTo>
                  <a:lnTo>
                    <a:pt x="36" y="202"/>
                  </a:lnTo>
                  <a:lnTo>
                    <a:pt x="36" y="202"/>
                  </a:lnTo>
                  <a:lnTo>
                    <a:pt x="34" y="192"/>
                  </a:lnTo>
                  <a:lnTo>
                    <a:pt x="36" y="188"/>
                  </a:lnTo>
                  <a:lnTo>
                    <a:pt x="38" y="184"/>
                  </a:lnTo>
                  <a:lnTo>
                    <a:pt x="32" y="180"/>
                  </a:lnTo>
                  <a:lnTo>
                    <a:pt x="30" y="178"/>
                  </a:lnTo>
                  <a:lnTo>
                    <a:pt x="36" y="176"/>
                  </a:lnTo>
                  <a:lnTo>
                    <a:pt x="38" y="172"/>
                  </a:lnTo>
                  <a:lnTo>
                    <a:pt x="40" y="174"/>
                  </a:lnTo>
                  <a:lnTo>
                    <a:pt x="50" y="170"/>
                  </a:lnTo>
                  <a:lnTo>
                    <a:pt x="50" y="162"/>
                  </a:lnTo>
                  <a:lnTo>
                    <a:pt x="56" y="160"/>
                  </a:lnTo>
                  <a:lnTo>
                    <a:pt x="56" y="158"/>
                  </a:lnTo>
                  <a:lnTo>
                    <a:pt x="64" y="156"/>
                  </a:lnTo>
                  <a:lnTo>
                    <a:pt x="68" y="154"/>
                  </a:lnTo>
                  <a:lnTo>
                    <a:pt x="70" y="154"/>
                  </a:lnTo>
                  <a:lnTo>
                    <a:pt x="72" y="152"/>
                  </a:lnTo>
                  <a:lnTo>
                    <a:pt x="72" y="136"/>
                  </a:lnTo>
                  <a:lnTo>
                    <a:pt x="70" y="130"/>
                  </a:lnTo>
                  <a:lnTo>
                    <a:pt x="70" y="120"/>
                  </a:lnTo>
                  <a:lnTo>
                    <a:pt x="70" y="112"/>
                  </a:lnTo>
                  <a:lnTo>
                    <a:pt x="66" y="98"/>
                  </a:lnTo>
                  <a:lnTo>
                    <a:pt x="60" y="94"/>
                  </a:lnTo>
                  <a:lnTo>
                    <a:pt x="58" y="94"/>
                  </a:lnTo>
                  <a:lnTo>
                    <a:pt x="56" y="92"/>
                  </a:lnTo>
                  <a:lnTo>
                    <a:pt x="56" y="84"/>
                  </a:lnTo>
                  <a:lnTo>
                    <a:pt x="50" y="80"/>
                  </a:lnTo>
                  <a:lnTo>
                    <a:pt x="40" y="68"/>
                  </a:lnTo>
                  <a:lnTo>
                    <a:pt x="38" y="66"/>
                  </a:lnTo>
                  <a:lnTo>
                    <a:pt x="24" y="56"/>
                  </a:lnTo>
                  <a:lnTo>
                    <a:pt x="24" y="52"/>
                  </a:lnTo>
                  <a:lnTo>
                    <a:pt x="30" y="52"/>
                  </a:lnTo>
                  <a:lnTo>
                    <a:pt x="34" y="48"/>
                  </a:lnTo>
                  <a:lnTo>
                    <a:pt x="34" y="46"/>
                  </a:lnTo>
                  <a:lnTo>
                    <a:pt x="28" y="36"/>
                  </a:lnTo>
                  <a:lnTo>
                    <a:pt x="26" y="34"/>
                  </a:lnTo>
                  <a:lnTo>
                    <a:pt x="12" y="34"/>
                  </a:lnTo>
                  <a:lnTo>
                    <a:pt x="10" y="30"/>
                  </a:lnTo>
                  <a:lnTo>
                    <a:pt x="10" y="24"/>
                  </a:lnTo>
                  <a:lnTo>
                    <a:pt x="8" y="22"/>
                  </a:lnTo>
                  <a:lnTo>
                    <a:pt x="0" y="12"/>
                  </a:lnTo>
                  <a:lnTo>
                    <a:pt x="4" y="8"/>
                  </a:lnTo>
                  <a:lnTo>
                    <a:pt x="10" y="10"/>
                  </a:lnTo>
                  <a:lnTo>
                    <a:pt x="16" y="8"/>
                  </a:lnTo>
                  <a:lnTo>
                    <a:pt x="18" y="8"/>
                  </a:lnTo>
                  <a:lnTo>
                    <a:pt x="20" y="8"/>
                  </a:lnTo>
                  <a:lnTo>
                    <a:pt x="22" y="10"/>
                  </a:lnTo>
                  <a:lnTo>
                    <a:pt x="26" y="6"/>
                  </a:lnTo>
                  <a:lnTo>
                    <a:pt x="30" y="6"/>
                  </a:lnTo>
                  <a:lnTo>
                    <a:pt x="40" y="0"/>
                  </a:lnTo>
                  <a:lnTo>
                    <a:pt x="50" y="6"/>
                  </a:lnTo>
                  <a:lnTo>
                    <a:pt x="58" y="6"/>
                  </a:lnTo>
                  <a:lnTo>
                    <a:pt x="60" y="8"/>
                  </a:lnTo>
                  <a:lnTo>
                    <a:pt x="58" y="12"/>
                  </a:lnTo>
                  <a:lnTo>
                    <a:pt x="62" y="20"/>
                  </a:lnTo>
                  <a:lnTo>
                    <a:pt x="68" y="24"/>
                  </a:lnTo>
                  <a:lnTo>
                    <a:pt x="76" y="26"/>
                  </a:lnTo>
                  <a:lnTo>
                    <a:pt x="76"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 name="Freeform 16">
              <a:extLst>
                <a:ext uri="{FF2B5EF4-FFF2-40B4-BE49-F238E27FC236}">
                  <a16:creationId xmlns:a16="http://schemas.microsoft.com/office/drawing/2014/main" xmlns="" id="{51FFCE95-070B-4A99-94D4-D912B8834EFB}"/>
                </a:ext>
              </a:extLst>
            </p:cNvPr>
            <p:cNvSpPr>
              <a:spLocks/>
            </p:cNvSpPr>
            <p:nvPr/>
          </p:nvSpPr>
          <p:spPr bwMode="auto">
            <a:xfrm>
              <a:off x="6310313" y="3846513"/>
              <a:ext cx="190500" cy="406400"/>
            </a:xfrm>
            <a:custGeom>
              <a:avLst/>
              <a:gdLst/>
              <a:ahLst/>
              <a:cxnLst>
                <a:cxn ang="0">
                  <a:pos x="84" y="254"/>
                </a:cxn>
                <a:cxn ang="0">
                  <a:pos x="84" y="232"/>
                </a:cxn>
                <a:cxn ang="0">
                  <a:pos x="86" y="230"/>
                </a:cxn>
                <a:cxn ang="0">
                  <a:pos x="82" y="208"/>
                </a:cxn>
                <a:cxn ang="0">
                  <a:pos x="76" y="190"/>
                </a:cxn>
                <a:cxn ang="0">
                  <a:pos x="68" y="168"/>
                </a:cxn>
                <a:cxn ang="0">
                  <a:pos x="62" y="164"/>
                </a:cxn>
                <a:cxn ang="0">
                  <a:pos x="60" y="166"/>
                </a:cxn>
                <a:cxn ang="0">
                  <a:pos x="42" y="180"/>
                </a:cxn>
                <a:cxn ang="0">
                  <a:pos x="36" y="180"/>
                </a:cxn>
                <a:cxn ang="0">
                  <a:pos x="30" y="176"/>
                </a:cxn>
                <a:cxn ang="0">
                  <a:pos x="28" y="176"/>
                </a:cxn>
                <a:cxn ang="0">
                  <a:pos x="28" y="144"/>
                </a:cxn>
                <a:cxn ang="0">
                  <a:pos x="22" y="136"/>
                </a:cxn>
                <a:cxn ang="0">
                  <a:pos x="18" y="132"/>
                </a:cxn>
                <a:cxn ang="0">
                  <a:pos x="22" y="130"/>
                </a:cxn>
                <a:cxn ang="0">
                  <a:pos x="20" y="124"/>
                </a:cxn>
                <a:cxn ang="0">
                  <a:pos x="10" y="116"/>
                </a:cxn>
                <a:cxn ang="0">
                  <a:pos x="0" y="108"/>
                </a:cxn>
                <a:cxn ang="0">
                  <a:pos x="2" y="100"/>
                </a:cxn>
                <a:cxn ang="0">
                  <a:pos x="6" y="94"/>
                </a:cxn>
                <a:cxn ang="0">
                  <a:pos x="10" y="82"/>
                </a:cxn>
                <a:cxn ang="0">
                  <a:pos x="14" y="78"/>
                </a:cxn>
                <a:cxn ang="0">
                  <a:pos x="16" y="64"/>
                </a:cxn>
                <a:cxn ang="0">
                  <a:pos x="26" y="64"/>
                </a:cxn>
                <a:cxn ang="0">
                  <a:pos x="32" y="46"/>
                </a:cxn>
                <a:cxn ang="0">
                  <a:pos x="40" y="30"/>
                </a:cxn>
                <a:cxn ang="0">
                  <a:pos x="48" y="22"/>
                </a:cxn>
                <a:cxn ang="0">
                  <a:pos x="60" y="14"/>
                </a:cxn>
                <a:cxn ang="0">
                  <a:pos x="66" y="8"/>
                </a:cxn>
                <a:cxn ang="0">
                  <a:pos x="70" y="2"/>
                </a:cxn>
                <a:cxn ang="0">
                  <a:pos x="76" y="0"/>
                </a:cxn>
                <a:cxn ang="0">
                  <a:pos x="82" y="10"/>
                </a:cxn>
                <a:cxn ang="0">
                  <a:pos x="88" y="24"/>
                </a:cxn>
                <a:cxn ang="0">
                  <a:pos x="84" y="40"/>
                </a:cxn>
                <a:cxn ang="0">
                  <a:pos x="74" y="56"/>
                </a:cxn>
                <a:cxn ang="0">
                  <a:pos x="72" y="66"/>
                </a:cxn>
                <a:cxn ang="0">
                  <a:pos x="82" y="62"/>
                </a:cxn>
                <a:cxn ang="0">
                  <a:pos x="90" y="72"/>
                </a:cxn>
                <a:cxn ang="0">
                  <a:pos x="96" y="88"/>
                </a:cxn>
                <a:cxn ang="0">
                  <a:pos x="104" y="94"/>
                </a:cxn>
                <a:cxn ang="0">
                  <a:pos x="114" y="98"/>
                </a:cxn>
                <a:cxn ang="0">
                  <a:pos x="120" y="94"/>
                </a:cxn>
                <a:cxn ang="0">
                  <a:pos x="118" y="100"/>
                </a:cxn>
                <a:cxn ang="0">
                  <a:pos x="112" y="106"/>
                </a:cxn>
                <a:cxn ang="0">
                  <a:pos x="108" y="110"/>
                </a:cxn>
                <a:cxn ang="0">
                  <a:pos x="98" y="118"/>
                </a:cxn>
                <a:cxn ang="0">
                  <a:pos x="78" y="126"/>
                </a:cxn>
                <a:cxn ang="0">
                  <a:pos x="74" y="142"/>
                </a:cxn>
                <a:cxn ang="0">
                  <a:pos x="76" y="154"/>
                </a:cxn>
                <a:cxn ang="0">
                  <a:pos x="86" y="172"/>
                </a:cxn>
                <a:cxn ang="0">
                  <a:pos x="88" y="174"/>
                </a:cxn>
                <a:cxn ang="0">
                  <a:pos x="84" y="184"/>
                </a:cxn>
                <a:cxn ang="0">
                  <a:pos x="80" y="192"/>
                </a:cxn>
                <a:cxn ang="0">
                  <a:pos x="92" y="204"/>
                </a:cxn>
                <a:cxn ang="0">
                  <a:pos x="100" y="232"/>
                </a:cxn>
                <a:cxn ang="0">
                  <a:pos x="90" y="246"/>
                </a:cxn>
                <a:cxn ang="0">
                  <a:pos x="88" y="256"/>
                </a:cxn>
              </a:cxnLst>
              <a:rect l="0" t="0" r="r" b="b"/>
              <a:pathLst>
                <a:path w="120" h="256">
                  <a:moveTo>
                    <a:pt x="88" y="256"/>
                  </a:moveTo>
                  <a:lnTo>
                    <a:pt x="84" y="254"/>
                  </a:lnTo>
                  <a:lnTo>
                    <a:pt x="90" y="234"/>
                  </a:lnTo>
                  <a:lnTo>
                    <a:pt x="84" y="232"/>
                  </a:lnTo>
                  <a:lnTo>
                    <a:pt x="84" y="230"/>
                  </a:lnTo>
                  <a:lnTo>
                    <a:pt x="86" y="230"/>
                  </a:lnTo>
                  <a:lnTo>
                    <a:pt x="86" y="218"/>
                  </a:lnTo>
                  <a:lnTo>
                    <a:pt x="82" y="208"/>
                  </a:lnTo>
                  <a:lnTo>
                    <a:pt x="80" y="210"/>
                  </a:lnTo>
                  <a:lnTo>
                    <a:pt x="76" y="190"/>
                  </a:lnTo>
                  <a:lnTo>
                    <a:pt x="74" y="170"/>
                  </a:lnTo>
                  <a:lnTo>
                    <a:pt x="68" y="168"/>
                  </a:lnTo>
                  <a:lnTo>
                    <a:pt x="64" y="164"/>
                  </a:lnTo>
                  <a:lnTo>
                    <a:pt x="62" y="164"/>
                  </a:lnTo>
                  <a:lnTo>
                    <a:pt x="60" y="156"/>
                  </a:lnTo>
                  <a:lnTo>
                    <a:pt x="60" y="166"/>
                  </a:lnTo>
                  <a:lnTo>
                    <a:pt x="52" y="170"/>
                  </a:lnTo>
                  <a:lnTo>
                    <a:pt x="42" y="180"/>
                  </a:lnTo>
                  <a:lnTo>
                    <a:pt x="38" y="178"/>
                  </a:lnTo>
                  <a:lnTo>
                    <a:pt x="36" y="180"/>
                  </a:lnTo>
                  <a:lnTo>
                    <a:pt x="32" y="178"/>
                  </a:lnTo>
                  <a:lnTo>
                    <a:pt x="30" y="176"/>
                  </a:lnTo>
                  <a:lnTo>
                    <a:pt x="32" y="174"/>
                  </a:lnTo>
                  <a:lnTo>
                    <a:pt x="28" y="176"/>
                  </a:lnTo>
                  <a:lnTo>
                    <a:pt x="32" y="160"/>
                  </a:lnTo>
                  <a:lnTo>
                    <a:pt x="28" y="144"/>
                  </a:lnTo>
                  <a:lnTo>
                    <a:pt x="22" y="132"/>
                  </a:lnTo>
                  <a:lnTo>
                    <a:pt x="22" y="136"/>
                  </a:lnTo>
                  <a:lnTo>
                    <a:pt x="20" y="134"/>
                  </a:lnTo>
                  <a:lnTo>
                    <a:pt x="18" y="132"/>
                  </a:lnTo>
                  <a:lnTo>
                    <a:pt x="18" y="128"/>
                  </a:lnTo>
                  <a:lnTo>
                    <a:pt x="22" y="130"/>
                  </a:lnTo>
                  <a:lnTo>
                    <a:pt x="20" y="128"/>
                  </a:lnTo>
                  <a:lnTo>
                    <a:pt x="20" y="124"/>
                  </a:lnTo>
                  <a:lnTo>
                    <a:pt x="10" y="120"/>
                  </a:lnTo>
                  <a:lnTo>
                    <a:pt x="10" y="116"/>
                  </a:lnTo>
                  <a:lnTo>
                    <a:pt x="4" y="114"/>
                  </a:lnTo>
                  <a:lnTo>
                    <a:pt x="0" y="108"/>
                  </a:lnTo>
                  <a:lnTo>
                    <a:pt x="2" y="102"/>
                  </a:lnTo>
                  <a:lnTo>
                    <a:pt x="2" y="100"/>
                  </a:lnTo>
                  <a:lnTo>
                    <a:pt x="6" y="102"/>
                  </a:lnTo>
                  <a:lnTo>
                    <a:pt x="6" y="94"/>
                  </a:lnTo>
                  <a:lnTo>
                    <a:pt x="12" y="90"/>
                  </a:lnTo>
                  <a:lnTo>
                    <a:pt x="10" y="82"/>
                  </a:lnTo>
                  <a:lnTo>
                    <a:pt x="12" y="78"/>
                  </a:lnTo>
                  <a:lnTo>
                    <a:pt x="14" y="78"/>
                  </a:lnTo>
                  <a:lnTo>
                    <a:pt x="14" y="66"/>
                  </a:lnTo>
                  <a:lnTo>
                    <a:pt x="16" y="64"/>
                  </a:lnTo>
                  <a:lnTo>
                    <a:pt x="26" y="64"/>
                  </a:lnTo>
                  <a:lnTo>
                    <a:pt x="26" y="64"/>
                  </a:lnTo>
                  <a:lnTo>
                    <a:pt x="32" y="50"/>
                  </a:lnTo>
                  <a:lnTo>
                    <a:pt x="32" y="46"/>
                  </a:lnTo>
                  <a:lnTo>
                    <a:pt x="40" y="38"/>
                  </a:lnTo>
                  <a:lnTo>
                    <a:pt x="40" y="30"/>
                  </a:lnTo>
                  <a:lnTo>
                    <a:pt x="42" y="26"/>
                  </a:lnTo>
                  <a:lnTo>
                    <a:pt x="48" y="22"/>
                  </a:lnTo>
                  <a:lnTo>
                    <a:pt x="52" y="16"/>
                  </a:lnTo>
                  <a:lnTo>
                    <a:pt x="60" y="14"/>
                  </a:lnTo>
                  <a:lnTo>
                    <a:pt x="64" y="16"/>
                  </a:lnTo>
                  <a:lnTo>
                    <a:pt x="66" y="8"/>
                  </a:lnTo>
                  <a:lnTo>
                    <a:pt x="70" y="4"/>
                  </a:lnTo>
                  <a:lnTo>
                    <a:pt x="70" y="2"/>
                  </a:lnTo>
                  <a:lnTo>
                    <a:pt x="72" y="0"/>
                  </a:lnTo>
                  <a:lnTo>
                    <a:pt x="76" y="0"/>
                  </a:lnTo>
                  <a:lnTo>
                    <a:pt x="80" y="4"/>
                  </a:lnTo>
                  <a:lnTo>
                    <a:pt x="82" y="10"/>
                  </a:lnTo>
                  <a:lnTo>
                    <a:pt x="86" y="10"/>
                  </a:lnTo>
                  <a:lnTo>
                    <a:pt x="88" y="24"/>
                  </a:lnTo>
                  <a:lnTo>
                    <a:pt x="86" y="32"/>
                  </a:lnTo>
                  <a:lnTo>
                    <a:pt x="84" y="40"/>
                  </a:lnTo>
                  <a:lnTo>
                    <a:pt x="76" y="48"/>
                  </a:lnTo>
                  <a:lnTo>
                    <a:pt x="74" y="56"/>
                  </a:lnTo>
                  <a:lnTo>
                    <a:pt x="74" y="62"/>
                  </a:lnTo>
                  <a:lnTo>
                    <a:pt x="72" y="66"/>
                  </a:lnTo>
                  <a:lnTo>
                    <a:pt x="74" y="68"/>
                  </a:lnTo>
                  <a:lnTo>
                    <a:pt x="82" y="62"/>
                  </a:lnTo>
                  <a:lnTo>
                    <a:pt x="88" y="62"/>
                  </a:lnTo>
                  <a:lnTo>
                    <a:pt x="90" y="72"/>
                  </a:lnTo>
                  <a:lnTo>
                    <a:pt x="98" y="78"/>
                  </a:lnTo>
                  <a:lnTo>
                    <a:pt x="96" y="88"/>
                  </a:lnTo>
                  <a:lnTo>
                    <a:pt x="104" y="90"/>
                  </a:lnTo>
                  <a:lnTo>
                    <a:pt x="104" y="94"/>
                  </a:lnTo>
                  <a:lnTo>
                    <a:pt x="108" y="98"/>
                  </a:lnTo>
                  <a:lnTo>
                    <a:pt x="114" y="98"/>
                  </a:lnTo>
                  <a:lnTo>
                    <a:pt x="116" y="94"/>
                  </a:lnTo>
                  <a:lnTo>
                    <a:pt x="120" y="94"/>
                  </a:lnTo>
                  <a:lnTo>
                    <a:pt x="120" y="96"/>
                  </a:lnTo>
                  <a:lnTo>
                    <a:pt x="118" y="100"/>
                  </a:lnTo>
                  <a:lnTo>
                    <a:pt x="112" y="104"/>
                  </a:lnTo>
                  <a:lnTo>
                    <a:pt x="112" y="106"/>
                  </a:lnTo>
                  <a:lnTo>
                    <a:pt x="110" y="108"/>
                  </a:lnTo>
                  <a:lnTo>
                    <a:pt x="108" y="110"/>
                  </a:lnTo>
                  <a:lnTo>
                    <a:pt x="104" y="116"/>
                  </a:lnTo>
                  <a:lnTo>
                    <a:pt x="98" y="118"/>
                  </a:lnTo>
                  <a:lnTo>
                    <a:pt x="88" y="124"/>
                  </a:lnTo>
                  <a:lnTo>
                    <a:pt x="78" y="126"/>
                  </a:lnTo>
                  <a:lnTo>
                    <a:pt x="74" y="136"/>
                  </a:lnTo>
                  <a:lnTo>
                    <a:pt x="74" y="142"/>
                  </a:lnTo>
                  <a:lnTo>
                    <a:pt x="72" y="144"/>
                  </a:lnTo>
                  <a:lnTo>
                    <a:pt x="76" y="154"/>
                  </a:lnTo>
                  <a:lnTo>
                    <a:pt x="84" y="160"/>
                  </a:lnTo>
                  <a:lnTo>
                    <a:pt x="86" y="172"/>
                  </a:lnTo>
                  <a:lnTo>
                    <a:pt x="88" y="172"/>
                  </a:lnTo>
                  <a:lnTo>
                    <a:pt x="88" y="174"/>
                  </a:lnTo>
                  <a:lnTo>
                    <a:pt x="86" y="180"/>
                  </a:lnTo>
                  <a:lnTo>
                    <a:pt x="84" y="184"/>
                  </a:lnTo>
                  <a:lnTo>
                    <a:pt x="80" y="188"/>
                  </a:lnTo>
                  <a:lnTo>
                    <a:pt x="80" y="192"/>
                  </a:lnTo>
                  <a:lnTo>
                    <a:pt x="82" y="196"/>
                  </a:lnTo>
                  <a:lnTo>
                    <a:pt x="92" y="204"/>
                  </a:lnTo>
                  <a:lnTo>
                    <a:pt x="92" y="216"/>
                  </a:lnTo>
                  <a:lnTo>
                    <a:pt x="100" y="232"/>
                  </a:lnTo>
                  <a:lnTo>
                    <a:pt x="94" y="242"/>
                  </a:lnTo>
                  <a:lnTo>
                    <a:pt x="90" y="246"/>
                  </a:lnTo>
                  <a:lnTo>
                    <a:pt x="88" y="256"/>
                  </a:lnTo>
                  <a:lnTo>
                    <a:pt x="88" y="2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 name="Freeform 17">
              <a:extLst>
                <a:ext uri="{FF2B5EF4-FFF2-40B4-BE49-F238E27FC236}">
                  <a16:creationId xmlns:a16="http://schemas.microsoft.com/office/drawing/2014/main" xmlns="" id="{E383EC1C-3FF1-4E92-B908-4AF175BE7290}"/>
                </a:ext>
              </a:extLst>
            </p:cNvPr>
            <p:cNvSpPr>
              <a:spLocks/>
            </p:cNvSpPr>
            <p:nvPr/>
          </p:nvSpPr>
          <p:spPr bwMode="auto">
            <a:xfrm>
              <a:off x="6526213" y="4154488"/>
              <a:ext cx="111125" cy="92075"/>
            </a:xfrm>
            <a:custGeom>
              <a:avLst/>
              <a:gdLst/>
              <a:ahLst/>
              <a:cxnLst>
                <a:cxn ang="0">
                  <a:pos x="68" y="0"/>
                </a:cxn>
                <a:cxn ang="0">
                  <a:pos x="68" y="10"/>
                </a:cxn>
                <a:cxn ang="0">
                  <a:pos x="70" y="16"/>
                </a:cxn>
                <a:cxn ang="0">
                  <a:pos x="70" y="32"/>
                </a:cxn>
                <a:cxn ang="0">
                  <a:pos x="68" y="34"/>
                </a:cxn>
                <a:cxn ang="0">
                  <a:pos x="66" y="34"/>
                </a:cxn>
                <a:cxn ang="0">
                  <a:pos x="62" y="36"/>
                </a:cxn>
                <a:cxn ang="0">
                  <a:pos x="54" y="38"/>
                </a:cxn>
                <a:cxn ang="0">
                  <a:pos x="54" y="40"/>
                </a:cxn>
                <a:cxn ang="0">
                  <a:pos x="48" y="42"/>
                </a:cxn>
                <a:cxn ang="0">
                  <a:pos x="48" y="50"/>
                </a:cxn>
                <a:cxn ang="0">
                  <a:pos x="38" y="54"/>
                </a:cxn>
                <a:cxn ang="0">
                  <a:pos x="36" y="52"/>
                </a:cxn>
                <a:cxn ang="0">
                  <a:pos x="34" y="56"/>
                </a:cxn>
                <a:cxn ang="0">
                  <a:pos x="28" y="58"/>
                </a:cxn>
                <a:cxn ang="0">
                  <a:pos x="24" y="56"/>
                </a:cxn>
                <a:cxn ang="0">
                  <a:pos x="16" y="56"/>
                </a:cxn>
                <a:cxn ang="0">
                  <a:pos x="18" y="50"/>
                </a:cxn>
                <a:cxn ang="0">
                  <a:pos x="16" y="50"/>
                </a:cxn>
                <a:cxn ang="0">
                  <a:pos x="12" y="52"/>
                </a:cxn>
                <a:cxn ang="0">
                  <a:pos x="10" y="44"/>
                </a:cxn>
                <a:cxn ang="0">
                  <a:pos x="8" y="42"/>
                </a:cxn>
                <a:cxn ang="0">
                  <a:pos x="6" y="34"/>
                </a:cxn>
                <a:cxn ang="0">
                  <a:pos x="2" y="28"/>
                </a:cxn>
                <a:cxn ang="0">
                  <a:pos x="0" y="20"/>
                </a:cxn>
                <a:cxn ang="0">
                  <a:pos x="0" y="16"/>
                </a:cxn>
                <a:cxn ang="0">
                  <a:pos x="2" y="12"/>
                </a:cxn>
                <a:cxn ang="0">
                  <a:pos x="12" y="4"/>
                </a:cxn>
                <a:cxn ang="0">
                  <a:pos x="22" y="6"/>
                </a:cxn>
                <a:cxn ang="0">
                  <a:pos x="34" y="4"/>
                </a:cxn>
                <a:cxn ang="0">
                  <a:pos x="36" y="8"/>
                </a:cxn>
                <a:cxn ang="0">
                  <a:pos x="38" y="6"/>
                </a:cxn>
                <a:cxn ang="0">
                  <a:pos x="40" y="8"/>
                </a:cxn>
                <a:cxn ang="0">
                  <a:pos x="48" y="10"/>
                </a:cxn>
                <a:cxn ang="0">
                  <a:pos x="50" y="10"/>
                </a:cxn>
                <a:cxn ang="0">
                  <a:pos x="50" y="6"/>
                </a:cxn>
                <a:cxn ang="0">
                  <a:pos x="54" y="4"/>
                </a:cxn>
                <a:cxn ang="0">
                  <a:pos x="58" y="2"/>
                </a:cxn>
                <a:cxn ang="0">
                  <a:pos x="62" y="4"/>
                </a:cxn>
                <a:cxn ang="0">
                  <a:pos x="68" y="0"/>
                </a:cxn>
                <a:cxn ang="0">
                  <a:pos x="68" y="0"/>
                </a:cxn>
              </a:cxnLst>
              <a:rect l="0" t="0" r="r" b="b"/>
              <a:pathLst>
                <a:path w="70" h="58">
                  <a:moveTo>
                    <a:pt x="68" y="0"/>
                  </a:moveTo>
                  <a:lnTo>
                    <a:pt x="68" y="10"/>
                  </a:lnTo>
                  <a:lnTo>
                    <a:pt x="70" y="16"/>
                  </a:lnTo>
                  <a:lnTo>
                    <a:pt x="70" y="32"/>
                  </a:lnTo>
                  <a:lnTo>
                    <a:pt x="68" y="34"/>
                  </a:lnTo>
                  <a:lnTo>
                    <a:pt x="66" y="34"/>
                  </a:lnTo>
                  <a:lnTo>
                    <a:pt x="62" y="36"/>
                  </a:lnTo>
                  <a:lnTo>
                    <a:pt x="54" y="38"/>
                  </a:lnTo>
                  <a:lnTo>
                    <a:pt x="54" y="40"/>
                  </a:lnTo>
                  <a:lnTo>
                    <a:pt x="48" y="42"/>
                  </a:lnTo>
                  <a:lnTo>
                    <a:pt x="48" y="50"/>
                  </a:lnTo>
                  <a:lnTo>
                    <a:pt x="38" y="54"/>
                  </a:lnTo>
                  <a:lnTo>
                    <a:pt x="36" y="52"/>
                  </a:lnTo>
                  <a:lnTo>
                    <a:pt x="34" y="56"/>
                  </a:lnTo>
                  <a:lnTo>
                    <a:pt x="28" y="58"/>
                  </a:lnTo>
                  <a:lnTo>
                    <a:pt x="24" y="56"/>
                  </a:lnTo>
                  <a:lnTo>
                    <a:pt x="16" y="56"/>
                  </a:lnTo>
                  <a:lnTo>
                    <a:pt x="18" y="50"/>
                  </a:lnTo>
                  <a:lnTo>
                    <a:pt x="16" y="50"/>
                  </a:lnTo>
                  <a:lnTo>
                    <a:pt x="12" y="52"/>
                  </a:lnTo>
                  <a:lnTo>
                    <a:pt x="10" y="44"/>
                  </a:lnTo>
                  <a:lnTo>
                    <a:pt x="8" y="42"/>
                  </a:lnTo>
                  <a:lnTo>
                    <a:pt x="6" y="34"/>
                  </a:lnTo>
                  <a:lnTo>
                    <a:pt x="2" y="28"/>
                  </a:lnTo>
                  <a:lnTo>
                    <a:pt x="0" y="20"/>
                  </a:lnTo>
                  <a:lnTo>
                    <a:pt x="0" y="16"/>
                  </a:lnTo>
                  <a:lnTo>
                    <a:pt x="2" y="12"/>
                  </a:lnTo>
                  <a:lnTo>
                    <a:pt x="12" y="4"/>
                  </a:lnTo>
                  <a:lnTo>
                    <a:pt x="22" y="6"/>
                  </a:lnTo>
                  <a:lnTo>
                    <a:pt x="34" y="4"/>
                  </a:lnTo>
                  <a:lnTo>
                    <a:pt x="36" y="8"/>
                  </a:lnTo>
                  <a:lnTo>
                    <a:pt x="38" y="6"/>
                  </a:lnTo>
                  <a:lnTo>
                    <a:pt x="40" y="8"/>
                  </a:lnTo>
                  <a:lnTo>
                    <a:pt x="48" y="10"/>
                  </a:lnTo>
                  <a:lnTo>
                    <a:pt x="50" y="10"/>
                  </a:lnTo>
                  <a:lnTo>
                    <a:pt x="50" y="6"/>
                  </a:lnTo>
                  <a:lnTo>
                    <a:pt x="54" y="4"/>
                  </a:lnTo>
                  <a:lnTo>
                    <a:pt x="58" y="2"/>
                  </a:lnTo>
                  <a:lnTo>
                    <a:pt x="62" y="4"/>
                  </a:lnTo>
                  <a:lnTo>
                    <a:pt x="68" y="0"/>
                  </a:lnTo>
                  <a:lnTo>
                    <a:pt x="6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 name="Freeform 18">
              <a:extLst>
                <a:ext uri="{FF2B5EF4-FFF2-40B4-BE49-F238E27FC236}">
                  <a16:creationId xmlns:a16="http://schemas.microsoft.com/office/drawing/2014/main" xmlns="" id="{F4E8C1D1-1F94-4B09-9A2A-0F9E8EF7B75C}"/>
                </a:ext>
              </a:extLst>
            </p:cNvPr>
            <p:cNvSpPr>
              <a:spLocks/>
            </p:cNvSpPr>
            <p:nvPr/>
          </p:nvSpPr>
          <p:spPr bwMode="auto">
            <a:xfrm>
              <a:off x="7031038" y="3586163"/>
              <a:ext cx="73025" cy="111125"/>
            </a:xfrm>
            <a:custGeom>
              <a:avLst/>
              <a:gdLst/>
              <a:ahLst/>
              <a:cxnLst>
                <a:cxn ang="0">
                  <a:pos x="6" y="12"/>
                </a:cxn>
                <a:cxn ang="0">
                  <a:pos x="6" y="14"/>
                </a:cxn>
                <a:cxn ang="0">
                  <a:pos x="6" y="18"/>
                </a:cxn>
                <a:cxn ang="0">
                  <a:pos x="10" y="20"/>
                </a:cxn>
                <a:cxn ang="0">
                  <a:pos x="8" y="22"/>
                </a:cxn>
                <a:cxn ang="0">
                  <a:pos x="10" y="28"/>
                </a:cxn>
                <a:cxn ang="0">
                  <a:pos x="8" y="26"/>
                </a:cxn>
                <a:cxn ang="0">
                  <a:pos x="0" y="30"/>
                </a:cxn>
                <a:cxn ang="0">
                  <a:pos x="0" y="32"/>
                </a:cxn>
                <a:cxn ang="0">
                  <a:pos x="2" y="34"/>
                </a:cxn>
                <a:cxn ang="0">
                  <a:pos x="4" y="34"/>
                </a:cxn>
                <a:cxn ang="0">
                  <a:pos x="4" y="30"/>
                </a:cxn>
                <a:cxn ang="0">
                  <a:pos x="4" y="32"/>
                </a:cxn>
                <a:cxn ang="0">
                  <a:pos x="6" y="40"/>
                </a:cxn>
                <a:cxn ang="0">
                  <a:pos x="8" y="44"/>
                </a:cxn>
                <a:cxn ang="0">
                  <a:pos x="6" y="48"/>
                </a:cxn>
                <a:cxn ang="0">
                  <a:pos x="6" y="50"/>
                </a:cxn>
                <a:cxn ang="0">
                  <a:pos x="2" y="60"/>
                </a:cxn>
                <a:cxn ang="0">
                  <a:pos x="4" y="62"/>
                </a:cxn>
                <a:cxn ang="0">
                  <a:pos x="4" y="60"/>
                </a:cxn>
                <a:cxn ang="0">
                  <a:pos x="6" y="62"/>
                </a:cxn>
                <a:cxn ang="0">
                  <a:pos x="6" y="64"/>
                </a:cxn>
                <a:cxn ang="0">
                  <a:pos x="2" y="64"/>
                </a:cxn>
                <a:cxn ang="0">
                  <a:pos x="2" y="68"/>
                </a:cxn>
                <a:cxn ang="0">
                  <a:pos x="2" y="70"/>
                </a:cxn>
                <a:cxn ang="0">
                  <a:pos x="6" y="66"/>
                </a:cxn>
                <a:cxn ang="0">
                  <a:pos x="6" y="68"/>
                </a:cxn>
                <a:cxn ang="0">
                  <a:pos x="8" y="66"/>
                </a:cxn>
                <a:cxn ang="0">
                  <a:pos x="10" y="66"/>
                </a:cxn>
                <a:cxn ang="0">
                  <a:pos x="16" y="62"/>
                </a:cxn>
                <a:cxn ang="0">
                  <a:pos x="14" y="66"/>
                </a:cxn>
                <a:cxn ang="0">
                  <a:pos x="16" y="66"/>
                </a:cxn>
                <a:cxn ang="0">
                  <a:pos x="18" y="66"/>
                </a:cxn>
                <a:cxn ang="0">
                  <a:pos x="18" y="62"/>
                </a:cxn>
                <a:cxn ang="0">
                  <a:pos x="20" y="64"/>
                </a:cxn>
                <a:cxn ang="0">
                  <a:pos x="22" y="62"/>
                </a:cxn>
                <a:cxn ang="0">
                  <a:pos x="20" y="60"/>
                </a:cxn>
                <a:cxn ang="0">
                  <a:pos x="24" y="58"/>
                </a:cxn>
                <a:cxn ang="0">
                  <a:pos x="28" y="60"/>
                </a:cxn>
                <a:cxn ang="0">
                  <a:pos x="30" y="62"/>
                </a:cxn>
                <a:cxn ang="0">
                  <a:pos x="34" y="56"/>
                </a:cxn>
                <a:cxn ang="0">
                  <a:pos x="38" y="56"/>
                </a:cxn>
                <a:cxn ang="0">
                  <a:pos x="42" y="52"/>
                </a:cxn>
                <a:cxn ang="0">
                  <a:pos x="46" y="42"/>
                </a:cxn>
                <a:cxn ang="0">
                  <a:pos x="46" y="42"/>
                </a:cxn>
                <a:cxn ang="0">
                  <a:pos x="46" y="28"/>
                </a:cxn>
                <a:cxn ang="0">
                  <a:pos x="42" y="18"/>
                </a:cxn>
                <a:cxn ang="0">
                  <a:pos x="30" y="0"/>
                </a:cxn>
                <a:cxn ang="0">
                  <a:pos x="24" y="4"/>
                </a:cxn>
                <a:cxn ang="0">
                  <a:pos x="14" y="6"/>
                </a:cxn>
                <a:cxn ang="0">
                  <a:pos x="6" y="12"/>
                </a:cxn>
                <a:cxn ang="0">
                  <a:pos x="6" y="12"/>
                </a:cxn>
              </a:cxnLst>
              <a:rect l="0" t="0" r="r" b="b"/>
              <a:pathLst>
                <a:path w="46" h="70">
                  <a:moveTo>
                    <a:pt x="6" y="12"/>
                  </a:moveTo>
                  <a:lnTo>
                    <a:pt x="6" y="14"/>
                  </a:lnTo>
                  <a:lnTo>
                    <a:pt x="6" y="18"/>
                  </a:lnTo>
                  <a:lnTo>
                    <a:pt x="10" y="20"/>
                  </a:lnTo>
                  <a:lnTo>
                    <a:pt x="8" y="22"/>
                  </a:lnTo>
                  <a:lnTo>
                    <a:pt x="10" y="28"/>
                  </a:lnTo>
                  <a:lnTo>
                    <a:pt x="8" y="26"/>
                  </a:lnTo>
                  <a:lnTo>
                    <a:pt x="0" y="30"/>
                  </a:lnTo>
                  <a:lnTo>
                    <a:pt x="0" y="32"/>
                  </a:lnTo>
                  <a:lnTo>
                    <a:pt x="2" y="34"/>
                  </a:lnTo>
                  <a:lnTo>
                    <a:pt x="4" y="34"/>
                  </a:lnTo>
                  <a:lnTo>
                    <a:pt x="4" y="30"/>
                  </a:lnTo>
                  <a:lnTo>
                    <a:pt x="4" y="32"/>
                  </a:lnTo>
                  <a:lnTo>
                    <a:pt x="6" y="40"/>
                  </a:lnTo>
                  <a:lnTo>
                    <a:pt x="8" y="44"/>
                  </a:lnTo>
                  <a:lnTo>
                    <a:pt x="6" y="48"/>
                  </a:lnTo>
                  <a:lnTo>
                    <a:pt x="6" y="50"/>
                  </a:lnTo>
                  <a:lnTo>
                    <a:pt x="2" y="60"/>
                  </a:lnTo>
                  <a:lnTo>
                    <a:pt x="4" y="62"/>
                  </a:lnTo>
                  <a:lnTo>
                    <a:pt x="4" y="60"/>
                  </a:lnTo>
                  <a:lnTo>
                    <a:pt x="6" y="62"/>
                  </a:lnTo>
                  <a:lnTo>
                    <a:pt x="6" y="64"/>
                  </a:lnTo>
                  <a:lnTo>
                    <a:pt x="2" y="64"/>
                  </a:lnTo>
                  <a:lnTo>
                    <a:pt x="2" y="68"/>
                  </a:lnTo>
                  <a:lnTo>
                    <a:pt x="2" y="70"/>
                  </a:lnTo>
                  <a:lnTo>
                    <a:pt x="6" y="66"/>
                  </a:lnTo>
                  <a:lnTo>
                    <a:pt x="6" y="68"/>
                  </a:lnTo>
                  <a:lnTo>
                    <a:pt x="8" y="66"/>
                  </a:lnTo>
                  <a:lnTo>
                    <a:pt x="10" y="66"/>
                  </a:lnTo>
                  <a:lnTo>
                    <a:pt x="16" y="62"/>
                  </a:lnTo>
                  <a:lnTo>
                    <a:pt x="14" y="66"/>
                  </a:lnTo>
                  <a:lnTo>
                    <a:pt x="16" y="66"/>
                  </a:lnTo>
                  <a:lnTo>
                    <a:pt x="18" y="66"/>
                  </a:lnTo>
                  <a:lnTo>
                    <a:pt x="18" y="62"/>
                  </a:lnTo>
                  <a:lnTo>
                    <a:pt x="20" y="64"/>
                  </a:lnTo>
                  <a:lnTo>
                    <a:pt x="22" y="62"/>
                  </a:lnTo>
                  <a:lnTo>
                    <a:pt x="20" y="60"/>
                  </a:lnTo>
                  <a:lnTo>
                    <a:pt x="24" y="58"/>
                  </a:lnTo>
                  <a:lnTo>
                    <a:pt x="28" y="60"/>
                  </a:lnTo>
                  <a:lnTo>
                    <a:pt x="30" y="62"/>
                  </a:lnTo>
                  <a:lnTo>
                    <a:pt x="34" y="56"/>
                  </a:lnTo>
                  <a:lnTo>
                    <a:pt x="38" y="56"/>
                  </a:lnTo>
                  <a:lnTo>
                    <a:pt x="42" y="52"/>
                  </a:lnTo>
                  <a:lnTo>
                    <a:pt x="46" y="42"/>
                  </a:lnTo>
                  <a:lnTo>
                    <a:pt x="46" y="42"/>
                  </a:lnTo>
                  <a:lnTo>
                    <a:pt x="46" y="28"/>
                  </a:lnTo>
                  <a:lnTo>
                    <a:pt x="42" y="18"/>
                  </a:lnTo>
                  <a:lnTo>
                    <a:pt x="30" y="0"/>
                  </a:lnTo>
                  <a:lnTo>
                    <a:pt x="24" y="4"/>
                  </a:lnTo>
                  <a:lnTo>
                    <a:pt x="14" y="6"/>
                  </a:lnTo>
                  <a:lnTo>
                    <a:pt x="6" y="12"/>
                  </a:lnTo>
                  <a:lnTo>
                    <a:pt x="6" y="1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 name="Freeform 19">
              <a:extLst>
                <a:ext uri="{FF2B5EF4-FFF2-40B4-BE49-F238E27FC236}">
                  <a16:creationId xmlns:a16="http://schemas.microsoft.com/office/drawing/2014/main" xmlns="" id="{82D1E776-4D3A-4616-B9C0-47569ACB0676}"/>
                </a:ext>
              </a:extLst>
            </p:cNvPr>
            <p:cNvSpPr>
              <a:spLocks/>
            </p:cNvSpPr>
            <p:nvPr/>
          </p:nvSpPr>
          <p:spPr bwMode="auto">
            <a:xfrm>
              <a:off x="6992938" y="3462338"/>
              <a:ext cx="136525" cy="146050"/>
            </a:xfrm>
            <a:custGeom>
              <a:avLst/>
              <a:gdLst/>
              <a:ahLst/>
              <a:cxnLst>
                <a:cxn ang="0">
                  <a:pos x="0" y="54"/>
                </a:cxn>
                <a:cxn ang="0">
                  <a:pos x="4" y="60"/>
                </a:cxn>
                <a:cxn ang="0">
                  <a:pos x="8" y="58"/>
                </a:cxn>
                <a:cxn ang="0">
                  <a:pos x="16" y="60"/>
                </a:cxn>
                <a:cxn ang="0">
                  <a:pos x="12" y="74"/>
                </a:cxn>
                <a:cxn ang="0">
                  <a:pos x="14" y="76"/>
                </a:cxn>
                <a:cxn ang="0">
                  <a:pos x="16" y="76"/>
                </a:cxn>
                <a:cxn ang="0">
                  <a:pos x="10" y="78"/>
                </a:cxn>
                <a:cxn ang="0">
                  <a:pos x="6" y="86"/>
                </a:cxn>
                <a:cxn ang="0">
                  <a:pos x="12" y="86"/>
                </a:cxn>
                <a:cxn ang="0">
                  <a:pos x="10" y="88"/>
                </a:cxn>
                <a:cxn ang="0">
                  <a:pos x="14" y="92"/>
                </a:cxn>
                <a:cxn ang="0">
                  <a:pos x="18" y="90"/>
                </a:cxn>
                <a:cxn ang="0">
                  <a:pos x="18" y="86"/>
                </a:cxn>
                <a:cxn ang="0">
                  <a:pos x="24" y="90"/>
                </a:cxn>
                <a:cxn ang="0">
                  <a:pos x="28" y="90"/>
                </a:cxn>
                <a:cxn ang="0">
                  <a:pos x="30" y="90"/>
                </a:cxn>
                <a:cxn ang="0">
                  <a:pos x="38" y="84"/>
                </a:cxn>
                <a:cxn ang="0">
                  <a:pos x="48" y="82"/>
                </a:cxn>
                <a:cxn ang="0">
                  <a:pos x="54" y="78"/>
                </a:cxn>
                <a:cxn ang="0">
                  <a:pos x="46" y="68"/>
                </a:cxn>
                <a:cxn ang="0">
                  <a:pos x="42" y="66"/>
                </a:cxn>
                <a:cxn ang="0">
                  <a:pos x="44" y="56"/>
                </a:cxn>
                <a:cxn ang="0">
                  <a:pos x="50" y="52"/>
                </a:cxn>
                <a:cxn ang="0">
                  <a:pos x="54" y="52"/>
                </a:cxn>
                <a:cxn ang="0">
                  <a:pos x="64" y="44"/>
                </a:cxn>
                <a:cxn ang="0">
                  <a:pos x="72" y="36"/>
                </a:cxn>
                <a:cxn ang="0">
                  <a:pos x="72" y="24"/>
                </a:cxn>
                <a:cxn ang="0">
                  <a:pos x="78" y="18"/>
                </a:cxn>
                <a:cxn ang="0">
                  <a:pos x="82" y="12"/>
                </a:cxn>
                <a:cxn ang="0">
                  <a:pos x="86" y="12"/>
                </a:cxn>
                <a:cxn ang="0">
                  <a:pos x="86" y="10"/>
                </a:cxn>
                <a:cxn ang="0">
                  <a:pos x="84" y="6"/>
                </a:cxn>
                <a:cxn ang="0">
                  <a:pos x="82" y="6"/>
                </a:cxn>
                <a:cxn ang="0">
                  <a:pos x="78" y="0"/>
                </a:cxn>
                <a:cxn ang="0">
                  <a:pos x="76" y="2"/>
                </a:cxn>
                <a:cxn ang="0">
                  <a:pos x="70" y="10"/>
                </a:cxn>
                <a:cxn ang="0">
                  <a:pos x="64" y="16"/>
                </a:cxn>
                <a:cxn ang="0">
                  <a:pos x="52" y="18"/>
                </a:cxn>
                <a:cxn ang="0">
                  <a:pos x="52" y="20"/>
                </a:cxn>
                <a:cxn ang="0">
                  <a:pos x="52" y="28"/>
                </a:cxn>
                <a:cxn ang="0">
                  <a:pos x="42" y="28"/>
                </a:cxn>
                <a:cxn ang="0">
                  <a:pos x="34" y="26"/>
                </a:cxn>
                <a:cxn ang="0">
                  <a:pos x="22" y="38"/>
                </a:cxn>
                <a:cxn ang="0">
                  <a:pos x="8" y="44"/>
                </a:cxn>
                <a:cxn ang="0">
                  <a:pos x="0" y="54"/>
                </a:cxn>
                <a:cxn ang="0">
                  <a:pos x="0" y="54"/>
                </a:cxn>
              </a:cxnLst>
              <a:rect l="0" t="0" r="r" b="b"/>
              <a:pathLst>
                <a:path w="86" h="92">
                  <a:moveTo>
                    <a:pt x="0" y="54"/>
                  </a:moveTo>
                  <a:lnTo>
                    <a:pt x="4" y="60"/>
                  </a:lnTo>
                  <a:lnTo>
                    <a:pt x="8" y="58"/>
                  </a:lnTo>
                  <a:lnTo>
                    <a:pt x="16" y="60"/>
                  </a:lnTo>
                  <a:lnTo>
                    <a:pt x="12" y="74"/>
                  </a:lnTo>
                  <a:lnTo>
                    <a:pt x="14" y="76"/>
                  </a:lnTo>
                  <a:lnTo>
                    <a:pt x="16" y="76"/>
                  </a:lnTo>
                  <a:lnTo>
                    <a:pt x="10" y="78"/>
                  </a:lnTo>
                  <a:lnTo>
                    <a:pt x="6" y="86"/>
                  </a:lnTo>
                  <a:lnTo>
                    <a:pt x="12" y="86"/>
                  </a:lnTo>
                  <a:lnTo>
                    <a:pt x="10" y="88"/>
                  </a:lnTo>
                  <a:lnTo>
                    <a:pt x="14" y="92"/>
                  </a:lnTo>
                  <a:lnTo>
                    <a:pt x="18" y="90"/>
                  </a:lnTo>
                  <a:lnTo>
                    <a:pt x="18" y="86"/>
                  </a:lnTo>
                  <a:lnTo>
                    <a:pt x="24" y="90"/>
                  </a:lnTo>
                  <a:lnTo>
                    <a:pt x="28" y="90"/>
                  </a:lnTo>
                  <a:lnTo>
                    <a:pt x="30" y="90"/>
                  </a:lnTo>
                  <a:lnTo>
                    <a:pt x="38" y="84"/>
                  </a:lnTo>
                  <a:lnTo>
                    <a:pt x="48" y="82"/>
                  </a:lnTo>
                  <a:lnTo>
                    <a:pt x="54" y="78"/>
                  </a:lnTo>
                  <a:lnTo>
                    <a:pt x="46" y="68"/>
                  </a:lnTo>
                  <a:lnTo>
                    <a:pt x="42" y="66"/>
                  </a:lnTo>
                  <a:lnTo>
                    <a:pt x="44" y="56"/>
                  </a:lnTo>
                  <a:lnTo>
                    <a:pt x="50" y="52"/>
                  </a:lnTo>
                  <a:lnTo>
                    <a:pt x="54" y="52"/>
                  </a:lnTo>
                  <a:lnTo>
                    <a:pt x="64" y="44"/>
                  </a:lnTo>
                  <a:lnTo>
                    <a:pt x="72" y="36"/>
                  </a:lnTo>
                  <a:lnTo>
                    <a:pt x="72" y="24"/>
                  </a:lnTo>
                  <a:lnTo>
                    <a:pt x="78" y="18"/>
                  </a:lnTo>
                  <a:lnTo>
                    <a:pt x="82" y="12"/>
                  </a:lnTo>
                  <a:lnTo>
                    <a:pt x="86" y="12"/>
                  </a:lnTo>
                  <a:lnTo>
                    <a:pt x="86" y="10"/>
                  </a:lnTo>
                  <a:lnTo>
                    <a:pt x="84" y="6"/>
                  </a:lnTo>
                  <a:lnTo>
                    <a:pt x="82" y="6"/>
                  </a:lnTo>
                  <a:lnTo>
                    <a:pt x="78" y="0"/>
                  </a:lnTo>
                  <a:lnTo>
                    <a:pt x="76" y="2"/>
                  </a:lnTo>
                  <a:lnTo>
                    <a:pt x="70" y="10"/>
                  </a:lnTo>
                  <a:lnTo>
                    <a:pt x="64" y="16"/>
                  </a:lnTo>
                  <a:lnTo>
                    <a:pt x="52" y="18"/>
                  </a:lnTo>
                  <a:lnTo>
                    <a:pt x="52" y="20"/>
                  </a:lnTo>
                  <a:lnTo>
                    <a:pt x="52" y="28"/>
                  </a:lnTo>
                  <a:lnTo>
                    <a:pt x="42" y="28"/>
                  </a:lnTo>
                  <a:lnTo>
                    <a:pt x="34" y="26"/>
                  </a:lnTo>
                  <a:lnTo>
                    <a:pt x="22" y="38"/>
                  </a:lnTo>
                  <a:lnTo>
                    <a:pt x="8" y="44"/>
                  </a:lnTo>
                  <a:lnTo>
                    <a:pt x="0" y="54"/>
                  </a:lnTo>
                  <a:lnTo>
                    <a:pt x="0" y="5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 name="Freeform 20">
              <a:extLst>
                <a:ext uri="{FF2B5EF4-FFF2-40B4-BE49-F238E27FC236}">
                  <a16:creationId xmlns:a16="http://schemas.microsoft.com/office/drawing/2014/main" xmlns="" id="{79D9402B-ABF9-4AB7-88BA-CD7B71459728}"/>
                </a:ext>
              </a:extLst>
            </p:cNvPr>
            <p:cNvSpPr>
              <a:spLocks/>
            </p:cNvSpPr>
            <p:nvPr/>
          </p:nvSpPr>
          <p:spPr bwMode="auto">
            <a:xfrm>
              <a:off x="7113588" y="4710113"/>
              <a:ext cx="9525" cy="9525"/>
            </a:xfrm>
            <a:custGeom>
              <a:avLst/>
              <a:gdLst/>
              <a:ahLst/>
              <a:cxnLst>
                <a:cxn ang="0">
                  <a:pos x="0" y="6"/>
                </a:cxn>
                <a:cxn ang="0">
                  <a:pos x="0" y="4"/>
                </a:cxn>
                <a:cxn ang="0">
                  <a:pos x="2" y="0"/>
                </a:cxn>
                <a:cxn ang="0">
                  <a:pos x="6" y="6"/>
                </a:cxn>
                <a:cxn ang="0">
                  <a:pos x="0" y="6"/>
                </a:cxn>
                <a:cxn ang="0">
                  <a:pos x="0" y="6"/>
                </a:cxn>
              </a:cxnLst>
              <a:rect l="0" t="0" r="r" b="b"/>
              <a:pathLst>
                <a:path w="6" h="6">
                  <a:moveTo>
                    <a:pt x="0" y="6"/>
                  </a:moveTo>
                  <a:lnTo>
                    <a:pt x="0" y="4"/>
                  </a:lnTo>
                  <a:lnTo>
                    <a:pt x="2" y="0"/>
                  </a:lnTo>
                  <a:lnTo>
                    <a:pt x="6" y="6"/>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 name="Freeform 21">
              <a:extLst>
                <a:ext uri="{FF2B5EF4-FFF2-40B4-BE49-F238E27FC236}">
                  <a16:creationId xmlns:a16="http://schemas.microsoft.com/office/drawing/2014/main" xmlns="" id="{3CC10E43-156D-4032-BE6A-C4EF3BAA9AF6}"/>
                </a:ext>
              </a:extLst>
            </p:cNvPr>
            <p:cNvSpPr>
              <a:spLocks/>
            </p:cNvSpPr>
            <p:nvPr/>
          </p:nvSpPr>
          <p:spPr bwMode="auto">
            <a:xfrm>
              <a:off x="7119938" y="4706938"/>
              <a:ext cx="22225" cy="15875"/>
            </a:xfrm>
            <a:custGeom>
              <a:avLst/>
              <a:gdLst/>
              <a:ahLst/>
              <a:cxnLst>
                <a:cxn ang="0">
                  <a:pos x="0" y="0"/>
                </a:cxn>
                <a:cxn ang="0">
                  <a:pos x="4" y="4"/>
                </a:cxn>
                <a:cxn ang="0">
                  <a:pos x="8" y="2"/>
                </a:cxn>
                <a:cxn ang="0">
                  <a:pos x="12" y="0"/>
                </a:cxn>
                <a:cxn ang="0">
                  <a:pos x="14" y="2"/>
                </a:cxn>
                <a:cxn ang="0">
                  <a:pos x="14" y="6"/>
                </a:cxn>
                <a:cxn ang="0">
                  <a:pos x="12" y="8"/>
                </a:cxn>
                <a:cxn ang="0">
                  <a:pos x="6" y="10"/>
                </a:cxn>
                <a:cxn ang="0">
                  <a:pos x="2" y="6"/>
                </a:cxn>
                <a:cxn ang="0">
                  <a:pos x="0" y="0"/>
                </a:cxn>
                <a:cxn ang="0">
                  <a:pos x="0" y="0"/>
                </a:cxn>
              </a:cxnLst>
              <a:rect l="0" t="0" r="r" b="b"/>
              <a:pathLst>
                <a:path w="14" h="10">
                  <a:moveTo>
                    <a:pt x="0" y="0"/>
                  </a:moveTo>
                  <a:lnTo>
                    <a:pt x="4" y="4"/>
                  </a:lnTo>
                  <a:lnTo>
                    <a:pt x="8" y="2"/>
                  </a:lnTo>
                  <a:lnTo>
                    <a:pt x="12" y="0"/>
                  </a:lnTo>
                  <a:lnTo>
                    <a:pt x="14" y="2"/>
                  </a:lnTo>
                  <a:lnTo>
                    <a:pt x="14" y="6"/>
                  </a:lnTo>
                  <a:lnTo>
                    <a:pt x="12" y="8"/>
                  </a:lnTo>
                  <a:lnTo>
                    <a:pt x="6" y="10"/>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 name="Freeform 22">
              <a:extLst>
                <a:ext uri="{FF2B5EF4-FFF2-40B4-BE49-F238E27FC236}">
                  <a16:creationId xmlns:a16="http://schemas.microsoft.com/office/drawing/2014/main" xmlns="" id="{EF2EACD6-856F-427B-B08E-DCBBF739905B}"/>
                </a:ext>
              </a:extLst>
            </p:cNvPr>
            <p:cNvSpPr>
              <a:spLocks/>
            </p:cNvSpPr>
            <p:nvPr/>
          </p:nvSpPr>
          <p:spPr bwMode="auto">
            <a:xfrm>
              <a:off x="7250113" y="4703763"/>
              <a:ext cx="3175" cy="9525"/>
            </a:xfrm>
            <a:custGeom>
              <a:avLst/>
              <a:gdLst/>
              <a:ahLst/>
              <a:cxnLst>
                <a:cxn ang="0">
                  <a:pos x="0" y="6"/>
                </a:cxn>
                <a:cxn ang="0">
                  <a:pos x="0" y="4"/>
                </a:cxn>
                <a:cxn ang="0">
                  <a:pos x="2" y="0"/>
                </a:cxn>
                <a:cxn ang="0">
                  <a:pos x="0" y="6"/>
                </a:cxn>
                <a:cxn ang="0">
                  <a:pos x="0" y="6"/>
                </a:cxn>
              </a:cxnLst>
              <a:rect l="0" t="0" r="r" b="b"/>
              <a:pathLst>
                <a:path w="2" h="6">
                  <a:moveTo>
                    <a:pt x="0" y="6"/>
                  </a:moveTo>
                  <a:lnTo>
                    <a:pt x="0" y="4"/>
                  </a:lnTo>
                  <a:lnTo>
                    <a:pt x="2" y="0"/>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 name="Freeform 23">
              <a:extLst>
                <a:ext uri="{FF2B5EF4-FFF2-40B4-BE49-F238E27FC236}">
                  <a16:creationId xmlns:a16="http://schemas.microsoft.com/office/drawing/2014/main" xmlns="" id="{E8F3049D-CE91-4461-B55D-AA1C17B8704C}"/>
                </a:ext>
              </a:extLst>
            </p:cNvPr>
            <p:cNvSpPr>
              <a:spLocks/>
            </p:cNvSpPr>
            <p:nvPr/>
          </p:nvSpPr>
          <p:spPr bwMode="auto">
            <a:xfrm>
              <a:off x="7250113" y="4760913"/>
              <a:ext cx="9525" cy="12700"/>
            </a:xfrm>
            <a:custGeom>
              <a:avLst/>
              <a:gdLst/>
              <a:ahLst/>
              <a:cxnLst>
                <a:cxn ang="0">
                  <a:pos x="0" y="2"/>
                </a:cxn>
                <a:cxn ang="0">
                  <a:pos x="0" y="2"/>
                </a:cxn>
                <a:cxn ang="0">
                  <a:pos x="2" y="0"/>
                </a:cxn>
                <a:cxn ang="0">
                  <a:pos x="2" y="2"/>
                </a:cxn>
                <a:cxn ang="0">
                  <a:pos x="4" y="2"/>
                </a:cxn>
                <a:cxn ang="0">
                  <a:pos x="6" y="8"/>
                </a:cxn>
                <a:cxn ang="0">
                  <a:pos x="0" y="8"/>
                </a:cxn>
                <a:cxn ang="0">
                  <a:pos x="0" y="6"/>
                </a:cxn>
                <a:cxn ang="0">
                  <a:pos x="0" y="2"/>
                </a:cxn>
                <a:cxn ang="0">
                  <a:pos x="0" y="2"/>
                </a:cxn>
              </a:cxnLst>
              <a:rect l="0" t="0" r="r" b="b"/>
              <a:pathLst>
                <a:path w="6" h="8">
                  <a:moveTo>
                    <a:pt x="0" y="2"/>
                  </a:moveTo>
                  <a:lnTo>
                    <a:pt x="0" y="2"/>
                  </a:lnTo>
                  <a:lnTo>
                    <a:pt x="2" y="0"/>
                  </a:lnTo>
                  <a:lnTo>
                    <a:pt x="2" y="2"/>
                  </a:lnTo>
                  <a:lnTo>
                    <a:pt x="4" y="2"/>
                  </a:lnTo>
                  <a:lnTo>
                    <a:pt x="6" y="8"/>
                  </a:lnTo>
                  <a:lnTo>
                    <a:pt x="0" y="8"/>
                  </a:lnTo>
                  <a:lnTo>
                    <a:pt x="0"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 name="Freeform 24">
              <a:extLst>
                <a:ext uri="{FF2B5EF4-FFF2-40B4-BE49-F238E27FC236}">
                  <a16:creationId xmlns:a16="http://schemas.microsoft.com/office/drawing/2014/main" xmlns="" id="{2EE597CA-1766-4027-80C9-B0F1F12E8E79}"/>
                </a:ext>
              </a:extLst>
            </p:cNvPr>
            <p:cNvSpPr>
              <a:spLocks/>
            </p:cNvSpPr>
            <p:nvPr/>
          </p:nvSpPr>
          <p:spPr bwMode="auto">
            <a:xfrm>
              <a:off x="7310438" y="4821238"/>
              <a:ext cx="9525" cy="6350"/>
            </a:xfrm>
            <a:custGeom>
              <a:avLst/>
              <a:gdLst/>
              <a:ahLst/>
              <a:cxnLst>
                <a:cxn ang="0">
                  <a:pos x="4" y="0"/>
                </a:cxn>
                <a:cxn ang="0">
                  <a:pos x="6" y="2"/>
                </a:cxn>
                <a:cxn ang="0">
                  <a:pos x="0" y="4"/>
                </a:cxn>
                <a:cxn ang="0">
                  <a:pos x="0" y="2"/>
                </a:cxn>
                <a:cxn ang="0">
                  <a:pos x="4" y="0"/>
                </a:cxn>
                <a:cxn ang="0">
                  <a:pos x="4" y="0"/>
                </a:cxn>
              </a:cxnLst>
              <a:rect l="0" t="0" r="r" b="b"/>
              <a:pathLst>
                <a:path w="6" h="4">
                  <a:moveTo>
                    <a:pt x="4" y="0"/>
                  </a:moveTo>
                  <a:lnTo>
                    <a:pt x="6" y="2"/>
                  </a:lnTo>
                  <a:lnTo>
                    <a:pt x="0"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 name="Freeform 25">
              <a:extLst>
                <a:ext uri="{FF2B5EF4-FFF2-40B4-BE49-F238E27FC236}">
                  <a16:creationId xmlns:a16="http://schemas.microsoft.com/office/drawing/2014/main" xmlns="" id="{50D322C0-5959-411B-BC25-B908C20BD9CC}"/>
                </a:ext>
              </a:extLst>
            </p:cNvPr>
            <p:cNvSpPr>
              <a:spLocks/>
            </p:cNvSpPr>
            <p:nvPr/>
          </p:nvSpPr>
          <p:spPr bwMode="auto">
            <a:xfrm>
              <a:off x="7602538" y="5008563"/>
              <a:ext cx="6350" cy="22225"/>
            </a:xfrm>
            <a:custGeom>
              <a:avLst/>
              <a:gdLst/>
              <a:ahLst/>
              <a:cxnLst>
                <a:cxn ang="0">
                  <a:pos x="2" y="0"/>
                </a:cxn>
                <a:cxn ang="0">
                  <a:pos x="4" y="4"/>
                </a:cxn>
                <a:cxn ang="0">
                  <a:pos x="4" y="6"/>
                </a:cxn>
                <a:cxn ang="0">
                  <a:pos x="0" y="14"/>
                </a:cxn>
                <a:cxn ang="0">
                  <a:pos x="0" y="6"/>
                </a:cxn>
                <a:cxn ang="0">
                  <a:pos x="2" y="2"/>
                </a:cxn>
                <a:cxn ang="0">
                  <a:pos x="2" y="0"/>
                </a:cxn>
                <a:cxn ang="0">
                  <a:pos x="2" y="0"/>
                </a:cxn>
              </a:cxnLst>
              <a:rect l="0" t="0" r="r" b="b"/>
              <a:pathLst>
                <a:path w="4" h="14">
                  <a:moveTo>
                    <a:pt x="2" y="0"/>
                  </a:moveTo>
                  <a:lnTo>
                    <a:pt x="4" y="4"/>
                  </a:lnTo>
                  <a:lnTo>
                    <a:pt x="4" y="6"/>
                  </a:lnTo>
                  <a:lnTo>
                    <a:pt x="0" y="14"/>
                  </a:lnTo>
                  <a:lnTo>
                    <a:pt x="0" y="6"/>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 name="Freeform 26">
              <a:extLst>
                <a:ext uri="{FF2B5EF4-FFF2-40B4-BE49-F238E27FC236}">
                  <a16:creationId xmlns:a16="http://schemas.microsoft.com/office/drawing/2014/main" xmlns="" id="{A8A3F6BE-C986-4792-AC22-0F45BC8C5B4F}"/>
                </a:ext>
              </a:extLst>
            </p:cNvPr>
            <p:cNvSpPr>
              <a:spLocks/>
            </p:cNvSpPr>
            <p:nvPr/>
          </p:nvSpPr>
          <p:spPr bwMode="auto">
            <a:xfrm>
              <a:off x="7612063" y="5068888"/>
              <a:ext cx="3175" cy="6350"/>
            </a:xfrm>
            <a:custGeom>
              <a:avLst/>
              <a:gdLst/>
              <a:ahLst/>
              <a:cxnLst>
                <a:cxn ang="0">
                  <a:pos x="0" y="0"/>
                </a:cxn>
                <a:cxn ang="0">
                  <a:pos x="2" y="2"/>
                </a:cxn>
                <a:cxn ang="0">
                  <a:pos x="0" y="4"/>
                </a:cxn>
                <a:cxn ang="0">
                  <a:pos x="0" y="0"/>
                </a:cxn>
                <a:cxn ang="0">
                  <a:pos x="0" y="0"/>
                </a:cxn>
              </a:cxnLst>
              <a:rect l="0" t="0" r="r" b="b"/>
              <a:pathLst>
                <a:path w="2" h="4">
                  <a:moveTo>
                    <a:pt x="0" y="0"/>
                  </a:moveTo>
                  <a:lnTo>
                    <a:pt x="2" y="2"/>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 name="Freeform 27">
              <a:extLst>
                <a:ext uri="{FF2B5EF4-FFF2-40B4-BE49-F238E27FC236}">
                  <a16:creationId xmlns:a16="http://schemas.microsoft.com/office/drawing/2014/main" xmlns="" id="{CB648A0C-6EC1-4288-BA73-ED3863D35907}"/>
                </a:ext>
              </a:extLst>
            </p:cNvPr>
            <p:cNvSpPr>
              <a:spLocks/>
            </p:cNvSpPr>
            <p:nvPr/>
          </p:nvSpPr>
          <p:spPr bwMode="auto">
            <a:xfrm>
              <a:off x="7253288" y="5275263"/>
              <a:ext cx="31750" cy="12700"/>
            </a:xfrm>
            <a:custGeom>
              <a:avLst/>
              <a:gdLst/>
              <a:ahLst/>
              <a:cxnLst>
                <a:cxn ang="0">
                  <a:pos x="0" y="4"/>
                </a:cxn>
                <a:cxn ang="0">
                  <a:pos x="10" y="0"/>
                </a:cxn>
                <a:cxn ang="0">
                  <a:pos x="20" y="4"/>
                </a:cxn>
                <a:cxn ang="0">
                  <a:pos x="14" y="4"/>
                </a:cxn>
                <a:cxn ang="0">
                  <a:pos x="12" y="8"/>
                </a:cxn>
                <a:cxn ang="0">
                  <a:pos x="4" y="6"/>
                </a:cxn>
                <a:cxn ang="0">
                  <a:pos x="0" y="6"/>
                </a:cxn>
                <a:cxn ang="0">
                  <a:pos x="0" y="4"/>
                </a:cxn>
                <a:cxn ang="0">
                  <a:pos x="0" y="4"/>
                </a:cxn>
              </a:cxnLst>
              <a:rect l="0" t="0" r="r" b="b"/>
              <a:pathLst>
                <a:path w="20" h="8">
                  <a:moveTo>
                    <a:pt x="0" y="4"/>
                  </a:moveTo>
                  <a:lnTo>
                    <a:pt x="10" y="0"/>
                  </a:lnTo>
                  <a:lnTo>
                    <a:pt x="20" y="4"/>
                  </a:lnTo>
                  <a:lnTo>
                    <a:pt x="14" y="4"/>
                  </a:lnTo>
                  <a:lnTo>
                    <a:pt x="12" y="8"/>
                  </a:lnTo>
                  <a:lnTo>
                    <a:pt x="4" y="6"/>
                  </a:lnTo>
                  <a:lnTo>
                    <a:pt x="0" y="6"/>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 name="Freeform 28">
              <a:extLst>
                <a:ext uri="{FF2B5EF4-FFF2-40B4-BE49-F238E27FC236}">
                  <a16:creationId xmlns:a16="http://schemas.microsoft.com/office/drawing/2014/main" xmlns="" id="{7BB69869-DDD8-4E68-B45E-991F941A1D79}"/>
                </a:ext>
              </a:extLst>
            </p:cNvPr>
            <p:cNvSpPr>
              <a:spLocks/>
            </p:cNvSpPr>
            <p:nvPr/>
          </p:nvSpPr>
          <p:spPr bwMode="auto">
            <a:xfrm>
              <a:off x="7494588" y="5386388"/>
              <a:ext cx="9525" cy="15875"/>
            </a:xfrm>
            <a:custGeom>
              <a:avLst/>
              <a:gdLst/>
              <a:ahLst/>
              <a:cxnLst>
                <a:cxn ang="0">
                  <a:pos x="0" y="0"/>
                </a:cxn>
                <a:cxn ang="0">
                  <a:pos x="0" y="0"/>
                </a:cxn>
                <a:cxn ang="0">
                  <a:pos x="4" y="4"/>
                </a:cxn>
                <a:cxn ang="0">
                  <a:pos x="6" y="8"/>
                </a:cxn>
                <a:cxn ang="0">
                  <a:pos x="2" y="10"/>
                </a:cxn>
                <a:cxn ang="0">
                  <a:pos x="0" y="2"/>
                </a:cxn>
                <a:cxn ang="0">
                  <a:pos x="0" y="0"/>
                </a:cxn>
                <a:cxn ang="0">
                  <a:pos x="0" y="0"/>
                </a:cxn>
              </a:cxnLst>
              <a:rect l="0" t="0" r="r" b="b"/>
              <a:pathLst>
                <a:path w="6" h="10">
                  <a:moveTo>
                    <a:pt x="0" y="0"/>
                  </a:moveTo>
                  <a:lnTo>
                    <a:pt x="0" y="0"/>
                  </a:lnTo>
                  <a:lnTo>
                    <a:pt x="4" y="4"/>
                  </a:lnTo>
                  <a:lnTo>
                    <a:pt x="6" y="8"/>
                  </a:lnTo>
                  <a:lnTo>
                    <a:pt x="2" y="10"/>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 name="Freeform 29">
              <a:extLst>
                <a:ext uri="{FF2B5EF4-FFF2-40B4-BE49-F238E27FC236}">
                  <a16:creationId xmlns:a16="http://schemas.microsoft.com/office/drawing/2014/main" xmlns="" id="{E94757EF-EAAC-4C28-A229-4C76B8E85815}"/>
                </a:ext>
              </a:extLst>
            </p:cNvPr>
            <p:cNvSpPr>
              <a:spLocks/>
            </p:cNvSpPr>
            <p:nvPr/>
          </p:nvSpPr>
          <p:spPr bwMode="auto">
            <a:xfrm>
              <a:off x="7497763" y="5402263"/>
              <a:ext cx="9525" cy="3175"/>
            </a:xfrm>
            <a:custGeom>
              <a:avLst/>
              <a:gdLst/>
              <a:ahLst/>
              <a:cxnLst>
                <a:cxn ang="0">
                  <a:pos x="0" y="2"/>
                </a:cxn>
                <a:cxn ang="0">
                  <a:pos x="4" y="0"/>
                </a:cxn>
                <a:cxn ang="0">
                  <a:pos x="6" y="2"/>
                </a:cxn>
                <a:cxn ang="0">
                  <a:pos x="0" y="2"/>
                </a:cxn>
                <a:cxn ang="0">
                  <a:pos x="0" y="2"/>
                </a:cxn>
              </a:cxnLst>
              <a:rect l="0" t="0" r="r" b="b"/>
              <a:pathLst>
                <a:path w="6" h="2">
                  <a:moveTo>
                    <a:pt x="0" y="2"/>
                  </a:moveTo>
                  <a:lnTo>
                    <a:pt x="4" y="0"/>
                  </a:lnTo>
                  <a:lnTo>
                    <a:pt x="6"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 name="Freeform 30">
              <a:extLst>
                <a:ext uri="{FF2B5EF4-FFF2-40B4-BE49-F238E27FC236}">
                  <a16:creationId xmlns:a16="http://schemas.microsoft.com/office/drawing/2014/main" xmlns="" id="{F4235B27-672F-4C1D-A112-655162A7D1E7}"/>
                </a:ext>
              </a:extLst>
            </p:cNvPr>
            <p:cNvSpPr>
              <a:spLocks/>
            </p:cNvSpPr>
            <p:nvPr/>
          </p:nvSpPr>
          <p:spPr bwMode="auto">
            <a:xfrm>
              <a:off x="7427913" y="5411788"/>
              <a:ext cx="76200" cy="82550"/>
            </a:xfrm>
            <a:custGeom>
              <a:avLst/>
              <a:gdLst/>
              <a:ahLst/>
              <a:cxnLst>
                <a:cxn ang="0">
                  <a:pos x="0" y="0"/>
                </a:cxn>
                <a:cxn ang="0">
                  <a:pos x="4" y="2"/>
                </a:cxn>
                <a:cxn ang="0">
                  <a:pos x="10" y="4"/>
                </a:cxn>
                <a:cxn ang="0">
                  <a:pos x="16" y="8"/>
                </a:cxn>
                <a:cxn ang="0">
                  <a:pos x="24" y="8"/>
                </a:cxn>
                <a:cxn ang="0">
                  <a:pos x="36" y="6"/>
                </a:cxn>
                <a:cxn ang="0">
                  <a:pos x="38" y="2"/>
                </a:cxn>
                <a:cxn ang="0">
                  <a:pos x="42" y="4"/>
                </a:cxn>
                <a:cxn ang="0">
                  <a:pos x="42" y="2"/>
                </a:cxn>
                <a:cxn ang="0">
                  <a:pos x="44" y="2"/>
                </a:cxn>
                <a:cxn ang="0">
                  <a:pos x="46" y="4"/>
                </a:cxn>
                <a:cxn ang="0">
                  <a:pos x="48" y="10"/>
                </a:cxn>
                <a:cxn ang="0">
                  <a:pos x="48" y="30"/>
                </a:cxn>
                <a:cxn ang="0">
                  <a:pos x="48" y="22"/>
                </a:cxn>
                <a:cxn ang="0">
                  <a:pos x="44" y="28"/>
                </a:cxn>
                <a:cxn ang="0">
                  <a:pos x="42" y="38"/>
                </a:cxn>
                <a:cxn ang="0">
                  <a:pos x="38" y="38"/>
                </a:cxn>
                <a:cxn ang="0">
                  <a:pos x="34" y="46"/>
                </a:cxn>
                <a:cxn ang="0">
                  <a:pos x="32" y="44"/>
                </a:cxn>
                <a:cxn ang="0">
                  <a:pos x="30" y="46"/>
                </a:cxn>
                <a:cxn ang="0">
                  <a:pos x="30" y="50"/>
                </a:cxn>
                <a:cxn ang="0">
                  <a:pos x="28" y="52"/>
                </a:cxn>
                <a:cxn ang="0">
                  <a:pos x="18" y="50"/>
                </a:cxn>
                <a:cxn ang="0">
                  <a:pos x="16" y="50"/>
                </a:cxn>
                <a:cxn ang="0">
                  <a:pos x="20" y="46"/>
                </a:cxn>
                <a:cxn ang="0">
                  <a:pos x="14" y="46"/>
                </a:cxn>
                <a:cxn ang="0">
                  <a:pos x="8" y="36"/>
                </a:cxn>
                <a:cxn ang="0">
                  <a:pos x="6" y="26"/>
                </a:cxn>
                <a:cxn ang="0">
                  <a:pos x="8" y="32"/>
                </a:cxn>
                <a:cxn ang="0">
                  <a:pos x="10" y="28"/>
                </a:cxn>
                <a:cxn ang="0">
                  <a:pos x="6" y="22"/>
                </a:cxn>
                <a:cxn ang="0">
                  <a:pos x="0" y="10"/>
                </a:cxn>
                <a:cxn ang="0">
                  <a:pos x="0" y="0"/>
                </a:cxn>
                <a:cxn ang="0">
                  <a:pos x="0" y="0"/>
                </a:cxn>
              </a:cxnLst>
              <a:rect l="0" t="0" r="r" b="b"/>
              <a:pathLst>
                <a:path w="48" h="52">
                  <a:moveTo>
                    <a:pt x="0" y="0"/>
                  </a:moveTo>
                  <a:lnTo>
                    <a:pt x="4" y="2"/>
                  </a:lnTo>
                  <a:lnTo>
                    <a:pt x="10" y="4"/>
                  </a:lnTo>
                  <a:lnTo>
                    <a:pt x="16" y="8"/>
                  </a:lnTo>
                  <a:lnTo>
                    <a:pt x="24" y="8"/>
                  </a:lnTo>
                  <a:lnTo>
                    <a:pt x="36" y="6"/>
                  </a:lnTo>
                  <a:lnTo>
                    <a:pt x="38" y="2"/>
                  </a:lnTo>
                  <a:lnTo>
                    <a:pt x="42" y="4"/>
                  </a:lnTo>
                  <a:lnTo>
                    <a:pt x="42" y="2"/>
                  </a:lnTo>
                  <a:lnTo>
                    <a:pt x="44" y="2"/>
                  </a:lnTo>
                  <a:lnTo>
                    <a:pt x="46" y="4"/>
                  </a:lnTo>
                  <a:lnTo>
                    <a:pt x="48" y="10"/>
                  </a:lnTo>
                  <a:lnTo>
                    <a:pt x="48" y="30"/>
                  </a:lnTo>
                  <a:lnTo>
                    <a:pt x="48" y="22"/>
                  </a:lnTo>
                  <a:lnTo>
                    <a:pt x="44" y="28"/>
                  </a:lnTo>
                  <a:lnTo>
                    <a:pt x="42" y="38"/>
                  </a:lnTo>
                  <a:lnTo>
                    <a:pt x="38" y="38"/>
                  </a:lnTo>
                  <a:lnTo>
                    <a:pt x="34" y="46"/>
                  </a:lnTo>
                  <a:lnTo>
                    <a:pt x="32" y="44"/>
                  </a:lnTo>
                  <a:lnTo>
                    <a:pt x="30" y="46"/>
                  </a:lnTo>
                  <a:lnTo>
                    <a:pt x="30" y="50"/>
                  </a:lnTo>
                  <a:lnTo>
                    <a:pt x="28" y="52"/>
                  </a:lnTo>
                  <a:lnTo>
                    <a:pt x="18" y="50"/>
                  </a:lnTo>
                  <a:lnTo>
                    <a:pt x="16" y="50"/>
                  </a:lnTo>
                  <a:lnTo>
                    <a:pt x="20" y="46"/>
                  </a:lnTo>
                  <a:lnTo>
                    <a:pt x="14" y="46"/>
                  </a:lnTo>
                  <a:lnTo>
                    <a:pt x="8" y="36"/>
                  </a:lnTo>
                  <a:lnTo>
                    <a:pt x="6" y="26"/>
                  </a:lnTo>
                  <a:lnTo>
                    <a:pt x="8" y="32"/>
                  </a:lnTo>
                  <a:lnTo>
                    <a:pt x="10" y="28"/>
                  </a:lnTo>
                  <a:lnTo>
                    <a:pt x="6" y="22"/>
                  </a:lnTo>
                  <a:lnTo>
                    <a:pt x="0"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 name="Freeform 31">
              <a:extLst>
                <a:ext uri="{FF2B5EF4-FFF2-40B4-BE49-F238E27FC236}">
                  <a16:creationId xmlns:a16="http://schemas.microsoft.com/office/drawing/2014/main" xmlns="" id="{1CF0B2CE-D0EC-4F11-9C23-76D0432A439D}"/>
                </a:ext>
              </a:extLst>
            </p:cNvPr>
            <p:cNvSpPr>
              <a:spLocks/>
            </p:cNvSpPr>
            <p:nvPr/>
          </p:nvSpPr>
          <p:spPr bwMode="auto">
            <a:xfrm>
              <a:off x="7834313" y="4906963"/>
              <a:ext cx="63500" cy="50800"/>
            </a:xfrm>
            <a:custGeom>
              <a:avLst/>
              <a:gdLst/>
              <a:ahLst/>
              <a:cxnLst>
                <a:cxn ang="0">
                  <a:pos x="14" y="16"/>
                </a:cxn>
                <a:cxn ang="0">
                  <a:pos x="10" y="14"/>
                </a:cxn>
                <a:cxn ang="0">
                  <a:pos x="2" y="2"/>
                </a:cxn>
                <a:cxn ang="0">
                  <a:pos x="0" y="0"/>
                </a:cxn>
                <a:cxn ang="0">
                  <a:pos x="4" y="0"/>
                </a:cxn>
                <a:cxn ang="0">
                  <a:pos x="10" y="2"/>
                </a:cxn>
                <a:cxn ang="0">
                  <a:pos x="12" y="4"/>
                </a:cxn>
                <a:cxn ang="0">
                  <a:pos x="14" y="6"/>
                </a:cxn>
                <a:cxn ang="0">
                  <a:pos x="18" y="12"/>
                </a:cxn>
                <a:cxn ang="0">
                  <a:pos x="24" y="18"/>
                </a:cxn>
                <a:cxn ang="0">
                  <a:pos x="30" y="20"/>
                </a:cxn>
                <a:cxn ang="0">
                  <a:pos x="36" y="26"/>
                </a:cxn>
                <a:cxn ang="0">
                  <a:pos x="38" y="26"/>
                </a:cxn>
                <a:cxn ang="0">
                  <a:pos x="40" y="28"/>
                </a:cxn>
                <a:cxn ang="0">
                  <a:pos x="38" y="32"/>
                </a:cxn>
                <a:cxn ang="0">
                  <a:pos x="34" y="28"/>
                </a:cxn>
                <a:cxn ang="0">
                  <a:pos x="28" y="26"/>
                </a:cxn>
                <a:cxn ang="0">
                  <a:pos x="28" y="24"/>
                </a:cxn>
                <a:cxn ang="0">
                  <a:pos x="16" y="18"/>
                </a:cxn>
                <a:cxn ang="0">
                  <a:pos x="14" y="16"/>
                </a:cxn>
                <a:cxn ang="0">
                  <a:pos x="14" y="16"/>
                </a:cxn>
              </a:cxnLst>
              <a:rect l="0" t="0" r="r" b="b"/>
              <a:pathLst>
                <a:path w="40" h="32">
                  <a:moveTo>
                    <a:pt x="14" y="16"/>
                  </a:moveTo>
                  <a:lnTo>
                    <a:pt x="10" y="14"/>
                  </a:lnTo>
                  <a:lnTo>
                    <a:pt x="2" y="2"/>
                  </a:lnTo>
                  <a:lnTo>
                    <a:pt x="0" y="0"/>
                  </a:lnTo>
                  <a:lnTo>
                    <a:pt x="4" y="0"/>
                  </a:lnTo>
                  <a:lnTo>
                    <a:pt x="10" y="2"/>
                  </a:lnTo>
                  <a:lnTo>
                    <a:pt x="12" y="4"/>
                  </a:lnTo>
                  <a:lnTo>
                    <a:pt x="14" y="6"/>
                  </a:lnTo>
                  <a:lnTo>
                    <a:pt x="18" y="12"/>
                  </a:lnTo>
                  <a:lnTo>
                    <a:pt x="24" y="18"/>
                  </a:lnTo>
                  <a:lnTo>
                    <a:pt x="30" y="20"/>
                  </a:lnTo>
                  <a:lnTo>
                    <a:pt x="36" y="26"/>
                  </a:lnTo>
                  <a:lnTo>
                    <a:pt x="38" y="26"/>
                  </a:lnTo>
                  <a:lnTo>
                    <a:pt x="40" y="28"/>
                  </a:lnTo>
                  <a:lnTo>
                    <a:pt x="38" y="32"/>
                  </a:lnTo>
                  <a:lnTo>
                    <a:pt x="34" y="28"/>
                  </a:lnTo>
                  <a:lnTo>
                    <a:pt x="28" y="26"/>
                  </a:lnTo>
                  <a:lnTo>
                    <a:pt x="28" y="24"/>
                  </a:lnTo>
                  <a:lnTo>
                    <a:pt x="16" y="18"/>
                  </a:lnTo>
                  <a:lnTo>
                    <a:pt x="14" y="16"/>
                  </a:lnTo>
                  <a:lnTo>
                    <a:pt x="14"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 name="Freeform 32">
              <a:extLst>
                <a:ext uri="{FF2B5EF4-FFF2-40B4-BE49-F238E27FC236}">
                  <a16:creationId xmlns:a16="http://schemas.microsoft.com/office/drawing/2014/main" xmlns="" id="{5B590173-2B6E-4A1F-A45C-B687225BF250}"/>
                </a:ext>
              </a:extLst>
            </p:cNvPr>
            <p:cNvSpPr>
              <a:spLocks/>
            </p:cNvSpPr>
            <p:nvPr/>
          </p:nvSpPr>
          <p:spPr bwMode="auto">
            <a:xfrm>
              <a:off x="7888288" y="4783138"/>
              <a:ext cx="12700" cy="19050"/>
            </a:xfrm>
            <a:custGeom>
              <a:avLst/>
              <a:gdLst/>
              <a:ahLst/>
              <a:cxnLst>
                <a:cxn ang="0">
                  <a:pos x="0" y="0"/>
                </a:cxn>
                <a:cxn ang="0">
                  <a:pos x="2" y="6"/>
                </a:cxn>
                <a:cxn ang="0">
                  <a:pos x="6" y="4"/>
                </a:cxn>
                <a:cxn ang="0">
                  <a:pos x="8" y="10"/>
                </a:cxn>
                <a:cxn ang="0">
                  <a:pos x="2" y="12"/>
                </a:cxn>
                <a:cxn ang="0">
                  <a:pos x="0" y="0"/>
                </a:cxn>
                <a:cxn ang="0">
                  <a:pos x="0" y="0"/>
                </a:cxn>
              </a:cxnLst>
              <a:rect l="0" t="0" r="r" b="b"/>
              <a:pathLst>
                <a:path w="8" h="12">
                  <a:moveTo>
                    <a:pt x="0" y="0"/>
                  </a:moveTo>
                  <a:lnTo>
                    <a:pt x="2" y="6"/>
                  </a:lnTo>
                  <a:lnTo>
                    <a:pt x="6" y="4"/>
                  </a:lnTo>
                  <a:lnTo>
                    <a:pt x="8" y="10"/>
                  </a:lnTo>
                  <a:lnTo>
                    <a:pt x="2" y="1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 name="Freeform 33">
              <a:extLst>
                <a:ext uri="{FF2B5EF4-FFF2-40B4-BE49-F238E27FC236}">
                  <a16:creationId xmlns:a16="http://schemas.microsoft.com/office/drawing/2014/main" xmlns="" id="{9DE8A8CD-8CEE-40B4-919C-5467DAF38D6F}"/>
                </a:ext>
              </a:extLst>
            </p:cNvPr>
            <p:cNvSpPr>
              <a:spLocks/>
            </p:cNvSpPr>
            <p:nvPr/>
          </p:nvSpPr>
          <p:spPr bwMode="auto">
            <a:xfrm>
              <a:off x="7900988" y="4808538"/>
              <a:ext cx="12700" cy="12700"/>
            </a:xfrm>
            <a:custGeom>
              <a:avLst/>
              <a:gdLst/>
              <a:ahLst/>
              <a:cxnLst>
                <a:cxn ang="0">
                  <a:pos x="0" y="0"/>
                </a:cxn>
                <a:cxn ang="0">
                  <a:pos x="6" y="6"/>
                </a:cxn>
                <a:cxn ang="0">
                  <a:pos x="8" y="8"/>
                </a:cxn>
                <a:cxn ang="0">
                  <a:pos x="4" y="8"/>
                </a:cxn>
                <a:cxn ang="0">
                  <a:pos x="2" y="2"/>
                </a:cxn>
                <a:cxn ang="0">
                  <a:pos x="0" y="2"/>
                </a:cxn>
                <a:cxn ang="0">
                  <a:pos x="0" y="0"/>
                </a:cxn>
                <a:cxn ang="0">
                  <a:pos x="0" y="0"/>
                </a:cxn>
              </a:cxnLst>
              <a:rect l="0" t="0" r="r" b="b"/>
              <a:pathLst>
                <a:path w="8" h="8">
                  <a:moveTo>
                    <a:pt x="0" y="0"/>
                  </a:moveTo>
                  <a:lnTo>
                    <a:pt x="6" y="6"/>
                  </a:lnTo>
                  <a:lnTo>
                    <a:pt x="8" y="8"/>
                  </a:lnTo>
                  <a:lnTo>
                    <a:pt x="4" y="8"/>
                  </a:lnTo>
                  <a:lnTo>
                    <a:pt x="2"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 name="Freeform 34">
              <a:extLst>
                <a:ext uri="{FF2B5EF4-FFF2-40B4-BE49-F238E27FC236}">
                  <a16:creationId xmlns:a16="http://schemas.microsoft.com/office/drawing/2014/main" xmlns="" id="{394F35B6-DE47-4803-9F3A-324587C8A2A1}"/>
                </a:ext>
              </a:extLst>
            </p:cNvPr>
            <p:cNvSpPr>
              <a:spLocks/>
            </p:cNvSpPr>
            <p:nvPr/>
          </p:nvSpPr>
          <p:spPr bwMode="auto">
            <a:xfrm>
              <a:off x="7923213" y="4799013"/>
              <a:ext cx="1588" cy="9525"/>
            </a:xfrm>
            <a:custGeom>
              <a:avLst/>
              <a:gdLst/>
              <a:ahLst/>
              <a:cxnLst>
                <a:cxn ang="0">
                  <a:pos x="0" y="0"/>
                </a:cxn>
                <a:cxn ang="0">
                  <a:pos x="0" y="6"/>
                </a:cxn>
                <a:cxn ang="0">
                  <a:pos x="0" y="0"/>
                </a:cxn>
                <a:cxn ang="0">
                  <a:pos x="0" y="0"/>
                </a:cxn>
              </a:cxnLst>
              <a:rect l="0" t="0" r="r" b="b"/>
              <a:pathLst>
                <a:path h="6">
                  <a:moveTo>
                    <a:pt x="0" y="0"/>
                  </a:moveTo>
                  <a:lnTo>
                    <a:pt x="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 name="Freeform 35">
              <a:extLst>
                <a:ext uri="{FF2B5EF4-FFF2-40B4-BE49-F238E27FC236}">
                  <a16:creationId xmlns:a16="http://schemas.microsoft.com/office/drawing/2014/main" xmlns="" id="{F4135AB2-D20A-4E6D-A64C-0E4DC159C1B7}"/>
                </a:ext>
              </a:extLst>
            </p:cNvPr>
            <p:cNvSpPr>
              <a:spLocks/>
            </p:cNvSpPr>
            <p:nvPr/>
          </p:nvSpPr>
          <p:spPr bwMode="auto">
            <a:xfrm>
              <a:off x="7916863" y="4811713"/>
              <a:ext cx="6350" cy="6350"/>
            </a:xfrm>
            <a:custGeom>
              <a:avLst/>
              <a:gdLst/>
              <a:ahLst/>
              <a:cxnLst>
                <a:cxn ang="0">
                  <a:pos x="4" y="0"/>
                </a:cxn>
                <a:cxn ang="0">
                  <a:pos x="4" y="4"/>
                </a:cxn>
                <a:cxn ang="0">
                  <a:pos x="2" y="4"/>
                </a:cxn>
                <a:cxn ang="0">
                  <a:pos x="0" y="2"/>
                </a:cxn>
                <a:cxn ang="0">
                  <a:pos x="4" y="0"/>
                </a:cxn>
                <a:cxn ang="0">
                  <a:pos x="4" y="0"/>
                </a:cxn>
              </a:cxnLst>
              <a:rect l="0" t="0" r="r" b="b"/>
              <a:pathLst>
                <a:path w="4" h="4">
                  <a:moveTo>
                    <a:pt x="4" y="0"/>
                  </a:moveTo>
                  <a:lnTo>
                    <a:pt x="4" y="4"/>
                  </a:lnTo>
                  <a:lnTo>
                    <a:pt x="2"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 name="Freeform 36">
              <a:extLst>
                <a:ext uri="{FF2B5EF4-FFF2-40B4-BE49-F238E27FC236}">
                  <a16:creationId xmlns:a16="http://schemas.microsoft.com/office/drawing/2014/main" xmlns="" id="{2A04D086-3310-4E92-B6A6-14819328A369}"/>
                </a:ext>
              </a:extLst>
            </p:cNvPr>
            <p:cNvSpPr>
              <a:spLocks/>
            </p:cNvSpPr>
            <p:nvPr/>
          </p:nvSpPr>
          <p:spPr bwMode="auto">
            <a:xfrm>
              <a:off x="7923213" y="4846638"/>
              <a:ext cx="6350" cy="3175"/>
            </a:xfrm>
            <a:custGeom>
              <a:avLst/>
              <a:gdLst/>
              <a:ahLst/>
              <a:cxnLst>
                <a:cxn ang="0">
                  <a:pos x="2" y="0"/>
                </a:cxn>
                <a:cxn ang="0">
                  <a:pos x="4" y="2"/>
                </a:cxn>
                <a:cxn ang="0">
                  <a:pos x="0" y="2"/>
                </a:cxn>
                <a:cxn ang="0">
                  <a:pos x="0" y="0"/>
                </a:cxn>
                <a:cxn ang="0">
                  <a:pos x="2" y="0"/>
                </a:cxn>
                <a:cxn ang="0">
                  <a:pos x="2" y="0"/>
                </a:cxn>
              </a:cxnLst>
              <a:rect l="0" t="0" r="r" b="b"/>
              <a:pathLst>
                <a:path w="4" h="2">
                  <a:moveTo>
                    <a:pt x="2" y="0"/>
                  </a:moveTo>
                  <a:lnTo>
                    <a:pt x="4" y="2"/>
                  </a:lnTo>
                  <a:lnTo>
                    <a:pt x="0" y="2"/>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 name="Freeform 37">
              <a:extLst>
                <a:ext uri="{FF2B5EF4-FFF2-40B4-BE49-F238E27FC236}">
                  <a16:creationId xmlns:a16="http://schemas.microsoft.com/office/drawing/2014/main" xmlns="" id="{F1CA5ACF-09AA-4D83-94CB-DB91C97213C3}"/>
                </a:ext>
              </a:extLst>
            </p:cNvPr>
            <p:cNvSpPr>
              <a:spLocks/>
            </p:cNvSpPr>
            <p:nvPr/>
          </p:nvSpPr>
          <p:spPr bwMode="auto">
            <a:xfrm>
              <a:off x="7939088" y="4868863"/>
              <a:ext cx="3175" cy="6350"/>
            </a:xfrm>
            <a:custGeom>
              <a:avLst/>
              <a:gdLst/>
              <a:ahLst/>
              <a:cxnLst>
                <a:cxn ang="0">
                  <a:pos x="0" y="0"/>
                </a:cxn>
                <a:cxn ang="0">
                  <a:pos x="2" y="0"/>
                </a:cxn>
                <a:cxn ang="0">
                  <a:pos x="2" y="4"/>
                </a:cxn>
                <a:cxn ang="0">
                  <a:pos x="0" y="4"/>
                </a:cxn>
                <a:cxn ang="0">
                  <a:pos x="0" y="0"/>
                </a:cxn>
                <a:cxn ang="0">
                  <a:pos x="0" y="4"/>
                </a:cxn>
                <a:cxn ang="0">
                  <a:pos x="0" y="0"/>
                </a:cxn>
                <a:cxn ang="0">
                  <a:pos x="0" y="0"/>
                </a:cxn>
              </a:cxnLst>
              <a:rect l="0" t="0" r="r" b="b"/>
              <a:pathLst>
                <a:path w="2" h="4">
                  <a:moveTo>
                    <a:pt x="0" y="0"/>
                  </a:moveTo>
                  <a:lnTo>
                    <a:pt x="2" y="0"/>
                  </a:lnTo>
                  <a:lnTo>
                    <a:pt x="2" y="4"/>
                  </a:lnTo>
                  <a:lnTo>
                    <a:pt x="0" y="4"/>
                  </a:lnTo>
                  <a:lnTo>
                    <a:pt x="0" y="0"/>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 name="Freeform 38">
              <a:extLst>
                <a:ext uri="{FF2B5EF4-FFF2-40B4-BE49-F238E27FC236}">
                  <a16:creationId xmlns:a16="http://schemas.microsoft.com/office/drawing/2014/main" xmlns="" id="{45C75DD7-EC07-434B-B032-5FAF95EE5DC2}"/>
                </a:ext>
              </a:extLst>
            </p:cNvPr>
            <p:cNvSpPr>
              <a:spLocks/>
            </p:cNvSpPr>
            <p:nvPr/>
          </p:nvSpPr>
          <p:spPr bwMode="auto">
            <a:xfrm>
              <a:off x="7945438" y="4884738"/>
              <a:ext cx="3175" cy="6350"/>
            </a:xfrm>
            <a:custGeom>
              <a:avLst/>
              <a:gdLst/>
              <a:ahLst/>
              <a:cxnLst>
                <a:cxn ang="0">
                  <a:pos x="0" y="0"/>
                </a:cxn>
                <a:cxn ang="0">
                  <a:pos x="2" y="2"/>
                </a:cxn>
                <a:cxn ang="0">
                  <a:pos x="0" y="4"/>
                </a:cxn>
                <a:cxn ang="0">
                  <a:pos x="0" y="2"/>
                </a:cxn>
                <a:cxn ang="0">
                  <a:pos x="0" y="0"/>
                </a:cxn>
                <a:cxn ang="0">
                  <a:pos x="0" y="0"/>
                </a:cxn>
              </a:cxnLst>
              <a:rect l="0" t="0" r="r" b="b"/>
              <a:pathLst>
                <a:path w="2" h="4">
                  <a:moveTo>
                    <a:pt x="0" y="0"/>
                  </a:moveTo>
                  <a:lnTo>
                    <a:pt x="2" y="2"/>
                  </a:lnTo>
                  <a:lnTo>
                    <a:pt x="0"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 name="Freeform 39">
              <a:extLst>
                <a:ext uri="{FF2B5EF4-FFF2-40B4-BE49-F238E27FC236}">
                  <a16:creationId xmlns:a16="http://schemas.microsoft.com/office/drawing/2014/main" xmlns="" id="{6EC45356-D270-4897-B716-124BC5F890E0}"/>
                </a:ext>
              </a:extLst>
            </p:cNvPr>
            <p:cNvSpPr>
              <a:spLocks/>
            </p:cNvSpPr>
            <p:nvPr/>
          </p:nvSpPr>
          <p:spPr bwMode="auto">
            <a:xfrm>
              <a:off x="7900988" y="4916488"/>
              <a:ext cx="6350" cy="9525"/>
            </a:xfrm>
            <a:custGeom>
              <a:avLst/>
              <a:gdLst/>
              <a:ahLst/>
              <a:cxnLst>
                <a:cxn ang="0">
                  <a:pos x="0" y="0"/>
                </a:cxn>
                <a:cxn ang="0">
                  <a:pos x="2" y="2"/>
                </a:cxn>
                <a:cxn ang="0">
                  <a:pos x="4" y="6"/>
                </a:cxn>
                <a:cxn ang="0">
                  <a:pos x="0" y="4"/>
                </a:cxn>
                <a:cxn ang="0">
                  <a:pos x="0" y="0"/>
                </a:cxn>
                <a:cxn ang="0">
                  <a:pos x="0" y="0"/>
                </a:cxn>
              </a:cxnLst>
              <a:rect l="0" t="0" r="r" b="b"/>
              <a:pathLst>
                <a:path w="4" h="6">
                  <a:moveTo>
                    <a:pt x="0" y="0"/>
                  </a:moveTo>
                  <a:lnTo>
                    <a:pt x="2" y="2"/>
                  </a:lnTo>
                  <a:lnTo>
                    <a:pt x="4" y="6"/>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 name="Freeform 40">
              <a:extLst>
                <a:ext uri="{FF2B5EF4-FFF2-40B4-BE49-F238E27FC236}">
                  <a16:creationId xmlns:a16="http://schemas.microsoft.com/office/drawing/2014/main" xmlns="" id="{DEDFDC4F-6C3F-4106-A432-0FB73DD82F5C}"/>
                </a:ext>
              </a:extLst>
            </p:cNvPr>
            <p:cNvSpPr>
              <a:spLocks/>
            </p:cNvSpPr>
            <p:nvPr/>
          </p:nvSpPr>
          <p:spPr bwMode="auto">
            <a:xfrm>
              <a:off x="7913688" y="4932363"/>
              <a:ext cx="6350" cy="6350"/>
            </a:xfrm>
            <a:custGeom>
              <a:avLst/>
              <a:gdLst/>
              <a:ahLst/>
              <a:cxnLst>
                <a:cxn ang="0">
                  <a:pos x="0" y="0"/>
                </a:cxn>
                <a:cxn ang="0">
                  <a:pos x="4" y="0"/>
                </a:cxn>
                <a:cxn ang="0">
                  <a:pos x="4" y="4"/>
                </a:cxn>
                <a:cxn ang="0">
                  <a:pos x="2" y="2"/>
                </a:cxn>
                <a:cxn ang="0">
                  <a:pos x="0" y="0"/>
                </a:cxn>
                <a:cxn ang="0">
                  <a:pos x="0" y="0"/>
                </a:cxn>
              </a:cxnLst>
              <a:rect l="0" t="0" r="r" b="b"/>
              <a:pathLst>
                <a:path w="4" h="4">
                  <a:moveTo>
                    <a:pt x="0" y="0"/>
                  </a:moveTo>
                  <a:lnTo>
                    <a:pt x="4" y="0"/>
                  </a:lnTo>
                  <a:lnTo>
                    <a:pt x="4" y="4"/>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 name="Freeform 41">
              <a:extLst>
                <a:ext uri="{FF2B5EF4-FFF2-40B4-BE49-F238E27FC236}">
                  <a16:creationId xmlns:a16="http://schemas.microsoft.com/office/drawing/2014/main" xmlns="" id="{BE7DDF50-6D79-45B0-85C0-E380175F1194}"/>
                </a:ext>
              </a:extLst>
            </p:cNvPr>
            <p:cNvSpPr>
              <a:spLocks/>
            </p:cNvSpPr>
            <p:nvPr/>
          </p:nvSpPr>
          <p:spPr bwMode="auto">
            <a:xfrm>
              <a:off x="8116888" y="4840288"/>
              <a:ext cx="25400" cy="19050"/>
            </a:xfrm>
            <a:custGeom>
              <a:avLst/>
              <a:gdLst/>
              <a:ahLst/>
              <a:cxnLst>
                <a:cxn ang="0">
                  <a:pos x="8" y="2"/>
                </a:cxn>
                <a:cxn ang="0">
                  <a:pos x="12" y="0"/>
                </a:cxn>
                <a:cxn ang="0">
                  <a:pos x="14" y="4"/>
                </a:cxn>
                <a:cxn ang="0">
                  <a:pos x="16" y="12"/>
                </a:cxn>
                <a:cxn ang="0">
                  <a:pos x="8" y="12"/>
                </a:cxn>
                <a:cxn ang="0">
                  <a:pos x="0" y="10"/>
                </a:cxn>
                <a:cxn ang="0">
                  <a:pos x="0" y="4"/>
                </a:cxn>
                <a:cxn ang="0">
                  <a:pos x="4" y="2"/>
                </a:cxn>
                <a:cxn ang="0">
                  <a:pos x="8" y="2"/>
                </a:cxn>
                <a:cxn ang="0">
                  <a:pos x="8" y="2"/>
                </a:cxn>
              </a:cxnLst>
              <a:rect l="0" t="0" r="r" b="b"/>
              <a:pathLst>
                <a:path w="16" h="12">
                  <a:moveTo>
                    <a:pt x="8" y="2"/>
                  </a:moveTo>
                  <a:lnTo>
                    <a:pt x="12" y="0"/>
                  </a:lnTo>
                  <a:lnTo>
                    <a:pt x="14" y="4"/>
                  </a:lnTo>
                  <a:lnTo>
                    <a:pt x="16" y="12"/>
                  </a:lnTo>
                  <a:lnTo>
                    <a:pt x="8" y="12"/>
                  </a:lnTo>
                  <a:lnTo>
                    <a:pt x="0" y="10"/>
                  </a:lnTo>
                  <a:lnTo>
                    <a:pt x="0" y="4"/>
                  </a:lnTo>
                  <a:lnTo>
                    <a:pt x="4" y="2"/>
                  </a:lnTo>
                  <a:lnTo>
                    <a:pt x="8" y="2"/>
                  </a:lnTo>
                  <a:lnTo>
                    <a:pt x="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 name="Freeform 42">
              <a:extLst>
                <a:ext uri="{FF2B5EF4-FFF2-40B4-BE49-F238E27FC236}">
                  <a16:creationId xmlns:a16="http://schemas.microsoft.com/office/drawing/2014/main" xmlns="" id="{6347614B-2D21-48DD-BD4E-BC216BC32C06}"/>
                </a:ext>
              </a:extLst>
            </p:cNvPr>
            <p:cNvSpPr>
              <a:spLocks/>
            </p:cNvSpPr>
            <p:nvPr/>
          </p:nvSpPr>
          <p:spPr bwMode="auto">
            <a:xfrm>
              <a:off x="8142288" y="4814888"/>
              <a:ext cx="31750" cy="19050"/>
            </a:xfrm>
            <a:custGeom>
              <a:avLst/>
              <a:gdLst/>
              <a:ahLst/>
              <a:cxnLst>
                <a:cxn ang="0">
                  <a:pos x="4" y="4"/>
                </a:cxn>
                <a:cxn ang="0">
                  <a:pos x="6" y="4"/>
                </a:cxn>
                <a:cxn ang="0">
                  <a:pos x="14" y="0"/>
                </a:cxn>
                <a:cxn ang="0">
                  <a:pos x="20" y="0"/>
                </a:cxn>
                <a:cxn ang="0">
                  <a:pos x="18" y="4"/>
                </a:cxn>
                <a:cxn ang="0">
                  <a:pos x="18" y="8"/>
                </a:cxn>
                <a:cxn ang="0">
                  <a:pos x="10" y="8"/>
                </a:cxn>
                <a:cxn ang="0">
                  <a:pos x="10" y="6"/>
                </a:cxn>
                <a:cxn ang="0">
                  <a:pos x="6" y="10"/>
                </a:cxn>
                <a:cxn ang="0">
                  <a:pos x="4" y="12"/>
                </a:cxn>
                <a:cxn ang="0">
                  <a:pos x="0" y="8"/>
                </a:cxn>
                <a:cxn ang="0">
                  <a:pos x="0" y="6"/>
                </a:cxn>
                <a:cxn ang="0">
                  <a:pos x="4" y="4"/>
                </a:cxn>
                <a:cxn ang="0">
                  <a:pos x="4" y="4"/>
                </a:cxn>
              </a:cxnLst>
              <a:rect l="0" t="0" r="r" b="b"/>
              <a:pathLst>
                <a:path w="20" h="12">
                  <a:moveTo>
                    <a:pt x="4" y="4"/>
                  </a:moveTo>
                  <a:lnTo>
                    <a:pt x="6" y="4"/>
                  </a:lnTo>
                  <a:lnTo>
                    <a:pt x="14" y="0"/>
                  </a:lnTo>
                  <a:lnTo>
                    <a:pt x="20" y="0"/>
                  </a:lnTo>
                  <a:lnTo>
                    <a:pt x="18" y="4"/>
                  </a:lnTo>
                  <a:lnTo>
                    <a:pt x="18" y="8"/>
                  </a:lnTo>
                  <a:lnTo>
                    <a:pt x="10" y="8"/>
                  </a:lnTo>
                  <a:lnTo>
                    <a:pt x="10" y="6"/>
                  </a:lnTo>
                  <a:lnTo>
                    <a:pt x="6" y="10"/>
                  </a:lnTo>
                  <a:lnTo>
                    <a:pt x="4" y="12"/>
                  </a:lnTo>
                  <a:lnTo>
                    <a:pt x="0" y="8"/>
                  </a:lnTo>
                  <a:lnTo>
                    <a:pt x="0" y="6"/>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 name="Freeform 43">
              <a:extLst>
                <a:ext uri="{FF2B5EF4-FFF2-40B4-BE49-F238E27FC236}">
                  <a16:creationId xmlns:a16="http://schemas.microsoft.com/office/drawing/2014/main" xmlns="" id="{58EE97D1-5051-4757-9B34-ED875981586D}"/>
                </a:ext>
              </a:extLst>
            </p:cNvPr>
            <p:cNvSpPr>
              <a:spLocks/>
            </p:cNvSpPr>
            <p:nvPr/>
          </p:nvSpPr>
          <p:spPr bwMode="auto">
            <a:xfrm>
              <a:off x="7875588" y="5713413"/>
              <a:ext cx="6350" cy="9525"/>
            </a:xfrm>
            <a:custGeom>
              <a:avLst/>
              <a:gdLst/>
              <a:ahLst/>
              <a:cxnLst>
                <a:cxn ang="0">
                  <a:pos x="4" y="0"/>
                </a:cxn>
                <a:cxn ang="0">
                  <a:pos x="4" y="6"/>
                </a:cxn>
                <a:cxn ang="0">
                  <a:pos x="0" y="6"/>
                </a:cxn>
                <a:cxn ang="0">
                  <a:pos x="2" y="4"/>
                </a:cxn>
                <a:cxn ang="0">
                  <a:pos x="4" y="0"/>
                </a:cxn>
                <a:cxn ang="0">
                  <a:pos x="4" y="0"/>
                </a:cxn>
              </a:cxnLst>
              <a:rect l="0" t="0" r="r" b="b"/>
              <a:pathLst>
                <a:path w="4" h="6">
                  <a:moveTo>
                    <a:pt x="4" y="0"/>
                  </a:moveTo>
                  <a:lnTo>
                    <a:pt x="4" y="6"/>
                  </a:lnTo>
                  <a:lnTo>
                    <a:pt x="0" y="6"/>
                  </a:lnTo>
                  <a:lnTo>
                    <a:pt x="2" y="4"/>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 name="Freeform 44">
              <a:extLst>
                <a:ext uri="{FF2B5EF4-FFF2-40B4-BE49-F238E27FC236}">
                  <a16:creationId xmlns:a16="http://schemas.microsoft.com/office/drawing/2014/main" xmlns="" id="{72DD3A1D-B34F-4829-A464-08369A9C309D}"/>
                </a:ext>
              </a:extLst>
            </p:cNvPr>
            <p:cNvSpPr>
              <a:spLocks/>
            </p:cNvSpPr>
            <p:nvPr/>
          </p:nvSpPr>
          <p:spPr bwMode="auto">
            <a:xfrm>
              <a:off x="7910513" y="5589588"/>
              <a:ext cx="12700" cy="15875"/>
            </a:xfrm>
            <a:custGeom>
              <a:avLst/>
              <a:gdLst/>
              <a:ahLst/>
              <a:cxnLst>
                <a:cxn ang="0">
                  <a:pos x="6" y="0"/>
                </a:cxn>
                <a:cxn ang="0">
                  <a:pos x="8" y="2"/>
                </a:cxn>
                <a:cxn ang="0">
                  <a:pos x="6" y="4"/>
                </a:cxn>
                <a:cxn ang="0">
                  <a:pos x="8" y="6"/>
                </a:cxn>
                <a:cxn ang="0">
                  <a:pos x="0" y="10"/>
                </a:cxn>
                <a:cxn ang="0">
                  <a:pos x="2" y="0"/>
                </a:cxn>
                <a:cxn ang="0">
                  <a:pos x="6" y="0"/>
                </a:cxn>
                <a:cxn ang="0">
                  <a:pos x="6" y="0"/>
                </a:cxn>
              </a:cxnLst>
              <a:rect l="0" t="0" r="r" b="b"/>
              <a:pathLst>
                <a:path w="8" h="10">
                  <a:moveTo>
                    <a:pt x="6" y="0"/>
                  </a:moveTo>
                  <a:lnTo>
                    <a:pt x="8" y="2"/>
                  </a:lnTo>
                  <a:lnTo>
                    <a:pt x="6" y="4"/>
                  </a:lnTo>
                  <a:lnTo>
                    <a:pt x="8" y="6"/>
                  </a:lnTo>
                  <a:lnTo>
                    <a:pt x="0" y="10"/>
                  </a:lnTo>
                  <a:lnTo>
                    <a:pt x="2"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 name="Freeform 45">
              <a:extLst>
                <a:ext uri="{FF2B5EF4-FFF2-40B4-BE49-F238E27FC236}">
                  <a16:creationId xmlns:a16="http://schemas.microsoft.com/office/drawing/2014/main" xmlns="" id="{24CEE79F-66F3-43B8-B1AD-86E2F7773CC4}"/>
                </a:ext>
              </a:extLst>
            </p:cNvPr>
            <p:cNvSpPr>
              <a:spLocks/>
            </p:cNvSpPr>
            <p:nvPr/>
          </p:nvSpPr>
          <p:spPr bwMode="auto">
            <a:xfrm>
              <a:off x="7888288" y="5408613"/>
              <a:ext cx="165100" cy="177800"/>
            </a:xfrm>
            <a:custGeom>
              <a:avLst/>
              <a:gdLst/>
              <a:ahLst/>
              <a:cxnLst>
                <a:cxn ang="0">
                  <a:pos x="76" y="6"/>
                </a:cxn>
                <a:cxn ang="0">
                  <a:pos x="82" y="4"/>
                </a:cxn>
                <a:cxn ang="0">
                  <a:pos x="88" y="10"/>
                </a:cxn>
                <a:cxn ang="0">
                  <a:pos x="98" y="8"/>
                </a:cxn>
                <a:cxn ang="0">
                  <a:pos x="98" y="8"/>
                </a:cxn>
                <a:cxn ang="0">
                  <a:pos x="100" y="12"/>
                </a:cxn>
                <a:cxn ang="0">
                  <a:pos x="104" y="10"/>
                </a:cxn>
                <a:cxn ang="0">
                  <a:pos x="102" y="14"/>
                </a:cxn>
                <a:cxn ang="0">
                  <a:pos x="102" y="22"/>
                </a:cxn>
                <a:cxn ang="0">
                  <a:pos x="84" y="46"/>
                </a:cxn>
                <a:cxn ang="0">
                  <a:pos x="88" y="58"/>
                </a:cxn>
                <a:cxn ang="0">
                  <a:pos x="80" y="58"/>
                </a:cxn>
                <a:cxn ang="0">
                  <a:pos x="76" y="60"/>
                </a:cxn>
                <a:cxn ang="0">
                  <a:pos x="68" y="62"/>
                </a:cxn>
                <a:cxn ang="0">
                  <a:pos x="56" y="96"/>
                </a:cxn>
                <a:cxn ang="0">
                  <a:pos x="52" y="102"/>
                </a:cxn>
                <a:cxn ang="0">
                  <a:pos x="42" y="110"/>
                </a:cxn>
                <a:cxn ang="0">
                  <a:pos x="32" y="110"/>
                </a:cxn>
                <a:cxn ang="0">
                  <a:pos x="24" y="108"/>
                </a:cxn>
                <a:cxn ang="0">
                  <a:pos x="16" y="104"/>
                </a:cxn>
                <a:cxn ang="0">
                  <a:pos x="2" y="104"/>
                </a:cxn>
                <a:cxn ang="0">
                  <a:pos x="2" y="102"/>
                </a:cxn>
                <a:cxn ang="0">
                  <a:pos x="0" y="100"/>
                </a:cxn>
                <a:cxn ang="0">
                  <a:pos x="6" y="94"/>
                </a:cxn>
                <a:cxn ang="0">
                  <a:pos x="6" y="90"/>
                </a:cxn>
                <a:cxn ang="0">
                  <a:pos x="6" y="88"/>
                </a:cxn>
                <a:cxn ang="0">
                  <a:pos x="10" y="86"/>
                </a:cxn>
                <a:cxn ang="0">
                  <a:pos x="8" y="80"/>
                </a:cxn>
                <a:cxn ang="0">
                  <a:pos x="14" y="82"/>
                </a:cxn>
                <a:cxn ang="0">
                  <a:pos x="18" y="72"/>
                </a:cxn>
                <a:cxn ang="0">
                  <a:pos x="34" y="60"/>
                </a:cxn>
                <a:cxn ang="0">
                  <a:pos x="62" y="36"/>
                </a:cxn>
                <a:cxn ang="0">
                  <a:pos x="72" y="18"/>
                </a:cxn>
                <a:cxn ang="0">
                  <a:pos x="76" y="8"/>
                </a:cxn>
              </a:cxnLst>
              <a:rect l="0" t="0" r="r" b="b"/>
              <a:pathLst>
                <a:path w="104" h="112">
                  <a:moveTo>
                    <a:pt x="76" y="8"/>
                  </a:moveTo>
                  <a:lnTo>
                    <a:pt x="76" y="6"/>
                  </a:lnTo>
                  <a:lnTo>
                    <a:pt x="82" y="0"/>
                  </a:lnTo>
                  <a:lnTo>
                    <a:pt x="82" y="4"/>
                  </a:lnTo>
                  <a:lnTo>
                    <a:pt x="86" y="6"/>
                  </a:lnTo>
                  <a:lnTo>
                    <a:pt x="88" y="10"/>
                  </a:lnTo>
                  <a:lnTo>
                    <a:pt x="90" y="14"/>
                  </a:lnTo>
                  <a:lnTo>
                    <a:pt x="98" y="8"/>
                  </a:lnTo>
                  <a:lnTo>
                    <a:pt x="100" y="8"/>
                  </a:lnTo>
                  <a:lnTo>
                    <a:pt x="98" y="8"/>
                  </a:lnTo>
                  <a:lnTo>
                    <a:pt x="98" y="14"/>
                  </a:lnTo>
                  <a:lnTo>
                    <a:pt x="100" y="12"/>
                  </a:lnTo>
                  <a:lnTo>
                    <a:pt x="100" y="8"/>
                  </a:lnTo>
                  <a:lnTo>
                    <a:pt x="104" y="10"/>
                  </a:lnTo>
                  <a:lnTo>
                    <a:pt x="102" y="12"/>
                  </a:lnTo>
                  <a:lnTo>
                    <a:pt x="102" y="14"/>
                  </a:lnTo>
                  <a:lnTo>
                    <a:pt x="102" y="16"/>
                  </a:lnTo>
                  <a:lnTo>
                    <a:pt x="102" y="22"/>
                  </a:lnTo>
                  <a:lnTo>
                    <a:pt x="92" y="40"/>
                  </a:lnTo>
                  <a:lnTo>
                    <a:pt x="84" y="46"/>
                  </a:lnTo>
                  <a:lnTo>
                    <a:pt x="84" y="56"/>
                  </a:lnTo>
                  <a:lnTo>
                    <a:pt x="88" y="58"/>
                  </a:lnTo>
                  <a:lnTo>
                    <a:pt x="88" y="60"/>
                  </a:lnTo>
                  <a:lnTo>
                    <a:pt x="80" y="58"/>
                  </a:lnTo>
                  <a:lnTo>
                    <a:pt x="78" y="60"/>
                  </a:lnTo>
                  <a:lnTo>
                    <a:pt x="76" y="60"/>
                  </a:lnTo>
                  <a:lnTo>
                    <a:pt x="70" y="64"/>
                  </a:lnTo>
                  <a:lnTo>
                    <a:pt x="68" y="62"/>
                  </a:lnTo>
                  <a:lnTo>
                    <a:pt x="62" y="82"/>
                  </a:lnTo>
                  <a:lnTo>
                    <a:pt x="56" y="96"/>
                  </a:lnTo>
                  <a:lnTo>
                    <a:pt x="56" y="100"/>
                  </a:lnTo>
                  <a:lnTo>
                    <a:pt x="52" y="102"/>
                  </a:lnTo>
                  <a:lnTo>
                    <a:pt x="46" y="106"/>
                  </a:lnTo>
                  <a:lnTo>
                    <a:pt x="42" y="110"/>
                  </a:lnTo>
                  <a:lnTo>
                    <a:pt x="34" y="112"/>
                  </a:lnTo>
                  <a:lnTo>
                    <a:pt x="32" y="110"/>
                  </a:lnTo>
                  <a:lnTo>
                    <a:pt x="26" y="110"/>
                  </a:lnTo>
                  <a:lnTo>
                    <a:pt x="24" y="108"/>
                  </a:lnTo>
                  <a:lnTo>
                    <a:pt x="18" y="108"/>
                  </a:lnTo>
                  <a:lnTo>
                    <a:pt x="16" y="104"/>
                  </a:lnTo>
                  <a:lnTo>
                    <a:pt x="10" y="104"/>
                  </a:lnTo>
                  <a:lnTo>
                    <a:pt x="2" y="104"/>
                  </a:lnTo>
                  <a:lnTo>
                    <a:pt x="6" y="98"/>
                  </a:lnTo>
                  <a:lnTo>
                    <a:pt x="2" y="102"/>
                  </a:lnTo>
                  <a:lnTo>
                    <a:pt x="4" y="98"/>
                  </a:lnTo>
                  <a:lnTo>
                    <a:pt x="0" y="100"/>
                  </a:lnTo>
                  <a:lnTo>
                    <a:pt x="0" y="98"/>
                  </a:lnTo>
                  <a:lnTo>
                    <a:pt x="6" y="94"/>
                  </a:lnTo>
                  <a:lnTo>
                    <a:pt x="4" y="94"/>
                  </a:lnTo>
                  <a:lnTo>
                    <a:pt x="6" y="90"/>
                  </a:lnTo>
                  <a:lnTo>
                    <a:pt x="4" y="90"/>
                  </a:lnTo>
                  <a:lnTo>
                    <a:pt x="6" y="88"/>
                  </a:lnTo>
                  <a:lnTo>
                    <a:pt x="6" y="86"/>
                  </a:lnTo>
                  <a:lnTo>
                    <a:pt x="10" y="86"/>
                  </a:lnTo>
                  <a:lnTo>
                    <a:pt x="8" y="84"/>
                  </a:lnTo>
                  <a:lnTo>
                    <a:pt x="8" y="80"/>
                  </a:lnTo>
                  <a:lnTo>
                    <a:pt x="12" y="78"/>
                  </a:lnTo>
                  <a:lnTo>
                    <a:pt x="14" y="82"/>
                  </a:lnTo>
                  <a:lnTo>
                    <a:pt x="14" y="76"/>
                  </a:lnTo>
                  <a:lnTo>
                    <a:pt x="18" y="72"/>
                  </a:lnTo>
                  <a:lnTo>
                    <a:pt x="22" y="64"/>
                  </a:lnTo>
                  <a:lnTo>
                    <a:pt x="34" y="60"/>
                  </a:lnTo>
                  <a:lnTo>
                    <a:pt x="58" y="40"/>
                  </a:lnTo>
                  <a:lnTo>
                    <a:pt x="62" y="36"/>
                  </a:lnTo>
                  <a:lnTo>
                    <a:pt x="66" y="22"/>
                  </a:lnTo>
                  <a:lnTo>
                    <a:pt x="72" y="18"/>
                  </a:lnTo>
                  <a:lnTo>
                    <a:pt x="76" y="8"/>
                  </a:lnTo>
                  <a:lnTo>
                    <a:pt x="76"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 name="Freeform 46">
              <a:extLst>
                <a:ext uri="{FF2B5EF4-FFF2-40B4-BE49-F238E27FC236}">
                  <a16:creationId xmlns:a16="http://schemas.microsoft.com/office/drawing/2014/main" xmlns="" id="{C7301EF4-D01B-41B5-BD8C-A6D269E801E6}"/>
                </a:ext>
              </a:extLst>
            </p:cNvPr>
            <p:cNvSpPr>
              <a:spLocks/>
            </p:cNvSpPr>
            <p:nvPr/>
          </p:nvSpPr>
          <p:spPr bwMode="auto">
            <a:xfrm>
              <a:off x="8021638" y="5246688"/>
              <a:ext cx="120650" cy="190500"/>
            </a:xfrm>
            <a:custGeom>
              <a:avLst/>
              <a:gdLst/>
              <a:ahLst/>
              <a:cxnLst>
                <a:cxn ang="0">
                  <a:pos x="2" y="0"/>
                </a:cxn>
                <a:cxn ang="0">
                  <a:pos x="8" y="6"/>
                </a:cxn>
                <a:cxn ang="0">
                  <a:pos x="14" y="8"/>
                </a:cxn>
                <a:cxn ang="0">
                  <a:pos x="16" y="12"/>
                </a:cxn>
                <a:cxn ang="0">
                  <a:pos x="24" y="22"/>
                </a:cxn>
                <a:cxn ang="0">
                  <a:pos x="20" y="22"/>
                </a:cxn>
                <a:cxn ang="0">
                  <a:pos x="26" y="40"/>
                </a:cxn>
                <a:cxn ang="0">
                  <a:pos x="34" y="44"/>
                </a:cxn>
                <a:cxn ang="0">
                  <a:pos x="36" y="38"/>
                </a:cxn>
                <a:cxn ang="0">
                  <a:pos x="36" y="34"/>
                </a:cxn>
                <a:cxn ang="0">
                  <a:pos x="42" y="52"/>
                </a:cxn>
                <a:cxn ang="0">
                  <a:pos x="60" y="58"/>
                </a:cxn>
                <a:cxn ang="0">
                  <a:pos x="76" y="52"/>
                </a:cxn>
                <a:cxn ang="0">
                  <a:pos x="70" y="70"/>
                </a:cxn>
                <a:cxn ang="0">
                  <a:pos x="68" y="80"/>
                </a:cxn>
                <a:cxn ang="0">
                  <a:pos x="64" y="76"/>
                </a:cxn>
                <a:cxn ang="0">
                  <a:pos x="54" y="84"/>
                </a:cxn>
                <a:cxn ang="0">
                  <a:pos x="56" y="90"/>
                </a:cxn>
                <a:cxn ang="0">
                  <a:pos x="40" y="116"/>
                </a:cxn>
                <a:cxn ang="0">
                  <a:pos x="34" y="120"/>
                </a:cxn>
                <a:cxn ang="0">
                  <a:pos x="26" y="116"/>
                </a:cxn>
                <a:cxn ang="0">
                  <a:pos x="26" y="112"/>
                </a:cxn>
                <a:cxn ang="0">
                  <a:pos x="32" y="98"/>
                </a:cxn>
                <a:cxn ang="0">
                  <a:pos x="28" y="90"/>
                </a:cxn>
                <a:cxn ang="0">
                  <a:pos x="14" y="82"/>
                </a:cxn>
                <a:cxn ang="0">
                  <a:pos x="16" y="76"/>
                </a:cxn>
                <a:cxn ang="0">
                  <a:pos x="26" y="60"/>
                </a:cxn>
                <a:cxn ang="0">
                  <a:pos x="28" y="46"/>
                </a:cxn>
                <a:cxn ang="0">
                  <a:pos x="26" y="40"/>
                </a:cxn>
                <a:cxn ang="0">
                  <a:pos x="20" y="36"/>
                </a:cxn>
                <a:cxn ang="0">
                  <a:pos x="20" y="36"/>
                </a:cxn>
                <a:cxn ang="0">
                  <a:pos x="20" y="30"/>
                </a:cxn>
                <a:cxn ang="0">
                  <a:pos x="18" y="28"/>
                </a:cxn>
                <a:cxn ang="0">
                  <a:pos x="10" y="20"/>
                </a:cxn>
                <a:cxn ang="0">
                  <a:pos x="10" y="14"/>
                </a:cxn>
                <a:cxn ang="0">
                  <a:pos x="6" y="14"/>
                </a:cxn>
                <a:cxn ang="0">
                  <a:pos x="0" y="0"/>
                </a:cxn>
                <a:cxn ang="0">
                  <a:pos x="2" y="0"/>
                </a:cxn>
              </a:cxnLst>
              <a:rect l="0" t="0" r="r" b="b"/>
              <a:pathLst>
                <a:path w="76" h="120">
                  <a:moveTo>
                    <a:pt x="2" y="0"/>
                  </a:moveTo>
                  <a:lnTo>
                    <a:pt x="2" y="0"/>
                  </a:lnTo>
                  <a:lnTo>
                    <a:pt x="6" y="8"/>
                  </a:lnTo>
                  <a:lnTo>
                    <a:pt x="8" y="6"/>
                  </a:lnTo>
                  <a:lnTo>
                    <a:pt x="8" y="8"/>
                  </a:lnTo>
                  <a:lnTo>
                    <a:pt x="14" y="8"/>
                  </a:lnTo>
                  <a:lnTo>
                    <a:pt x="18" y="10"/>
                  </a:lnTo>
                  <a:lnTo>
                    <a:pt x="16" y="12"/>
                  </a:lnTo>
                  <a:lnTo>
                    <a:pt x="20" y="14"/>
                  </a:lnTo>
                  <a:lnTo>
                    <a:pt x="24" y="22"/>
                  </a:lnTo>
                  <a:lnTo>
                    <a:pt x="20" y="20"/>
                  </a:lnTo>
                  <a:lnTo>
                    <a:pt x="20" y="22"/>
                  </a:lnTo>
                  <a:lnTo>
                    <a:pt x="28" y="32"/>
                  </a:lnTo>
                  <a:lnTo>
                    <a:pt x="26" y="40"/>
                  </a:lnTo>
                  <a:lnTo>
                    <a:pt x="32" y="40"/>
                  </a:lnTo>
                  <a:lnTo>
                    <a:pt x="34" y="44"/>
                  </a:lnTo>
                  <a:lnTo>
                    <a:pt x="34" y="44"/>
                  </a:lnTo>
                  <a:lnTo>
                    <a:pt x="36" y="38"/>
                  </a:lnTo>
                  <a:lnTo>
                    <a:pt x="34" y="34"/>
                  </a:lnTo>
                  <a:lnTo>
                    <a:pt x="36" y="34"/>
                  </a:lnTo>
                  <a:lnTo>
                    <a:pt x="40" y="36"/>
                  </a:lnTo>
                  <a:lnTo>
                    <a:pt x="42" y="52"/>
                  </a:lnTo>
                  <a:lnTo>
                    <a:pt x="58" y="58"/>
                  </a:lnTo>
                  <a:lnTo>
                    <a:pt x="60" y="58"/>
                  </a:lnTo>
                  <a:lnTo>
                    <a:pt x="70" y="50"/>
                  </a:lnTo>
                  <a:lnTo>
                    <a:pt x="76" y="52"/>
                  </a:lnTo>
                  <a:lnTo>
                    <a:pt x="74" y="68"/>
                  </a:lnTo>
                  <a:lnTo>
                    <a:pt x="70" y="70"/>
                  </a:lnTo>
                  <a:lnTo>
                    <a:pt x="70" y="78"/>
                  </a:lnTo>
                  <a:lnTo>
                    <a:pt x="68" y="80"/>
                  </a:lnTo>
                  <a:lnTo>
                    <a:pt x="68" y="76"/>
                  </a:lnTo>
                  <a:lnTo>
                    <a:pt x="64" y="76"/>
                  </a:lnTo>
                  <a:lnTo>
                    <a:pt x="58" y="78"/>
                  </a:lnTo>
                  <a:lnTo>
                    <a:pt x="54" y="84"/>
                  </a:lnTo>
                  <a:lnTo>
                    <a:pt x="56" y="86"/>
                  </a:lnTo>
                  <a:lnTo>
                    <a:pt x="56" y="90"/>
                  </a:lnTo>
                  <a:lnTo>
                    <a:pt x="52" y="100"/>
                  </a:lnTo>
                  <a:lnTo>
                    <a:pt x="40" y="116"/>
                  </a:lnTo>
                  <a:lnTo>
                    <a:pt x="36" y="118"/>
                  </a:lnTo>
                  <a:lnTo>
                    <a:pt x="34" y="120"/>
                  </a:lnTo>
                  <a:lnTo>
                    <a:pt x="32" y="116"/>
                  </a:lnTo>
                  <a:lnTo>
                    <a:pt x="26" y="116"/>
                  </a:lnTo>
                  <a:lnTo>
                    <a:pt x="26" y="114"/>
                  </a:lnTo>
                  <a:lnTo>
                    <a:pt x="26" y="112"/>
                  </a:lnTo>
                  <a:lnTo>
                    <a:pt x="32" y="104"/>
                  </a:lnTo>
                  <a:lnTo>
                    <a:pt x="32" y="98"/>
                  </a:lnTo>
                  <a:lnTo>
                    <a:pt x="32" y="94"/>
                  </a:lnTo>
                  <a:lnTo>
                    <a:pt x="28" y="90"/>
                  </a:lnTo>
                  <a:lnTo>
                    <a:pt x="22" y="88"/>
                  </a:lnTo>
                  <a:lnTo>
                    <a:pt x="14" y="82"/>
                  </a:lnTo>
                  <a:lnTo>
                    <a:pt x="14" y="78"/>
                  </a:lnTo>
                  <a:lnTo>
                    <a:pt x="16" y="76"/>
                  </a:lnTo>
                  <a:lnTo>
                    <a:pt x="24" y="72"/>
                  </a:lnTo>
                  <a:lnTo>
                    <a:pt x="26" y="60"/>
                  </a:lnTo>
                  <a:lnTo>
                    <a:pt x="28" y="60"/>
                  </a:lnTo>
                  <a:lnTo>
                    <a:pt x="28" y="46"/>
                  </a:lnTo>
                  <a:lnTo>
                    <a:pt x="24" y="44"/>
                  </a:lnTo>
                  <a:lnTo>
                    <a:pt x="26" y="40"/>
                  </a:lnTo>
                  <a:lnTo>
                    <a:pt x="22" y="40"/>
                  </a:lnTo>
                  <a:lnTo>
                    <a:pt x="20" y="36"/>
                  </a:lnTo>
                  <a:lnTo>
                    <a:pt x="18" y="32"/>
                  </a:lnTo>
                  <a:lnTo>
                    <a:pt x="20" y="36"/>
                  </a:lnTo>
                  <a:lnTo>
                    <a:pt x="22" y="32"/>
                  </a:lnTo>
                  <a:lnTo>
                    <a:pt x="20" y="30"/>
                  </a:lnTo>
                  <a:lnTo>
                    <a:pt x="20" y="28"/>
                  </a:lnTo>
                  <a:lnTo>
                    <a:pt x="18" y="28"/>
                  </a:lnTo>
                  <a:lnTo>
                    <a:pt x="18" y="30"/>
                  </a:lnTo>
                  <a:lnTo>
                    <a:pt x="10" y="20"/>
                  </a:lnTo>
                  <a:lnTo>
                    <a:pt x="8" y="16"/>
                  </a:lnTo>
                  <a:lnTo>
                    <a:pt x="10" y="14"/>
                  </a:lnTo>
                  <a:lnTo>
                    <a:pt x="8" y="16"/>
                  </a:lnTo>
                  <a:lnTo>
                    <a:pt x="6" y="14"/>
                  </a:lnTo>
                  <a:lnTo>
                    <a:pt x="4" y="8"/>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 name="Freeform 47">
              <a:extLst>
                <a:ext uri="{FF2B5EF4-FFF2-40B4-BE49-F238E27FC236}">
                  <a16:creationId xmlns:a16="http://schemas.microsoft.com/office/drawing/2014/main" xmlns="" id="{BAB8BBAD-87BA-4D61-8AE9-9950897B9456}"/>
                </a:ext>
              </a:extLst>
            </p:cNvPr>
            <p:cNvSpPr>
              <a:spLocks/>
            </p:cNvSpPr>
            <p:nvPr/>
          </p:nvSpPr>
          <p:spPr bwMode="auto">
            <a:xfrm>
              <a:off x="6754813" y="4697413"/>
              <a:ext cx="860425" cy="669925"/>
            </a:xfrm>
            <a:custGeom>
              <a:avLst/>
              <a:gdLst/>
              <a:ahLst/>
              <a:cxnLst>
                <a:cxn ang="0">
                  <a:pos x="58" y="354"/>
                </a:cxn>
                <a:cxn ang="0">
                  <a:pos x="84" y="344"/>
                </a:cxn>
                <a:cxn ang="0">
                  <a:pos x="146" y="322"/>
                </a:cxn>
                <a:cxn ang="0">
                  <a:pos x="248" y="300"/>
                </a:cxn>
                <a:cxn ang="0">
                  <a:pos x="282" y="314"/>
                </a:cxn>
                <a:cxn ang="0">
                  <a:pos x="294" y="346"/>
                </a:cxn>
                <a:cxn ang="0">
                  <a:pos x="310" y="342"/>
                </a:cxn>
                <a:cxn ang="0">
                  <a:pos x="330" y="314"/>
                </a:cxn>
                <a:cxn ang="0">
                  <a:pos x="318" y="352"/>
                </a:cxn>
                <a:cxn ang="0">
                  <a:pos x="340" y="350"/>
                </a:cxn>
                <a:cxn ang="0">
                  <a:pos x="354" y="372"/>
                </a:cxn>
                <a:cxn ang="0">
                  <a:pos x="380" y="410"/>
                </a:cxn>
                <a:cxn ang="0">
                  <a:pos x="422" y="408"/>
                </a:cxn>
                <a:cxn ang="0">
                  <a:pos x="424" y="408"/>
                </a:cxn>
                <a:cxn ang="0">
                  <a:pos x="442" y="418"/>
                </a:cxn>
                <a:cxn ang="0">
                  <a:pos x="464" y="404"/>
                </a:cxn>
                <a:cxn ang="0">
                  <a:pos x="494" y="396"/>
                </a:cxn>
                <a:cxn ang="0">
                  <a:pos x="508" y="344"/>
                </a:cxn>
                <a:cxn ang="0">
                  <a:pos x="522" y="318"/>
                </a:cxn>
                <a:cxn ang="0">
                  <a:pos x="536" y="278"/>
                </a:cxn>
                <a:cxn ang="0">
                  <a:pos x="534" y="220"/>
                </a:cxn>
                <a:cxn ang="0">
                  <a:pos x="528" y="200"/>
                </a:cxn>
                <a:cxn ang="0">
                  <a:pos x="502" y="162"/>
                </a:cxn>
                <a:cxn ang="0">
                  <a:pos x="492" y="162"/>
                </a:cxn>
                <a:cxn ang="0">
                  <a:pos x="476" y="138"/>
                </a:cxn>
                <a:cxn ang="0">
                  <a:pos x="468" y="126"/>
                </a:cxn>
                <a:cxn ang="0">
                  <a:pos x="446" y="114"/>
                </a:cxn>
                <a:cxn ang="0">
                  <a:pos x="438" y="84"/>
                </a:cxn>
                <a:cxn ang="0">
                  <a:pos x="420" y="48"/>
                </a:cxn>
                <a:cxn ang="0">
                  <a:pos x="400" y="16"/>
                </a:cxn>
                <a:cxn ang="0">
                  <a:pos x="390" y="4"/>
                </a:cxn>
                <a:cxn ang="0">
                  <a:pos x="380" y="26"/>
                </a:cxn>
                <a:cxn ang="0">
                  <a:pos x="376" y="80"/>
                </a:cxn>
                <a:cxn ang="0">
                  <a:pos x="322" y="72"/>
                </a:cxn>
                <a:cxn ang="0">
                  <a:pos x="300" y="58"/>
                </a:cxn>
                <a:cxn ang="0">
                  <a:pos x="308" y="32"/>
                </a:cxn>
                <a:cxn ang="0">
                  <a:pos x="318" y="22"/>
                </a:cxn>
                <a:cxn ang="0">
                  <a:pos x="306" y="24"/>
                </a:cxn>
                <a:cxn ang="0">
                  <a:pos x="294" y="22"/>
                </a:cxn>
                <a:cxn ang="0">
                  <a:pos x="266" y="14"/>
                </a:cxn>
                <a:cxn ang="0">
                  <a:pos x="250" y="8"/>
                </a:cxn>
                <a:cxn ang="0">
                  <a:pos x="260" y="18"/>
                </a:cxn>
                <a:cxn ang="0">
                  <a:pos x="238" y="28"/>
                </a:cxn>
                <a:cxn ang="0">
                  <a:pos x="228" y="36"/>
                </a:cxn>
                <a:cxn ang="0">
                  <a:pos x="222" y="56"/>
                </a:cxn>
                <a:cxn ang="0">
                  <a:pos x="200" y="58"/>
                </a:cxn>
                <a:cxn ang="0">
                  <a:pos x="182" y="42"/>
                </a:cxn>
                <a:cxn ang="0">
                  <a:pos x="170" y="46"/>
                </a:cxn>
                <a:cxn ang="0">
                  <a:pos x="162" y="60"/>
                </a:cxn>
                <a:cxn ang="0">
                  <a:pos x="152" y="70"/>
                </a:cxn>
                <a:cxn ang="0">
                  <a:pos x="144" y="74"/>
                </a:cxn>
                <a:cxn ang="0">
                  <a:pos x="138" y="88"/>
                </a:cxn>
                <a:cxn ang="0">
                  <a:pos x="122" y="100"/>
                </a:cxn>
                <a:cxn ang="0">
                  <a:pos x="78" y="126"/>
                </a:cxn>
                <a:cxn ang="0">
                  <a:pos x="30" y="150"/>
                </a:cxn>
                <a:cxn ang="0">
                  <a:pos x="12" y="152"/>
                </a:cxn>
                <a:cxn ang="0">
                  <a:pos x="2" y="184"/>
                </a:cxn>
                <a:cxn ang="0">
                  <a:pos x="12" y="220"/>
                </a:cxn>
                <a:cxn ang="0">
                  <a:pos x="8" y="222"/>
                </a:cxn>
                <a:cxn ang="0">
                  <a:pos x="0" y="218"/>
                </a:cxn>
                <a:cxn ang="0">
                  <a:pos x="26" y="280"/>
                </a:cxn>
                <a:cxn ang="0">
                  <a:pos x="26" y="330"/>
                </a:cxn>
              </a:cxnLst>
              <a:rect l="0" t="0" r="r" b="b"/>
              <a:pathLst>
                <a:path w="542" h="422">
                  <a:moveTo>
                    <a:pt x="26" y="330"/>
                  </a:moveTo>
                  <a:lnTo>
                    <a:pt x="26" y="340"/>
                  </a:lnTo>
                  <a:lnTo>
                    <a:pt x="32" y="342"/>
                  </a:lnTo>
                  <a:lnTo>
                    <a:pt x="40" y="350"/>
                  </a:lnTo>
                  <a:lnTo>
                    <a:pt x="46" y="354"/>
                  </a:lnTo>
                  <a:lnTo>
                    <a:pt x="58" y="354"/>
                  </a:lnTo>
                  <a:lnTo>
                    <a:pt x="60" y="356"/>
                  </a:lnTo>
                  <a:lnTo>
                    <a:pt x="64" y="356"/>
                  </a:lnTo>
                  <a:lnTo>
                    <a:pt x="64" y="352"/>
                  </a:lnTo>
                  <a:lnTo>
                    <a:pt x="68" y="354"/>
                  </a:lnTo>
                  <a:lnTo>
                    <a:pt x="78" y="344"/>
                  </a:lnTo>
                  <a:lnTo>
                    <a:pt x="84" y="344"/>
                  </a:lnTo>
                  <a:lnTo>
                    <a:pt x="86" y="340"/>
                  </a:lnTo>
                  <a:lnTo>
                    <a:pt x="92" y="336"/>
                  </a:lnTo>
                  <a:lnTo>
                    <a:pt x="118" y="334"/>
                  </a:lnTo>
                  <a:lnTo>
                    <a:pt x="122" y="336"/>
                  </a:lnTo>
                  <a:lnTo>
                    <a:pt x="142" y="334"/>
                  </a:lnTo>
                  <a:lnTo>
                    <a:pt x="146" y="322"/>
                  </a:lnTo>
                  <a:lnTo>
                    <a:pt x="174" y="310"/>
                  </a:lnTo>
                  <a:lnTo>
                    <a:pt x="186" y="310"/>
                  </a:lnTo>
                  <a:lnTo>
                    <a:pt x="200" y="308"/>
                  </a:lnTo>
                  <a:lnTo>
                    <a:pt x="214" y="300"/>
                  </a:lnTo>
                  <a:lnTo>
                    <a:pt x="238" y="298"/>
                  </a:lnTo>
                  <a:lnTo>
                    <a:pt x="248" y="300"/>
                  </a:lnTo>
                  <a:lnTo>
                    <a:pt x="256" y="306"/>
                  </a:lnTo>
                  <a:lnTo>
                    <a:pt x="262" y="306"/>
                  </a:lnTo>
                  <a:lnTo>
                    <a:pt x="272" y="310"/>
                  </a:lnTo>
                  <a:lnTo>
                    <a:pt x="270" y="308"/>
                  </a:lnTo>
                  <a:lnTo>
                    <a:pt x="278" y="314"/>
                  </a:lnTo>
                  <a:lnTo>
                    <a:pt x="282" y="314"/>
                  </a:lnTo>
                  <a:lnTo>
                    <a:pt x="280" y="320"/>
                  </a:lnTo>
                  <a:lnTo>
                    <a:pt x="284" y="324"/>
                  </a:lnTo>
                  <a:lnTo>
                    <a:pt x="288" y="324"/>
                  </a:lnTo>
                  <a:lnTo>
                    <a:pt x="298" y="342"/>
                  </a:lnTo>
                  <a:lnTo>
                    <a:pt x="298" y="348"/>
                  </a:lnTo>
                  <a:lnTo>
                    <a:pt x="294" y="346"/>
                  </a:lnTo>
                  <a:lnTo>
                    <a:pt x="294" y="348"/>
                  </a:lnTo>
                  <a:lnTo>
                    <a:pt x="306" y="354"/>
                  </a:lnTo>
                  <a:lnTo>
                    <a:pt x="306" y="350"/>
                  </a:lnTo>
                  <a:lnTo>
                    <a:pt x="304" y="350"/>
                  </a:lnTo>
                  <a:lnTo>
                    <a:pt x="306" y="348"/>
                  </a:lnTo>
                  <a:lnTo>
                    <a:pt x="310" y="342"/>
                  </a:lnTo>
                  <a:lnTo>
                    <a:pt x="312" y="338"/>
                  </a:lnTo>
                  <a:lnTo>
                    <a:pt x="318" y="334"/>
                  </a:lnTo>
                  <a:lnTo>
                    <a:pt x="322" y="334"/>
                  </a:lnTo>
                  <a:lnTo>
                    <a:pt x="326" y="324"/>
                  </a:lnTo>
                  <a:lnTo>
                    <a:pt x="330" y="320"/>
                  </a:lnTo>
                  <a:lnTo>
                    <a:pt x="330" y="314"/>
                  </a:lnTo>
                  <a:lnTo>
                    <a:pt x="332" y="324"/>
                  </a:lnTo>
                  <a:lnTo>
                    <a:pt x="332" y="324"/>
                  </a:lnTo>
                  <a:lnTo>
                    <a:pt x="332" y="330"/>
                  </a:lnTo>
                  <a:lnTo>
                    <a:pt x="326" y="340"/>
                  </a:lnTo>
                  <a:lnTo>
                    <a:pt x="324" y="352"/>
                  </a:lnTo>
                  <a:lnTo>
                    <a:pt x="318" y="352"/>
                  </a:lnTo>
                  <a:lnTo>
                    <a:pt x="318" y="358"/>
                  </a:lnTo>
                  <a:lnTo>
                    <a:pt x="320" y="358"/>
                  </a:lnTo>
                  <a:lnTo>
                    <a:pt x="330" y="356"/>
                  </a:lnTo>
                  <a:lnTo>
                    <a:pt x="332" y="346"/>
                  </a:lnTo>
                  <a:lnTo>
                    <a:pt x="334" y="342"/>
                  </a:lnTo>
                  <a:lnTo>
                    <a:pt x="340" y="350"/>
                  </a:lnTo>
                  <a:lnTo>
                    <a:pt x="338" y="358"/>
                  </a:lnTo>
                  <a:lnTo>
                    <a:pt x="336" y="364"/>
                  </a:lnTo>
                  <a:lnTo>
                    <a:pt x="340" y="364"/>
                  </a:lnTo>
                  <a:lnTo>
                    <a:pt x="350" y="360"/>
                  </a:lnTo>
                  <a:lnTo>
                    <a:pt x="350" y="366"/>
                  </a:lnTo>
                  <a:lnTo>
                    <a:pt x="354" y="372"/>
                  </a:lnTo>
                  <a:lnTo>
                    <a:pt x="358" y="380"/>
                  </a:lnTo>
                  <a:lnTo>
                    <a:pt x="356" y="386"/>
                  </a:lnTo>
                  <a:lnTo>
                    <a:pt x="360" y="394"/>
                  </a:lnTo>
                  <a:lnTo>
                    <a:pt x="366" y="402"/>
                  </a:lnTo>
                  <a:lnTo>
                    <a:pt x="374" y="404"/>
                  </a:lnTo>
                  <a:lnTo>
                    <a:pt x="380" y="410"/>
                  </a:lnTo>
                  <a:lnTo>
                    <a:pt x="384" y="408"/>
                  </a:lnTo>
                  <a:lnTo>
                    <a:pt x="392" y="410"/>
                  </a:lnTo>
                  <a:lnTo>
                    <a:pt x="406" y="418"/>
                  </a:lnTo>
                  <a:lnTo>
                    <a:pt x="412" y="414"/>
                  </a:lnTo>
                  <a:lnTo>
                    <a:pt x="418" y="410"/>
                  </a:lnTo>
                  <a:lnTo>
                    <a:pt x="422" y="408"/>
                  </a:lnTo>
                  <a:lnTo>
                    <a:pt x="418" y="404"/>
                  </a:lnTo>
                  <a:lnTo>
                    <a:pt x="426" y="402"/>
                  </a:lnTo>
                  <a:lnTo>
                    <a:pt x="428" y="402"/>
                  </a:lnTo>
                  <a:lnTo>
                    <a:pt x="428" y="406"/>
                  </a:lnTo>
                  <a:lnTo>
                    <a:pt x="428" y="408"/>
                  </a:lnTo>
                  <a:lnTo>
                    <a:pt x="424" y="408"/>
                  </a:lnTo>
                  <a:lnTo>
                    <a:pt x="424" y="410"/>
                  </a:lnTo>
                  <a:lnTo>
                    <a:pt x="428" y="410"/>
                  </a:lnTo>
                  <a:lnTo>
                    <a:pt x="432" y="408"/>
                  </a:lnTo>
                  <a:lnTo>
                    <a:pt x="434" y="410"/>
                  </a:lnTo>
                  <a:lnTo>
                    <a:pt x="434" y="414"/>
                  </a:lnTo>
                  <a:lnTo>
                    <a:pt x="442" y="418"/>
                  </a:lnTo>
                  <a:lnTo>
                    <a:pt x="446" y="422"/>
                  </a:lnTo>
                  <a:lnTo>
                    <a:pt x="448" y="416"/>
                  </a:lnTo>
                  <a:lnTo>
                    <a:pt x="444" y="420"/>
                  </a:lnTo>
                  <a:lnTo>
                    <a:pt x="444" y="416"/>
                  </a:lnTo>
                  <a:lnTo>
                    <a:pt x="452" y="416"/>
                  </a:lnTo>
                  <a:lnTo>
                    <a:pt x="464" y="404"/>
                  </a:lnTo>
                  <a:lnTo>
                    <a:pt x="470" y="402"/>
                  </a:lnTo>
                  <a:lnTo>
                    <a:pt x="486" y="400"/>
                  </a:lnTo>
                  <a:lnTo>
                    <a:pt x="490" y="400"/>
                  </a:lnTo>
                  <a:lnTo>
                    <a:pt x="490" y="396"/>
                  </a:lnTo>
                  <a:lnTo>
                    <a:pt x="494" y="396"/>
                  </a:lnTo>
                  <a:lnTo>
                    <a:pt x="494" y="396"/>
                  </a:lnTo>
                  <a:lnTo>
                    <a:pt x="494" y="386"/>
                  </a:lnTo>
                  <a:lnTo>
                    <a:pt x="496" y="376"/>
                  </a:lnTo>
                  <a:lnTo>
                    <a:pt x="496" y="368"/>
                  </a:lnTo>
                  <a:lnTo>
                    <a:pt x="502" y="356"/>
                  </a:lnTo>
                  <a:lnTo>
                    <a:pt x="504" y="358"/>
                  </a:lnTo>
                  <a:lnTo>
                    <a:pt x="508" y="344"/>
                  </a:lnTo>
                  <a:lnTo>
                    <a:pt x="512" y="336"/>
                  </a:lnTo>
                  <a:lnTo>
                    <a:pt x="510" y="332"/>
                  </a:lnTo>
                  <a:lnTo>
                    <a:pt x="514" y="328"/>
                  </a:lnTo>
                  <a:lnTo>
                    <a:pt x="518" y="320"/>
                  </a:lnTo>
                  <a:lnTo>
                    <a:pt x="522" y="318"/>
                  </a:lnTo>
                  <a:lnTo>
                    <a:pt x="522" y="318"/>
                  </a:lnTo>
                  <a:lnTo>
                    <a:pt x="528" y="314"/>
                  </a:lnTo>
                  <a:lnTo>
                    <a:pt x="526" y="310"/>
                  </a:lnTo>
                  <a:lnTo>
                    <a:pt x="530" y="306"/>
                  </a:lnTo>
                  <a:lnTo>
                    <a:pt x="534" y="296"/>
                  </a:lnTo>
                  <a:lnTo>
                    <a:pt x="534" y="284"/>
                  </a:lnTo>
                  <a:lnTo>
                    <a:pt x="536" y="278"/>
                  </a:lnTo>
                  <a:lnTo>
                    <a:pt x="542" y="256"/>
                  </a:lnTo>
                  <a:lnTo>
                    <a:pt x="542" y="250"/>
                  </a:lnTo>
                  <a:lnTo>
                    <a:pt x="536" y="232"/>
                  </a:lnTo>
                  <a:lnTo>
                    <a:pt x="536" y="230"/>
                  </a:lnTo>
                  <a:lnTo>
                    <a:pt x="536" y="230"/>
                  </a:lnTo>
                  <a:lnTo>
                    <a:pt x="534" y="220"/>
                  </a:lnTo>
                  <a:lnTo>
                    <a:pt x="534" y="212"/>
                  </a:lnTo>
                  <a:lnTo>
                    <a:pt x="534" y="214"/>
                  </a:lnTo>
                  <a:lnTo>
                    <a:pt x="534" y="212"/>
                  </a:lnTo>
                  <a:lnTo>
                    <a:pt x="530" y="204"/>
                  </a:lnTo>
                  <a:lnTo>
                    <a:pt x="528" y="202"/>
                  </a:lnTo>
                  <a:lnTo>
                    <a:pt x="528" y="200"/>
                  </a:lnTo>
                  <a:lnTo>
                    <a:pt x="526" y="196"/>
                  </a:lnTo>
                  <a:lnTo>
                    <a:pt x="520" y="192"/>
                  </a:lnTo>
                  <a:lnTo>
                    <a:pt x="518" y="186"/>
                  </a:lnTo>
                  <a:lnTo>
                    <a:pt x="512" y="186"/>
                  </a:lnTo>
                  <a:lnTo>
                    <a:pt x="506" y="178"/>
                  </a:lnTo>
                  <a:lnTo>
                    <a:pt x="502" y="162"/>
                  </a:lnTo>
                  <a:lnTo>
                    <a:pt x="502" y="160"/>
                  </a:lnTo>
                  <a:lnTo>
                    <a:pt x="500" y="164"/>
                  </a:lnTo>
                  <a:lnTo>
                    <a:pt x="494" y="160"/>
                  </a:lnTo>
                  <a:lnTo>
                    <a:pt x="494" y="158"/>
                  </a:lnTo>
                  <a:lnTo>
                    <a:pt x="492" y="160"/>
                  </a:lnTo>
                  <a:lnTo>
                    <a:pt x="492" y="162"/>
                  </a:lnTo>
                  <a:lnTo>
                    <a:pt x="490" y="164"/>
                  </a:lnTo>
                  <a:lnTo>
                    <a:pt x="486" y="156"/>
                  </a:lnTo>
                  <a:lnTo>
                    <a:pt x="486" y="148"/>
                  </a:lnTo>
                  <a:lnTo>
                    <a:pt x="484" y="148"/>
                  </a:lnTo>
                  <a:lnTo>
                    <a:pt x="480" y="140"/>
                  </a:lnTo>
                  <a:lnTo>
                    <a:pt x="476" y="138"/>
                  </a:lnTo>
                  <a:lnTo>
                    <a:pt x="478" y="134"/>
                  </a:lnTo>
                  <a:lnTo>
                    <a:pt x="478" y="136"/>
                  </a:lnTo>
                  <a:lnTo>
                    <a:pt x="478" y="132"/>
                  </a:lnTo>
                  <a:lnTo>
                    <a:pt x="474" y="128"/>
                  </a:lnTo>
                  <a:lnTo>
                    <a:pt x="472" y="130"/>
                  </a:lnTo>
                  <a:lnTo>
                    <a:pt x="468" y="126"/>
                  </a:lnTo>
                  <a:lnTo>
                    <a:pt x="464" y="124"/>
                  </a:lnTo>
                  <a:lnTo>
                    <a:pt x="462" y="124"/>
                  </a:lnTo>
                  <a:lnTo>
                    <a:pt x="460" y="118"/>
                  </a:lnTo>
                  <a:lnTo>
                    <a:pt x="456" y="118"/>
                  </a:lnTo>
                  <a:lnTo>
                    <a:pt x="452" y="118"/>
                  </a:lnTo>
                  <a:lnTo>
                    <a:pt x="446" y="114"/>
                  </a:lnTo>
                  <a:lnTo>
                    <a:pt x="444" y="108"/>
                  </a:lnTo>
                  <a:lnTo>
                    <a:pt x="444" y="108"/>
                  </a:lnTo>
                  <a:lnTo>
                    <a:pt x="444" y="108"/>
                  </a:lnTo>
                  <a:lnTo>
                    <a:pt x="442" y="106"/>
                  </a:lnTo>
                  <a:lnTo>
                    <a:pt x="442" y="96"/>
                  </a:lnTo>
                  <a:lnTo>
                    <a:pt x="438" y="84"/>
                  </a:lnTo>
                  <a:lnTo>
                    <a:pt x="436" y="84"/>
                  </a:lnTo>
                  <a:lnTo>
                    <a:pt x="434" y="80"/>
                  </a:lnTo>
                  <a:lnTo>
                    <a:pt x="430" y="66"/>
                  </a:lnTo>
                  <a:lnTo>
                    <a:pt x="430" y="58"/>
                  </a:lnTo>
                  <a:lnTo>
                    <a:pt x="422" y="52"/>
                  </a:lnTo>
                  <a:lnTo>
                    <a:pt x="420" y="48"/>
                  </a:lnTo>
                  <a:lnTo>
                    <a:pt x="418" y="48"/>
                  </a:lnTo>
                  <a:lnTo>
                    <a:pt x="414" y="50"/>
                  </a:lnTo>
                  <a:lnTo>
                    <a:pt x="410" y="48"/>
                  </a:lnTo>
                  <a:lnTo>
                    <a:pt x="404" y="26"/>
                  </a:lnTo>
                  <a:lnTo>
                    <a:pt x="400" y="20"/>
                  </a:lnTo>
                  <a:lnTo>
                    <a:pt x="400" y="16"/>
                  </a:lnTo>
                  <a:lnTo>
                    <a:pt x="398" y="16"/>
                  </a:lnTo>
                  <a:lnTo>
                    <a:pt x="396" y="14"/>
                  </a:lnTo>
                  <a:lnTo>
                    <a:pt x="396" y="4"/>
                  </a:lnTo>
                  <a:lnTo>
                    <a:pt x="396" y="0"/>
                  </a:lnTo>
                  <a:lnTo>
                    <a:pt x="394" y="0"/>
                  </a:lnTo>
                  <a:lnTo>
                    <a:pt x="390" y="4"/>
                  </a:lnTo>
                  <a:lnTo>
                    <a:pt x="390" y="6"/>
                  </a:lnTo>
                  <a:lnTo>
                    <a:pt x="386" y="10"/>
                  </a:lnTo>
                  <a:lnTo>
                    <a:pt x="384" y="18"/>
                  </a:lnTo>
                  <a:lnTo>
                    <a:pt x="382" y="18"/>
                  </a:lnTo>
                  <a:lnTo>
                    <a:pt x="380" y="22"/>
                  </a:lnTo>
                  <a:lnTo>
                    <a:pt x="380" y="26"/>
                  </a:lnTo>
                  <a:lnTo>
                    <a:pt x="382" y="26"/>
                  </a:lnTo>
                  <a:lnTo>
                    <a:pt x="382" y="34"/>
                  </a:lnTo>
                  <a:lnTo>
                    <a:pt x="380" y="40"/>
                  </a:lnTo>
                  <a:lnTo>
                    <a:pt x="380" y="52"/>
                  </a:lnTo>
                  <a:lnTo>
                    <a:pt x="382" y="60"/>
                  </a:lnTo>
                  <a:lnTo>
                    <a:pt x="376" y="80"/>
                  </a:lnTo>
                  <a:lnTo>
                    <a:pt x="370" y="94"/>
                  </a:lnTo>
                  <a:lnTo>
                    <a:pt x="360" y="96"/>
                  </a:lnTo>
                  <a:lnTo>
                    <a:pt x="350" y="90"/>
                  </a:lnTo>
                  <a:lnTo>
                    <a:pt x="344" y="84"/>
                  </a:lnTo>
                  <a:lnTo>
                    <a:pt x="334" y="80"/>
                  </a:lnTo>
                  <a:lnTo>
                    <a:pt x="322" y="72"/>
                  </a:lnTo>
                  <a:lnTo>
                    <a:pt x="314" y="70"/>
                  </a:lnTo>
                  <a:lnTo>
                    <a:pt x="312" y="72"/>
                  </a:lnTo>
                  <a:lnTo>
                    <a:pt x="310" y="64"/>
                  </a:lnTo>
                  <a:lnTo>
                    <a:pt x="304" y="60"/>
                  </a:lnTo>
                  <a:lnTo>
                    <a:pt x="302" y="60"/>
                  </a:lnTo>
                  <a:lnTo>
                    <a:pt x="300" y="58"/>
                  </a:lnTo>
                  <a:lnTo>
                    <a:pt x="306" y="40"/>
                  </a:lnTo>
                  <a:lnTo>
                    <a:pt x="304" y="40"/>
                  </a:lnTo>
                  <a:lnTo>
                    <a:pt x="304" y="34"/>
                  </a:lnTo>
                  <a:lnTo>
                    <a:pt x="308" y="38"/>
                  </a:lnTo>
                  <a:lnTo>
                    <a:pt x="308" y="34"/>
                  </a:lnTo>
                  <a:lnTo>
                    <a:pt x="308" y="32"/>
                  </a:lnTo>
                  <a:lnTo>
                    <a:pt x="308" y="34"/>
                  </a:lnTo>
                  <a:lnTo>
                    <a:pt x="312" y="34"/>
                  </a:lnTo>
                  <a:lnTo>
                    <a:pt x="314" y="30"/>
                  </a:lnTo>
                  <a:lnTo>
                    <a:pt x="312" y="28"/>
                  </a:lnTo>
                  <a:lnTo>
                    <a:pt x="314" y="28"/>
                  </a:lnTo>
                  <a:lnTo>
                    <a:pt x="318" y="22"/>
                  </a:lnTo>
                  <a:lnTo>
                    <a:pt x="316" y="20"/>
                  </a:lnTo>
                  <a:lnTo>
                    <a:pt x="312" y="22"/>
                  </a:lnTo>
                  <a:lnTo>
                    <a:pt x="312" y="16"/>
                  </a:lnTo>
                  <a:lnTo>
                    <a:pt x="308" y="18"/>
                  </a:lnTo>
                  <a:lnTo>
                    <a:pt x="308" y="24"/>
                  </a:lnTo>
                  <a:lnTo>
                    <a:pt x="306" y="24"/>
                  </a:lnTo>
                  <a:lnTo>
                    <a:pt x="304" y="20"/>
                  </a:lnTo>
                  <a:lnTo>
                    <a:pt x="304" y="20"/>
                  </a:lnTo>
                  <a:lnTo>
                    <a:pt x="302" y="20"/>
                  </a:lnTo>
                  <a:lnTo>
                    <a:pt x="304" y="16"/>
                  </a:lnTo>
                  <a:lnTo>
                    <a:pt x="298" y="18"/>
                  </a:lnTo>
                  <a:lnTo>
                    <a:pt x="294" y="22"/>
                  </a:lnTo>
                  <a:lnTo>
                    <a:pt x="288" y="18"/>
                  </a:lnTo>
                  <a:lnTo>
                    <a:pt x="280" y="18"/>
                  </a:lnTo>
                  <a:lnTo>
                    <a:pt x="276" y="16"/>
                  </a:lnTo>
                  <a:lnTo>
                    <a:pt x="276" y="14"/>
                  </a:lnTo>
                  <a:lnTo>
                    <a:pt x="272" y="16"/>
                  </a:lnTo>
                  <a:lnTo>
                    <a:pt x="266" y="14"/>
                  </a:lnTo>
                  <a:lnTo>
                    <a:pt x="262" y="10"/>
                  </a:lnTo>
                  <a:lnTo>
                    <a:pt x="260" y="12"/>
                  </a:lnTo>
                  <a:lnTo>
                    <a:pt x="254" y="6"/>
                  </a:lnTo>
                  <a:lnTo>
                    <a:pt x="252" y="10"/>
                  </a:lnTo>
                  <a:lnTo>
                    <a:pt x="252" y="6"/>
                  </a:lnTo>
                  <a:lnTo>
                    <a:pt x="250" y="8"/>
                  </a:lnTo>
                  <a:lnTo>
                    <a:pt x="248" y="8"/>
                  </a:lnTo>
                  <a:lnTo>
                    <a:pt x="250" y="8"/>
                  </a:lnTo>
                  <a:lnTo>
                    <a:pt x="254" y="12"/>
                  </a:lnTo>
                  <a:lnTo>
                    <a:pt x="258" y="12"/>
                  </a:lnTo>
                  <a:lnTo>
                    <a:pt x="260" y="12"/>
                  </a:lnTo>
                  <a:lnTo>
                    <a:pt x="260" y="18"/>
                  </a:lnTo>
                  <a:lnTo>
                    <a:pt x="252" y="22"/>
                  </a:lnTo>
                  <a:lnTo>
                    <a:pt x="242" y="20"/>
                  </a:lnTo>
                  <a:lnTo>
                    <a:pt x="242" y="22"/>
                  </a:lnTo>
                  <a:lnTo>
                    <a:pt x="238" y="20"/>
                  </a:lnTo>
                  <a:lnTo>
                    <a:pt x="236" y="24"/>
                  </a:lnTo>
                  <a:lnTo>
                    <a:pt x="238" y="28"/>
                  </a:lnTo>
                  <a:lnTo>
                    <a:pt x="234" y="24"/>
                  </a:lnTo>
                  <a:lnTo>
                    <a:pt x="232" y="26"/>
                  </a:lnTo>
                  <a:lnTo>
                    <a:pt x="228" y="28"/>
                  </a:lnTo>
                  <a:lnTo>
                    <a:pt x="226" y="34"/>
                  </a:lnTo>
                  <a:lnTo>
                    <a:pt x="228" y="34"/>
                  </a:lnTo>
                  <a:lnTo>
                    <a:pt x="228" y="36"/>
                  </a:lnTo>
                  <a:lnTo>
                    <a:pt x="228" y="38"/>
                  </a:lnTo>
                  <a:lnTo>
                    <a:pt x="224" y="38"/>
                  </a:lnTo>
                  <a:lnTo>
                    <a:pt x="220" y="46"/>
                  </a:lnTo>
                  <a:lnTo>
                    <a:pt x="218" y="46"/>
                  </a:lnTo>
                  <a:lnTo>
                    <a:pt x="216" y="50"/>
                  </a:lnTo>
                  <a:lnTo>
                    <a:pt x="222" y="56"/>
                  </a:lnTo>
                  <a:lnTo>
                    <a:pt x="220" y="58"/>
                  </a:lnTo>
                  <a:lnTo>
                    <a:pt x="220" y="62"/>
                  </a:lnTo>
                  <a:lnTo>
                    <a:pt x="214" y="56"/>
                  </a:lnTo>
                  <a:lnTo>
                    <a:pt x="206" y="56"/>
                  </a:lnTo>
                  <a:lnTo>
                    <a:pt x="204" y="58"/>
                  </a:lnTo>
                  <a:lnTo>
                    <a:pt x="200" y="58"/>
                  </a:lnTo>
                  <a:lnTo>
                    <a:pt x="196" y="66"/>
                  </a:lnTo>
                  <a:lnTo>
                    <a:pt x="198" y="64"/>
                  </a:lnTo>
                  <a:lnTo>
                    <a:pt x="200" y="54"/>
                  </a:lnTo>
                  <a:lnTo>
                    <a:pt x="192" y="46"/>
                  </a:lnTo>
                  <a:lnTo>
                    <a:pt x="184" y="42"/>
                  </a:lnTo>
                  <a:lnTo>
                    <a:pt x="182" y="42"/>
                  </a:lnTo>
                  <a:lnTo>
                    <a:pt x="180" y="44"/>
                  </a:lnTo>
                  <a:lnTo>
                    <a:pt x="176" y="46"/>
                  </a:lnTo>
                  <a:lnTo>
                    <a:pt x="176" y="46"/>
                  </a:lnTo>
                  <a:lnTo>
                    <a:pt x="174" y="48"/>
                  </a:lnTo>
                  <a:lnTo>
                    <a:pt x="172" y="44"/>
                  </a:lnTo>
                  <a:lnTo>
                    <a:pt x="170" y="46"/>
                  </a:lnTo>
                  <a:lnTo>
                    <a:pt x="172" y="48"/>
                  </a:lnTo>
                  <a:lnTo>
                    <a:pt x="170" y="52"/>
                  </a:lnTo>
                  <a:lnTo>
                    <a:pt x="168" y="54"/>
                  </a:lnTo>
                  <a:lnTo>
                    <a:pt x="168" y="52"/>
                  </a:lnTo>
                  <a:lnTo>
                    <a:pt x="160" y="54"/>
                  </a:lnTo>
                  <a:lnTo>
                    <a:pt x="162" y="60"/>
                  </a:lnTo>
                  <a:lnTo>
                    <a:pt x="158" y="58"/>
                  </a:lnTo>
                  <a:lnTo>
                    <a:pt x="156" y="62"/>
                  </a:lnTo>
                  <a:lnTo>
                    <a:pt x="158" y="64"/>
                  </a:lnTo>
                  <a:lnTo>
                    <a:pt x="154" y="64"/>
                  </a:lnTo>
                  <a:lnTo>
                    <a:pt x="152" y="66"/>
                  </a:lnTo>
                  <a:lnTo>
                    <a:pt x="152" y="70"/>
                  </a:lnTo>
                  <a:lnTo>
                    <a:pt x="150" y="74"/>
                  </a:lnTo>
                  <a:lnTo>
                    <a:pt x="150" y="76"/>
                  </a:lnTo>
                  <a:lnTo>
                    <a:pt x="152" y="78"/>
                  </a:lnTo>
                  <a:lnTo>
                    <a:pt x="150" y="80"/>
                  </a:lnTo>
                  <a:lnTo>
                    <a:pt x="146" y="78"/>
                  </a:lnTo>
                  <a:lnTo>
                    <a:pt x="144" y="74"/>
                  </a:lnTo>
                  <a:lnTo>
                    <a:pt x="140" y="74"/>
                  </a:lnTo>
                  <a:lnTo>
                    <a:pt x="138" y="74"/>
                  </a:lnTo>
                  <a:lnTo>
                    <a:pt x="138" y="80"/>
                  </a:lnTo>
                  <a:lnTo>
                    <a:pt x="140" y="84"/>
                  </a:lnTo>
                  <a:lnTo>
                    <a:pt x="142" y="86"/>
                  </a:lnTo>
                  <a:lnTo>
                    <a:pt x="138" y="88"/>
                  </a:lnTo>
                  <a:lnTo>
                    <a:pt x="138" y="94"/>
                  </a:lnTo>
                  <a:lnTo>
                    <a:pt x="130" y="78"/>
                  </a:lnTo>
                  <a:lnTo>
                    <a:pt x="128" y="82"/>
                  </a:lnTo>
                  <a:lnTo>
                    <a:pt x="122" y="86"/>
                  </a:lnTo>
                  <a:lnTo>
                    <a:pt x="120" y="92"/>
                  </a:lnTo>
                  <a:lnTo>
                    <a:pt x="122" y="100"/>
                  </a:lnTo>
                  <a:lnTo>
                    <a:pt x="116" y="106"/>
                  </a:lnTo>
                  <a:lnTo>
                    <a:pt x="114" y="106"/>
                  </a:lnTo>
                  <a:lnTo>
                    <a:pt x="112" y="116"/>
                  </a:lnTo>
                  <a:lnTo>
                    <a:pt x="104" y="122"/>
                  </a:lnTo>
                  <a:lnTo>
                    <a:pt x="84" y="128"/>
                  </a:lnTo>
                  <a:lnTo>
                    <a:pt x="78" y="126"/>
                  </a:lnTo>
                  <a:lnTo>
                    <a:pt x="74" y="132"/>
                  </a:lnTo>
                  <a:lnTo>
                    <a:pt x="66" y="132"/>
                  </a:lnTo>
                  <a:lnTo>
                    <a:pt x="58" y="136"/>
                  </a:lnTo>
                  <a:lnTo>
                    <a:pt x="46" y="136"/>
                  </a:lnTo>
                  <a:lnTo>
                    <a:pt x="36" y="142"/>
                  </a:lnTo>
                  <a:lnTo>
                    <a:pt x="30" y="150"/>
                  </a:lnTo>
                  <a:lnTo>
                    <a:pt x="24" y="150"/>
                  </a:lnTo>
                  <a:lnTo>
                    <a:pt x="18" y="154"/>
                  </a:lnTo>
                  <a:lnTo>
                    <a:pt x="12" y="164"/>
                  </a:lnTo>
                  <a:lnTo>
                    <a:pt x="12" y="164"/>
                  </a:lnTo>
                  <a:lnTo>
                    <a:pt x="10" y="160"/>
                  </a:lnTo>
                  <a:lnTo>
                    <a:pt x="12" y="152"/>
                  </a:lnTo>
                  <a:lnTo>
                    <a:pt x="10" y="154"/>
                  </a:lnTo>
                  <a:lnTo>
                    <a:pt x="6" y="160"/>
                  </a:lnTo>
                  <a:lnTo>
                    <a:pt x="6" y="166"/>
                  </a:lnTo>
                  <a:lnTo>
                    <a:pt x="8" y="170"/>
                  </a:lnTo>
                  <a:lnTo>
                    <a:pt x="8" y="176"/>
                  </a:lnTo>
                  <a:lnTo>
                    <a:pt x="2" y="184"/>
                  </a:lnTo>
                  <a:lnTo>
                    <a:pt x="2" y="192"/>
                  </a:lnTo>
                  <a:lnTo>
                    <a:pt x="10" y="206"/>
                  </a:lnTo>
                  <a:lnTo>
                    <a:pt x="10" y="208"/>
                  </a:lnTo>
                  <a:lnTo>
                    <a:pt x="12" y="212"/>
                  </a:lnTo>
                  <a:lnTo>
                    <a:pt x="14" y="216"/>
                  </a:lnTo>
                  <a:lnTo>
                    <a:pt x="12" y="220"/>
                  </a:lnTo>
                  <a:lnTo>
                    <a:pt x="10" y="220"/>
                  </a:lnTo>
                  <a:lnTo>
                    <a:pt x="8" y="216"/>
                  </a:lnTo>
                  <a:lnTo>
                    <a:pt x="8" y="216"/>
                  </a:lnTo>
                  <a:lnTo>
                    <a:pt x="4" y="208"/>
                  </a:lnTo>
                  <a:lnTo>
                    <a:pt x="2" y="208"/>
                  </a:lnTo>
                  <a:lnTo>
                    <a:pt x="8" y="222"/>
                  </a:lnTo>
                  <a:lnTo>
                    <a:pt x="6" y="224"/>
                  </a:lnTo>
                  <a:lnTo>
                    <a:pt x="6" y="222"/>
                  </a:lnTo>
                  <a:lnTo>
                    <a:pt x="4" y="222"/>
                  </a:lnTo>
                  <a:lnTo>
                    <a:pt x="2" y="218"/>
                  </a:lnTo>
                  <a:lnTo>
                    <a:pt x="0" y="216"/>
                  </a:lnTo>
                  <a:lnTo>
                    <a:pt x="0" y="218"/>
                  </a:lnTo>
                  <a:lnTo>
                    <a:pt x="4" y="226"/>
                  </a:lnTo>
                  <a:lnTo>
                    <a:pt x="10" y="230"/>
                  </a:lnTo>
                  <a:lnTo>
                    <a:pt x="12" y="238"/>
                  </a:lnTo>
                  <a:lnTo>
                    <a:pt x="14" y="244"/>
                  </a:lnTo>
                  <a:lnTo>
                    <a:pt x="24" y="264"/>
                  </a:lnTo>
                  <a:lnTo>
                    <a:pt x="26" y="280"/>
                  </a:lnTo>
                  <a:lnTo>
                    <a:pt x="34" y="300"/>
                  </a:lnTo>
                  <a:lnTo>
                    <a:pt x="34" y="314"/>
                  </a:lnTo>
                  <a:lnTo>
                    <a:pt x="34" y="318"/>
                  </a:lnTo>
                  <a:lnTo>
                    <a:pt x="34" y="324"/>
                  </a:lnTo>
                  <a:lnTo>
                    <a:pt x="30" y="330"/>
                  </a:lnTo>
                  <a:lnTo>
                    <a:pt x="26" y="330"/>
                  </a:lnTo>
                  <a:lnTo>
                    <a:pt x="26" y="3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 name="Rectangle 48">
              <a:extLst>
                <a:ext uri="{FF2B5EF4-FFF2-40B4-BE49-F238E27FC236}">
                  <a16:creationId xmlns:a16="http://schemas.microsoft.com/office/drawing/2014/main" xmlns="" id="{34FDE1D8-EDE5-4FE9-A57D-DB257A4B5E5A}"/>
                </a:ext>
              </a:extLst>
            </p:cNvPr>
            <p:cNvSpPr>
              <a:spLocks noChangeArrowheads="1"/>
            </p:cNvSpPr>
            <p:nvPr/>
          </p:nvSpPr>
          <p:spPr bwMode="auto">
            <a:xfrm>
              <a:off x="7621588" y="3938588"/>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 name="Freeform 49">
              <a:extLst>
                <a:ext uri="{FF2B5EF4-FFF2-40B4-BE49-F238E27FC236}">
                  <a16:creationId xmlns:a16="http://schemas.microsoft.com/office/drawing/2014/main" xmlns="" id="{7A1C230B-AC8D-41A6-A75F-6772D14415CC}"/>
                </a:ext>
              </a:extLst>
            </p:cNvPr>
            <p:cNvSpPr>
              <a:spLocks/>
            </p:cNvSpPr>
            <p:nvPr/>
          </p:nvSpPr>
          <p:spPr bwMode="auto">
            <a:xfrm>
              <a:off x="7748588" y="4719638"/>
              <a:ext cx="9525" cy="3175"/>
            </a:xfrm>
            <a:custGeom>
              <a:avLst/>
              <a:gdLst/>
              <a:ahLst/>
              <a:cxnLst>
                <a:cxn ang="0">
                  <a:pos x="2" y="0"/>
                </a:cxn>
                <a:cxn ang="0">
                  <a:pos x="0" y="0"/>
                </a:cxn>
                <a:cxn ang="0">
                  <a:pos x="2" y="0"/>
                </a:cxn>
                <a:cxn ang="0">
                  <a:pos x="6" y="2"/>
                </a:cxn>
                <a:cxn ang="0">
                  <a:pos x="2" y="0"/>
                </a:cxn>
                <a:cxn ang="0">
                  <a:pos x="2" y="0"/>
                </a:cxn>
              </a:cxnLst>
              <a:rect l="0" t="0" r="r" b="b"/>
              <a:pathLst>
                <a:path w="6" h="2">
                  <a:moveTo>
                    <a:pt x="2" y="0"/>
                  </a:moveTo>
                  <a:lnTo>
                    <a:pt x="0" y="0"/>
                  </a:lnTo>
                  <a:lnTo>
                    <a:pt x="2" y="0"/>
                  </a:lnTo>
                  <a:lnTo>
                    <a:pt x="6"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 name="Freeform 50">
              <a:extLst>
                <a:ext uri="{FF2B5EF4-FFF2-40B4-BE49-F238E27FC236}">
                  <a16:creationId xmlns:a16="http://schemas.microsoft.com/office/drawing/2014/main" xmlns="" id="{2C426BC5-9CBE-477A-9643-880552252603}"/>
                </a:ext>
              </a:extLst>
            </p:cNvPr>
            <p:cNvSpPr>
              <a:spLocks/>
            </p:cNvSpPr>
            <p:nvPr/>
          </p:nvSpPr>
          <p:spPr bwMode="auto">
            <a:xfrm>
              <a:off x="6589713" y="4592638"/>
              <a:ext cx="196850" cy="63500"/>
            </a:xfrm>
            <a:custGeom>
              <a:avLst/>
              <a:gdLst/>
              <a:ahLst/>
              <a:cxnLst>
                <a:cxn ang="0">
                  <a:pos x="90" y="32"/>
                </a:cxn>
                <a:cxn ang="0">
                  <a:pos x="86" y="34"/>
                </a:cxn>
                <a:cxn ang="0">
                  <a:pos x="80" y="30"/>
                </a:cxn>
                <a:cxn ang="0">
                  <a:pos x="74" y="32"/>
                </a:cxn>
                <a:cxn ang="0">
                  <a:pos x="58" y="24"/>
                </a:cxn>
                <a:cxn ang="0">
                  <a:pos x="46" y="24"/>
                </a:cxn>
                <a:cxn ang="0">
                  <a:pos x="42" y="26"/>
                </a:cxn>
                <a:cxn ang="0">
                  <a:pos x="32" y="22"/>
                </a:cxn>
                <a:cxn ang="0">
                  <a:pos x="22" y="22"/>
                </a:cxn>
                <a:cxn ang="0">
                  <a:pos x="14" y="18"/>
                </a:cxn>
                <a:cxn ang="0">
                  <a:pos x="16" y="16"/>
                </a:cxn>
                <a:cxn ang="0">
                  <a:pos x="2" y="12"/>
                </a:cxn>
                <a:cxn ang="0">
                  <a:pos x="0" y="8"/>
                </a:cxn>
                <a:cxn ang="0">
                  <a:pos x="2" y="10"/>
                </a:cxn>
                <a:cxn ang="0">
                  <a:pos x="4" y="10"/>
                </a:cxn>
                <a:cxn ang="0">
                  <a:pos x="10" y="2"/>
                </a:cxn>
                <a:cxn ang="0">
                  <a:pos x="12" y="0"/>
                </a:cxn>
                <a:cxn ang="0">
                  <a:pos x="22" y="2"/>
                </a:cxn>
                <a:cxn ang="0">
                  <a:pos x="28" y="0"/>
                </a:cxn>
                <a:cxn ang="0">
                  <a:pos x="30" y="4"/>
                </a:cxn>
                <a:cxn ang="0">
                  <a:pos x="40" y="6"/>
                </a:cxn>
                <a:cxn ang="0">
                  <a:pos x="44" y="12"/>
                </a:cxn>
                <a:cxn ang="0">
                  <a:pos x="48" y="12"/>
                </a:cxn>
                <a:cxn ang="0">
                  <a:pos x="56" y="12"/>
                </a:cxn>
                <a:cxn ang="0">
                  <a:pos x="68" y="14"/>
                </a:cxn>
                <a:cxn ang="0">
                  <a:pos x="70" y="14"/>
                </a:cxn>
                <a:cxn ang="0">
                  <a:pos x="72" y="8"/>
                </a:cxn>
                <a:cxn ang="0">
                  <a:pos x="76" y="8"/>
                </a:cxn>
                <a:cxn ang="0">
                  <a:pos x="78" y="10"/>
                </a:cxn>
                <a:cxn ang="0">
                  <a:pos x="84" y="10"/>
                </a:cxn>
                <a:cxn ang="0">
                  <a:pos x="90" y="14"/>
                </a:cxn>
                <a:cxn ang="0">
                  <a:pos x="96" y="14"/>
                </a:cxn>
                <a:cxn ang="0">
                  <a:pos x="100" y="18"/>
                </a:cxn>
                <a:cxn ang="0">
                  <a:pos x="100" y="22"/>
                </a:cxn>
                <a:cxn ang="0">
                  <a:pos x="104" y="24"/>
                </a:cxn>
                <a:cxn ang="0">
                  <a:pos x="116" y="24"/>
                </a:cxn>
                <a:cxn ang="0">
                  <a:pos x="122" y="26"/>
                </a:cxn>
                <a:cxn ang="0">
                  <a:pos x="120" y="34"/>
                </a:cxn>
                <a:cxn ang="0">
                  <a:pos x="124" y="40"/>
                </a:cxn>
                <a:cxn ang="0">
                  <a:pos x="120" y="38"/>
                </a:cxn>
                <a:cxn ang="0">
                  <a:pos x="106" y="32"/>
                </a:cxn>
                <a:cxn ang="0">
                  <a:pos x="98" y="34"/>
                </a:cxn>
                <a:cxn ang="0">
                  <a:pos x="90" y="32"/>
                </a:cxn>
                <a:cxn ang="0">
                  <a:pos x="90" y="32"/>
                </a:cxn>
              </a:cxnLst>
              <a:rect l="0" t="0" r="r" b="b"/>
              <a:pathLst>
                <a:path w="124" h="40">
                  <a:moveTo>
                    <a:pt x="90" y="32"/>
                  </a:moveTo>
                  <a:lnTo>
                    <a:pt x="86" y="34"/>
                  </a:lnTo>
                  <a:lnTo>
                    <a:pt x="80" y="30"/>
                  </a:lnTo>
                  <a:lnTo>
                    <a:pt x="74" y="32"/>
                  </a:lnTo>
                  <a:lnTo>
                    <a:pt x="58" y="24"/>
                  </a:lnTo>
                  <a:lnTo>
                    <a:pt x="46" y="24"/>
                  </a:lnTo>
                  <a:lnTo>
                    <a:pt x="42" y="26"/>
                  </a:lnTo>
                  <a:lnTo>
                    <a:pt x="32" y="22"/>
                  </a:lnTo>
                  <a:lnTo>
                    <a:pt x="22" y="22"/>
                  </a:lnTo>
                  <a:lnTo>
                    <a:pt x="14" y="18"/>
                  </a:lnTo>
                  <a:lnTo>
                    <a:pt x="16" y="16"/>
                  </a:lnTo>
                  <a:lnTo>
                    <a:pt x="2" y="12"/>
                  </a:lnTo>
                  <a:lnTo>
                    <a:pt x="0" y="8"/>
                  </a:lnTo>
                  <a:lnTo>
                    <a:pt x="2" y="10"/>
                  </a:lnTo>
                  <a:lnTo>
                    <a:pt x="4" y="10"/>
                  </a:lnTo>
                  <a:lnTo>
                    <a:pt x="10" y="2"/>
                  </a:lnTo>
                  <a:lnTo>
                    <a:pt x="12" y="0"/>
                  </a:lnTo>
                  <a:lnTo>
                    <a:pt x="22" y="2"/>
                  </a:lnTo>
                  <a:lnTo>
                    <a:pt x="28" y="0"/>
                  </a:lnTo>
                  <a:lnTo>
                    <a:pt x="30" y="4"/>
                  </a:lnTo>
                  <a:lnTo>
                    <a:pt x="40" y="6"/>
                  </a:lnTo>
                  <a:lnTo>
                    <a:pt x="44" y="12"/>
                  </a:lnTo>
                  <a:lnTo>
                    <a:pt x="48" y="12"/>
                  </a:lnTo>
                  <a:lnTo>
                    <a:pt x="56" y="12"/>
                  </a:lnTo>
                  <a:lnTo>
                    <a:pt x="68" y="14"/>
                  </a:lnTo>
                  <a:lnTo>
                    <a:pt x="70" y="14"/>
                  </a:lnTo>
                  <a:lnTo>
                    <a:pt x="72" y="8"/>
                  </a:lnTo>
                  <a:lnTo>
                    <a:pt x="76" y="8"/>
                  </a:lnTo>
                  <a:lnTo>
                    <a:pt x="78" y="10"/>
                  </a:lnTo>
                  <a:lnTo>
                    <a:pt x="84" y="10"/>
                  </a:lnTo>
                  <a:lnTo>
                    <a:pt x="90" y="14"/>
                  </a:lnTo>
                  <a:lnTo>
                    <a:pt x="96" y="14"/>
                  </a:lnTo>
                  <a:lnTo>
                    <a:pt x="100" y="18"/>
                  </a:lnTo>
                  <a:lnTo>
                    <a:pt x="100" y="22"/>
                  </a:lnTo>
                  <a:lnTo>
                    <a:pt x="104" y="24"/>
                  </a:lnTo>
                  <a:lnTo>
                    <a:pt x="116" y="24"/>
                  </a:lnTo>
                  <a:lnTo>
                    <a:pt x="122" y="26"/>
                  </a:lnTo>
                  <a:lnTo>
                    <a:pt x="120" y="34"/>
                  </a:lnTo>
                  <a:lnTo>
                    <a:pt x="124" y="40"/>
                  </a:lnTo>
                  <a:lnTo>
                    <a:pt x="120" y="38"/>
                  </a:lnTo>
                  <a:lnTo>
                    <a:pt x="106" y="32"/>
                  </a:lnTo>
                  <a:lnTo>
                    <a:pt x="98" y="34"/>
                  </a:lnTo>
                  <a:lnTo>
                    <a:pt x="90" y="32"/>
                  </a:lnTo>
                  <a:lnTo>
                    <a:pt x="90" y="3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 name="Freeform 51">
              <a:extLst>
                <a:ext uri="{FF2B5EF4-FFF2-40B4-BE49-F238E27FC236}">
                  <a16:creationId xmlns:a16="http://schemas.microsoft.com/office/drawing/2014/main" xmlns="" id="{4CA17F63-26FE-4626-BA89-CB61FE7A94B7}"/>
                </a:ext>
              </a:extLst>
            </p:cNvPr>
            <p:cNvSpPr>
              <a:spLocks/>
            </p:cNvSpPr>
            <p:nvPr/>
          </p:nvSpPr>
          <p:spPr bwMode="auto">
            <a:xfrm>
              <a:off x="6818313" y="4538663"/>
              <a:ext cx="6350" cy="15875"/>
            </a:xfrm>
            <a:custGeom>
              <a:avLst/>
              <a:gdLst/>
              <a:ahLst/>
              <a:cxnLst>
                <a:cxn ang="0">
                  <a:pos x="2" y="0"/>
                </a:cxn>
                <a:cxn ang="0">
                  <a:pos x="4" y="8"/>
                </a:cxn>
                <a:cxn ang="0">
                  <a:pos x="2" y="10"/>
                </a:cxn>
                <a:cxn ang="0">
                  <a:pos x="0" y="2"/>
                </a:cxn>
                <a:cxn ang="0">
                  <a:pos x="2" y="0"/>
                </a:cxn>
                <a:cxn ang="0">
                  <a:pos x="2" y="0"/>
                </a:cxn>
              </a:cxnLst>
              <a:rect l="0" t="0" r="r" b="b"/>
              <a:pathLst>
                <a:path w="4" h="10">
                  <a:moveTo>
                    <a:pt x="2" y="0"/>
                  </a:moveTo>
                  <a:lnTo>
                    <a:pt x="4" y="8"/>
                  </a:lnTo>
                  <a:lnTo>
                    <a:pt x="2" y="10"/>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 name="Freeform 52">
              <a:extLst>
                <a:ext uri="{FF2B5EF4-FFF2-40B4-BE49-F238E27FC236}">
                  <a16:creationId xmlns:a16="http://schemas.microsoft.com/office/drawing/2014/main" xmlns="" id="{E53BF3A3-E059-42AE-BF4D-393BE57DDE38}"/>
                </a:ext>
              </a:extLst>
            </p:cNvPr>
            <p:cNvSpPr>
              <a:spLocks/>
            </p:cNvSpPr>
            <p:nvPr/>
          </p:nvSpPr>
          <p:spPr bwMode="auto">
            <a:xfrm>
              <a:off x="6843713" y="4227513"/>
              <a:ext cx="47625" cy="63500"/>
            </a:xfrm>
            <a:custGeom>
              <a:avLst/>
              <a:gdLst/>
              <a:ahLst/>
              <a:cxnLst>
                <a:cxn ang="0">
                  <a:pos x="28" y="0"/>
                </a:cxn>
                <a:cxn ang="0">
                  <a:pos x="30" y="0"/>
                </a:cxn>
                <a:cxn ang="0">
                  <a:pos x="30" y="4"/>
                </a:cxn>
                <a:cxn ang="0">
                  <a:pos x="30" y="12"/>
                </a:cxn>
                <a:cxn ang="0">
                  <a:pos x="20" y="20"/>
                </a:cxn>
                <a:cxn ang="0">
                  <a:pos x="20" y="24"/>
                </a:cxn>
                <a:cxn ang="0">
                  <a:pos x="8" y="34"/>
                </a:cxn>
                <a:cxn ang="0">
                  <a:pos x="0" y="40"/>
                </a:cxn>
                <a:cxn ang="0">
                  <a:pos x="0" y="40"/>
                </a:cxn>
                <a:cxn ang="0">
                  <a:pos x="2" y="34"/>
                </a:cxn>
                <a:cxn ang="0">
                  <a:pos x="8" y="28"/>
                </a:cxn>
                <a:cxn ang="0">
                  <a:pos x="20" y="14"/>
                </a:cxn>
                <a:cxn ang="0">
                  <a:pos x="24" y="12"/>
                </a:cxn>
                <a:cxn ang="0">
                  <a:pos x="26" y="6"/>
                </a:cxn>
                <a:cxn ang="0">
                  <a:pos x="26" y="8"/>
                </a:cxn>
                <a:cxn ang="0">
                  <a:pos x="28" y="8"/>
                </a:cxn>
                <a:cxn ang="0">
                  <a:pos x="26" y="6"/>
                </a:cxn>
                <a:cxn ang="0">
                  <a:pos x="28" y="0"/>
                </a:cxn>
                <a:cxn ang="0">
                  <a:pos x="28" y="0"/>
                </a:cxn>
              </a:cxnLst>
              <a:rect l="0" t="0" r="r" b="b"/>
              <a:pathLst>
                <a:path w="30" h="40">
                  <a:moveTo>
                    <a:pt x="28" y="0"/>
                  </a:moveTo>
                  <a:lnTo>
                    <a:pt x="30" y="0"/>
                  </a:lnTo>
                  <a:lnTo>
                    <a:pt x="30" y="4"/>
                  </a:lnTo>
                  <a:lnTo>
                    <a:pt x="30" y="12"/>
                  </a:lnTo>
                  <a:lnTo>
                    <a:pt x="20" y="20"/>
                  </a:lnTo>
                  <a:lnTo>
                    <a:pt x="20" y="24"/>
                  </a:lnTo>
                  <a:lnTo>
                    <a:pt x="8" y="34"/>
                  </a:lnTo>
                  <a:lnTo>
                    <a:pt x="0" y="40"/>
                  </a:lnTo>
                  <a:lnTo>
                    <a:pt x="0" y="40"/>
                  </a:lnTo>
                  <a:lnTo>
                    <a:pt x="2" y="34"/>
                  </a:lnTo>
                  <a:lnTo>
                    <a:pt x="8" y="28"/>
                  </a:lnTo>
                  <a:lnTo>
                    <a:pt x="20" y="14"/>
                  </a:lnTo>
                  <a:lnTo>
                    <a:pt x="24" y="12"/>
                  </a:lnTo>
                  <a:lnTo>
                    <a:pt x="26" y="6"/>
                  </a:lnTo>
                  <a:lnTo>
                    <a:pt x="26" y="8"/>
                  </a:lnTo>
                  <a:lnTo>
                    <a:pt x="28" y="8"/>
                  </a:lnTo>
                  <a:lnTo>
                    <a:pt x="26" y="6"/>
                  </a:lnTo>
                  <a:lnTo>
                    <a:pt x="28" y="0"/>
                  </a:lnTo>
                  <a:lnTo>
                    <a:pt x="2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 name="Freeform 53">
              <a:extLst>
                <a:ext uri="{FF2B5EF4-FFF2-40B4-BE49-F238E27FC236}">
                  <a16:creationId xmlns:a16="http://schemas.microsoft.com/office/drawing/2014/main" xmlns="" id="{5C5E6385-57BB-4A8C-BC50-9D5DF4356EB7}"/>
                </a:ext>
              </a:extLst>
            </p:cNvPr>
            <p:cNvSpPr>
              <a:spLocks/>
            </p:cNvSpPr>
            <p:nvPr/>
          </p:nvSpPr>
          <p:spPr bwMode="auto">
            <a:xfrm>
              <a:off x="6897688" y="4214813"/>
              <a:ext cx="3175" cy="6350"/>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 name="Freeform 54">
              <a:extLst>
                <a:ext uri="{FF2B5EF4-FFF2-40B4-BE49-F238E27FC236}">
                  <a16:creationId xmlns:a16="http://schemas.microsoft.com/office/drawing/2014/main" xmlns="" id="{D3CF139A-BECC-431E-808B-EF149E67A2FB}"/>
                </a:ext>
              </a:extLst>
            </p:cNvPr>
            <p:cNvSpPr>
              <a:spLocks/>
            </p:cNvSpPr>
            <p:nvPr/>
          </p:nvSpPr>
          <p:spPr bwMode="auto">
            <a:xfrm>
              <a:off x="6897688" y="4208463"/>
              <a:ext cx="9525" cy="3175"/>
            </a:xfrm>
            <a:custGeom>
              <a:avLst/>
              <a:gdLst/>
              <a:ahLst/>
              <a:cxnLst>
                <a:cxn ang="0">
                  <a:pos x="0" y="0"/>
                </a:cxn>
                <a:cxn ang="0">
                  <a:pos x="6" y="2"/>
                </a:cxn>
                <a:cxn ang="0">
                  <a:pos x="2" y="2"/>
                </a:cxn>
                <a:cxn ang="0">
                  <a:pos x="0" y="0"/>
                </a:cxn>
                <a:cxn ang="0">
                  <a:pos x="0" y="0"/>
                </a:cxn>
              </a:cxnLst>
              <a:rect l="0" t="0" r="r" b="b"/>
              <a:pathLst>
                <a:path w="6" h="2">
                  <a:moveTo>
                    <a:pt x="0" y="0"/>
                  </a:moveTo>
                  <a:lnTo>
                    <a:pt x="6"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 name="Freeform 55">
              <a:extLst>
                <a:ext uri="{FF2B5EF4-FFF2-40B4-BE49-F238E27FC236}">
                  <a16:creationId xmlns:a16="http://schemas.microsoft.com/office/drawing/2014/main" xmlns="" id="{7479B3EB-0F42-4FFF-9D1E-AF43BB9E6706}"/>
                </a:ext>
              </a:extLst>
            </p:cNvPr>
            <p:cNvSpPr>
              <a:spLocks/>
            </p:cNvSpPr>
            <p:nvPr/>
          </p:nvSpPr>
          <p:spPr bwMode="auto">
            <a:xfrm>
              <a:off x="6910388" y="4183063"/>
              <a:ext cx="22225" cy="25400"/>
            </a:xfrm>
            <a:custGeom>
              <a:avLst/>
              <a:gdLst/>
              <a:ahLst/>
              <a:cxnLst>
                <a:cxn ang="0">
                  <a:pos x="0" y="0"/>
                </a:cxn>
                <a:cxn ang="0">
                  <a:pos x="8" y="0"/>
                </a:cxn>
                <a:cxn ang="0">
                  <a:pos x="14" y="4"/>
                </a:cxn>
                <a:cxn ang="0">
                  <a:pos x="14" y="12"/>
                </a:cxn>
                <a:cxn ang="0">
                  <a:pos x="14" y="14"/>
                </a:cxn>
                <a:cxn ang="0">
                  <a:pos x="10" y="16"/>
                </a:cxn>
                <a:cxn ang="0">
                  <a:pos x="8" y="14"/>
                </a:cxn>
                <a:cxn ang="0">
                  <a:pos x="4" y="2"/>
                </a:cxn>
                <a:cxn ang="0">
                  <a:pos x="0" y="0"/>
                </a:cxn>
                <a:cxn ang="0">
                  <a:pos x="0" y="0"/>
                </a:cxn>
              </a:cxnLst>
              <a:rect l="0" t="0" r="r" b="b"/>
              <a:pathLst>
                <a:path w="14" h="16">
                  <a:moveTo>
                    <a:pt x="0" y="0"/>
                  </a:moveTo>
                  <a:lnTo>
                    <a:pt x="8" y="0"/>
                  </a:lnTo>
                  <a:lnTo>
                    <a:pt x="14" y="4"/>
                  </a:lnTo>
                  <a:lnTo>
                    <a:pt x="14" y="12"/>
                  </a:lnTo>
                  <a:lnTo>
                    <a:pt x="14" y="14"/>
                  </a:lnTo>
                  <a:lnTo>
                    <a:pt x="10" y="16"/>
                  </a:lnTo>
                  <a:lnTo>
                    <a:pt x="8" y="14"/>
                  </a:lnTo>
                  <a:lnTo>
                    <a:pt x="4"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 name="Freeform 56">
              <a:extLst>
                <a:ext uri="{FF2B5EF4-FFF2-40B4-BE49-F238E27FC236}">
                  <a16:creationId xmlns:a16="http://schemas.microsoft.com/office/drawing/2014/main" xmlns="" id="{C6F829D9-AC1B-4B52-BF67-B72ACDF59EAC}"/>
                </a:ext>
              </a:extLst>
            </p:cNvPr>
            <p:cNvSpPr>
              <a:spLocks/>
            </p:cNvSpPr>
            <p:nvPr/>
          </p:nvSpPr>
          <p:spPr bwMode="auto">
            <a:xfrm>
              <a:off x="6897688" y="4068763"/>
              <a:ext cx="88900" cy="133350"/>
            </a:xfrm>
            <a:custGeom>
              <a:avLst/>
              <a:gdLst/>
              <a:ahLst/>
              <a:cxnLst>
                <a:cxn ang="0">
                  <a:pos x="34" y="4"/>
                </a:cxn>
                <a:cxn ang="0">
                  <a:pos x="32" y="16"/>
                </a:cxn>
                <a:cxn ang="0">
                  <a:pos x="36" y="24"/>
                </a:cxn>
                <a:cxn ang="0">
                  <a:pos x="24" y="38"/>
                </a:cxn>
                <a:cxn ang="0">
                  <a:pos x="20" y="46"/>
                </a:cxn>
                <a:cxn ang="0">
                  <a:pos x="24" y="58"/>
                </a:cxn>
                <a:cxn ang="0">
                  <a:pos x="28" y="66"/>
                </a:cxn>
                <a:cxn ang="0">
                  <a:pos x="32" y="62"/>
                </a:cxn>
                <a:cxn ang="0">
                  <a:pos x="42" y="62"/>
                </a:cxn>
                <a:cxn ang="0">
                  <a:pos x="46" y="66"/>
                </a:cxn>
                <a:cxn ang="0">
                  <a:pos x="54" y="66"/>
                </a:cxn>
                <a:cxn ang="0">
                  <a:pos x="50" y="70"/>
                </a:cxn>
                <a:cxn ang="0">
                  <a:pos x="54" y="74"/>
                </a:cxn>
                <a:cxn ang="0">
                  <a:pos x="56" y="78"/>
                </a:cxn>
                <a:cxn ang="0">
                  <a:pos x="54" y="80"/>
                </a:cxn>
                <a:cxn ang="0">
                  <a:pos x="52" y="80"/>
                </a:cxn>
                <a:cxn ang="0">
                  <a:pos x="44" y="72"/>
                </a:cxn>
                <a:cxn ang="0">
                  <a:pos x="36" y="66"/>
                </a:cxn>
                <a:cxn ang="0">
                  <a:pos x="28" y="66"/>
                </a:cxn>
                <a:cxn ang="0">
                  <a:pos x="20" y="70"/>
                </a:cxn>
                <a:cxn ang="0">
                  <a:pos x="14" y="66"/>
                </a:cxn>
                <a:cxn ang="0">
                  <a:pos x="10" y="62"/>
                </a:cxn>
                <a:cxn ang="0">
                  <a:pos x="10" y="54"/>
                </a:cxn>
                <a:cxn ang="0">
                  <a:pos x="6" y="54"/>
                </a:cxn>
                <a:cxn ang="0">
                  <a:pos x="4" y="50"/>
                </a:cxn>
                <a:cxn ang="0">
                  <a:pos x="2" y="34"/>
                </a:cxn>
                <a:cxn ang="0">
                  <a:pos x="6" y="34"/>
                </a:cxn>
                <a:cxn ang="0">
                  <a:pos x="10" y="2"/>
                </a:cxn>
                <a:cxn ang="0">
                  <a:pos x="20" y="2"/>
                </a:cxn>
                <a:cxn ang="0">
                  <a:pos x="28" y="4"/>
                </a:cxn>
                <a:cxn ang="0">
                  <a:pos x="32" y="0"/>
                </a:cxn>
                <a:cxn ang="0">
                  <a:pos x="32" y="2"/>
                </a:cxn>
              </a:cxnLst>
              <a:rect l="0" t="0" r="r" b="b"/>
              <a:pathLst>
                <a:path w="56" h="84">
                  <a:moveTo>
                    <a:pt x="32" y="2"/>
                  </a:moveTo>
                  <a:lnTo>
                    <a:pt x="34" y="4"/>
                  </a:lnTo>
                  <a:lnTo>
                    <a:pt x="32" y="8"/>
                  </a:lnTo>
                  <a:lnTo>
                    <a:pt x="32" y="16"/>
                  </a:lnTo>
                  <a:lnTo>
                    <a:pt x="36" y="22"/>
                  </a:lnTo>
                  <a:lnTo>
                    <a:pt x="36" y="24"/>
                  </a:lnTo>
                  <a:lnTo>
                    <a:pt x="30" y="34"/>
                  </a:lnTo>
                  <a:lnTo>
                    <a:pt x="24" y="38"/>
                  </a:lnTo>
                  <a:lnTo>
                    <a:pt x="22" y="46"/>
                  </a:lnTo>
                  <a:lnTo>
                    <a:pt x="20" y="46"/>
                  </a:lnTo>
                  <a:lnTo>
                    <a:pt x="24" y="54"/>
                  </a:lnTo>
                  <a:lnTo>
                    <a:pt x="24" y="58"/>
                  </a:lnTo>
                  <a:lnTo>
                    <a:pt x="26" y="62"/>
                  </a:lnTo>
                  <a:lnTo>
                    <a:pt x="28" y="66"/>
                  </a:lnTo>
                  <a:lnTo>
                    <a:pt x="32" y="64"/>
                  </a:lnTo>
                  <a:lnTo>
                    <a:pt x="32" y="62"/>
                  </a:lnTo>
                  <a:lnTo>
                    <a:pt x="38" y="60"/>
                  </a:lnTo>
                  <a:lnTo>
                    <a:pt x="42" y="62"/>
                  </a:lnTo>
                  <a:lnTo>
                    <a:pt x="44" y="68"/>
                  </a:lnTo>
                  <a:lnTo>
                    <a:pt x="46" y="66"/>
                  </a:lnTo>
                  <a:lnTo>
                    <a:pt x="46" y="64"/>
                  </a:lnTo>
                  <a:lnTo>
                    <a:pt x="54" y="66"/>
                  </a:lnTo>
                  <a:lnTo>
                    <a:pt x="54" y="68"/>
                  </a:lnTo>
                  <a:lnTo>
                    <a:pt x="50" y="70"/>
                  </a:lnTo>
                  <a:lnTo>
                    <a:pt x="50" y="72"/>
                  </a:lnTo>
                  <a:lnTo>
                    <a:pt x="54" y="74"/>
                  </a:lnTo>
                  <a:lnTo>
                    <a:pt x="54" y="76"/>
                  </a:lnTo>
                  <a:lnTo>
                    <a:pt x="56" y="78"/>
                  </a:lnTo>
                  <a:lnTo>
                    <a:pt x="56" y="84"/>
                  </a:lnTo>
                  <a:lnTo>
                    <a:pt x="54" y="80"/>
                  </a:lnTo>
                  <a:lnTo>
                    <a:pt x="56" y="80"/>
                  </a:lnTo>
                  <a:lnTo>
                    <a:pt x="52" y="80"/>
                  </a:lnTo>
                  <a:lnTo>
                    <a:pt x="46" y="76"/>
                  </a:lnTo>
                  <a:lnTo>
                    <a:pt x="44" y="72"/>
                  </a:lnTo>
                  <a:lnTo>
                    <a:pt x="38" y="66"/>
                  </a:lnTo>
                  <a:lnTo>
                    <a:pt x="36" y="66"/>
                  </a:lnTo>
                  <a:lnTo>
                    <a:pt x="38" y="74"/>
                  </a:lnTo>
                  <a:lnTo>
                    <a:pt x="28" y="66"/>
                  </a:lnTo>
                  <a:lnTo>
                    <a:pt x="24" y="66"/>
                  </a:lnTo>
                  <a:lnTo>
                    <a:pt x="20" y="70"/>
                  </a:lnTo>
                  <a:lnTo>
                    <a:pt x="18" y="70"/>
                  </a:lnTo>
                  <a:lnTo>
                    <a:pt x="14" y="66"/>
                  </a:lnTo>
                  <a:lnTo>
                    <a:pt x="12" y="66"/>
                  </a:lnTo>
                  <a:lnTo>
                    <a:pt x="10" y="62"/>
                  </a:lnTo>
                  <a:lnTo>
                    <a:pt x="14" y="54"/>
                  </a:lnTo>
                  <a:lnTo>
                    <a:pt x="10" y="54"/>
                  </a:lnTo>
                  <a:lnTo>
                    <a:pt x="10" y="58"/>
                  </a:lnTo>
                  <a:lnTo>
                    <a:pt x="6" y="54"/>
                  </a:lnTo>
                  <a:lnTo>
                    <a:pt x="4" y="54"/>
                  </a:lnTo>
                  <a:lnTo>
                    <a:pt x="4" y="50"/>
                  </a:lnTo>
                  <a:lnTo>
                    <a:pt x="0" y="34"/>
                  </a:lnTo>
                  <a:lnTo>
                    <a:pt x="2" y="34"/>
                  </a:lnTo>
                  <a:lnTo>
                    <a:pt x="4" y="36"/>
                  </a:lnTo>
                  <a:lnTo>
                    <a:pt x="6" y="34"/>
                  </a:lnTo>
                  <a:lnTo>
                    <a:pt x="8" y="10"/>
                  </a:lnTo>
                  <a:lnTo>
                    <a:pt x="10" y="2"/>
                  </a:lnTo>
                  <a:lnTo>
                    <a:pt x="12" y="0"/>
                  </a:lnTo>
                  <a:lnTo>
                    <a:pt x="20" y="2"/>
                  </a:lnTo>
                  <a:lnTo>
                    <a:pt x="24" y="4"/>
                  </a:lnTo>
                  <a:lnTo>
                    <a:pt x="28" y="4"/>
                  </a:lnTo>
                  <a:lnTo>
                    <a:pt x="30" y="2"/>
                  </a:lnTo>
                  <a:lnTo>
                    <a:pt x="32" y="0"/>
                  </a:lnTo>
                  <a:lnTo>
                    <a:pt x="32" y="2"/>
                  </a:lnTo>
                  <a:lnTo>
                    <a:pt x="3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6" name="Freeform 57">
              <a:extLst>
                <a:ext uri="{FF2B5EF4-FFF2-40B4-BE49-F238E27FC236}">
                  <a16:creationId xmlns:a16="http://schemas.microsoft.com/office/drawing/2014/main" xmlns="" id="{E802A0EA-A651-431A-B948-9A53D411F32D}"/>
                </a:ext>
              </a:extLst>
            </p:cNvPr>
            <p:cNvSpPr>
              <a:spLocks/>
            </p:cNvSpPr>
            <p:nvPr/>
          </p:nvSpPr>
          <p:spPr bwMode="auto">
            <a:xfrm>
              <a:off x="6942138" y="4148138"/>
              <a:ext cx="3175" cy="6350"/>
            </a:xfrm>
            <a:custGeom>
              <a:avLst/>
              <a:gdLst/>
              <a:ahLst/>
              <a:cxnLst>
                <a:cxn ang="0">
                  <a:pos x="0" y="0"/>
                </a:cxn>
                <a:cxn ang="0">
                  <a:pos x="0" y="0"/>
                </a:cxn>
                <a:cxn ang="0">
                  <a:pos x="2" y="4"/>
                </a:cxn>
                <a:cxn ang="0">
                  <a:pos x="0" y="4"/>
                </a:cxn>
                <a:cxn ang="0">
                  <a:pos x="0" y="0"/>
                </a:cxn>
                <a:cxn ang="0">
                  <a:pos x="0" y="0"/>
                </a:cxn>
              </a:cxnLst>
              <a:rect l="0" t="0" r="r" b="b"/>
              <a:pathLst>
                <a:path w="2" h="4">
                  <a:moveTo>
                    <a:pt x="0" y="0"/>
                  </a:moveTo>
                  <a:lnTo>
                    <a:pt x="0" y="0"/>
                  </a:lnTo>
                  <a:lnTo>
                    <a:pt x="2" y="4"/>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7" name="Freeform 58">
              <a:extLst>
                <a:ext uri="{FF2B5EF4-FFF2-40B4-BE49-F238E27FC236}">
                  <a16:creationId xmlns:a16="http://schemas.microsoft.com/office/drawing/2014/main" xmlns="" id="{A4F49279-C860-4D0C-8CB1-99572CE929A2}"/>
                </a:ext>
              </a:extLst>
            </p:cNvPr>
            <p:cNvSpPr>
              <a:spLocks/>
            </p:cNvSpPr>
            <p:nvPr/>
          </p:nvSpPr>
          <p:spPr bwMode="auto">
            <a:xfrm>
              <a:off x="6938963" y="4179888"/>
              <a:ext cx="6350" cy="6350"/>
            </a:xfrm>
            <a:custGeom>
              <a:avLst/>
              <a:gdLst/>
              <a:ahLst/>
              <a:cxnLst>
                <a:cxn ang="0">
                  <a:pos x="0" y="4"/>
                </a:cxn>
                <a:cxn ang="0">
                  <a:pos x="0" y="0"/>
                </a:cxn>
                <a:cxn ang="0">
                  <a:pos x="4" y="2"/>
                </a:cxn>
                <a:cxn ang="0">
                  <a:pos x="4" y="4"/>
                </a:cxn>
                <a:cxn ang="0">
                  <a:pos x="0" y="4"/>
                </a:cxn>
                <a:cxn ang="0">
                  <a:pos x="0" y="4"/>
                </a:cxn>
              </a:cxnLst>
              <a:rect l="0" t="0" r="r" b="b"/>
              <a:pathLst>
                <a:path w="4" h="4">
                  <a:moveTo>
                    <a:pt x="0" y="4"/>
                  </a:moveTo>
                  <a:lnTo>
                    <a:pt x="0" y="0"/>
                  </a:lnTo>
                  <a:lnTo>
                    <a:pt x="4" y="2"/>
                  </a:lnTo>
                  <a:lnTo>
                    <a:pt x="4"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8" name="Freeform 59">
              <a:extLst>
                <a:ext uri="{FF2B5EF4-FFF2-40B4-BE49-F238E27FC236}">
                  <a16:creationId xmlns:a16="http://schemas.microsoft.com/office/drawing/2014/main" xmlns="" id="{983950B3-1D2D-4F7A-81F8-6A6892B282F8}"/>
                </a:ext>
              </a:extLst>
            </p:cNvPr>
            <p:cNvSpPr>
              <a:spLocks/>
            </p:cNvSpPr>
            <p:nvPr/>
          </p:nvSpPr>
          <p:spPr bwMode="auto">
            <a:xfrm>
              <a:off x="6942138" y="4198938"/>
              <a:ext cx="3175" cy="12700"/>
            </a:xfrm>
            <a:custGeom>
              <a:avLst/>
              <a:gdLst/>
              <a:ahLst/>
              <a:cxnLst>
                <a:cxn ang="0">
                  <a:pos x="0" y="4"/>
                </a:cxn>
                <a:cxn ang="0">
                  <a:pos x="0" y="0"/>
                </a:cxn>
                <a:cxn ang="0">
                  <a:pos x="2" y="0"/>
                </a:cxn>
                <a:cxn ang="0">
                  <a:pos x="2" y="8"/>
                </a:cxn>
                <a:cxn ang="0">
                  <a:pos x="0" y="4"/>
                </a:cxn>
                <a:cxn ang="0">
                  <a:pos x="0" y="4"/>
                </a:cxn>
              </a:cxnLst>
              <a:rect l="0" t="0" r="r" b="b"/>
              <a:pathLst>
                <a:path w="2" h="8">
                  <a:moveTo>
                    <a:pt x="0" y="4"/>
                  </a:moveTo>
                  <a:lnTo>
                    <a:pt x="0" y="0"/>
                  </a:lnTo>
                  <a:lnTo>
                    <a:pt x="2" y="0"/>
                  </a:lnTo>
                  <a:lnTo>
                    <a:pt x="2" y="8"/>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9" name="Freeform 60">
              <a:extLst>
                <a:ext uri="{FF2B5EF4-FFF2-40B4-BE49-F238E27FC236}">
                  <a16:creationId xmlns:a16="http://schemas.microsoft.com/office/drawing/2014/main" xmlns="" id="{D50A0FD2-5879-4D94-BEFC-A630428AA09F}"/>
                </a:ext>
              </a:extLst>
            </p:cNvPr>
            <p:cNvSpPr>
              <a:spLocks/>
            </p:cNvSpPr>
            <p:nvPr/>
          </p:nvSpPr>
          <p:spPr bwMode="auto">
            <a:xfrm>
              <a:off x="6951663" y="4202113"/>
              <a:ext cx="6350" cy="6350"/>
            </a:xfrm>
            <a:custGeom>
              <a:avLst/>
              <a:gdLst/>
              <a:ahLst/>
              <a:cxnLst>
                <a:cxn ang="0">
                  <a:pos x="0" y="2"/>
                </a:cxn>
                <a:cxn ang="0">
                  <a:pos x="2" y="0"/>
                </a:cxn>
                <a:cxn ang="0">
                  <a:pos x="4" y="4"/>
                </a:cxn>
                <a:cxn ang="0">
                  <a:pos x="0" y="2"/>
                </a:cxn>
                <a:cxn ang="0">
                  <a:pos x="0" y="2"/>
                </a:cxn>
              </a:cxnLst>
              <a:rect l="0" t="0" r="r" b="b"/>
              <a:pathLst>
                <a:path w="4" h="4">
                  <a:moveTo>
                    <a:pt x="0" y="2"/>
                  </a:moveTo>
                  <a:lnTo>
                    <a:pt x="2" y="0"/>
                  </a:lnTo>
                  <a:lnTo>
                    <a:pt x="4"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0" name="Freeform 61">
              <a:extLst>
                <a:ext uri="{FF2B5EF4-FFF2-40B4-BE49-F238E27FC236}">
                  <a16:creationId xmlns:a16="http://schemas.microsoft.com/office/drawing/2014/main" xmlns="" id="{AE670AEE-C290-48FF-85FC-F0A1AADC558E}"/>
                </a:ext>
              </a:extLst>
            </p:cNvPr>
            <p:cNvSpPr>
              <a:spLocks/>
            </p:cNvSpPr>
            <p:nvPr/>
          </p:nvSpPr>
          <p:spPr bwMode="auto">
            <a:xfrm>
              <a:off x="6970713" y="4202113"/>
              <a:ext cx="15875" cy="15875"/>
            </a:xfrm>
            <a:custGeom>
              <a:avLst/>
              <a:gdLst/>
              <a:ahLst/>
              <a:cxnLst>
                <a:cxn ang="0">
                  <a:pos x="0" y="0"/>
                </a:cxn>
                <a:cxn ang="0">
                  <a:pos x="10" y="6"/>
                </a:cxn>
                <a:cxn ang="0">
                  <a:pos x="10" y="10"/>
                </a:cxn>
                <a:cxn ang="0">
                  <a:pos x="6" y="8"/>
                </a:cxn>
                <a:cxn ang="0">
                  <a:pos x="4" y="4"/>
                </a:cxn>
                <a:cxn ang="0">
                  <a:pos x="0" y="8"/>
                </a:cxn>
                <a:cxn ang="0">
                  <a:pos x="0" y="0"/>
                </a:cxn>
                <a:cxn ang="0">
                  <a:pos x="0" y="0"/>
                </a:cxn>
              </a:cxnLst>
              <a:rect l="0" t="0" r="r" b="b"/>
              <a:pathLst>
                <a:path w="10" h="10">
                  <a:moveTo>
                    <a:pt x="0" y="0"/>
                  </a:moveTo>
                  <a:lnTo>
                    <a:pt x="10" y="6"/>
                  </a:lnTo>
                  <a:lnTo>
                    <a:pt x="10" y="10"/>
                  </a:lnTo>
                  <a:lnTo>
                    <a:pt x="6" y="8"/>
                  </a:lnTo>
                  <a:lnTo>
                    <a:pt x="4" y="4"/>
                  </a:lnTo>
                  <a:lnTo>
                    <a:pt x="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1" name="Freeform 62">
              <a:extLst>
                <a:ext uri="{FF2B5EF4-FFF2-40B4-BE49-F238E27FC236}">
                  <a16:creationId xmlns:a16="http://schemas.microsoft.com/office/drawing/2014/main" xmlns="" id="{2EFF6A9C-8F45-48DE-A4C0-04C7409E7091}"/>
                </a:ext>
              </a:extLst>
            </p:cNvPr>
            <p:cNvSpPr>
              <a:spLocks/>
            </p:cNvSpPr>
            <p:nvPr/>
          </p:nvSpPr>
          <p:spPr bwMode="auto">
            <a:xfrm>
              <a:off x="6992938" y="4202113"/>
              <a:ext cx="28575" cy="31750"/>
            </a:xfrm>
            <a:custGeom>
              <a:avLst/>
              <a:gdLst/>
              <a:ahLst/>
              <a:cxnLst>
                <a:cxn ang="0">
                  <a:pos x="0" y="0"/>
                </a:cxn>
                <a:cxn ang="0">
                  <a:pos x="8" y="0"/>
                </a:cxn>
                <a:cxn ang="0">
                  <a:pos x="12" y="0"/>
                </a:cxn>
                <a:cxn ang="0">
                  <a:pos x="16" y="4"/>
                </a:cxn>
                <a:cxn ang="0">
                  <a:pos x="16" y="14"/>
                </a:cxn>
                <a:cxn ang="0">
                  <a:pos x="18" y="20"/>
                </a:cxn>
                <a:cxn ang="0">
                  <a:pos x="12" y="20"/>
                </a:cxn>
                <a:cxn ang="0">
                  <a:pos x="8" y="14"/>
                </a:cxn>
                <a:cxn ang="0">
                  <a:pos x="8" y="10"/>
                </a:cxn>
                <a:cxn ang="0">
                  <a:pos x="2" y="6"/>
                </a:cxn>
                <a:cxn ang="0">
                  <a:pos x="0" y="0"/>
                </a:cxn>
                <a:cxn ang="0">
                  <a:pos x="0" y="0"/>
                </a:cxn>
              </a:cxnLst>
              <a:rect l="0" t="0" r="r" b="b"/>
              <a:pathLst>
                <a:path w="18" h="20">
                  <a:moveTo>
                    <a:pt x="0" y="0"/>
                  </a:moveTo>
                  <a:lnTo>
                    <a:pt x="8" y="0"/>
                  </a:lnTo>
                  <a:lnTo>
                    <a:pt x="12" y="0"/>
                  </a:lnTo>
                  <a:lnTo>
                    <a:pt x="16" y="4"/>
                  </a:lnTo>
                  <a:lnTo>
                    <a:pt x="16" y="14"/>
                  </a:lnTo>
                  <a:lnTo>
                    <a:pt x="18" y="20"/>
                  </a:lnTo>
                  <a:lnTo>
                    <a:pt x="12" y="20"/>
                  </a:lnTo>
                  <a:lnTo>
                    <a:pt x="8" y="14"/>
                  </a:lnTo>
                  <a:lnTo>
                    <a:pt x="8" y="10"/>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2" name="Freeform 63">
              <a:extLst>
                <a:ext uri="{FF2B5EF4-FFF2-40B4-BE49-F238E27FC236}">
                  <a16:creationId xmlns:a16="http://schemas.microsoft.com/office/drawing/2014/main" xmlns="" id="{CAB19C45-563B-4451-B322-FE1C891D926B}"/>
                </a:ext>
              </a:extLst>
            </p:cNvPr>
            <p:cNvSpPr>
              <a:spLocks/>
            </p:cNvSpPr>
            <p:nvPr/>
          </p:nvSpPr>
          <p:spPr bwMode="auto">
            <a:xfrm>
              <a:off x="6942138" y="4214813"/>
              <a:ext cx="25400" cy="31750"/>
            </a:xfrm>
            <a:custGeom>
              <a:avLst/>
              <a:gdLst/>
              <a:ahLst/>
              <a:cxnLst>
                <a:cxn ang="0">
                  <a:pos x="0" y="0"/>
                </a:cxn>
                <a:cxn ang="0">
                  <a:pos x="2" y="2"/>
                </a:cxn>
                <a:cxn ang="0">
                  <a:pos x="6" y="4"/>
                </a:cxn>
                <a:cxn ang="0">
                  <a:pos x="16" y="6"/>
                </a:cxn>
                <a:cxn ang="0">
                  <a:pos x="14" y="12"/>
                </a:cxn>
                <a:cxn ang="0">
                  <a:pos x="8" y="16"/>
                </a:cxn>
                <a:cxn ang="0">
                  <a:pos x="2" y="18"/>
                </a:cxn>
                <a:cxn ang="0">
                  <a:pos x="0" y="20"/>
                </a:cxn>
                <a:cxn ang="0">
                  <a:pos x="0" y="16"/>
                </a:cxn>
                <a:cxn ang="0">
                  <a:pos x="2" y="6"/>
                </a:cxn>
                <a:cxn ang="0">
                  <a:pos x="0" y="0"/>
                </a:cxn>
                <a:cxn ang="0">
                  <a:pos x="0" y="0"/>
                </a:cxn>
              </a:cxnLst>
              <a:rect l="0" t="0" r="r" b="b"/>
              <a:pathLst>
                <a:path w="16" h="20">
                  <a:moveTo>
                    <a:pt x="0" y="0"/>
                  </a:moveTo>
                  <a:lnTo>
                    <a:pt x="2" y="2"/>
                  </a:lnTo>
                  <a:lnTo>
                    <a:pt x="6" y="4"/>
                  </a:lnTo>
                  <a:lnTo>
                    <a:pt x="16" y="6"/>
                  </a:lnTo>
                  <a:lnTo>
                    <a:pt x="14" y="12"/>
                  </a:lnTo>
                  <a:lnTo>
                    <a:pt x="8" y="16"/>
                  </a:lnTo>
                  <a:lnTo>
                    <a:pt x="2" y="18"/>
                  </a:lnTo>
                  <a:lnTo>
                    <a:pt x="0" y="20"/>
                  </a:lnTo>
                  <a:lnTo>
                    <a:pt x="0" y="16"/>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3" name="Freeform 64">
              <a:extLst>
                <a:ext uri="{FF2B5EF4-FFF2-40B4-BE49-F238E27FC236}">
                  <a16:creationId xmlns:a16="http://schemas.microsoft.com/office/drawing/2014/main" xmlns="" id="{318142D2-661A-4469-8FD0-BB75C6A867B5}"/>
                </a:ext>
              </a:extLst>
            </p:cNvPr>
            <p:cNvSpPr>
              <a:spLocks/>
            </p:cNvSpPr>
            <p:nvPr/>
          </p:nvSpPr>
          <p:spPr bwMode="auto">
            <a:xfrm>
              <a:off x="6951663" y="4237038"/>
              <a:ext cx="25400" cy="41275"/>
            </a:xfrm>
            <a:custGeom>
              <a:avLst/>
              <a:gdLst/>
              <a:ahLst/>
              <a:cxnLst>
                <a:cxn ang="0">
                  <a:pos x="8" y="2"/>
                </a:cxn>
                <a:cxn ang="0">
                  <a:pos x="10" y="0"/>
                </a:cxn>
                <a:cxn ang="0">
                  <a:pos x="14" y="0"/>
                </a:cxn>
                <a:cxn ang="0">
                  <a:pos x="16" y="2"/>
                </a:cxn>
                <a:cxn ang="0">
                  <a:pos x="10" y="14"/>
                </a:cxn>
                <a:cxn ang="0">
                  <a:pos x="12" y="24"/>
                </a:cxn>
                <a:cxn ang="0">
                  <a:pos x="8" y="26"/>
                </a:cxn>
                <a:cxn ang="0">
                  <a:pos x="0" y="16"/>
                </a:cxn>
                <a:cxn ang="0">
                  <a:pos x="2" y="14"/>
                </a:cxn>
                <a:cxn ang="0">
                  <a:pos x="4" y="12"/>
                </a:cxn>
                <a:cxn ang="0">
                  <a:pos x="8" y="2"/>
                </a:cxn>
                <a:cxn ang="0">
                  <a:pos x="8" y="2"/>
                </a:cxn>
              </a:cxnLst>
              <a:rect l="0" t="0" r="r" b="b"/>
              <a:pathLst>
                <a:path w="16" h="26">
                  <a:moveTo>
                    <a:pt x="8" y="2"/>
                  </a:moveTo>
                  <a:lnTo>
                    <a:pt x="10" y="0"/>
                  </a:lnTo>
                  <a:lnTo>
                    <a:pt x="14" y="0"/>
                  </a:lnTo>
                  <a:lnTo>
                    <a:pt x="16" y="2"/>
                  </a:lnTo>
                  <a:lnTo>
                    <a:pt x="10" y="14"/>
                  </a:lnTo>
                  <a:lnTo>
                    <a:pt x="12" y="24"/>
                  </a:lnTo>
                  <a:lnTo>
                    <a:pt x="8" y="26"/>
                  </a:lnTo>
                  <a:lnTo>
                    <a:pt x="0" y="16"/>
                  </a:lnTo>
                  <a:lnTo>
                    <a:pt x="2" y="14"/>
                  </a:lnTo>
                  <a:lnTo>
                    <a:pt x="4" y="12"/>
                  </a:lnTo>
                  <a:lnTo>
                    <a:pt x="8" y="2"/>
                  </a:lnTo>
                  <a:lnTo>
                    <a:pt x="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4" name="Freeform 65">
              <a:extLst>
                <a:ext uri="{FF2B5EF4-FFF2-40B4-BE49-F238E27FC236}">
                  <a16:creationId xmlns:a16="http://schemas.microsoft.com/office/drawing/2014/main" xmlns="" id="{AF98FE8D-35F7-47C3-A936-7E670E28D708}"/>
                </a:ext>
              </a:extLst>
            </p:cNvPr>
            <p:cNvSpPr>
              <a:spLocks/>
            </p:cNvSpPr>
            <p:nvPr/>
          </p:nvSpPr>
          <p:spPr bwMode="auto">
            <a:xfrm>
              <a:off x="6992938" y="4224338"/>
              <a:ext cx="19050" cy="31750"/>
            </a:xfrm>
            <a:custGeom>
              <a:avLst/>
              <a:gdLst/>
              <a:ahLst/>
              <a:cxnLst>
                <a:cxn ang="0">
                  <a:pos x="0" y="0"/>
                </a:cxn>
                <a:cxn ang="0">
                  <a:pos x="2" y="2"/>
                </a:cxn>
                <a:cxn ang="0">
                  <a:pos x="8" y="2"/>
                </a:cxn>
                <a:cxn ang="0">
                  <a:pos x="8" y="4"/>
                </a:cxn>
                <a:cxn ang="0">
                  <a:pos x="8" y="10"/>
                </a:cxn>
                <a:cxn ang="0">
                  <a:pos x="12" y="18"/>
                </a:cxn>
                <a:cxn ang="0">
                  <a:pos x="10" y="18"/>
                </a:cxn>
                <a:cxn ang="0">
                  <a:pos x="8" y="20"/>
                </a:cxn>
                <a:cxn ang="0">
                  <a:pos x="6" y="16"/>
                </a:cxn>
                <a:cxn ang="0">
                  <a:pos x="4" y="8"/>
                </a:cxn>
                <a:cxn ang="0">
                  <a:pos x="2" y="8"/>
                </a:cxn>
                <a:cxn ang="0">
                  <a:pos x="0" y="0"/>
                </a:cxn>
                <a:cxn ang="0">
                  <a:pos x="0" y="0"/>
                </a:cxn>
              </a:cxnLst>
              <a:rect l="0" t="0" r="r" b="b"/>
              <a:pathLst>
                <a:path w="12" h="20">
                  <a:moveTo>
                    <a:pt x="0" y="0"/>
                  </a:moveTo>
                  <a:lnTo>
                    <a:pt x="2" y="2"/>
                  </a:lnTo>
                  <a:lnTo>
                    <a:pt x="8" y="2"/>
                  </a:lnTo>
                  <a:lnTo>
                    <a:pt x="8" y="4"/>
                  </a:lnTo>
                  <a:lnTo>
                    <a:pt x="8" y="10"/>
                  </a:lnTo>
                  <a:lnTo>
                    <a:pt x="12" y="18"/>
                  </a:lnTo>
                  <a:lnTo>
                    <a:pt x="10" y="18"/>
                  </a:lnTo>
                  <a:lnTo>
                    <a:pt x="8" y="20"/>
                  </a:lnTo>
                  <a:lnTo>
                    <a:pt x="6" y="16"/>
                  </a:lnTo>
                  <a:lnTo>
                    <a:pt x="4" y="8"/>
                  </a:lnTo>
                  <a:lnTo>
                    <a:pt x="2"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5" name="Freeform 66">
              <a:extLst>
                <a:ext uri="{FF2B5EF4-FFF2-40B4-BE49-F238E27FC236}">
                  <a16:creationId xmlns:a16="http://schemas.microsoft.com/office/drawing/2014/main" xmlns="" id="{93D6D1C1-9516-486E-B99B-D1C3026DFAD4}"/>
                </a:ext>
              </a:extLst>
            </p:cNvPr>
            <p:cNvSpPr>
              <a:spLocks/>
            </p:cNvSpPr>
            <p:nvPr/>
          </p:nvSpPr>
          <p:spPr bwMode="auto">
            <a:xfrm>
              <a:off x="6973888" y="4230688"/>
              <a:ext cx="12700" cy="38100"/>
            </a:xfrm>
            <a:custGeom>
              <a:avLst/>
              <a:gdLst/>
              <a:ahLst/>
              <a:cxnLst>
                <a:cxn ang="0">
                  <a:pos x="8" y="0"/>
                </a:cxn>
                <a:cxn ang="0">
                  <a:pos x="8" y="10"/>
                </a:cxn>
                <a:cxn ang="0">
                  <a:pos x="4" y="14"/>
                </a:cxn>
                <a:cxn ang="0">
                  <a:pos x="0" y="24"/>
                </a:cxn>
                <a:cxn ang="0">
                  <a:pos x="0" y="18"/>
                </a:cxn>
                <a:cxn ang="0">
                  <a:pos x="8" y="0"/>
                </a:cxn>
                <a:cxn ang="0">
                  <a:pos x="8" y="0"/>
                </a:cxn>
              </a:cxnLst>
              <a:rect l="0" t="0" r="r" b="b"/>
              <a:pathLst>
                <a:path w="8" h="24">
                  <a:moveTo>
                    <a:pt x="8" y="0"/>
                  </a:moveTo>
                  <a:lnTo>
                    <a:pt x="8" y="10"/>
                  </a:lnTo>
                  <a:lnTo>
                    <a:pt x="4" y="14"/>
                  </a:lnTo>
                  <a:lnTo>
                    <a:pt x="0" y="24"/>
                  </a:lnTo>
                  <a:lnTo>
                    <a:pt x="0" y="18"/>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6" name="Freeform 67">
              <a:extLst>
                <a:ext uri="{FF2B5EF4-FFF2-40B4-BE49-F238E27FC236}">
                  <a16:creationId xmlns:a16="http://schemas.microsoft.com/office/drawing/2014/main" xmlns="" id="{2B9D52A6-302F-4F81-AB22-986DAD13A51A}"/>
                </a:ext>
              </a:extLst>
            </p:cNvPr>
            <p:cNvSpPr>
              <a:spLocks/>
            </p:cNvSpPr>
            <p:nvPr/>
          </p:nvSpPr>
          <p:spPr bwMode="auto">
            <a:xfrm>
              <a:off x="6983413" y="4252913"/>
              <a:ext cx="15875" cy="12700"/>
            </a:xfrm>
            <a:custGeom>
              <a:avLst/>
              <a:gdLst/>
              <a:ahLst/>
              <a:cxnLst>
                <a:cxn ang="0">
                  <a:pos x="0" y="4"/>
                </a:cxn>
                <a:cxn ang="0">
                  <a:pos x="4" y="0"/>
                </a:cxn>
                <a:cxn ang="0">
                  <a:pos x="10" y="0"/>
                </a:cxn>
                <a:cxn ang="0">
                  <a:pos x="8" y="6"/>
                </a:cxn>
                <a:cxn ang="0">
                  <a:pos x="2" y="8"/>
                </a:cxn>
                <a:cxn ang="0">
                  <a:pos x="0" y="4"/>
                </a:cxn>
                <a:cxn ang="0">
                  <a:pos x="0" y="4"/>
                </a:cxn>
              </a:cxnLst>
              <a:rect l="0" t="0" r="r" b="b"/>
              <a:pathLst>
                <a:path w="10" h="8">
                  <a:moveTo>
                    <a:pt x="0" y="4"/>
                  </a:moveTo>
                  <a:lnTo>
                    <a:pt x="4" y="0"/>
                  </a:lnTo>
                  <a:lnTo>
                    <a:pt x="10" y="0"/>
                  </a:lnTo>
                  <a:lnTo>
                    <a:pt x="8" y="6"/>
                  </a:lnTo>
                  <a:lnTo>
                    <a:pt x="2" y="8"/>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7" name="Freeform 68">
              <a:extLst>
                <a:ext uri="{FF2B5EF4-FFF2-40B4-BE49-F238E27FC236}">
                  <a16:creationId xmlns:a16="http://schemas.microsoft.com/office/drawing/2014/main" xmlns="" id="{C335B98F-832B-46C9-9B25-DB2887FB3ADA}"/>
                </a:ext>
              </a:extLst>
            </p:cNvPr>
            <p:cNvSpPr>
              <a:spLocks/>
            </p:cNvSpPr>
            <p:nvPr/>
          </p:nvSpPr>
          <p:spPr bwMode="auto">
            <a:xfrm>
              <a:off x="6942138" y="4262438"/>
              <a:ext cx="98425" cy="88900"/>
            </a:xfrm>
            <a:custGeom>
              <a:avLst/>
              <a:gdLst/>
              <a:ahLst/>
              <a:cxnLst>
                <a:cxn ang="0">
                  <a:pos x="46" y="0"/>
                </a:cxn>
                <a:cxn ang="0">
                  <a:pos x="48" y="0"/>
                </a:cxn>
                <a:cxn ang="0">
                  <a:pos x="58" y="8"/>
                </a:cxn>
                <a:cxn ang="0">
                  <a:pos x="58" y="12"/>
                </a:cxn>
                <a:cxn ang="0">
                  <a:pos x="56" y="16"/>
                </a:cxn>
                <a:cxn ang="0">
                  <a:pos x="58" y="16"/>
                </a:cxn>
                <a:cxn ang="0">
                  <a:pos x="62" y="30"/>
                </a:cxn>
                <a:cxn ang="0">
                  <a:pos x="62" y="34"/>
                </a:cxn>
                <a:cxn ang="0">
                  <a:pos x="58" y="40"/>
                </a:cxn>
                <a:cxn ang="0">
                  <a:pos x="58" y="46"/>
                </a:cxn>
                <a:cxn ang="0">
                  <a:pos x="56" y="44"/>
                </a:cxn>
                <a:cxn ang="0">
                  <a:pos x="56" y="36"/>
                </a:cxn>
                <a:cxn ang="0">
                  <a:pos x="52" y="32"/>
                </a:cxn>
                <a:cxn ang="0">
                  <a:pos x="50" y="32"/>
                </a:cxn>
                <a:cxn ang="0">
                  <a:pos x="48" y="38"/>
                </a:cxn>
                <a:cxn ang="0">
                  <a:pos x="46" y="42"/>
                </a:cxn>
                <a:cxn ang="0">
                  <a:pos x="50" y="48"/>
                </a:cxn>
                <a:cxn ang="0">
                  <a:pos x="48" y="56"/>
                </a:cxn>
                <a:cxn ang="0">
                  <a:pos x="46" y="54"/>
                </a:cxn>
                <a:cxn ang="0">
                  <a:pos x="44" y="50"/>
                </a:cxn>
                <a:cxn ang="0">
                  <a:pos x="40" y="52"/>
                </a:cxn>
                <a:cxn ang="0">
                  <a:pos x="32" y="48"/>
                </a:cxn>
                <a:cxn ang="0">
                  <a:pos x="30" y="46"/>
                </a:cxn>
                <a:cxn ang="0">
                  <a:pos x="28" y="36"/>
                </a:cxn>
                <a:cxn ang="0">
                  <a:pos x="30" y="30"/>
                </a:cxn>
                <a:cxn ang="0">
                  <a:pos x="24" y="26"/>
                </a:cxn>
                <a:cxn ang="0">
                  <a:pos x="22" y="26"/>
                </a:cxn>
                <a:cxn ang="0">
                  <a:pos x="20" y="30"/>
                </a:cxn>
                <a:cxn ang="0">
                  <a:pos x="16" y="30"/>
                </a:cxn>
                <a:cxn ang="0">
                  <a:pos x="16" y="28"/>
                </a:cxn>
                <a:cxn ang="0">
                  <a:pos x="14" y="32"/>
                </a:cxn>
                <a:cxn ang="0">
                  <a:pos x="12" y="28"/>
                </a:cxn>
                <a:cxn ang="0">
                  <a:pos x="10" y="28"/>
                </a:cxn>
                <a:cxn ang="0">
                  <a:pos x="6" y="30"/>
                </a:cxn>
                <a:cxn ang="0">
                  <a:pos x="4" y="38"/>
                </a:cxn>
                <a:cxn ang="0">
                  <a:pos x="0" y="38"/>
                </a:cxn>
                <a:cxn ang="0">
                  <a:pos x="0" y="34"/>
                </a:cxn>
                <a:cxn ang="0">
                  <a:pos x="2" y="26"/>
                </a:cxn>
                <a:cxn ang="0">
                  <a:pos x="6" y="22"/>
                </a:cxn>
                <a:cxn ang="0">
                  <a:pos x="12" y="20"/>
                </a:cxn>
                <a:cxn ang="0">
                  <a:pos x="14" y="18"/>
                </a:cxn>
                <a:cxn ang="0">
                  <a:pos x="20" y="14"/>
                </a:cxn>
                <a:cxn ang="0">
                  <a:pos x="24" y="16"/>
                </a:cxn>
                <a:cxn ang="0">
                  <a:pos x="26" y="18"/>
                </a:cxn>
                <a:cxn ang="0">
                  <a:pos x="24" y="22"/>
                </a:cxn>
                <a:cxn ang="0">
                  <a:pos x="30" y="20"/>
                </a:cxn>
                <a:cxn ang="0">
                  <a:pos x="32" y="16"/>
                </a:cxn>
                <a:cxn ang="0">
                  <a:pos x="34" y="16"/>
                </a:cxn>
                <a:cxn ang="0">
                  <a:pos x="36" y="16"/>
                </a:cxn>
                <a:cxn ang="0">
                  <a:pos x="38" y="10"/>
                </a:cxn>
                <a:cxn ang="0">
                  <a:pos x="42" y="12"/>
                </a:cxn>
                <a:cxn ang="0">
                  <a:pos x="48" y="10"/>
                </a:cxn>
                <a:cxn ang="0">
                  <a:pos x="46" y="0"/>
                </a:cxn>
                <a:cxn ang="0">
                  <a:pos x="46" y="0"/>
                </a:cxn>
              </a:cxnLst>
              <a:rect l="0" t="0" r="r" b="b"/>
              <a:pathLst>
                <a:path w="62" h="56">
                  <a:moveTo>
                    <a:pt x="46" y="0"/>
                  </a:moveTo>
                  <a:lnTo>
                    <a:pt x="48" y="0"/>
                  </a:lnTo>
                  <a:lnTo>
                    <a:pt x="58" y="8"/>
                  </a:lnTo>
                  <a:lnTo>
                    <a:pt x="58" y="12"/>
                  </a:lnTo>
                  <a:lnTo>
                    <a:pt x="56" y="16"/>
                  </a:lnTo>
                  <a:lnTo>
                    <a:pt x="58" y="16"/>
                  </a:lnTo>
                  <a:lnTo>
                    <a:pt x="62" y="30"/>
                  </a:lnTo>
                  <a:lnTo>
                    <a:pt x="62" y="34"/>
                  </a:lnTo>
                  <a:lnTo>
                    <a:pt x="58" y="40"/>
                  </a:lnTo>
                  <a:lnTo>
                    <a:pt x="58" y="46"/>
                  </a:lnTo>
                  <a:lnTo>
                    <a:pt x="56" y="44"/>
                  </a:lnTo>
                  <a:lnTo>
                    <a:pt x="56" y="36"/>
                  </a:lnTo>
                  <a:lnTo>
                    <a:pt x="52" y="32"/>
                  </a:lnTo>
                  <a:lnTo>
                    <a:pt x="50" y="32"/>
                  </a:lnTo>
                  <a:lnTo>
                    <a:pt x="48" y="38"/>
                  </a:lnTo>
                  <a:lnTo>
                    <a:pt x="46" y="42"/>
                  </a:lnTo>
                  <a:lnTo>
                    <a:pt x="50" y="48"/>
                  </a:lnTo>
                  <a:lnTo>
                    <a:pt x="48" y="56"/>
                  </a:lnTo>
                  <a:lnTo>
                    <a:pt x="46" y="54"/>
                  </a:lnTo>
                  <a:lnTo>
                    <a:pt x="44" y="50"/>
                  </a:lnTo>
                  <a:lnTo>
                    <a:pt x="40" y="52"/>
                  </a:lnTo>
                  <a:lnTo>
                    <a:pt x="32" y="48"/>
                  </a:lnTo>
                  <a:lnTo>
                    <a:pt x="30" y="46"/>
                  </a:lnTo>
                  <a:lnTo>
                    <a:pt x="28" y="36"/>
                  </a:lnTo>
                  <a:lnTo>
                    <a:pt x="30" y="30"/>
                  </a:lnTo>
                  <a:lnTo>
                    <a:pt x="24" y="26"/>
                  </a:lnTo>
                  <a:lnTo>
                    <a:pt x="22" y="26"/>
                  </a:lnTo>
                  <a:lnTo>
                    <a:pt x="20" y="30"/>
                  </a:lnTo>
                  <a:lnTo>
                    <a:pt x="16" y="30"/>
                  </a:lnTo>
                  <a:lnTo>
                    <a:pt x="16" y="28"/>
                  </a:lnTo>
                  <a:lnTo>
                    <a:pt x="14" y="32"/>
                  </a:lnTo>
                  <a:lnTo>
                    <a:pt x="12" y="28"/>
                  </a:lnTo>
                  <a:lnTo>
                    <a:pt x="10" y="28"/>
                  </a:lnTo>
                  <a:lnTo>
                    <a:pt x="6" y="30"/>
                  </a:lnTo>
                  <a:lnTo>
                    <a:pt x="4" y="38"/>
                  </a:lnTo>
                  <a:lnTo>
                    <a:pt x="0" y="38"/>
                  </a:lnTo>
                  <a:lnTo>
                    <a:pt x="0" y="34"/>
                  </a:lnTo>
                  <a:lnTo>
                    <a:pt x="2" y="26"/>
                  </a:lnTo>
                  <a:lnTo>
                    <a:pt x="6" y="22"/>
                  </a:lnTo>
                  <a:lnTo>
                    <a:pt x="12" y="20"/>
                  </a:lnTo>
                  <a:lnTo>
                    <a:pt x="14" y="18"/>
                  </a:lnTo>
                  <a:lnTo>
                    <a:pt x="20" y="14"/>
                  </a:lnTo>
                  <a:lnTo>
                    <a:pt x="24" y="16"/>
                  </a:lnTo>
                  <a:lnTo>
                    <a:pt x="26" y="18"/>
                  </a:lnTo>
                  <a:lnTo>
                    <a:pt x="24" y="22"/>
                  </a:lnTo>
                  <a:lnTo>
                    <a:pt x="30" y="20"/>
                  </a:lnTo>
                  <a:lnTo>
                    <a:pt x="32" y="16"/>
                  </a:lnTo>
                  <a:lnTo>
                    <a:pt x="34" y="16"/>
                  </a:lnTo>
                  <a:lnTo>
                    <a:pt x="36" y="16"/>
                  </a:lnTo>
                  <a:lnTo>
                    <a:pt x="38" y="10"/>
                  </a:lnTo>
                  <a:lnTo>
                    <a:pt x="42" y="12"/>
                  </a:lnTo>
                  <a:lnTo>
                    <a:pt x="48" y="10"/>
                  </a:lnTo>
                  <a:lnTo>
                    <a:pt x="46" y="0"/>
                  </a:lnTo>
                  <a:lnTo>
                    <a:pt x="4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8" name="Freeform 69">
              <a:extLst>
                <a:ext uri="{FF2B5EF4-FFF2-40B4-BE49-F238E27FC236}">
                  <a16:creationId xmlns:a16="http://schemas.microsoft.com/office/drawing/2014/main" xmlns="" id="{DE17787C-EABF-4976-B8D7-44A107E7F99F}"/>
                </a:ext>
              </a:extLst>
            </p:cNvPr>
            <p:cNvSpPr>
              <a:spLocks/>
            </p:cNvSpPr>
            <p:nvPr/>
          </p:nvSpPr>
          <p:spPr bwMode="auto">
            <a:xfrm>
              <a:off x="6938963" y="4325938"/>
              <a:ext cx="9525" cy="6350"/>
            </a:xfrm>
            <a:custGeom>
              <a:avLst/>
              <a:gdLst/>
              <a:ahLst/>
              <a:cxnLst>
                <a:cxn ang="0">
                  <a:pos x="0" y="2"/>
                </a:cxn>
                <a:cxn ang="0">
                  <a:pos x="4" y="0"/>
                </a:cxn>
                <a:cxn ang="0">
                  <a:pos x="6" y="2"/>
                </a:cxn>
                <a:cxn ang="0">
                  <a:pos x="2" y="4"/>
                </a:cxn>
                <a:cxn ang="0">
                  <a:pos x="0" y="2"/>
                </a:cxn>
                <a:cxn ang="0">
                  <a:pos x="0" y="2"/>
                </a:cxn>
              </a:cxnLst>
              <a:rect l="0" t="0" r="r" b="b"/>
              <a:pathLst>
                <a:path w="6" h="4">
                  <a:moveTo>
                    <a:pt x="0" y="2"/>
                  </a:moveTo>
                  <a:lnTo>
                    <a:pt x="4" y="0"/>
                  </a:lnTo>
                  <a:lnTo>
                    <a:pt x="6" y="2"/>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99" name="Freeform 70">
              <a:extLst>
                <a:ext uri="{FF2B5EF4-FFF2-40B4-BE49-F238E27FC236}">
                  <a16:creationId xmlns:a16="http://schemas.microsoft.com/office/drawing/2014/main" xmlns="" id="{AE636434-5C38-496B-AB42-9BBCF6FFF889}"/>
                </a:ext>
              </a:extLst>
            </p:cNvPr>
            <p:cNvSpPr>
              <a:spLocks/>
            </p:cNvSpPr>
            <p:nvPr/>
          </p:nvSpPr>
          <p:spPr bwMode="auto">
            <a:xfrm>
              <a:off x="6919913" y="4341813"/>
              <a:ext cx="12700" cy="3175"/>
            </a:xfrm>
            <a:custGeom>
              <a:avLst/>
              <a:gdLst/>
              <a:ahLst/>
              <a:cxnLst>
                <a:cxn ang="0">
                  <a:pos x="0" y="2"/>
                </a:cxn>
                <a:cxn ang="0">
                  <a:pos x="2" y="0"/>
                </a:cxn>
                <a:cxn ang="0">
                  <a:pos x="8" y="0"/>
                </a:cxn>
                <a:cxn ang="0">
                  <a:pos x="6" y="2"/>
                </a:cxn>
                <a:cxn ang="0">
                  <a:pos x="0" y="2"/>
                </a:cxn>
                <a:cxn ang="0">
                  <a:pos x="0" y="2"/>
                </a:cxn>
              </a:cxnLst>
              <a:rect l="0" t="0" r="r" b="b"/>
              <a:pathLst>
                <a:path w="8" h="2">
                  <a:moveTo>
                    <a:pt x="0" y="2"/>
                  </a:moveTo>
                  <a:lnTo>
                    <a:pt x="2" y="0"/>
                  </a:lnTo>
                  <a:lnTo>
                    <a:pt x="8" y="0"/>
                  </a:lnTo>
                  <a:lnTo>
                    <a:pt x="6"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0" name="Freeform 71">
              <a:extLst>
                <a:ext uri="{FF2B5EF4-FFF2-40B4-BE49-F238E27FC236}">
                  <a16:creationId xmlns:a16="http://schemas.microsoft.com/office/drawing/2014/main" xmlns="" id="{A9EA5FC5-6AD8-4CCB-BE73-AEB7138AECEB}"/>
                </a:ext>
              </a:extLst>
            </p:cNvPr>
            <p:cNvSpPr>
              <a:spLocks/>
            </p:cNvSpPr>
            <p:nvPr/>
          </p:nvSpPr>
          <p:spPr bwMode="auto">
            <a:xfrm>
              <a:off x="6897688" y="4357688"/>
              <a:ext cx="9525" cy="6350"/>
            </a:xfrm>
            <a:custGeom>
              <a:avLst/>
              <a:gdLst/>
              <a:ahLst/>
              <a:cxnLst>
                <a:cxn ang="0">
                  <a:pos x="0" y="4"/>
                </a:cxn>
                <a:cxn ang="0">
                  <a:pos x="2" y="0"/>
                </a:cxn>
                <a:cxn ang="0">
                  <a:pos x="4" y="0"/>
                </a:cxn>
                <a:cxn ang="0">
                  <a:pos x="6" y="2"/>
                </a:cxn>
                <a:cxn ang="0">
                  <a:pos x="0" y="4"/>
                </a:cxn>
                <a:cxn ang="0">
                  <a:pos x="0" y="4"/>
                </a:cxn>
              </a:cxnLst>
              <a:rect l="0" t="0" r="r" b="b"/>
              <a:pathLst>
                <a:path w="6" h="4">
                  <a:moveTo>
                    <a:pt x="0" y="4"/>
                  </a:moveTo>
                  <a:lnTo>
                    <a:pt x="2" y="0"/>
                  </a:lnTo>
                  <a:lnTo>
                    <a:pt x="4" y="0"/>
                  </a:lnTo>
                  <a:lnTo>
                    <a:pt x="6" y="2"/>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1" name="Freeform 72">
              <a:extLst>
                <a:ext uri="{FF2B5EF4-FFF2-40B4-BE49-F238E27FC236}">
                  <a16:creationId xmlns:a16="http://schemas.microsoft.com/office/drawing/2014/main" xmlns="" id="{B3525B11-C0D4-470B-8DE4-CA84D98A5B00}"/>
                </a:ext>
              </a:extLst>
            </p:cNvPr>
            <p:cNvSpPr>
              <a:spLocks/>
            </p:cNvSpPr>
            <p:nvPr/>
          </p:nvSpPr>
          <p:spPr bwMode="auto">
            <a:xfrm>
              <a:off x="7446963" y="4148138"/>
              <a:ext cx="3175" cy="1588"/>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2" name="Freeform 73">
              <a:extLst>
                <a:ext uri="{FF2B5EF4-FFF2-40B4-BE49-F238E27FC236}">
                  <a16:creationId xmlns:a16="http://schemas.microsoft.com/office/drawing/2014/main" xmlns="" id="{04FFA239-8E65-4571-AB41-FAEF3A7E4EE9}"/>
                </a:ext>
              </a:extLst>
            </p:cNvPr>
            <p:cNvSpPr>
              <a:spLocks/>
            </p:cNvSpPr>
            <p:nvPr/>
          </p:nvSpPr>
          <p:spPr bwMode="auto">
            <a:xfrm>
              <a:off x="7427913" y="4179888"/>
              <a:ext cx="3175" cy="6350"/>
            </a:xfrm>
            <a:custGeom>
              <a:avLst/>
              <a:gdLst/>
              <a:ahLst/>
              <a:cxnLst>
                <a:cxn ang="0">
                  <a:pos x="2" y="0"/>
                </a:cxn>
                <a:cxn ang="0">
                  <a:pos x="0" y="4"/>
                </a:cxn>
                <a:cxn ang="0">
                  <a:pos x="0" y="2"/>
                </a:cxn>
                <a:cxn ang="0">
                  <a:pos x="2" y="0"/>
                </a:cxn>
                <a:cxn ang="0">
                  <a:pos x="2" y="0"/>
                </a:cxn>
              </a:cxnLst>
              <a:rect l="0" t="0" r="r" b="b"/>
              <a:pathLst>
                <a:path w="2" h="4">
                  <a:moveTo>
                    <a:pt x="2" y="0"/>
                  </a:moveTo>
                  <a:lnTo>
                    <a:pt x="0"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3" name="Freeform 74">
              <a:extLst>
                <a:ext uri="{FF2B5EF4-FFF2-40B4-BE49-F238E27FC236}">
                  <a16:creationId xmlns:a16="http://schemas.microsoft.com/office/drawing/2014/main" xmlns="" id="{420C6B0E-1368-45CA-9E25-8006BA64773D}"/>
                </a:ext>
              </a:extLst>
            </p:cNvPr>
            <p:cNvSpPr>
              <a:spLocks/>
            </p:cNvSpPr>
            <p:nvPr/>
          </p:nvSpPr>
          <p:spPr bwMode="auto">
            <a:xfrm>
              <a:off x="7212013" y="4306888"/>
              <a:ext cx="3175" cy="6350"/>
            </a:xfrm>
            <a:custGeom>
              <a:avLst/>
              <a:gdLst/>
              <a:ahLst/>
              <a:cxnLst>
                <a:cxn ang="0">
                  <a:pos x="2" y="0"/>
                </a:cxn>
                <a:cxn ang="0">
                  <a:pos x="0" y="4"/>
                </a:cxn>
                <a:cxn ang="0">
                  <a:pos x="0" y="0"/>
                </a:cxn>
                <a:cxn ang="0">
                  <a:pos x="2" y="0"/>
                </a:cxn>
                <a:cxn ang="0">
                  <a:pos x="2" y="0"/>
                </a:cxn>
              </a:cxnLst>
              <a:rect l="0" t="0" r="r" b="b"/>
              <a:pathLst>
                <a:path w="2" h="4">
                  <a:moveTo>
                    <a:pt x="2" y="0"/>
                  </a:moveTo>
                  <a:lnTo>
                    <a:pt x="0"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4" name="Rectangle 75">
              <a:extLst>
                <a:ext uri="{FF2B5EF4-FFF2-40B4-BE49-F238E27FC236}">
                  <a16:creationId xmlns:a16="http://schemas.microsoft.com/office/drawing/2014/main" xmlns="" id="{C8C973F4-6A93-49BC-9D12-DE0419C3165C}"/>
                </a:ext>
              </a:extLst>
            </p:cNvPr>
            <p:cNvSpPr>
              <a:spLocks noChangeArrowheads="1"/>
            </p:cNvSpPr>
            <p:nvPr/>
          </p:nvSpPr>
          <p:spPr bwMode="auto">
            <a:xfrm>
              <a:off x="7288213" y="4265613"/>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5" name="Freeform 76">
              <a:extLst>
                <a:ext uri="{FF2B5EF4-FFF2-40B4-BE49-F238E27FC236}">
                  <a16:creationId xmlns:a16="http://schemas.microsoft.com/office/drawing/2014/main" xmlns="" id="{D3781657-58D2-413E-BC27-20C1E4C4C2AF}"/>
                </a:ext>
              </a:extLst>
            </p:cNvPr>
            <p:cNvSpPr>
              <a:spLocks/>
            </p:cNvSpPr>
            <p:nvPr/>
          </p:nvSpPr>
          <p:spPr bwMode="auto">
            <a:xfrm>
              <a:off x="7713663" y="4319588"/>
              <a:ext cx="3175" cy="3175"/>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6" name="Freeform 77">
              <a:extLst>
                <a:ext uri="{FF2B5EF4-FFF2-40B4-BE49-F238E27FC236}">
                  <a16:creationId xmlns:a16="http://schemas.microsoft.com/office/drawing/2014/main" xmlns="" id="{DD79B1AD-9955-46EA-B751-4BD7713C5EFC}"/>
                </a:ext>
              </a:extLst>
            </p:cNvPr>
            <p:cNvSpPr>
              <a:spLocks/>
            </p:cNvSpPr>
            <p:nvPr/>
          </p:nvSpPr>
          <p:spPr bwMode="auto">
            <a:xfrm>
              <a:off x="7815263" y="4354513"/>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7" name="Freeform 78">
              <a:extLst>
                <a:ext uri="{FF2B5EF4-FFF2-40B4-BE49-F238E27FC236}">
                  <a16:creationId xmlns:a16="http://schemas.microsoft.com/office/drawing/2014/main" xmlns="" id="{6B9DC96B-98B2-46CA-BEFC-A89D1C7C8E22}"/>
                </a:ext>
              </a:extLst>
            </p:cNvPr>
            <p:cNvSpPr>
              <a:spLocks/>
            </p:cNvSpPr>
            <p:nvPr/>
          </p:nvSpPr>
          <p:spPr bwMode="auto">
            <a:xfrm>
              <a:off x="7469188" y="4510088"/>
              <a:ext cx="9525" cy="6350"/>
            </a:xfrm>
            <a:custGeom>
              <a:avLst/>
              <a:gdLst/>
              <a:ahLst/>
              <a:cxnLst>
                <a:cxn ang="0">
                  <a:pos x="0" y="0"/>
                </a:cxn>
                <a:cxn ang="0">
                  <a:pos x="6" y="0"/>
                </a:cxn>
                <a:cxn ang="0">
                  <a:pos x="6" y="4"/>
                </a:cxn>
                <a:cxn ang="0">
                  <a:pos x="2" y="2"/>
                </a:cxn>
                <a:cxn ang="0">
                  <a:pos x="0" y="4"/>
                </a:cxn>
                <a:cxn ang="0">
                  <a:pos x="0" y="0"/>
                </a:cxn>
                <a:cxn ang="0">
                  <a:pos x="0" y="0"/>
                </a:cxn>
              </a:cxnLst>
              <a:rect l="0" t="0" r="r" b="b"/>
              <a:pathLst>
                <a:path w="6" h="4">
                  <a:moveTo>
                    <a:pt x="0" y="0"/>
                  </a:moveTo>
                  <a:lnTo>
                    <a:pt x="6" y="0"/>
                  </a:lnTo>
                  <a:lnTo>
                    <a:pt x="6" y="4"/>
                  </a:lnTo>
                  <a:lnTo>
                    <a:pt x="2" y="2"/>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8" name="Freeform 79">
              <a:extLst>
                <a:ext uri="{FF2B5EF4-FFF2-40B4-BE49-F238E27FC236}">
                  <a16:creationId xmlns:a16="http://schemas.microsoft.com/office/drawing/2014/main" xmlns="" id="{E6645C32-12B5-43C1-9087-9A4800ED85F0}"/>
                </a:ext>
              </a:extLst>
            </p:cNvPr>
            <p:cNvSpPr>
              <a:spLocks/>
            </p:cNvSpPr>
            <p:nvPr/>
          </p:nvSpPr>
          <p:spPr bwMode="auto">
            <a:xfrm>
              <a:off x="7532688" y="4497388"/>
              <a:ext cx="3175" cy="3175"/>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09" name="Freeform 80">
              <a:extLst>
                <a:ext uri="{FF2B5EF4-FFF2-40B4-BE49-F238E27FC236}">
                  <a16:creationId xmlns:a16="http://schemas.microsoft.com/office/drawing/2014/main" xmlns="" id="{45155820-3B96-4CFE-AAE0-F8D4D625CB96}"/>
                </a:ext>
              </a:extLst>
            </p:cNvPr>
            <p:cNvSpPr>
              <a:spLocks/>
            </p:cNvSpPr>
            <p:nvPr/>
          </p:nvSpPr>
          <p:spPr bwMode="auto">
            <a:xfrm>
              <a:off x="7542213" y="4519613"/>
              <a:ext cx="9525" cy="6350"/>
            </a:xfrm>
            <a:custGeom>
              <a:avLst/>
              <a:gdLst/>
              <a:ahLst/>
              <a:cxnLst>
                <a:cxn ang="0">
                  <a:pos x="0" y="0"/>
                </a:cxn>
                <a:cxn ang="0">
                  <a:pos x="4" y="0"/>
                </a:cxn>
                <a:cxn ang="0">
                  <a:pos x="6" y="4"/>
                </a:cxn>
                <a:cxn ang="0">
                  <a:pos x="2" y="4"/>
                </a:cxn>
                <a:cxn ang="0">
                  <a:pos x="0" y="0"/>
                </a:cxn>
                <a:cxn ang="0">
                  <a:pos x="0" y="0"/>
                </a:cxn>
              </a:cxnLst>
              <a:rect l="0" t="0" r="r" b="b"/>
              <a:pathLst>
                <a:path w="6" h="4">
                  <a:moveTo>
                    <a:pt x="0" y="0"/>
                  </a:moveTo>
                  <a:lnTo>
                    <a:pt x="4" y="0"/>
                  </a:lnTo>
                  <a:lnTo>
                    <a:pt x="6" y="4"/>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0" name="Freeform 81">
              <a:extLst>
                <a:ext uri="{FF2B5EF4-FFF2-40B4-BE49-F238E27FC236}">
                  <a16:creationId xmlns:a16="http://schemas.microsoft.com/office/drawing/2014/main" xmlns="" id="{39289BFE-EEB9-4E7F-ADC5-A5876BE53F43}"/>
                </a:ext>
              </a:extLst>
            </p:cNvPr>
            <p:cNvSpPr>
              <a:spLocks/>
            </p:cNvSpPr>
            <p:nvPr/>
          </p:nvSpPr>
          <p:spPr bwMode="auto">
            <a:xfrm>
              <a:off x="7558088" y="4525963"/>
              <a:ext cx="50800" cy="44450"/>
            </a:xfrm>
            <a:custGeom>
              <a:avLst/>
              <a:gdLst/>
              <a:ahLst/>
              <a:cxnLst>
                <a:cxn ang="0">
                  <a:pos x="0" y="0"/>
                </a:cxn>
                <a:cxn ang="0">
                  <a:pos x="14" y="6"/>
                </a:cxn>
                <a:cxn ang="0">
                  <a:pos x="16" y="8"/>
                </a:cxn>
                <a:cxn ang="0">
                  <a:pos x="26" y="16"/>
                </a:cxn>
                <a:cxn ang="0">
                  <a:pos x="30" y="16"/>
                </a:cxn>
                <a:cxn ang="0">
                  <a:pos x="32" y="22"/>
                </a:cxn>
                <a:cxn ang="0">
                  <a:pos x="30" y="28"/>
                </a:cxn>
                <a:cxn ang="0">
                  <a:pos x="28" y="28"/>
                </a:cxn>
                <a:cxn ang="0">
                  <a:pos x="24" y="16"/>
                </a:cxn>
                <a:cxn ang="0">
                  <a:pos x="22" y="12"/>
                </a:cxn>
                <a:cxn ang="0">
                  <a:pos x="0" y="0"/>
                </a:cxn>
                <a:cxn ang="0">
                  <a:pos x="0" y="0"/>
                </a:cxn>
                <a:cxn ang="0">
                  <a:pos x="0" y="0"/>
                </a:cxn>
              </a:cxnLst>
              <a:rect l="0" t="0" r="r" b="b"/>
              <a:pathLst>
                <a:path w="32" h="28">
                  <a:moveTo>
                    <a:pt x="0" y="0"/>
                  </a:moveTo>
                  <a:lnTo>
                    <a:pt x="14" y="6"/>
                  </a:lnTo>
                  <a:lnTo>
                    <a:pt x="16" y="8"/>
                  </a:lnTo>
                  <a:lnTo>
                    <a:pt x="26" y="16"/>
                  </a:lnTo>
                  <a:lnTo>
                    <a:pt x="30" y="16"/>
                  </a:lnTo>
                  <a:lnTo>
                    <a:pt x="32" y="22"/>
                  </a:lnTo>
                  <a:lnTo>
                    <a:pt x="30" y="28"/>
                  </a:lnTo>
                  <a:lnTo>
                    <a:pt x="28" y="28"/>
                  </a:lnTo>
                  <a:lnTo>
                    <a:pt x="24" y="16"/>
                  </a:lnTo>
                  <a:lnTo>
                    <a:pt x="22" y="12"/>
                  </a:lnTo>
                  <a:lnTo>
                    <a:pt x="0"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1" name="Freeform 82">
              <a:extLst>
                <a:ext uri="{FF2B5EF4-FFF2-40B4-BE49-F238E27FC236}">
                  <a16:creationId xmlns:a16="http://schemas.microsoft.com/office/drawing/2014/main" xmlns="" id="{5E2CF74C-8CFC-4AB5-B030-1A3C39D49A0C}"/>
                </a:ext>
              </a:extLst>
            </p:cNvPr>
            <p:cNvSpPr>
              <a:spLocks/>
            </p:cNvSpPr>
            <p:nvPr/>
          </p:nvSpPr>
          <p:spPr bwMode="auto">
            <a:xfrm>
              <a:off x="7478713" y="4579938"/>
              <a:ext cx="3175" cy="3175"/>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2" name="Freeform 83">
              <a:extLst>
                <a:ext uri="{FF2B5EF4-FFF2-40B4-BE49-F238E27FC236}">
                  <a16:creationId xmlns:a16="http://schemas.microsoft.com/office/drawing/2014/main" xmlns="" id="{3B5273FB-7E58-4405-BB6D-8D7F2D99946C}"/>
                </a:ext>
              </a:extLst>
            </p:cNvPr>
            <p:cNvSpPr>
              <a:spLocks/>
            </p:cNvSpPr>
            <p:nvPr/>
          </p:nvSpPr>
          <p:spPr bwMode="auto">
            <a:xfrm>
              <a:off x="7494588" y="4586288"/>
              <a:ext cx="6350" cy="6350"/>
            </a:xfrm>
            <a:custGeom>
              <a:avLst/>
              <a:gdLst/>
              <a:ahLst/>
              <a:cxnLst>
                <a:cxn ang="0">
                  <a:pos x="0" y="0"/>
                </a:cxn>
                <a:cxn ang="0">
                  <a:pos x="4" y="0"/>
                </a:cxn>
                <a:cxn ang="0">
                  <a:pos x="4" y="4"/>
                </a:cxn>
                <a:cxn ang="0">
                  <a:pos x="2" y="4"/>
                </a:cxn>
                <a:cxn ang="0">
                  <a:pos x="0" y="0"/>
                </a:cxn>
                <a:cxn ang="0">
                  <a:pos x="0" y="0"/>
                </a:cxn>
              </a:cxnLst>
              <a:rect l="0" t="0" r="r" b="b"/>
              <a:pathLst>
                <a:path w="4" h="4">
                  <a:moveTo>
                    <a:pt x="0" y="0"/>
                  </a:moveTo>
                  <a:lnTo>
                    <a:pt x="4" y="0"/>
                  </a:lnTo>
                  <a:lnTo>
                    <a:pt x="4" y="4"/>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3" name="Freeform 84">
              <a:extLst>
                <a:ext uri="{FF2B5EF4-FFF2-40B4-BE49-F238E27FC236}">
                  <a16:creationId xmlns:a16="http://schemas.microsoft.com/office/drawing/2014/main" xmlns="" id="{78003F5F-5821-4E7F-B746-E2D975D872E2}"/>
                </a:ext>
              </a:extLst>
            </p:cNvPr>
            <p:cNvSpPr>
              <a:spLocks/>
            </p:cNvSpPr>
            <p:nvPr/>
          </p:nvSpPr>
          <p:spPr bwMode="auto">
            <a:xfrm>
              <a:off x="7504113" y="4557713"/>
              <a:ext cx="88900" cy="44450"/>
            </a:xfrm>
            <a:custGeom>
              <a:avLst/>
              <a:gdLst/>
              <a:ahLst/>
              <a:cxnLst>
                <a:cxn ang="0">
                  <a:pos x="0" y="18"/>
                </a:cxn>
                <a:cxn ang="0">
                  <a:pos x="2" y="16"/>
                </a:cxn>
                <a:cxn ang="0">
                  <a:pos x="14" y="18"/>
                </a:cxn>
                <a:cxn ang="0">
                  <a:pos x="20" y="18"/>
                </a:cxn>
                <a:cxn ang="0">
                  <a:pos x="22" y="16"/>
                </a:cxn>
                <a:cxn ang="0">
                  <a:pos x="24" y="12"/>
                </a:cxn>
                <a:cxn ang="0">
                  <a:pos x="24" y="16"/>
                </a:cxn>
                <a:cxn ang="0">
                  <a:pos x="34" y="18"/>
                </a:cxn>
                <a:cxn ang="0">
                  <a:pos x="40" y="12"/>
                </a:cxn>
                <a:cxn ang="0">
                  <a:pos x="46" y="8"/>
                </a:cxn>
                <a:cxn ang="0">
                  <a:pos x="44" y="0"/>
                </a:cxn>
                <a:cxn ang="0">
                  <a:pos x="52" y="0"/>
                </a:cxn>
                <a:cxn ang="0">
                  <a:pos x="56" y="4"/>
                </a:cxn>
                <a:cxn ang="0">
                  <a:pos x="54" y="8"/>
                </a:cxn>
                <a:cxn ang="0">
                  <a:pos x="52" y="10"/>
                </a:cxn>
                <a:cxn ang="0">
                  <a:pos x="52" y="14"/>
                </a:cxn>
                <a:cxn ang="0">
                  <a:pos x="50" y="18"/>
                </a:cxn>
                <a:cxn ang="0">
                  <a:pos x="46" y="18"/>
                </a:cxn>
                <a:cxn ang="0">
                  <a:pos x="42" y="24"/>
                </a:cxn>
                <a:cxn ang="0">
                  <a:pos x="34" y="28"/>
                </a:cxn>
                <a:cxn ang="0">
                  <a:pos x="20" y="28"/>
                </a:cxn>
                <a:cxn ang="0">
                  <a:pos x="16" y="26"/>
                </a:cxn>
                <a:cxn ang="0">
                  <a:pos x="12" y="26"/>
                </a:cxn>
                <a:cxn ang="0">
                  <a:pos x="4" y="22"/>
                </a:cxn>
                <a:cxn ang="0">
                  <a:pos x="0" y="18"/>
                </a:cxn>
                <a:cxn ang="0">
                  <a:pos x="0" y="18"/>
                </a:cxn>
              </a:cxnLst>
              <a:rect l="0" t="0" r="r" b="b"/>
              <a:pathLst>
                <a:path w="56" h="28">
                  <a:moveTo>
                    <a:pt x="0" y="18"/>
                  </a:moveTo>
                  <a:lnTo>
                    <a:pt x="2" y="16"/>
                  </a:lnTo>
                  <a:lnTo>
                    <a:pt x="14" y="18"/>
                  </a:lnTo>
                  <a:lnTo>
                    <a:pt x="20" y="18"/>
                  </a:lnTo>
                  <a:lnTo>
                    <a:pt x="22" y="16"/>
                  </a:lnTo>
                  <a:lnTo>
                    <a:pt x="24" y="12"/>
                  </a:lnTo>
                  <a:lnTo>
                    <a:pt x="24" y="16"/>
                  </a:lnTo>
                  <a:lnTo>
                    <a:pt x="34" y="18"/>
                  </a:lnTo>
                  <a:lnTo>
                    <a:pt x="40" y="12"/>
                  </a:lnTo>
                  <a:lnTo>
                    <a:pt x="46" y="8"/>
                  </a:lnTo>
                  <a:lnTo>
                    <a:pt x="44" y="0"/>
                  </a:lnTo>
                  <a:lnTo>
                    <a:pt x="52" y="0"/>
                  </a:lnTo>
                  <a:lnTo>
                    <a:pt x="56" y="4"/>
                  </a:lnTo>
                  <a:lnTo>
                    <a:pt x="54" y="8"/>
                  </a:lnTo>
                  <a:lnTo>
                    <a:pt x="52" y="10"/>
                  </a:lnTo>
                  <a:lnTo>
                    <a:pt x="52" y="14"/>
                  </a:lnTo>
                  <a:lnTo>
                    <a:pt x="50" y="18"/>
                  </a:lnTo>
                  <a:lnTo>
                    <a:pt x="46" y="18"/>
                  </a:lnTo>
                  <a:lnTo>
                    <a:pt x="42" y="24"/>
                  </a:lnTo>
                  <a:lnTo>
                    <a:pt x="34" y="28"/>
                  </a:lnTo>
                  <a:lnTo>
                    <a:pt x="20" y="28"/>
                  </a:lnTo>
                  <a:lnTo>
                    <a:pt x="16" y="26"/>
                  </a:lnTo>
                  <a:lnTo>
                    <a:pt x="12" y="26"/>
                  </a:lnTo>
                  <a:lnTo>
                    <a:pt x="4" y="22"/>
                  </a:lnTo>
                  <a:lnTo>
                    <a:pt x="0" y="18"/>
                  </a:lnTo>
                  <a:lnTo>
                    <a:pt x="0" y="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4" name="Freeform 85">
              <a:extLst>
                <a:ext uri="{FF2B5EF4-FFF2-40B4-BE49-F238E27FC236}">
                  <a16:creationId xmlns:a16="http://schemas.microsoft.com/office/drawing/2014/main" xmlns="" id="{BB92E806-1B86-49C4-ACC6-352844990852}"/>
                </a:ext>
              </a:extLst>
            </p:cNvPr>
            <p:cNvSpPr>
              <a:spLocks/>
            </p:cNvSpPr>
            <p:nvPr/>
          </p:nvSpPr>
          <p:spPr bwMode="auto">
            <a:xfrm>
              <a:off x="7637463" y="4573588"/>
              <a:ext cx="3175" cy="6350"/>
            </a:xfrm>
            <a:custGeom>
              <a:avLst/>
              <a:gdLst/>
              <a:ahLst/>
              <a:cxnLst>
                <a:cxn ang="0">
                  <a:pos x="0" y="0"/>
                </a:cxn>
                <a:cxn ang="0">
                  <a:pos x="2" y="4"/>
                </a:cxn>
                <a:cxn ang="0">
                  <a:pos x="0" y="0"/>
                </a:cxn>
                <a:cxn ang="0">
                  <a:pos x="0" y="0"/>
                </a:cxn>
              </a:cxnLst>
              <a:rect l="0" t="0" r="r" b="b"/>
              <a:pathLst>
                <a:path w="2" h="4">
                  <a:moveTo>
                    <a:pt x="0" y="0"/>
                  </a:move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5" name="Freeform 86">
              <a:extLst>
                <a:ext uri="{FF2B5EF4-FFF2-40B4-BE49-F238E27FC236}">
                  <a16:creationId xmlns:a16="http://schemas.microsoft.com/office/drawing/2014/main" xmlns="" id="{7DCC9340-9436-4CCB-BAB1-051161AFDA5C}"/>
                </a:ext>
              </a:extLst>
            </p:cNvPr>
            <p:cNvSpPr>
              <a:spLocks/>
            </p:cNvSpPr>
            <p:nvPr/>
          </p:nvSpPr>
          <p:spPr bwMode="auto">
            <a:xfrm>
              <a:off x="7640638" y="4583113"/>
              <a:ext cx="25400" cy="31750"/>
            </a:xfrm>
            <a:custGeom>
              <a:avLst/>
              <a:gdLst/>
              <a:ahLst/>
              <a:cxnLst>
                <a:cxn ang="0">
                  <a:pos x="0" y="0"/>
                </a:cxn>
                <a:cxn ang="0">
                  <a:pos x="4" y="0"/>
                </a:cxn>
                <a:cxn ang="0">
                  <a:pos x="16" y="14"/>
                </a:cxn>
                <a:cxn ang="0">
                  <a:pos x="16" y="18"/>
                </a:cxn>
                <a:cxn ang="0">
                  <a:pos x="12" y="20"/>
                </a:cxn>
                <a:cxn ang="0">
                  <a:pos x="8" y="16"/>
                </a:cxn>
                <a:cxn ang="0">
                  <a:pos x="6" y="12"/>
                </a:cxn>
                <a:cxn ang="0">
                  <a:pos x="0" y="4"/>
                </a:cxn>
                <a:cxn ang="0">
                  <a:pos x="0" y="0"/>
                </a:cxn>
                <a:cxn ang="0">
                  <a:pos x="0" y="0"/>
                </a:cxn>
              </a:cxnLst>
              <a:rect l="0" t="0" r="r" b="b"/>
              <a:pathLst>
                <a:path w="16" h="20">
                  <a:moveTo>
                    <a:pt x="0" y="0"/>
                  </a:moveTo>
                  <a:lnTo>
                    <a:pt x="4" y="0"/>
                  </a:lnTo>
                  <a:lnTo>
                    <a:pt x="16" y="14"/>
                  </a:lnTo>
                  <a:lnTo>
                    <a:pt x="16" y="18"/>
                  </a:lnTo>
                  <a:lnTo>
                    <a:pt x="12" y="20"/>
                  </a:lnTo>
                  <a:lnTo>
                    <a:pt x="8" y="16"/>
                  </a:lnTo>
                  <a:lnTo>
                    <a:pt x="6" y="12"/>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6" name="Freeform 87">
              <a:extLst>
                <a:ext uri="{FF2B5EF4-FFF2-40B4-BE49-F238E27FC236}">
                  <a16:creationId xmlns:a16="http://schemas.microsoft.com/office/drawing/2014/main" xmlns="" id="{99EB5DC6-47E3-45E8-98CD-A628855EB40B}"/>
                </a:ext>
              </a:extLst>
            </p:cNvPr>
            <p:cNvSpPr>
              <a:spLocks/>
            </p:cNvSpPr>
            <p:nvPr/>
          </p:nvSpPr>
          <p:spPr bwMode="auto">
            <a:xfrm>
              <a:off x="7678738" y="4608513"/>
              <a:ext cx="22225" cy="15875"/>
            </a:xfrm>
            <a:custGeom>
              <a:avLst/>
              <a:gdLst/>
              <a:ahLst/>
              <a:cxnLst>
                <a:cxn ang="0">
                  <a:pos x="0" y="0"/>
                </a:cxn>
                <a:cxn ang="0">
                  <a:pos x="6" y="2"/>
                </a:cxn>
                <a:cxn ang="0">
                  <a:pos x="14" y="10"/>
                </a:cxn>
                <a:cxn ang="0">
                  <a:pos x="6" y="8"/>
                </a:cxn>
                <a:cxn ang="0">
                  <a:pos x="0" y="0"/>
                </a:cxn>
                <a:cxn ang="0">
                  <a:pos x="0" y="0"/>
                </a:cxn>
              </a:cxnLst>
              <a:rect l="0" t="0" r="r" b="b"/>
              <a:pathLst>
                <a:path w="14" h="10">
                  <a:moveTo>
                    <a:pt x="0" y="0"/>
                  </a:moveTo>
                  <a:lnTo>
                    <a:pt x="6" y="2"/>
                  </a:lnTo>
                  <a:lnTo>
                    <a:pt x="14" y="10"/>
                  </a:lnTo>
                  <a:lnTo>
                    <a:pt x="6"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7" name="Freeform 88">
              <a:extLst>
                <a:ext uri="{FF2B5EF4-FFF2-40B4-BE49-F238E27FC236}">
                  <a16:creationId xmlns:a16="http://schemas.microsoft.com/office/drawing/2014/main" xmlns="" id="{17512DC8-1C49-4AC3-8587-58D2F30029CE}"/>
                </a:ext>
              </a:extLst>
            </p:cNvPr>
            <p:cNvSpPr>
              <a:spLocks/>
            </p:cNvSpPr>
            <p:nvPr/>
          </p:nvSpPr>
          <p:spPr bwMode="auto">
            <a:xfrm>
              <a:off x="7678738" y="4627563"/>
              <a:ext cx="6350" cy="9525"/>
            </a:xfrm>
            <a:custGeom>
              <a:avLst/>
              <a:gdLst/>
              <a:ahLst/>
              <a:cxnLst>
                <a:cxn ang="0">
                  <a:pos x="0" y="0"/>
                </a:cxn>
                <a:cxn ang="0">
                  <a:pos x="4" y="2"/>
                </a:cxn>
                <a:cxn ang="0">
                  <a:pos x="2" y="6"/>
                </a:cxn>
                <a:cxn ang="0">
                  <a:pos x="0" y="0"/>
                </a:cxn>
                <a:cxn ang="0">
                  <a:pos x="0" y="0"/>
                </a:cxn>
              </a:cxnLst>
              <a:rect l="0" t="0" r="r" b="b"/>
              <a:pathLst>
                <a:path w="4" h="6">
                  <a:moveTo>
                    <a:pt x="0" y="0"/>
                  </a:moveTo>
                  <a:lnTo>
                    <a:pt x="4" y="2"/>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8" name="Freeform 89">
              <a:extLst>
                <a:ext uri="{FF2B5EF4-FFF2-40B4-BE49-F238E27FC236}">
                  <a16:creationId xmlns:a16="http://schemas.microsoft.com/office/drawing/2014/main" xmlns="" id="{8028FA7F-1696-497C-8860-B3E3AADADA4A}"/>
                </a:ext>
              </a:extLst>
            </p:cNvPr>
            <p:cNvSpPr>
              <a:spLocks/>
            </p:cNvSpPr>
            <p:nvPr/>
          </p:nvSpPr>
          <p:spPr bwMode="auto">
            <a:xfrm>
              <a:off x="7688263" y="4633913"/>
              <a:ext cx="3175" cy="6350"/>
            </a:xfrm>
            <a:custGeom>
              <a:avLst/>
              <a:gdLst/>
              <a:ahLst/>
              <a:cxnLst>
                <a:cxn ang="0">
                  <a:pos x="2" y="0"/>
                </a:cxn>
                <a:cxn ang="0">
                  <a:pos x="2" y="4"/>
                </a:cxn>
                <a:cxn ang="0">
                  <a:pos x="2" y="4"/>
                </a:cxn>
                <a:cxn ang="0">
                  <a:pos x="0" y="0"/>
                </a:cxn>
                <a:cxn ang="0">
                  <a:pos x="2" y="0"/>
                </a:cxn>
                <a:cxn ang="0">
                  <a:pos x="2" y="0"/>
                </a:cxn>
              </a:cxnLst>
              <a:rect l="0" t="0" r="r" b="b"/>
              <a:pathLst>
                <a:path w="2" h="4">
                  <a:moveTo>
                    <a:pt x="2" y="0"/>
                  </a:moveTo>
                  <a:lnTo>
                    <a:pt x="2" y="4"/>
                  </a:lnTo>
                  <a:lnTo>
                    <a:pt x="2"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19" name="Freeform 90">
              <a:extLst>
                <a:ext uri="{FF2B5EF4-FFF2-40B4-BE49-F238E27FC236}">
                  <a16:creationId xmlns:a16="http://schemas.microsoft.com/office/drawing/2014/main" xmlns="" id="{6EBADCB0-CFF6-429F-8C94-2961D12F5AC9}"/>
                </a:ext>
              </a:extLst>
            </p:cNvPr>
            <p:cNvSpPr>
              <a:spLocks/>
            </p:cNvSpPr>
            <p:nvPr/>
          </p:nvSpPr>
          <p:spPr bwMode="auto">
            <a:xfrm>
              <a:off x="7694613" y="4637088"/>
              <a:ext cx="12700" cy="12700"/>
            </a:xfrm>
            <a:custGeom>
              <a:avLst/>
              <a:gdLst/>
              <a:ahLst/>
              <a:cxnLst>
                <a:cxn ang="0">
                  <a:pos x="0" y="4"/>
                </a:cxn>
                <a:cxn ang="0">
                  <a:pos x="0" y="0"/>
                </a:cxn>
                <a:cxn ang="0">
                  <a:pos x="4" y="0"/>
                </a:cxn>
                <a:cxn ang="0">
                  <a:pos x="8" y="4"/>
                </a:cxn>
                <a:cxn ang="0">
                  <a:pos x="8" y="8"/>
                </a:cxn>
                <a:cxn ang="0">
                  <a:pos x="0" y="4"/>
                </a:cxn>
                <a:cxn ang="0">
                  <a:pos x="0" y="4"/>
                </a:cxn>
              </a:cxnLst>
              <a:rect l="0" t="0" r="r" b="b"/>
              <a:pathLst>
                <a:path w="8" h="8">
                  <a:moveTo>
                    <a:pt x="0" y="4"/>
                  </a:moveTo>
                  <a:lnTo>
                    <a:pt x="0" y="0"/>
                  </a:lnTo>
                  <a:lnTo>
                    <a:pt x="4" y="0"/>
                  </a:lnTo>
                  <a:lnTo>
                    <a:pt x="8" y="4"/>
                  </a:lnTo>
                  <a:lnTo>
                    <a:pt x="8" y="8"/>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0" name="Freeform 91">
              <a:extLst>
                <a:ext uri="{FF2B5EF4-FFF2-40B4-BE49-F238E27FC236}">
                  <a16:creationId xmlns:a16="http://schemas.microsoft.com/office/drawing/2014/main" xmlns="" id="{2B7392DE-9BFF-4680-A708-C0458CDDD7A7}"/>
                </a:ext>
              </a:extLst>
            </p:cNvPr>
            <p:cNvSpPr>
              <a:spLocks/>
            </p:cNvSpPr>
            <p:nvPr/>
          </p:nvSpPr>
          <p:spPr bwMode="auto">
            <a:xfrm>
              <a:off x="7694613" y="4646613"/>
              <a:ext cx="3175" cy="3175"/>
            </a:xfrm>
            <a:custGeom>
              <a:avLst/>
              <a:gdLst/>
              <a:ahLst/>
              <a:cxnLst>
                <a:cxn ang="0">
                  <a:pos x="0" y="2"/>
                </a:cxn>
                <a:cxn ang="0">
                  <a:pos x="2" y="0"/>
                </a:cxn>
                <a:cxn ang="0">
                  <a:pos x="2" y="2"/>
                </a:cxn>
                <a:cxn ang="0">
                  <a:pos x="0" y="2"/>
                </a:cxn>
                <a:cxn ang="0">
                  <a:pos x="0" y="2"/>
                </a:cxn>
              </a:cxnLst>
              <a:rect l="0" t="0" r="r" b="b"/>
              <a:pathLst>
                <a:path w="2" h="2">
                  <a:moveTo>
                    <a:pt x="0" y="2"/>
                  </a:moveTo>
                  <a:lnTo>
                    <a:pt x="2" y="0"/>
                  </a:lnTo>
                  <a:lnTo>
                    <a:pt x="2"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1" name="Freeform 92">
              <a:extLst>
                <a:ext uri="{FF2B5EF4-FFF2-40B4-BE49-F238E27FC236}">
                  <a16:creationId xmlns:a16="http://schemas.microsoft.com/office/drawing/2014/main" xmlns="" id="{6C49E8FB-6C8B-469A-AEE4-40C40FEBA91F}"/>
                </a:ext>
              </a:extLst>
            </p:cNvPr>
            <p:cNvSpPr>
              <a:spLocks/>
            </p:cNvSpPr>
            <p:nvPr/>
          </p:nvSpPr>
          <p:spPr bwMode="auto">
            <a:xfrm>
              <a:off x="7710488" y="4649788"/>
              <a:ext cx="3175" cy="3175"/>
            </a:xfrm>
            <a:custGeom>
              <a:avLst/>
              <a:gdLst/>
              <a:ahLst/>
              <a:cxnLst>
                <a:cxn ang="0">
                  <a:pos x="0" y="0"/>
                </a:cxn>
                <a:cxn ang="0">
                  <a:pos x="0" y="0"/>
                </a:cxn>
                <a:cxn ang="0">
                  <a:pos x="2" y="2"/>
                </a:cxn>
                <a:cxn ang="0">
                  <a:pos x="0" y="0"/>
                </a:cxn>
                <a:cxn ang="0">
                  <a:pos x="0" y="0"/>
                </a:cxn>
              </a:cxnLst>
              <a:rect l="0" t="0" r="r" b="b"/>
              <a:pathLst>
                <a:path w="2" h="2">
                  <a:moveTo>
                    <a:pt x="0" y="0"/>
                  </a:moveTo>
                  <a:lnTo>
                    <a:pt x="0"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2" name="Freeform 93">
              <a:extLst>
                <a:ext uri="{FF2B5EF4-FFF2-40B4-BE49-F238E27FC236}">
                  <a16:creationId xmlns:a16="http://schemas.microsoft.com/office/drawing/2014/main" xmlns="" id="{FBF457A7-5AF6-4E03-8053-E87EA0FDAECF}"/>
                </a:ext>
              </a:extLst>
            </p:cNvPr>
            <p:cNvSpPr>
              <a:spLocks/>
            </p:cNvSpPr>
            <p:nvPr/>
          </p:nvSpPr>
          <p:spPr bwMode="auto">
            <a:xfrm>
              <a:off x="7723188" y="4627563"/>
              <a:ext cx="25400" cy="19050"/>
            </a:xfrm>
            <a:custGeom>
              <a:avLst/>
              <a:gdLst/>
              <a:ahLst/>
              <a:cxnLst>
                <a:cxn ang="0">
                  <a:pos x="0" y="0"/>
                </a:cxn>
                <a:cxn ang="0">
                  <a:pos x="14" y="8"/>
                </a:cxn>
                <a:cxn ang="0">
                  <a:pos x="16" y="12"/>
                </a:cxn>
                <a:cxn ang="0">
                  <a:pos x="4" y="4"/>
                </a:cxn>
                <a:cxn ang="0">
                  <a:pos x="0" y="0"/>
                </a:cxn>
                <a:cxn ang="0">
                  <a:pos x="0" y="0"/>
                </a:cxn>
              </a:cxnLst>
              <a:rect l="0" t="0" r="r" b="b"/>
              <a:pathLst>
                <a:path w="16" h="12">
                  <a:moveTo>
                    <a:pt x="0" y="0"/>
                  </a:moveTo>
                  <a:lnTo>
                    <a:pt x="14" y="8"/>
                  </a:lnTo>
                  <a:lnTo>
                    <a:pt x="16" y="12"/>
                  </a:lnTo>
                  <a:lnTo>
                    <a:pt x="4"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3" name="Freeform 94">
              <a:extLst>
                <a:ext uri="{FF2B5EF4-FFF2-40B4-BE49-F238E27FC236}">
                  <a16:creationId xmlns:a16="http://schemas.microsoft.com/office/drawing/2014/main" xmlns="" id="{3F9EDDE6-2BCF-4580-B6B9-9F6F98B23C57}"/>
                </a:ext>
              </a:extLst>
            </p:cNvPr>
            <p:cNvSpPr>
              <a:spLocks/>
            </p:cNvSpPr>
            <p:nvPr/>
          </p:nvSpPr>
          <p:spPr bwMode="auto">
            <a:xfrm>
              <a:off x="7767638" y="4646613"/>
              <a:ext cx="19050" cy="25400"/>
            </a:xfrm>
            <a:custGeom>
              <a:avLst/>
              <a:gdLst/>
              <a:ahLst/>
              <a:cxnLst>
                <a:cxn ang="0">
                  <a:pos x="0" y="0"/>
                </a:cxn>
                <a:cxn ang="0">
                  <a:pos x="0" y="0"/>
                </a:cxn>
                <a:cxn ang="0">
                  <a:pos x="2" y="0"/>
                </a:cxn>
                <a:cxn ang="0">
                  <a:pos x="4" y="6"/>
                </a:cxn>
                <a:cxn ang="0">
                  <a:pos x="8" y="10"/>
                </a:cxn>
                <a:cxn ang="0">
                  <a:pos x="8" y="12"/>
                </a:cxn>
                <a:cxn ang="0">
                  <a:pos x="10" y="12"/>
                </a:cxn>
                <a:cxn ang="0">
                  <a:pos x="12" y="16"/>
                </a:cxn>
                <a:cxn ang="0">
                  <a:pos x="4" y="10"/>
                </a:cxn>
                <a:cxn ang="0">
                  <a:pos x="0" y="0"/>
                </a:cxn>
                <a:cxn ang="0">
                  <a:pos x="0" y="0"/>
                </a:cxn>
              </a:cxnLst>
              <a:rect l="0" t="0" r="r" b="b"/>
              <a:pathLst>
                <a:path w="12" h="16">
                  <a:moveTo>
                    <a:pt x="0" y="0"/>
                  </a:moveTo>
                  <a:lnTo>
                    <a:pt x="0" y="0"/>
                  </a:lnTo>
                  <a:lnTo>
                    <a:pt x="2" y="0"/>
                  </a:lnTo>
                  <a:lnTo>
                    <a:pt x="4" y="6"/>
                  </a:lnTo>
                  <a:lnTo>
                    <a:pt x="8" y="10"/>
                  </a:lnTo>
                  <a:lnTo>
                    <a:pt x="8" y="12"/>
                  </a:lnTo>
                  <a:lnTo>
                    <a:pt x="10" y="12"/>
                  </a:lnTo>
                  <a:lnTo>
                    <a:pt x="12" y="16"/>
                  </a:lnTo>
                  <a:lnTo>
                    <a:pt x="4"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4" name="Freeform 95">
              <a:extLst>
                <a:ext uri="{FF2B5EF4-FFF2-40B4-BE49-F238E27FC236}">
                  <a16:creationId xmlns:a16="http://schemas.microsoft.com/office/drawing/2014/main" xmlns="" id="{7E14DDF0-948C-482C-BF7E-226D68EE9FC5}"/>
                </a:ext>
              </a:extLst>
            </p:cNvPr>
            <p:cNvSpPr>
              <a:spLocks/>
            </p:cNvSpPr>
            <p:nvPr/>
          </p:nvSpPr>
          <p:spPr bwMode="auto">
            <a:xfrm>
              <a:off x="7758113" y="4659313"/>
              <a:ext cx="3175" cy="3175"/>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5" name="Freeform 96">
              <a:extLst>
                <a:ext uri="{FF2B5EF4-FFF2-40B4-BE49-F238E27FC236}">
                  <a16:creationId xmlns:a16="http://schemas.microsoft.com/office/drawing/2014/main" xmlns="" id="{837798C1-2F70-4FD6-A921-0A3BA48B215F}"/>
                </a:ext>
              </a:extLst>
            </p:cNvPr>
            <p:cNvSpPr>
              <a:spLocks/>
            </p:cNvSpPr>
            <p:nvPr/>
          </p:nvSpPr>
          <p:spPr bwMode="auto">
            <a:xfrm>
              <a:off x="7745413" y="4665663"/>
              <a:ext cx="25400" cy="12700"/>
            </a:xfrm>
            <a:custGeom>
              <a:avLst/>
              <a:gdLst/>
              <a:ahLst/>
              <a:cxnLst>
                <a:cxn ang="0">
                  <a:pos x="0" y="0"/>
                </a:cxn>
                <a:cxn ang="0">
                  <a:pos x="10" y="2"/>
                </a:cxn>
                <a:cxn ang="0">
                  <a:pos x="16" y="6"/>
                </a:cxn>
                <a:cxn ang="0">
                  <a:pos x="16" y="8"/>
                </a:cxn>
                <a:cxn ang="0">
                  <a:pos x="16" y="8"/>
                </a:cxn>
                <a:cxn ang="0">
                  <a:pos x="4" y="8"/>
                </a:cxn>
                <a:cxn ang="0">
                  <a:pos x="0" y="2"/>
                </a:cxn>
                <a:cxn ang="0">
                  <a:pos x="0" y="0"/>
                </a:cxn>
                <a:cxn ang="0">
                  <a:pos x="0" y="0"/>
                </a:cxn>
              </a:cxnLst>
              <a:rect l="0" t="0" r="r" b="b"/>
              <a:pathLst>
                <a:path w="16" h="8">
                  <a:moveTo>
                    <a:pt x="0" y="0"/>
                  </a:moveTo>
                  <a:lnTo>
                    <a:pt x="10" y="2"/>
                  </a:lnTo>
                  <a:lnTo>
                    <a:pt x="16" y="6"/>
                  </a:lnTo>
                  <a:lnTo>
                    <a:pt x="16" y="8"/>
                  </a:lnTo>
                  <a:lnTo>
                    <a:pt x="16" y="8"/>
                  </a:lnTo>
                  <a:lnTo>
                    <a:pt x="4" y="8"/>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6" name="Freeform 97">
              <a:extLst>
                <a:ext uri="{FF2B5EF4-FFF2-40B4-BE49-F238E27FC236}">
                  <a16:creationId xmlns:a16="http://schemas.microsoft.com/office/drawing/2014/main" xmlns="" id="{74B7947F-95F0-4344-B3FD-1DB78E692823}"/>
                </a:ext>
              </a:extLst>
            </p:cNvPr>
            <p:cNvSpPr>
              <a:spLocks/>
            </p:cNvSpPr>
            <p:nvPr/>
          </p:nvSpPr>
          <p:spPr bwMode="auto">
            <a:xfrm>
              <a:off x="7783513" y="4684713"/>
              <a:ext cx="19050" cy="15875"/>
            </a:xfrm>
            <a:custGeom>
              <a:avLst/>
              <a:gdLst/>
              <a:ahLst/>
              <a:cxnLst>
                <a:cxn ang="0">
                  <a:pos x="0" y="0"/>
                </a:cxn>
                <a:cxn ang="0">
                  <a:pos x="8" y="4"/>
                </a:cxn>
                <a:cxn ang="0">
                  <a:pos x="12" y="8"/>
                </a:cxn>
                <a:cxn ang="0">
                  <a:pos x="12" y="10"/>
                </a:cxn>
                <a:cxn ang="0">
                  <a:pos x="6" y="8"/>
                </a:cxn>
                <a:cxn ang="0">
                  <a:pos x="0" y="0"/>
                </a:cxn>
                <a:cxn ang="0">
                  <a:pos x="0" y="0"/>
                </a:cxn>
              </a:cxnLst>
              <a:rect l="0" t="0" r="r" b="b"/>
              <a:pathLst>
                <a:path w="12" h="10">
                  <a:moveTo>
                    <a:pt x="0" y="0"/>
                  </a:moveTo>
                  <a:lnTo>
                    <a:pt x="8" y="4"/>
                  </a:lnTo>
                  <a:lnTo>
                    <a:pt x="12" y="8"/>
                  </a:lnTo>
                  <a:lnTo>
                    <a:pt x="12" y="10"/>
                  </a:lnTo>
                  <a:lnTo>
                    <a:pt x="6"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7" name="Freeform 98">
              <a:extLst>
                <a:ext uri="{FF2B5EF4-FFF2-40B4-BE49-F238E27FC236}">
                  <a16:creationId xmlns:a16="http://schemas.microsoft.com/office/drawing/2014/main" xmlns="" id="{C7EDFC71-E545-426D-BF63-452CB106025A}"/>
                </a:ext>
              </a:extLst>
            </p:cNvPr>
            <p:cNvSpPr>
              <a:spLocks/>
            </p:cNvSpPr>
            <p:nvPr/>
          </p:nvSpPr>
          <p:spPr bwMode="auto">
            <a:xfrm>
              <a:off x="7596188" y="4659313"/>
              <a:ext cx="6350" cy="6350"/>
            </a:xfrm>
            <a:custGeom>
              <a:avLst/>
              <a:gdLst/>
              <a:ahLst/>
              <a:cxnLst>
                <a:cxn ang="0">
                  <a:pos x="0" y="0"/>
                </a:cxn>
                <a:cxn ang="0">
                  <a:pos x="4" y="2"/>
                </a:cxn>
                <a:cxn ang="0">
                  <a:pos x="4" y="4"/>
                </a:cxn>
                <a:cxn ang="0">
                  <a:pos x="4" y="4"/>
                </a:cxn>
                <a:cxn ang="0">
                  <a:pos x="0" y="0"/>
                </a:cxn>
                <a:cxn ang="0">
                  <a:pos x="0" y="0"/>
                </a:cxn>
              </a:cxnLst>
              <a:rect l="0" t="0" r="r" b="b"/>
              <a:pathLst>
                <a:path w="4" h="4">
                  <a:moveTo>
                    <a:pt x="0" y="0"/>
                  </a:moveTo>
                  <a:lnTo>
                    <a:pt x="4" y="2"/>
                  </a:lnTo>
                  <a:lnTo>
                    <a:pt x="4" y="4"/>
                  </a:lnTo>
                  <a:lnTo>
                    <a:pt x="4"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8" name="Freeform 99">
              <a:extLst>
                <a:ext uri="{FF2B5EF4-FFF2-40B4-BE49-F238E27FC236}">
                  <a16:creationId xmlns:a16="http://schemas.microsoft.com/office/drawing/2014/main" xmlns="" id="{9FAABFB8-2FA9-4643-BC4B-52308576B9C9}"/>
                </a:ext>
              </a:extLst>
            </p:cNvPr>
            <p:cNvSpPr>
              <a:spLocks/>
            </p:cNvSpPr>
            <p:nvPr/>
          </p:nvSpPr>
          <p:spPr bwMode="auto">
            <a:xfrm>
              <a:off x="7551738" y="4665663"/>
              <a:ext cx="9525" cy="9525"/>
            </a:xfrm>
            <a:custGeom>
              <a:avLst/>
              <a:gdLst/>
              <a:ahLst/>
              <a:cxnLst>
                <a:cxn ang="0">
                  <a:pos x="0" y="0"/>
                </a:cxn>
                <a:cxn ang="0">
                  <a:pos x="6" y="2"/>
                </a:cxn>
                <a:cxn ang="0">
                  <a:pos x="6" y="6"/>
                </a:cxn>
                <a:cxn ang="0">
                  <a:pos x="0" y="4"/>
                </a:cxn>
                <a:cxn ang="0">
                  <a:pos x="0" y="0"/>
                </a:cxn>
                <a:cxn ang="0">
                  <a:pos x="0" y="0"/>
                </a:cxn>
              </a:cxnLst>
              <a:rect l="0" t="0" r="r" b="b"/>
              <a:pathLst>
                <a:path w="6" h="6">
                  <a:moveTo>
                    <a:pt x="0" y="0"/>
                  </a:moveTo>
                  <a:lnTo>
                    <a:pt x="6" y="2"/>
                  </a:lnTo>
                  <a:lnTo>
                    <a:pt x="6" y="6"/>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29" name="Freeform 100">
              <a:extLst>
                <a:ext uri="{FF2B5EF4-FFF2-40B4-BE49-F238E27FC236}">
                  <a16:creationId xmlns:a16="http://schemas.microsoft.com/office/drawing/2014/main" xmlns="" id="{9891CB55-7C28-41DA-9B63-3017BEC82184}"/>
                </a:ext>
              </a:extLst>
            </p:cNvPr>
            <p:cNvSpPr>
              <a:spLocks/>
            </p:cNvSpPr>
            <p:nvPr/>
          </p:nvSpPr>
          <p:spPr bwMode="auto">
            <a:xfrm>
              <a:off x="7558088" y="4675188"/>
              <a:ext cx="9525" cy="9525"/>
            </a:xfrm>
            <a:custGeom>
              <a:avLst/>
              <a:gdLst/>
              <a:ahLst/>
              <a:cxnLst>
                <a:cxn ang="0">
                  <a:pos x="0" y="0"/>
                </a:cxn>
                <a:cxn ang="0">
                  <a:pos x="2" y="2"/>
                </a:cxn>
                <a:cxn ang="0">
                  <a:pos x="6" y="4"/>
                </a:cxn>
                <a:cxn ang="0">
                  <a:pos x="6" y="6"/>
                </a:cxn>
                <a:cxn ang="0">
                  <a:pos x="4" y="6"/>
                </a:cxn>
                <a:cxn ang="0">
                  <a:pos x="0" y="0"/>
                </a:cxn>
                <a:cxn ang="0">
                  <a:pos x="0" y="0"/>
                </a:cxn>
              </a:cxnLst>
              <a:rect l="0" t="0" r="r" b="b"/>
              <a:pathLst>
                <a:path w="6" h="6">
                  <a:moveTo>
                    <a:pt x="0" y="0"/>
                  </a:moveTo>
                  <a:lnTo>
                    <a:pt x="2" y="2"/>
                  </a:lnTo>
                  <a:lnTo>
                    <a:pt x="6" y="4"/>
                  </a:lnTo>
                  <a:lnTo>
                    <a:pt x="6" y="6"/>
                  </a:lnTo>
                  <a:lnTo>
                    <a:pt x="4"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0" name="Freeform 101">
              <a:extLst>
                <a:ext uri="{FF2B5EF4-FFF2-40B4-BE49-F238E27FC236}">
                  <a16:creationId xmlns:a16="http://schemas.microsoft.com/office/drawing/2014/main" xmlns="" id="{149DC26E-D084-47CF-A3D2-D35E64CF8B05}"/>
                </a:ext>
              </a:extLst>
            </p:cNvPr>
            <p:cNvSpPr>
              <a:spLocks/>
            </p:cNvSpPr>
            <p:nvPr/>
          </p:nvSpPr>
          <p:spPr bwMode="auto">
            <a:xfrm>
              <a:off x="7231063" y="4484688"/>
              <a:ext cx="15875" cy="9525"/>
            </a:xfrm>
            <a:custGeom>
              <a:avLst/>
              <a:gdLst/>
              <a:ahLst/>
              <a:cxnLst>
                <a:cxn ang="0">
                  <a:pos x="0" y="0"/>
                </a:cxn>
                <a:cxn ang="0">
                  <a:pos x="4" y="0"/>
                </a:cxn>
                <a:cxn ang="0">
                  <a:pos x="10" y="6"/>
                </a:cxn>
                <a:cxn ang="0">
                  <a:pos x="6" y="6"/>
                </a:cxn>
                <a:cxn ang="0">
                  <a:pos x="0" y="0"/>
                </a:cxn>
                <a:cxn ang="0">
                  <a:pos x="0" y="0"/>
                </a:cxn>
              </a:cxnLst>
              <a:rect l="0" t="0" r="r" b="b"/>
              <a:pathLst>
                <a:path w="10" h="6">
                  <a:moveTo>
                    <a:pt x="0" y="0"/>
                  </a:moveTo>
                  <a:lnTo>
                    <a:pt x="4" y="0"/>
                  </a:lnTo>
                  <a:lnTo>
                    <a:pt x="10" y="6"/>
                  </a:lnTo>
                  <a:lnTo>
                    <a:pt x="6"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1" name="Freeform 102">
              <a:extLst>
                <a:ext uri="{FF2B5EF4-FFF2-40B4-BE49-F238E27FC236}">
                  <a16:creationId xmlns:a16="http://schemas.microsoft.com/office/drawing/2014/main" xmlns="" id="{77988036-931F-4235-8D7F-FC0BA83E25AF}"/>
                </a:ext>
              </a:extLst>
            </p:cNvPr>
            <p:cNvSpPr>
              <a:spLocks/>
            </p:cNvSpPr>
            <p:nvPr/>
          </p:nvSpPr>
          <p:spPr bwMode="auto">
            <a:xfrm>
              <a:off x="7234238" y="4503738"/>
              <a:ext cx="25400" cy="3175"/>
            </a:xfrm>
            <a:custGeom>
              <a:avLst/>
              <a:gdLst/>
              <a:ahLst/>
              <a:cxnLst>
                <a:cxn ang="0">
                  <a:pos x="0" y="0"/>
                </a:cxn>
                <a:cxn ang="0">
                  <a:pos x="14" y="0"/>
                </a:cxn>
                <a:cxn ang="0">
                  <a:pos x="16" y="2"/>
                </a:cxn>
                <a:cxn ang="0">
                  <a:pos x="8" y="2"/>
                </a:cxn>
                <a:cxn ang="0">
                  <a:pos x="0" y="0"/>
                </a:cxn>
                <a:cxn ang="0">
                  <a:pos x="0" y="0"/>
                </a:cxn>
              </a:cxnLst>
              <a:rect l="0" t="0" r="r" b="b"/>
              <a:pathLst>
                <a:path w="16" h="2">
                  <a:moveTo>
                    <a:pt x="0" y="0"/>
                  </a:moveTo>
                  <a:lnTo>
                    <a:pt x="14" y="0"/>
                  </a:lnTo>
                  <a:lnTo>
                    <a:pt x="16" y="2"/>
                  </a:lnTo>
                  <a:lnTo>
                    <a:pt x="8"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2" name="Freeform 103">
              <a:extLst>
                <a:ext uri="{FF2B5EF4-FFF2-40B4-BE49-F238E27FC236}">
                  <a16:creationId xmlns:a16="http://schemas.microsoft.com/office/drawing/2014/main" xmlns="" id="{E9BB09D0-2C7A-4009-95C5-8708D45BC95F}"/>
                </a:ext>
              </a:extLst>
            </p:cNvPr>
            <p:cNvSpPr>
              <a:spLocks/>
            </p:cNvSpPr>
            <p:nvPr/>
          </p:nvSpPr>
          <p:spPr bwMode="auto">
            <a:xfrm>
              <a:off x="7119938" y="4468813"/>
              <a:ext cx="19050" cy="9525"/>
            </a:xfrm>
            <a:custGeom>
              <a:avLst/>
              <a:gdLst/>
              <a:ahLst/>
              <a:cxnLst>
                <a:cxn ang="0">
                  <a:pos x="2" y="2"/>
                </a:cxn>
                <a:cxn ang="0">
                  <a:pos x="6" y="0"/>
                </a:cxn>
                <a:cxn ang="0">
                  <a:pos x="12" y="4"/>
                </a:cxn>
                <a:cxn ang="0">
                  <a:pos x="8" y="6"/>
                </a:cxn>
                <a:cxn ang="0">
                  <a:pos x="2" y="4"/>
                </a:cxn>
                <a:cxn ang="0">
                  <a:pos x="0" y="2"/>
                </a:cxn>
                <a:cxn ang="0">
                  <a:pos x="2" y="2"/>
                </a:cxn>
                <a:cxn ang="0">
                  <a:pos x="2" y="2"/>
                </a:cxn>
              </a:cxnLst>
              <a:rect l="0" t="0" r="r" b="b"/>
              <a:pathLst>
                <a:path w="12" h="6">
                  <a:moveTo>
                    <a:pt x="2" y="2"/>
                  </a:moveTo>
                  <a:lnTo>
                    <a:pt x="6" y="0"/>
                  </a:lnTo>
                  <a:lnTo>
                    <a:pt x="12" y="4"/>
                  </a:lnTo>
                  <a:lnTo>
                    <a:pt x="8" y="6"/>
                  </a:lnTo>
                  <a:lnTo>
                    <a:pt x="2" y="4"/>
                  </a:lnTo>
                  <a:lnTo>
                    <a:pt x="0" y="2"/>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3" name="Freeform 104">
              <a:extLst>
                <a:ext uri="{FF2B5EF4-FFF2-40B4-BE49-F238E27FC236}">
                  <a16:creationId xmlns:a16="http://schemas.microsoft.com/office/drawing/2014/main" xmlns="" id="{69E51C54-53DB-4172-9586-0682609319A9}"/>
                </a:ext>
              </a:extLst>
            </p:cNvPr>
            <p:cNvSpPr>
              <a:spLocks/>
            </p:cNvSpPr>
            <p:nvPr/>
          </p:nvSpPr>
          <p:spPr bwMode="auto">
            <a:xfrm>
              <a:off x="7110413" y="4503738"/>
              <a:ext cx="12700" cy="9525"/>
            </a:xfrm>
            <a:custGeom>
              <a:avLst/>
              <a:gdLst/>
              <a:ahLst/>
              <a:cxnLst>
                <a:cxn ang="0">
                  <a:pos x="0" y="2"/>
                </a:cxn>
                <a:cxn ang="0">
                  <a:pos x="6" y="0"/>
                </a:cxn>
                <a:cxn ang="0">
                  <a:pos x="8" y="4"/>
                </a:cxn>
                <a:cxn ang="0">
                  <a:pos x="2" y="6"/>
                </a:cxn>
                <a:cxn ang="0">
                  <a:pos x="0" y="2"/>
                </a:cxn>
                <a:cxn ang="0">
                  <a:pos x="0" y="2"/>
                </a:cxn>
              </a:cxnLst>
              <a:rect l="0" t="0" r="r" b="b"/>
              <a:pathLst>
                <a:path w="8" h="6">
                  <a:moveTo>
                    <a:pt x="0" y="2"/>
                  </a:moveTo>
                  <a:lnTo>
                    <a:pt x="6" y="0"/>
                  </a:lnTo>
                  <a:lnTo>
                    <a:pt x="8" y="4"/>
                  </a:lnTo>
                  <a:lnTo>
                    <a:pt x="2"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4" name="Freeform 105">
              <a:extLst>
                <a:ext uri="{FF2B5EF4-FFF2-40B4-BE49-F238E27FC236}">
                  <a16:creationId xmlns:a16="http://schemas.microsoft.com/office/drawing/2014/main" xmlns="" id="{045D9B42-A9D5-4A2D-8617-1D95D7A5F107}"/>
                </a:ext>
              </a:extLst>
            </p:cNvPr>
            <p:cNvSpPr>
              <a:spLocks/>
            </p:cNvSpPr>
            <p:nvPr/>
          </p:nvSpPr>
          <p:spPr bwMode="auto">
            <a:xfrm>
              <a:off x="7069138" y="4529138"/>
              <a:ext cx="63500" cy="22225"/>
            </a:xfrm>
            <a:custGeom>
              <a:avLst/>
              <a:gdLst/>
              <a:ahLst/>
              <a:cxnLst>
                <a:cxn ang="0">
                  <a:pos x="0" y="8"/>
                </a:cxn>
                <a:cxn ang="0">
                  <a:pos x="0" y="6"/>
                </a:cxn>
                <a:cxn ang="0">
                  <a:pos x="4" y="0"/>
                </a:cxn>
                <a:cxn ang="0">
                  <a:pos x="18" y="0"/>
                </a:cxn>
                <a:cxn ang="0">
                  <a:pos x="22" y="0"/>
                </a:cxn>
                <a:cxn ang="0">
                  <a:pos x="26" y="2"/>
                </a:cxn>
                <a:cxn ang="0">
                  <a:pos x="34" y="2"/>
                </a:cxn>
                <a:cxn ang="0">
                  <a:pos x="38" y="8"/>
                </a:cxn>
                <a:cxn ang="0">
                  <a:pos x="40" y="8"/>
                </a:cxn>
                <a:cxn ang="0">
                  <a:pos x="40" y="12"/>
                </a:cxn>
                <a:cxn ang="0">
                  <a:pos x="38" y="14"/>
                </a:cxn>
                <a:cxn ang="0">
                  <a:pos x="24" y="6"/>
                </a:cxn>
                <a:cxn ang="0">
                  <a:pos x="18" y="8"/>
                </a:cxn>
                <a:cxn ang="0">
                  <a:pos x="14" y="6"/>
                </a:cxn>
                <a:cxn ang="0">
                  <a:pos x="8" y="8"/>
                </a:cxn>
                <a:cxn ang="0">
                  <a:pos x="4" y="4"/>
                </a:cxn>
                <a:cxn ang="0">
                  <a:pos x="0" y="8"/>
                </a:cxn>
                <a:cxn ang="0">
                  <a:pos x="0" y="8"/>
                </a:cxn>
              </a:cxnLst>
              <a:rect l="0" t="0" r="r" b="b"/>
              <a:pathLst>
                <a:path w="40" h="14">
                  <a:moveTo>
                    <a:pt x="0" y="8"/>
                  </a:moveTo>
                  <a:lnTo>
                    <a:pt x="0" y="6"/>
                  </a:lnTo>
                  <a:lnTo>
                    <a:pt x="4" y="0"/>
                  </a:lnTo>
                  <a:lnTo>
                    <a:pt x="18" y="0"/>
                  </a:lnTo>
                  <a:lnTo>
                    <a:pt x="22" y="0"/>
                  </a:lnTo>
                  <a:lnTo>
                    <a:pt x="26" y="2"/>
                  </a:lnTo>
                  <a:lnTo>
                    <a:pt x="34" y="2"/>
                  </a:lnTo>
                  <a:lnTo>
                    <a:pt x="38" y="8"/>
                  </a:lnTo>
                  <a:lnTo>
                    <a:pt x="40" y="8"/>
                  </a:lnTo>
                  <a:lnTo>
                    <a:pt x="40" y="12"/>
                  </a:lnTo>
                  <a:lnTo>
                    <a:pt x="38" y="14"/>
                  </a:lnTo>
                  <a:lnTo>
                    <a:pt x="24" y="6"/>
                  </a:lnTo>
                  <a:lnTo>
                    <a:pt x="18" y="8"/>
                  </a:lnTo>
                  <a:lnTo>
                    <a:pt x="14" y="6"/>
                  </a:lnTo>
                  <a:lnTo>
                    <a:pt x="8" y="8"/>
                  </a:lnTo>
                  <a:lnTo>
                    <a:pt x="4" y="4"/>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5" name="Freeform 106">
              <a:extLst>
                <a:ext uri="{FF2B5EF4-FFF2-40B4-BE49-F238E27FC236}">
                  <a16:creationId xmlns:a16="http://schemas.microsoft.com/office/drawing/2014/main" xmlns="" id="{EE53D7D6-989E-4435-BAF5-6ED88135088F}"/>
                </a:ext>
              </a:extLst>
            </p:cNvPr>
            <p:cNvSpPr>
              <a:spLocks/>
            </p:cNvSpPr>
            <p:nvPr/>
          </p:nvSpPr>
          <p:spPr bwMode="auto">
            <a:xfrm>
              <a:off x="7177088" y="4583113"/>
              <a:ext cx="3175" cy="6350"/>
            </a:xfrm>
            <a:custGeom>
              <a:avLst/>
              <a:gdLst/>
              <a:ahLst/>
              <a:cxnLst>
                <a:cxn ang="0">
                  <a:pos x="2" y="0"/>
                </a:cxn>
                <a:cxn ang="0">
                  <a:pos x="2" y="0"/>
                </a:cxn>
                <a:cxn ang="0">
                  <a:pos x="0" y="4"/>
                </a:cxn>
                <a:cxn ang="0">
                  <a:pos x="2" y="0"/>
                </a:cxn>
                <a:cxn ang="0">
                  <a:pos x="2" y="0"/>
                </a:cxn>
              </a:cxnLst>
              <a:rect l="0" t="0" r="r" b="b"/>
              <a:pathLst>
                <a:path w="2" h="4">
                  <a:moveTo>
                    <a:pt x="2" y="0"/>
                  </a:moveTo>
                  <a:lnTo>
                    <a:pt x="2" y="0"/>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6" name="Freeform 107">
              <a:extLst>
                <a:ext uri="{FF2B5EF4-FFF2-40B4-BE49-F238E27FC236}">
                  <a16:creationId xmlns:a16="http://schemas.microsoft.com/office/drawing/2014/main" xmlns="" id="{D4716196-3C94-4ADA-811F-6221DB828C90}"/>
                </a:ext>
              </a:extLst>
            </p:cNvPr>
            <p:cNvSpPr>
              <a:spLocks/>
            </p:cNvSpPr>
            <p:nvPr/>
          </p:nvSpPr>
          <p:spPr bwMode="auto">
            <a:xfrm>
              <a:off x="7205663" y="4583113"/>
              <a:ext cx="9525" cy="19050"/>
            </a:xfrm>
            <a:custGeom>
              <a:avLst/>
              <a:gdLst/>
              <a:ahLst/>
              <a:cxnLst>
                <a:cxn ang="0">
                  <a:pos x="0" y="6"/>
                </a:cxn>
                <a:cxn ang="0">
                  <a:pos x="2" y="0"/>
                </a:cxn>
                <a:cxn ang="0">
                  <a:pos x="4" y="2"/>
                </a:cxn>
                <a:cxn ang="0">
                  <a:pos x="6" y="4"/>
                </a:cxn>
                <a:cxn ang="0">
                  <a:pos x="4" y="12"/>
                </a:cxn>
                <a:cxn ang="0">
                  <a:pos x="0" y="10"/>
                </a:cxn>
                <a:cxn ang="0">
                  <a:pos x="2" y="6"/>
                </a:cxn>
                <a:cxn ang="0">
                  <a:pos x="0" y="6"/>
                </a:cxn>
                <a:cxn ang="0">
                  <a:pos x="0" y="6"/>
                </a:cxn>
              </a:cxnLst>
              <a:rect l="0" t="0" r="r" b="b"/>
              <a:pathLst>
                <a:path w="6" h="12">
                  <a:moveTo>
                    <a:pt x="0" y="6"/>
                  </a:moveTo>
                  <a:lnTo>
                    <a:pt x="2" y="0"/>
                  </a:lnTo>
                  <a:lnTo>
                    <a:pt x="4" y="2"/>
                  </a:lnTo>
                  <a:lnTo>
                    <a:pt x="6" y="4"/>
                  </a:lnTo>
                  <a:lnTo>
                    <a:pt x="4" y="12"/>
                  </a:lnTo>
                  <a:lnTo>
                    <a:pt x="0" y="10"/>
                  </a:lnTo>
                  <a:lnTo>
                    <a:pt x="2" y="6"/>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7" name="Freeform 108">
              <a:extLst>
                <a:ext uri="{FF2B5EF4-FFF2-40B4-BE49-F238E27FC236}">
                  <a16:creationId xmlns:a16="http://schemas.microsoft.com/office/drawing/2014/main" xmlns="" id="{A6A3E37F-A3DF-42D6-8ABF-63D63C798AF6}"/>
                </a:ext>
              </a:extLst>
            </p:cNvPr>
            <p:cNvSpPr>
              <a:spLocks/>
            </p:cNvSpPr>
            <p:nvPr/>
          </p:nvSpPr>
          <p:spPr bwMode="auto">
            <a:xfrm>
              <a:off x="7199313" y="4602163"/>
              <a:ext cx="9525" cy="12700"/>
            </a:xfrm>
            <a:custGeom>
              <a:avLst/>
              <a:gdLst/>
              <a:ahLst/>
              <a:cxnLst>
                <a:cxn ang="0">
                  <a:pos x="2" y="0"/>
                </a:cxn>
                <a:cxn ang="0">
                  <a:pos x="6" y="4"/>
                </a:cxn>
                <a:cxn ang="0">
                  <a:pos x="4" y="8"/>
                </a:cxn>
                <a:cxn ang="0">
                  <a:pos x="4" y="8"/>
                </a:cxn>
                <a:cxn ang="0">
                  <a:pos x="0" y="4"/>
                </a:cxn>
                <a:cxn ang="0">
                  <a:pos x="2" y="4"/>
                </a:cxn>
                <a:cxn ang="0">
                  <a:pos x="2" y="6"/>
                </a:cxn>
                <a:cxn ang="0">
                  <a:pos x="2" y="0"/>
                </a:cxn>
                <a:cxn ang="0">
                  <a:pos x="2" y="0"/>
                </a:cxn>
              </a:cxnLst>
              <a:rect l="0" t="0" r="r" b="b"/>
              <a:pathLst>
                <a:path w="6" h="8">
                  <a:moveTo>
                    <a:pt x="2" y="0"/>
                  </a:moveTo>
                  <a:lnTo>
                    <a:pt x="6" y="4"/>
                  </a:lnTo>
                  <a:lnTo>
                    <a:pt x="4" y="8"/>
                  </a:lnTo>
                  <a:lnTo>
                    <a:pt x="4" y="8"/>
                  </a:lnTo>
                  <a:lnTo>
                    <a:pt x="0" y="4"/>
                  </a:lnTo>
                  <a:lnTo>
                    <a:pt x="2" y="4"/>
                  </a:lnTo>
                  <a:lnTo>
                    <a:pt x="2" y="6"/>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8" name="Freeform 109">
              <a:extLst>
                <a:ext uri="{FF2B5EF4-FFF2-40B4-BE49-F238E27FC236}">
                  <a16:creationId xmlns:a16="http://schemas.microsoft.com/office/drawing/2014/main" xmlns="" id="{74368B05-9505-4953-B3AB-6D2CBA0816B6}"/>
                </a:ext>
              </a:extLst>
            </p:cNvPr>
            <p:cNvSpPr>
              <a:spLocks/>
            </p:cNvSpPr>
            <p:nvPr/>
          </p:nvSpPr>
          <p:spPr bwMode="auto">
            <a:xfrm>
              <a:off x="7138988" y="4621213"/>
              <a:ext cx="9525" cy="19050"/>
            </a:xfrm>
            <a:custGeom>
              <a:avLst/>
              <a:gdLst/>
              <a:ahLst/>
              <a:cxnLst>
                <a:cxn ang="0">
                  <a:pos x="0" y="8"/>
                </a:cxn>
                <a:cxn ang="0">
                  <a:pos x="0" y="8"/>
                </a:cxn>
                <a:cxn ang="0">
                  <a:pos x="0" y="4"/>
                </a:cxn>
                <a:cxn ang="0">
                  <a:pos x="4" y="0"/>
                </a:cxn>
                <a:cxn ang="0">
                  <a:pos x="6" y="0"/>
                </a:cxn>
                <a:cxn ang="0">
                  <a:pos x="6" y="6"/>
                </a:cxn>
                <a:cxn ang="0">
                  <a:pos x="2" y="12"/>
                </a:cxn>
                <a:cxn ang="0">
                  <a:pos x="0" y="8"/>
                </a:cxn>
                <a:cxn ang="0">
                  <a:pos x="0" y="8"/>
                </a:cxn>
              </a:cxnLst>
              <a:rect l="0" t="0" r="r" b="b"/>
              <a:pathLst>
                <a:path w="6" h="12">
                  <a:moveTo>
                    <a:pt x="0" y="8"/>
                  </a:moveTo>
                  <a:lnTo>
                    <a:pt x="0" y="8"/>
                  </a:lnTo>
                  <a:lnTo>
                    <a:pt x="0" y="4"/>
                  </a:lnTo>
                  <a:lnTo>
                    <a:pt x="4" y="0"/>
                  </a:lnTo>
                  <a:lnTo>
                    <a:pt x="6" y="0"/>
                  </a:lnTo>
                  <a:lnTo>
                    <a:pt x="6" y="6"/>
                  </a:lnTo>
                  <a:lnTo>
                    <a:pt x="2" y="12"/>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39" name="Freeform 110">
              <a:extLst>
                <a:ext uri="{FF2B5EF4-FFF2-40B4-BE49-F238E27FC236}">
                  <a16:creationId xmlns:a16="http://schemas.microsoft.com/office/drawing/2014/main" xmlns="" id="{2A5500F1-517E-4393-A6AC-95F40C9C1D9D}"/>
                </a:ext>
              </a:extLst>
            </p:cNvPr>
            <p:cNvSpPr>
              <a:spLocks/>
            </p:cNvSpPr>
            <p:nvPr/>
          </p:nvSpPr>
          <p:spPr bwMode="auto">
            <a:xfrm>
              <a:off x="7107238" y="4633913"/>
              <a:ext cx="3175" cy="6350"/>
            </a:xfrm>
            <a:custGeom>
              <a:avLst/>
              <a:gdLst/>
              <a:ahLst/>
              <a:cxnLst>
                <a:cxn ang="0">
                  <a:pos x="0" y="2"/>
                </a:cxn>
                <a:cxn ang="0">
                  <a:pos x="2" y="0"/>
                </a:cxn>
                <a:cxn ang="0">
                  <a:pos x="2" y="2"/>
                </a:cxn>
                <a:cxn ang="0">
                  <a:pos x="0" y="4"/>
                </a:cxn>
                <a:cxn ang="0">
                  <a:pos x="0" y="2"/>
                </a:cxn>
                <a:cxn ang="0">
                  <a:pos x="0" y="2"/>
                </a:cxn>
              </a:cxnLst>
              <a:rect l="0" t="0" r="r" b="b"/>
              <a:pathLst>
                <a:path w="2" h="4">
                  <a:moveTo>
                    <a:pt x="0" y="2"/>
                  </a:moveTo>
                  <a:lnTo>
                    <a:pt x="2" y="0"/>
                  </a:lnTo>
                  <a:lnTo>
                    <a:pt x="2" y="2"/>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0" name="Rectangle 111">
              <a:extLst>
                <a:ext uri="{FF2B5EF4-FFF2-40B4-BE49-F238E27FC236}">
                  <a16:creationId xmlns:a16="http://schemas.microsoft.com/office/drawing/2014/main" xmlns="" id="{BD833088-199F-40F1-986C-6DAA814452DC}"/>
                </a:ext>
              </a:extLst>
            </p:cNvPr>
            <p:cNvSpPr>
              <a:spLocks noChangeArrowheads="1"/>
            </p:cNvSpPr>
            <p:nvPr/>
          </p:nvSpPr>
          <p:spPr bwMode="auto">
            <a:xfrm>
              <a:off x="7085013" y="4621213"/>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1" name="Freeform 112">
              <a:extLst>
                <a:ext uri="{FF2B5EF4-FFF2-40B4-BE49-F238E27FC236}">
                  <a16:creationId xmlns:a16="http://schemas.microsoft.com/office/drawing/2014/main" xmlns="" id="{8BD0FA07-1C0A-4196-86F7-3B7F79A5C270}"/>
                </a:ext>
              </a:extLst>
            </p:cNvPr>
            <p:cNvSpPr>
              <a:spLocks/>
            </p:cNvSpPr>
            <p:nvPr/>
          </p:nvSpPr>
          <p:spPr bwMode="auto">
            <a:xfrm>
              <a:off x="7024688" y="4627563"/>
              <a:ext cx="22225" cy="12700"/>
            </a:xfrm>
            <a:custGeom>
              <a:avLst/>
              <a:gdLst/>
              <a:ahLst/>
              <a:cxnLst>
                <a:cxn ang="0">
                  <a:pos x="2" y="8"/>
                </a:cxn>
                <a:cxn ang="0">
                  <a:pos x="0" y="6"/>
                </a:cxn>
                <a:cxn ang="0">
                  <a:pos x="2" y="2"/>
                </a:cxn>
                <a:cxn ang="0">
                  <a:pos x="6" y="2"/>
                </a:cxn>
                <a:cxn ang="0">
                  <a:pos x="10" y="0"/>
                </a:cxn>
                <a:cxn ang="0">
                  <a:pos x="14" y="4"/>
                </a:cxn>
                <a:cxn ang="0">
                  <a:pos x="10" y="6"/>
                </a:cxn>
                <a:cxn ang="0">
                  <a:pos x="2" y="8"/>
                </a:cxn>
                <a:cxn ang="0">
                  <a:pos x="2" y="8"/>
                </a:cxn>
              </a:cxnLst>
              <a:rect l="0" t="0" r="r" b="b"/>
              <a:pathLst>
                <a:path w="14" h="8">
                  <a:moveTo>
                    <a:pt x="2" y="8"/>
                  </a:moveTo>
                  <a:lnTo>
                    <a:pt x="0" y="6"/>
                  </a:lnTo>
                  <a:lnTo>
                    <a:pt x="2" y="2"/>
                  </a:lnTo>
                  <a:lnTo>
                    <a:pt x="6" y="2"/>
                  </a:lnTo>
                  <a:lnTo>
                    <a:pt x="10" y="0"/>
                  </a:lnTo>
                  <a:lnTo>
                    <a:pt x="14" y="4"/>
                  </a:lnTo>
                  <a:lnTo>
                    <a:pt x="10" y="6"/>
                  </a:lnTo>
                  <a:lnTo>
                    <a:pt x="2" y="8"/>
                  </a:lnTo>
                  <a:lnTo>
                    <a:pt x="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2" name="Freeform 113">
              <a:extLst>
                <a:ext uri="{FF2B5EF4-FFF2-40B4-BE49-F238E27FC236}">
                  <a16:creationId xmlns:a16="http://schemas.microsoft.com/office/drawing/2014/main" xmlns="" id="{5E88C112-9BE8-4713-8CF9-E0508BB9CD5B}"/>
                </a:ext>
              </a:extLst>
            </p:cNvPr>
            <p:cNvSpPr>
              <a:spLocks/>
            </p:cNvSpPr>
            <p:nvPr/>
          </p:nvSpPr>
          <p:spPr bwMode="auto">
            <a:xfrm>
              <a:off x="6977063" y="4646613"/>
              <a:ext cx="76200" cy="41275"/>
            </a:xfrm>
            <a:custGeom>
              <a:avLst/>
              <a:gdLst/>
              <a:ahLst/>
              <a:cxnLst>
                <a:cxn ang="0">
                  <a:pos x="20" y="14"/>
                </a:cxn>
                <a:cxn ang="0">
                  <a:pos x="20" y="18"/>
                </a:cxn>
                <a:cxn ang="0">
                  <a:pos x="14" y="22"/>
                </a:cxn>
                <a:cxn ang="0">
                  <a:pos x="6" y="26"/>
                </a:cxn>
                <a:cxn ang="0">
                  <a:pos x="2" y="26"/>
                </a:cxn>
                <a:cxn ang="0">
                  <a:pos x="0" y="26"/>
                </a:cxn>
                <a:cxn ang="0">
                  <a:pos x="2" y="24"/>
                </a:cxn>
                <a:cxn ang="0">
                  <a:pos x="2" y="16"/>
                </a:cxn>
                <a:cxn ang="0">
                  <a:pos x="4" y="14"/>
                </a:cxn>
                <a:cxn ang="0">
                  <a:pos x="16" y="10"/>
                </a:cxn>
                <a:cxn ang="0">
                  <a:pos x="20" y="4"/>
                </a:cxn>
                <a:cxn ang="0">
                  <a:pos x="46" y="0"/>
                </a:cxn>
                <a:cxn ang="0">
                  <a:pos x="48" y="0"/>
                </a:cxn>
                <a:cxn ang="0">
                  <a:pos x="48" y="4"/>
                </a:cxn>
                <a:cxn ang="0">
                  <a:pos x="26" y="12"/>
                </a:cxn>
                <a:cxn ang="0">
                  <a:pos x="22" y="14"/>
                </a:cxn>
                <a:cxn ang="0">
                  <a:pos x="20" y="14"/>
                </a:cxn>
                <a:cxn ang="0">
                  <a:pos x="20" y="14"/>
                </a:cxn>
              </a:cxnLst>
              <a:rect l="0" t="0" r="r" b="b"/>
              <a:pathLst>
                <a:path w="48" h="26">
                  <a:moveTo>
                    <a:pt x="20" y="14"/>
                  </a:moveTo>
                  <a:lnTo>
                    <a:pt x="20" y="18"/>
                  </a:lnTo>
                  <a:lnTo>
                    <a:pt x="14" y="22"/>
                  </a:lnTo>
                  <a:lnTo>
                    <a:pt x="6" y="26"/>
                  </a:lnTo>
                  <a:lnTo>
                    <a:pt x="2" y="26"/>
                  </a:lnTo>
                  <a:lnTo>
                    <a:pt x="0" y="26"/>
                  </a:lnTo>
                  <a:lnTo>
                    <a:pt x="2" y="24"/>
                  </a:lnTo>
                  <a:lnTo>
                    <a:pt x="2" y="16"/>
                  </a:lnTo>
                  <a:lnTo>
                    <a:pt x="4" y="14"/>
                  </a:lnTo>
                  <a:lnTo>
                    <a:pt x="16" y="10"/>
                  </a:lnTo>
                  <a:lnTo>
                    <a:pt x="20" y="4"/>
                  </a:lnTo>
                  <a:lnTo>
                    <a:pt x="46" y="0"/>
                  </a:lnTo>
                  <a:lnTo>
                    <a:pt x="48" y="0"/>
                  </a:lnTo>
                  <a:lnTo>
                    <a:pt x="48" y="4"/>
                  </a:lnTo>
                  <a:lnTo>
                    <a:pt x="26" y="12"/>
                  </a:lnTo>
                  <a:lnTo>
                    <a:pt x="22" y="14"/>
                  </a:lnTo>
                  <a:lnTo>
                    <a:pt x="20" y="14"/>
                  </a:lnTo>
                  <a:lnTo>
                    <a:pt x="20"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3" name="Freeform 114">
              <a:extLst>
                <a:ext uri="{FF2B5EF4-FFF2-40B4-BE49-F238E27FC236}">
                  <a16:creationId xmlns:a16="http://schemas.microsoft.com/office/drawing/2014/main" xmlns="" id="{01C9135F-93AC-44AE-9117-35BE5AEB045B}"/>
                </a:ext>
              </a:extLst>
            </p:cNvPr>
            <p:cNvSpPr>
              <a:spLocks/>
            </p:cNvSpPr>
            <p:nvPr/>
          </p:nvSpPr>
          <p:spPr bwMode="auto">
            <a:xfrm>
              <a:off x="6961188" y="4691063"/>
              <a:ext cx="12700" cy="9525"/>
            </a:xfrm>
            <a:custGeom>
              <a:avLst/>
              <a:gdLst/>
              <a:ahLst/>
              <a:cxnLst>
                <a:cxn ang="0">
                  <a:pos x="0" y="6"/>
                </a:cxn>
                <a:cxn ang="0">
                  <a:pos x="2" y="4"/>
                </a:cxn>
                <a:cxn ang="0">
                  <a:pos x="8" y="0"/>
                </a:cxn>
                <a:cxn ang="0">
                  <a:pos x="6" y="4"/>
                </a:cxn>
                <a:cxn ang="0">
                  <a:pos x="4" y="6"/>
                </a:cxn>
                <a:cxn ang="0">
                  <a:pos x="0" y="6"/>
                </a:cxn>
                <a:cxn ang="0">
                  <a:pos x="0" y="6"/>
                </a:cxn>
              </a:cxnLst>
              <a:rect l="0" t="0" r="r" b="b"/>
              <a:pathLst>
                <a:path w="8" h="6">
                  <a:moveTo>
                    <a:pt x="0" y="6"/>
                  </a:moveTo>
                  <a:lnTo>
                    <a:pt x="2" y="4"/>
                  </a:lnTo>
                  <a:lnTo>
                    <a:pt x="8" y="0"/>
                  </a:lnTo>
                  <a:lnTo>
                    <a:pt x="6" y="4"/>
                  </a:lnTo>
                  <a:lnTo>
                    <a:pt x="4" y="6"/>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4" name="Freeform 115">
              <a:extLst>
                <a:ext uri="{FF2B5EF4-FFF2-40B4-BE49-F238E27FC236}">
                  <a16:creationId xmlns:a16="http://schemas.microsoft.com/office/drawing/2014/main" xmlns="" id="{8311BEF9-672E-4922-BFF1-B048099C8DC3}"/>
                </a:ext>
              </a:extLst>
            </p:cNvPr>
            <p:cNvSpPr>
              <a:spLocks/>
            </p:cNvSpPr>
            <p:nvPr/>
          </p:nvSpPr>
          <p:spPr bwMode="auto">
            <a:xfrm>
              <a:off x="6996113" y="4640263"/>
              <a:ext cx="12700" cy="6350"/>
            </a:xfrm>
            <a:custGeom>
              <a:avLst/>
              <a:gdLst/>
              <a:ahLst/>
              <a:cxnLst>
                <a:cxn ang="0">
                  <a:pos x="0" y="2"/>
                </a:cxn>
                <a:cxn ang="0">
                  <a:pos x="8" y="0"/>
                </a:cxn>
                <a:cxn ang="0">
                  <a:pos x="8" y="2"/>
                </a:cxn>
                <a:cxn ang="0">
                  <a:pos x="6" y="4"/>
                </a:cxn>
                <a:cxn ang="0">
                  <a:pos x="2" y="4"/>
                </a:cxn>
                <a:cxn ang="0">
                  <a:pos x="0" y="4"/>
                </a:cxn>
                <a:cxn ang="0">
                  <a:pos x="0" y="2"/>
                </a:cxn>
                <a:cxn ang="0">
                  <a:pos x="0" y="2"/>
                </a:cxn>
              </a:cxnLst>
              <a:rect l="0" t="0" r="r" b="b"/>
              <a:pathLst>
                <a:path w="8" h="4">
                  <a:moveTo>
                    <a:pt x="0" y="2"/>
                  </a:moveTo>
                  <a:lnTo>
                    <a:pt x="8" y="0"/>
                  </a:lnTo>
                  <a:lnTo>
                    <a:pt x="8" y="2"/>
                  </a:lnTo>
                  <a:lnTo>
                    <a:pt x="6" y="4"/>
                  </a:lnTo>
                  <a:lnTo>
                    <a:pt x="2" y="4"/>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5" name="Freeform 116">
              <a:extLst>
                <a:ext uri="{FF2B5EF4-FFF2-40B4-BE49-F238E27FC236}">
                  <a16:creationId xmlns:a16="http://schemas.microsoft.com/office/drawing/2014/main" xmlns="" id="{6EF4F8C9-EFD6-4F01-943D-F28CBCB1208C}"/>
                </a:ext>
              </a:extLst>
            </p:cNvPr>
            <p:cNvSpPr>
              <a:spLocks/>
            </p:cNvSpPr>
            <p:nvPr/>
          </p:nvSpPr>
          <p:spPr bwMode="auto">
            <a:xfrm>
              <a:off x="6986588" y="4643438"/>
              <a:ext cx="6350" cy="6350"/>
            </a:xfrm>
            <a:custGeom>
              <a:avLst/>
              <a:gdLst/>
              <a:ahLst/>
              <a:cxnLst>
                <a:cxn ang="0">
                  <a:pos x="0" y="2"/>
                </a:cxn>
                <a:cxn ang="0">
                  <a:pos x="0" y="2"/>
                </a:cxn>
                <a:cxn ang="0">
                  <a:pos x="4" y="0"/>
                </a:cxn>
                <a:cxn ang="0">
                  <a:pos x="2" y="4"/>
                </a:cxn>
                <a:cxn ang="0">
                  <a:pos x="0" y="2"/>
                </a:cxn>
                <a:cxn ang="0">
                  <a:pos x="0" y="2"/>
                </a:cxn>
              </a:cxnLst>
              <a:rect l="0" t="0" r="r" b="b"/>
              <a:pathLst>
                <a:path w="4" h="4">
                  <a:moveTo>
                    <a:pt x="0" y="2"/>
                  </a:moveTo>
                  <a:lnTo>
                    <a:pt x="0" y="2"/>
                  </a:lnTo>
                  <a:lnTo>
                    <a:pt x="4" y="0"/>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6" name="Freeform 117">
              <a:extLst>
                <a:ext uri="{FF2B5EF4-FFF2-40B4-BE49-F238E27FC236}">
                  <a16:creationId xmlns:a16="http://schemas.microsoft.com/office/drawing/2014/main" xmlns="" id="{ACCB6DC4-64CE-4951-8200-8FEBACA9F354}"/>
                </a:ext>
              </a:extLst>
            </p:cNvPr>
            <p:cNvSpPr>
              <a:spLocks/>
            </p:cNvSpPr>
            <p:nvPr/>
          </p:nvSpPr>
          <p:spPr bwMode="auto">
            <a:xfrm>
              <a:off x="6970713" y="4643438"/>
              <a:ext cx="12700" cy="6350"/>
            </a:xfrm>
            <a:custGeom>
              <a:avLst/>
              <a:gdLst/>
              <a:ahLst/>
              <a:cxnLst>
                <a:cxn ang="0">
                  <a:pos x="0" y="4"/>
                </a:cxn>
                <a:cxn ang="0">
                  <a:pos x="2" y="0"/>
                </a:cxn>
                <a:cxn ang="0">
                  <a:pos x="4" y="2"/>
                </a:cxn>
                <a:cxn ang="0">
                  <a:pos x="6" y="0"/>
                </a:cxn>
                <a:cxn ang="0">
                  <a:pos x="8" y="0"/>
                </a:cxn>
                <a:cxn ang="0">
                  <a:pos x="4" y="4"/>
                </a:cxn>
                <a:cxn ang="0">
                  <a:pos x="4" y="4"/>
                </a:cxn>
                <a:cxn ang="0">
                  <a:pos x="0" y="4"/>
                </a:cxn>
                <a:cxn ang="0">
                  <a:pos x="0" y="4"/>
                </a:cxn>
              </a:cxnLst>
              <a:rect l="0" t="0" r="r" b="b"/>
              <a:pathLst>
                <a:path w="8" h="4">
                  <a:moveTo>
                    <a:pt x="0" y="4"/>
                  </a:moveTo>
                  <a:lnTo>
                    <a:pt x="2" y="0"/>
                  </a:lnTo>
                  <a:lnTo>
                    <a:pt x="4" y="2"/>
                  </a:lnTo>
                  <a:lnTo>
                    <a:pt x="6" y="0"/>
                  </a:lnTo>
                  <a:lnTo>
                    <a:pt x="8" y="0"/>
                  </a:lnTo>
                  <a:lnTo>
                    <a:pt x="4" y="4"/>
                  </a:lnTo>
                  <a:lnTo>
                    <a:pt x="4"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7" name="Freeform 118">
              <a:extLst>
                <a:ext uri="{FF2B5EF4-FFF2-40B4-BE49-F238E27FC236}">
                  <a16:creationId xmlns:a16="http://schemas.microsoft.com/office/drawing/2014/main" xmlns="" id="{5DCF993F-8D85-45F2-AA64-9802A329B692}"/>
                </a:ext>
              </a:extLst>
            </p:cNvPr>
            <p:cNvSpPr>
              <a:spLocks/>
            </p:cNvSpPr>
            <p:nvPr/>
          </p:nvSpPr>
          <p:spPr bwMode="auto">
            <a:xfrm>
              <a:off x="6897688" y="4640263"/>
              <a:ext cx="66675" cy="19050"/>
            </a:xfrm>
            <a:custGeom>
              <a:avLst/>
              <a:gdLst/>
              <a:ahLst/>
              <a:cxnLst>
                <a:cxn ang="0">
                  <a:pos x="2" y="4"/>
                </a:cxn>
                <a:cxn ang="0">
                  <a:pos x="10" y="2"/>
                </a:cxn>
                <a:cxn ang="0">
                  <a:pos x="18" y="4"/>
                </a:cxn>
                <a:cxn ang="0">
                  <a:pos x="22" y="6"/>
                </a:cxn>
                <a:cxn ang="0">
                  <a:pos x="30" y="4"/>
                </a:cxn>
                <a:cxn ang="0">
                  <a:pos x="34" y="6"/>
                </a:cxn>
                <a:cxn ang="0">
                  <a:pos x="42" y="2"/>
                </a:cxn>
                <a:cxn ang="0">
                  <a:pos x="40" y="0"/>
                </a:cxn>
                <a:cxn ang="0">
                  <a:pos x="42" y="4"/>
                </a:cxn>
                <a:cxn ang="0">
                  <a:pos x="36" y="8"/>
                </a:cxn>
                <a:cxn ang="0">
                  <a:pos x="18" y="12"/>
                </a:cxn>
                <a:cxn ang="0">
                  <a:pos x="10" y="10"/>
                </a:cxn>
                <a:cxn ang="0">
                  <a:pos x="0" y="10"/>
                </a:cxn>
                <a:cxn ang="0">
                  <a:pos x="0" y="6"/>
                </a:cxn>
                <a:cxn ang="0">
                  <a:pos x="2" y="4"/>
                </a:cxn>
                <a:cxn ang="0">
                  <a:pos x="2" y="4"/>
                </a:cxn>
              </a:cxnLst>
              <a:rect l="0" t="0" r="r" b="b"/>
              <a:pathLst>
                <a:path w="42" h="12">
                  <a:moveTo>
                    <a:pt x="2" y="4"/>
                  </a:moveTo>
                  <a:lnTo>
                    <a:pt x="10" y="2"/>
                  </a:lnTo>
                  <a:lnTo>
                    <a:pt x="18" y="4"/>
                  </a:lnTo>
                  <a:lnTo>
                    <a:pt x="22" y="6"/>
                  </a:lnTo>
                  <a:lnTo>
                    <a:pt x="30" y="4"/>
                  </a:lnTo>
                  <a:lnTo>
                    <a:pt x="34" y="6"/>
                  </a:lnTo>
                  <a:lnTo>
                    <a:pt x="42" y="2"/>
                  </a:lnTo>
                  <a:lnTo>
                    <a:pt x="40" y="0"/>
                  </a:lnTo>
                  <a:lnTo>
                    <a:pt x="42" y="4"/>
                  </a:lnTo>
                  <a:lnTo>
                    <a:pt x="36" y="8"/>
                  </a:lnTo>
                  <a:lnTo>
                    <a:pt x="18" y="12"/>
                  </a:lnTo>
                  <a:lnTo>
                    <a:pt x="10" y="10"/>
                  </a:lnTo>
                  <a:lnTo>
                    <a:pt x="0" y="10"/>
                  </a:lnTo>
                  <a:lnTo>
                    <a:pt x="0" y="6"/>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8" name="Freeform 119">
              <a:extLst>
                <a:ext uri="{FF2B5EF4-FFF2-40B4-BE49-F238E27FC236}">
                  <a16:creationId xmlns:a16="http://schemas.microsoft.com/office/drawing/2014/main" xmlns="" id="{5197AE11-02F8-4179-8859-14F7FCA52746}"/>
                </a:ext>
              </a:extLst>
            </p:cNvPr>
            <p:cNvSpPr>
              <a:spLocks/>
            </p:cNvSpPr>
            <p:nvPr/>
          </p:nvSpPr>
          <p:spPr bwMode="auto">
            <a:xfrm>
              <a:off x="6881813" y="4665663"/>
              <a:ext cx="38100" cy="22225"/>
            </a:xfrm>
            <a:custGeom>
              <a:avLst/>
              <a:gdLst/>
              <a:ahLst/>
              <a:cxnLst>
                <a:cxn ang="0">
                  <a:pos x="12" y="0"/>
                </a:cxn>
                <a:cxn ang="0">
                  <a:pos x="20" y="6"/>
                </a:cxn>
                <a:cxn ang="0">
                  <a:pos x="24" y="12"/>
                </a:cxn>
                <a:cxn ang="0">
                  <a:pos x="20" y="14"/>
                </a:cxn>
                <a:cxn ang="0">
                  <a:pos x="16" y="14"/>
                </a:cxn>
                <a:cxn ang="0">
                  <a:pos x="8" y="6"/>
                </a:cxn>
                <a:cxn ang="0">
                  <a:pos x="2" y="6"/>
                </a:cxn>
                <a:cxn ang="0">
                  <a:pos x="0" y="2"/>
                </a:cxn>
                <a:cxn ang="0">
                  <a:pos x="12" y="0"/>
                </a:cxn>
                <a:cxn ang="0">
                  <a:pos x="12" y="0"/>
                </a:cxn>
              </a:cxnLst>
              <a:rect l="0" t="0" r="r" b="b"/>
              <a:pathLst>
                <a:path w="24" h="14">
                  <a:moveTo>
                    <a:pt x="12" y="0"/>
                  </a:moveTo>
                  <a:lnTo>
                    <a:pt x="20" y="6"/>
                  </a:lnTo>
                  <a:lnTo>
                    <a:pt x="24" y="12"/>
                  </a:lnTo>
                  <a:lnTo>
                    <a:pt x="20" y="14"/>
                  </a:lnTo>
                  <a:lnTo>
                    <a:pt x="16" y="14"/>
                  </a:lnTo>
                  <a:lnTo>
                    <a:pt x="8" y="6"/>
                  </a:lnTo>
                  <a:lnTo>
                    <a:pt x="2" y="6"/>
                  </a:lnTo>
                  <a:lnTo>
                    <a:pt x="0" y="2"/>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49" name="Freeform 120">
              <a:extLst>
                <a:ext uri="{FF2B5EF4-FFF2-40B4-BE49-F238E27FC236}">
                  <a16:creationId xmlns:a16="http://schemas.microsoft.com/office/drawing/2014/main" xmlns="" id="{09DA207A-8291-47CA-A915-32D6821BDA7F}"/>
                </a:ext>
              </a:extLst>
            </p:cNvPr>
            <p:cNvSpPr>
              <a:spLocks/>
            </p:cNvSpPr>
            <p:nvPr/>
          </p:nvSpPr>
          <p:spPr bwMode="auto">
            <a:xfrm>
              <a:off x="6834188" y="4640263"/>
              <a:ext cx="50800" cy="22225"/>
            </a:xfrm>
            <a:custGeom>
              <a:avLst/>
              <a:gdLst/>
              <a:ahLst/>
              <a:cxnLst>
                <a:cxn ang="0">
                  <a:pos x="4" y="4"/>
                </a:cxn>
                <a:cxn ang="0">
                  <a:pos x="10" y="4"/>
                </a:cxn>
                <a:cxn ang="0">
                  <a:pos x="14" y="8"/>
                </a:cxn>
                <a:cxn ang="0">
                  <a:pos x="18" y="6"/>
                </a:cxn>
                <a:cxn ang="0">
                  <a:pos x="14" y="2"/>
                </a:cxn>
                <a:cxn ang="0">
                  <a:pos x="14" y="0"/>
                </a:cxn>
                <a:cxn ang="0">
                  <a:pos x="14" y="0"/>
                </a:cxn>
                <a:cxn ang="0">
                  <a:pos x="18" y="4"/>
                </a:cxn>
                <a:cxn ang="0">
                  <a:pos x="24" y="2"/>
                </a:cxn>
                <a:cxn ang="0">
                  <a:pos x="24" y="6"/>
                </a:cxn>
                <a:cxn ang="0">
                  <a:pos x="28" y="2"/>
                </a:cxn>
                <a:cxn ang="0">
                  <a:pos x="32" y="8"/>
                </a:cxn>
                <a:cxn ang="0">
                  <a:pos x="28" y="8"/>
                </a:cxn>
                <a:cxn ang="0">
                  <a:pos x="28" y="10"/>
                </a:cxn>
                <a:cxn ang="0">
                  <a:pos x="24" y="10"/>
                </a:cxn>
                <a:cxn ang="0">
                  <a:pos x="22" y="8"/>
                </a:cxn>
                <a:cxn ang="0">
                  <a:pos x="12" y="12"/>
                </a:cxn>
                <a:cxn ang="0">
                  <a:pos x="2" y="14"/>
                </a:cxn>
                <a:cxn ang="0">
                  <a:pos x="0" y="12"/>
                </a:cxn>
                <a:cxn ang="0">
                  <a:pos x="0" y="8"/>
                </a:cxn>
                <a:cxn ang="0">
                  <a:pos x="4" y="4"/>
                </a:cxn>
                <a:cxn ang="0">
                  <a:pos x="4" y="4"/>
                </a:cxn>
              </a:cxnLst>
              <a:rect l="0" t="0" r="r" b="b"/>
              <a:pathLst>
                <a:path w="32" h="14">
                  <a:moveTo>
                    <a:pt x="4" y="4"/>
                  </a:moveTo>
                  <a:lnTo>
                    <a:pt x="10" y="4"/>
                  </a:lnTo>
                  <a:lnTo>
                    <a:pt x="14" y="8"/>
                  </a:lnTo>
                  <a:lnTo>
                    <a:pt x="18" y="6"/>
                  </a:lnTo>
                  <a:lnTo>
                    <a:pt x="14" y="2"/>
                  </a:lnTo>
                  <a:lnTo>
                    <a:pt x="14" y="0"/>
                  </a:lnTo>
                  <a:lnTo>
                    <a:pt x="14" y="0"/>
                  </a:lnTo>
                  <a:lnTo>
                    <a:pt x="18" y="4"/>
                  </a:lnTo>
                  <a:lnTo>
                    <a:pt x="24" y="2"/>
                  </a:lnTo>
                  <a:lnTo>
                    <a:pt x="24" y="6"/>
                  </a:lnTo>
                  <a:lnTo>
                    <a:pt x="28" y="2"/>
                  </a:lnTo>
                  <a:lnTo>
                    <a:pt x="32" y="8"/>
                  </a:lnTo>
                  <a:lnTo>
                    <a:pt x="28" y="8"/>
                  </a:lnTo>
                  <a:lnTo>
                    <a:pt x="28" y="10"/>
                  </a:lnTo>
                  <a:lnTo>
                    <a:pt x="24" y="10"/>
                  </a:lnTo>
                  <a:lnTo>
                    <a:pt x="22" y="8"/>
                  </a:lnTo>
                  <a:lnTo>
                    <a:pt x="12" y="12"/>
                  </a:lnTo>
                  <a:lnTo>
                    <a:pt x="2" y="14"/>
                  </a:lnTo>
                  <a:lnTo>
                    <a:pt x="0" y="12"/>
                  </a:lnTo>
                  <a:lnTo>
                    <a:pt x="0" y="8"/>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0" name="Freeform 121">
              <a:extLst>
                <a:ext uri="{FF2B5EF4-FFF2-40B4-BE49-F238E27FC236}">
                  <a16:creationId xmlns:a16="http://schemas.microsoft.com/office/drawing/2014/main" xmlns="" id="{48B9536F-82AD-4E67-8A99-D7D81F9085E5}"/>
                </a:ext>
              </a:extLst>
            </p:cNvPr>
            <p:cNvSpPr>
              <a:spLocks/>
            </p:cNvSpPr>
            <p:nvPr/>
          </p:nvSpPr>
          <p:spPr bwMode="auto">
            <a:xfrm>
              <a:off x="6815138" y="4643438"/>
              <a:ext cx="15875" cy="12700"/>
            </a:xfrm>
            <a:custGeom>
              <a:avLst/>
              <a:gdLst/>
              <a:ahLst/>
              <a:cxnLst>
                <a:cxn ang="0">
                  <a:pos x="2" y="2"/>
                </a:cxn>
                <a:cxn ang="0">
                  <a:pos x="6" y="0"/>
                </a:cxn>
                <a:cxn ang="0">
                  <a:pos x="10" y="0"/>
                </a:cxn>
                <a:cxn ang="0">
                  <a:pos x="10" y="8"/>
                </a:cxn>
                <a:cxn ang="0">
                  <a:pos x="0" y="8"/>
                </a:cxn>
                <a:cxn ang="0">
                  <a:pos x="2" y="2"/>
                </a:cxn>
                <a:cxn ang="0">
                  <a:pos x="2" y="2"/>
                </a:cxn>
              </a:cxnLst>
              <a:rect l="0" t="0" r="r" b="b"/>
              <a:pathLst>
                <a:path w="10" h="8">
                  <a:moveTo>
                    <a:pt x="2" y="2"/>
                  </a:moveTo>
                  <a:lnTo>
                    <a:pt x="6" y="0"/>
                  </a:lnTo>
                  <a:lnTo>
                    <a:pt x="10" y="0"/>
                  </a:lnTo>
                  <a:lnTo>
                    <a:pt x="10" y="8"/>
                  </a:lnTo>
                  <a:lnTo>
                    <a:pt x="0" y="8"/>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1" name="Freeform 122">
              <a:extLst>
                <a:ext uri="{FF2B5EF4-FFF2-40B4-BE49-F238E27FC236}">
                  <a16:creationId xmlns:a16="http://schemas.microsoft.com/office/drawing/2014/main" xmlns="" id="{58541799-1FDE-449E-BA88-CA69C45319F1}"/>
                </a:ext>
              </a:extLst>
            </p:cNvPr>
            <p:cNvSpPr>
              <a:spLocks/>
            </p:cNvSpPr>
            <p:nvPr/>
          </p:nvSpPr>
          <p:spPr bwMode="auto">
            <a:xfrm>
              <a:off x="6786563" y="4640263"/>
              <a:ext cx="22225" cy="15875"/>
            </a:xfrm>
            <a:custGeom>
              <a:avLst/>
              <a:gdLst/>
              <a:ahLst/>
              <a:cxnLst>
                <a:cxn ang="0">
                  <a:pos x="6" y="0"/>
                </a:cxn>
                <a:cxn ang="0">
                  <a:pos x="10" y="0"/>
                </a:cxn>
                <a:cxn ang="0">
                  <a:pos x="14" y="2"/>
                </a:cxn>
                <a:cxn ang="0">
                  <a:pos x="14" y="4"/>
                </a:cxn>
                <a:cxn ang="0">
                  <a:pos x="10" y="8"/>
                </a:cxn>
                <a:cxn ang="0">
                  <a:pos x="8" y="10"/>
                </a:cxn>
                <a:cxn ang="0">
                  <a:pos x="4" y="4"/>
                </a:cxn>
                <a:cxn ang="0">
                  <a:pos x="0" y="2"/>
                </a:cxn>
                <a:cxn ang="0">
                  <a:pos x="0" y="0"/>
                </a:cxn>
                <a:cxn ang="0">
                  <a:pos x="6" y="0"/>
                </a:cxn>
                <a:cxn ang="0">
                  <a:pos x="6" y="0"/>
                </a:cxn>
              </a:cxnLst>
              <a:rect l="0" t="0" r="r" b="b"/>
              <a:pathLst>
                <a:path w="14" h="10">
                  <a:moveTo>
                    <a:pt x="6" y="0"/>
                  </a:moveTo>
                  <a:lnTo>
                    <a:pt x="10" y="0"/>
                  </a:lnTo>
                  <a:lnTo>
                    <a:pt x="14" y="2"/>
                  </a:lnTo>
                  <a:lnTo>
                    <a:pt x="14" y="4"/>
                  </a:lnTo>
                  <a:lnTo>
                    <a:pt x="10" y="8"/>
                  </a:lnTo>
                  <a:lnTo>
                    <a:pt x="8" y="10"/>
                  </a:lnTo>
                  <a:lnTo>
                    <a:pt x="4" y="4"/>
                  </a:lnTo>
                  <a:lnTo>
                    <a:pt x="0" y="2"/>
                  </a:lnTo>
                  <a:lnTo>
                    <a:pt x="0"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2" name="Freeform 123">
              <a:extLst>
                <a:ext uri="{FF2B5EF4-FFF2-40B4-BE49-F238E27FC236}">
                  <a16:creationId xmlns:a16="http://schemas.microsoft.com/office/drawing/2014/main" xmlns="" id="{202BC5DB-677C-4B34-B57B-595ECF95B179}"/>
                </a:ext>
              </a:extLst>
            </p:cNvPr>
            <p:cNvSpPr>
              <a:spLocks/>
            </p:cNvSpPr>
            <p:nvPr/>
          </p:nvSpPr>
          <p:spPr bwMode="auto">
            <a:xfrm>
              <a:off x="6748463" y="4614863"/>
              <a:ext cx="25400" cy="6350"/>
            </a:xfrm>
            <a:custGeom>
              <a:avLst/>
              <a:gdLst/>
              <a:ahLst/>
              <a:cxnLst>
                <a:cxn ang="0">
                  <a:pos x="0" y="0"/>
                </a:cxn>
                <a:cxn ang="0">
                  <a:pos x="16" y="0"/>
                </a:cxn>
                <a:cxn ang="0">
                  <a:pos x="16" y="2"/>
                </a:cxn>
                <a:cxn ang="0">
                  <a:pos x="10" y="4"/>
                </a:cxn>
                <a:cxn ang="0">
                  <a:pos x="2" y="4"/>
                </a:cxn>
                <a:cxn ang="0">
                  <a:pos x="0" y="0"/>
                </a:cxn>
                <a:cxn ang="0">
                  <a:pos x="0" y="0"/>
                </a:cxn>
              </a:cxnLst>
              <a:rect l="0" t="0" r="r" b="b"/>
              <a:pathLst>
                <a:path w="16" h="4">
                  <a:moveTo>
                    <a:pt x="0" y="0"/>
                  </a:moveTo>
                  <a:lnTo>
                    <a:pt x="16" y="0"/>
                  </a:lnTo>
                  <a:lnTo>
                    <a:pt x="16" y="2"/>
                  </a:lnTo>
                  <a:lnTo>
                    <a:pt x="10" y="4"/>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3" name="Freeform 124">
              <a:extLst>
                <a:ext uri="{FF2B5EF4-FFF2-40B4-BE49-F238E27FC236}">
                  <a16:creationId xmlns:a16="http://schemas.microsoft.com/office/drawing/2014/main" xmlns="" id="{69DCE08F-8046-46F5-85C9-7E5DDA9CDBBF}"/>
                </a:ext>
              </a:extLst>
            </p:cNvPr>
            <p:cNvSpPr>
              <a:spLocks/>
            </p:cNvSpPr>
            <p:nvPr/>
          </p:nvSpPr>
          <p:spPr bwMode="auto">
            <a:xfrm>
              <a:off x="6802438" y="4611688"/>
              <a:ext cx="6350" cy="6350"/>
            </a:xfrm>
            <a:custGeom>
              <a:avLst/>
              <a:gdLst/>
              <a:ahLst/>
              <a:cxnLst>
                <a:cxn ang="0">
                  <a:pos x="0" y="0"/>
                </a:cxn>
                <a:cxn ang="0">
                  <a:pos x="2" y="0"/>
                </a:cxn>
                <a:cxn ang="0">
                  <a:pos x="4" y="2"/>
                </a:cxn>
                <a:cxn ang="0">
                  <a:pos x="0" y="4"/>
                </a:cxn>
                <a:cxn ang="0">
                  <a:pos x="0" y="0"/>
                </a:cxn>
                <a:cxn ang="0">
                  <a:pos x="0" y="0"/>
                </a:cxn>
              </a:cxnLst>
              <a:rect l="0" t="0" r="r" b="b"/>
              <a:pathLst>
                <a:path w="4" h="4">
                  <a:moveTo>
                    <a:pt x="0" y="0"/>
                  </a:moveTo>
                  <a:lnTo>
                    <a:pt x="2" y="0"/>
                  </a:lnTo>
                  <a:lnTo>
                    <a:pt x="4" y="2"/>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4" name="Freeform 125">
              <a:extLst>
                <a:ext uri="{FF2B5EF4-FFF2-40B4-BE49-F238E27FC236}">
                  <a16:creationId xmlns:a16="http://schemas.microsoft.com/office/drawing/2014/main" xmlns="" id="{EC6217C5-7DE4-4601-8D9A-9071FD37FCCB}"/>
                </a:ext>
              </a:extLst>
            </p:cNvPr>
            <p:cNvSpPr>
              <a:spLocks/>
            </p:cNvSpPr>
            <p:nvPr/>
          </p:nvSpPr>
          <p:spPr bwMode="auto">
            <a:xfrm>
              <a:off x="6878638" y="4430713"/>
              <a:ext cx="133350" cy="158750"/>
            </a:xfrm>
            <a:custGeom>
              <a:avLst/>
              <a:gdLst/>
              <a:ahLst/>
              <a:cxnLst>
                <a:cxn ang="0">
                  <a:pos x="34" y="6"/>
                </a:cxn>
                <a:cxn ang="0">
                  <a:pos x="46" y="10"/>
                </a:cxn>
                <a:cxn ang="0">
                  <a:pos x="58" y="10"/>
                </a:cxn>
                <a:cxn ang="0">
                  <a:pos x="70" y="12"/>
                </a:cxn>
                <a:cxn ang="0">
                  <a:pos x="84" y="2"/>
                </a:cxn>
                <a:cxn ang="0">
                  <a:pos x="76" y="16"/>
                </a:cxn>
                <a:cxn ang="0">
                  <a:pos x="60" y="20"/>
                </a:cxn>
                <a:cxn ang="0">
                  <a:pos x="40" y="18"/>
                </a:cxn>
                <a:cxn ang="0">
                  <a:pos x="30" y="18"/>
                </a:cxn>
                <a:cxn ang="0">
                  <a:pos x="18" y="20"/>
                </a:cxn>
                <a:cxn ang="0">
                  <a:pos x="16" y="34"/>
                </a:cxn>
                <a:cxn ang="0">
                  <a:pos x="24" y="42"/>
                </a:cxn>
                <a:cxn ang="0">
                  <a:pos x="34" y="36"/>
                </a:cxn>
                <a:cxn ang="0">
                  <a:pos x="42" y="36"/>
                </a:cxn>
                <a:cxn ang="0">
                  <a:pos x="52" y="34"/>
                </a:cxn>
                <a:cxn ang="0">
                  <a:pos x="56" y="32"/>
                </a:cxn>
                <a:cxn ang="0">
                  <a:pos x="60" y="34"/>
                </a:cxn>
                <a:cxn ang="0">
                  <a:pos x="58" y="38"/>
                </a:cxn>
                <a:cxn ang="0">
                  <a:pos x="52" y="36"/>
                </a:cxn>
                <a:cxn ang="0">
                  <a:pos x="38" y="48"/>
                </a:cxn>
                <a:cxn ang="0">
                  <a:pos x="34" y="50"/>
                </a:cxn>
                <a:cxn ang="0">
                  <a:pos x="48" y="66"/>
                </a:cxn>
                <a:cxn ang="0">
                  <a:pos x="44" y="72"/>
                </a:cxn>
                <a:cxn ang="0">
                  <a:pos x="48" y="78"/>
                </a:cxn>
                <a:cxn ang="0">
                  <a:pos x="52" y="82"/>
                </a:cxn>
                <a:cxn ang="0">
                  <a:pos x="40" y="88"/>
                </a:cxn>
                <a:cxn ang="0">
                  <a:pos x="34" y="82"/>
                </a:cxn>
                <a:cxn ang="0">
                  <a:pos x="28" y="72"/>
                </a:cxn>
                <a:cxn ang="0">
                  <a:pos x="30" y="66"/>
                </a:cxn>
                <a:cxn ang="0">
                  <a:pos x="28" y="60"/>
                </a:cxn>
                <a:cxn ang="0">
                  <a:pos x="20" y="62"/>
                </a:cxn>
                <a:cxn ang="0">
                  <a:pos x="20" y="70"/>
                </a:cxn>
                <a:cxn ang="0">
                  <a:pos x="18" y="90"/>
                </a:cxn>
                <a:cxn ang="0">
                  <a:pos x="10" y="100"/>
                </a:cxn>
                <a:cxn ang="0">
                  <a:pos x="6" y="94"/>
                </a:cxn>
                <a:cxn ang="0">
                  <a:pos x="8" y="70"/>
                </a:cxn>
                <a:cxn ang="0">
                  <a:pos x="0" y="68"/>
                </a:cxn>
                <a:cxn ang="0">
                  <a:pos x="6" y="48"/>
                </a:cxn>
                <a:cxn ang="0">
                  <a:pos x="12" y="32"/>
                </a:cxn>
                <a:cxn ang="0">
                  <a:pos x="10" y="24"/>
                </a:cxn>
                <a:cxn ang="0">
                  <a:pos x="14" y="14"/>
                </a:cxn>
                <a:cxn ang="0">
                  <a:pos x="22" y="14"/>
                </a:cxn>
                <a:cxn ang="0">
                  <a:pos x="28" y="6"/>
                </a:cxn>
              </a:cxnLst>
              <a:rect l="0" t="0" r="r" b="b"/>
              <a:pathLst>
                <a:path w="84" h="100">
                  <a:moveTo>
                    <a:pt x="28" y="6"/>
                  </a:moveTo>
                  <a:lnTo>
                    <a:pt x="34" y="6"/>
                  </a:lnTo>
                  <a:lnTo>
                    <a:pt x="36" y="10"/>
                  </a:lnTo>
                  <a:lnTo>
                    <a:pt x="46" y="10"/>
                  </a:lnTo>
                  <a:lnTo>
                    <a:pt x="52" y="12"/>
                  </a:lnTo>
                  <a:lnTo>
                    <a:pt x="58" y="10"/>
                  </a:lnTo>
                  <a:lnTo>
                    <a:pt x="66" y="12"/>
                  </a:lnTo>
                  <a:lnTo>
                    <a:pt x="70" y="12"/>
                  </a:lnTo>
                  <a:lnTo>
                    <a:pt x="82" y="0"/>
                  </a:lnTo>
                  <a:lnTo>
                    <a:pt x="84" y="2"/>
                  </a:lnTo>
                  <a:lnTo>
                    <a:pt x="84" y="6"/>
                  </a:lnTo>
                  <a:lnTo>
                    <a:pt x="76" y="16"/>
                  </a:lnTo>
                  <a:lnTo>
                    <a:pt x="72" y="20"/>
                  </a:lnTo>
                  <a:lnTo>
                    <a:pt x="60" y="20"/>
                  </a:lnTo>
                  <a:lnTo>
                    <a:pt x="52" y="18"/>
                  </a:lnTo>
                  <a:lnTo>
                    <a:pt x="40" y="18"/>
                  </a:lnTo>
                  <a:lnTo>
                    <a:pt x="32" y="18"/>
                  </a:lnTo>
                  <a:lnTo>
                    <a:pt x="30" y="18"/>
                  </a:lnTo>
                  <a:lnTo>
                    <a:pt x="20" y="18"/>
                  </a:lnTo>
                  <a:lnTo>
                    <a:pt x="18" y="20"/>
                  </a:lnTo>
                  <a:lnTo>
                    <a:pt x="16" y="26"/>
                  </a:lnTo>
                  <a:lnTo>
                    <a:pt x="16" y="34"/>
                  </a:lnTo>
                  <a:lnTo>
                    <a:pt x="20" y="36"/>
                  </a:lnTo>
                  <a:lnTo>
                    <a:pt x="24" y="42"/>
                  </a:lnTo>
                  <a:lnTo>
                    <a:pt x="30" y="42"/>
                  </a:lnTo>
                  <a:lnTo>
                    <a:pt x="34" y="36"/>
                  </a:lnTo>
                  <a:lnTo>
                    <a:pt x="36" y="36"/>
                  </a:lnTo>
                  <a:lnTo>
                    <a:pt x="42" y="36"/>
                  </a:lnTo>
                  <a:lnTo>
                    <a:pt x="42" y="34"/>
                  </a:lnTo>
                  <a:lnTo>
                    <a:pt x="52" y="34"/>
                  </a:lnTo>
                  <a:lnTo>
                    <a:pt x="52" y="32"/>
                  </a:lnTo>
                  <a:lnTo>
                    <a:pt x="56" y="32"/>
                  </a:lnTo>
                  <a:lnTo>
                    <a:pt x="60" y="32"/>
                  </a:lnTo>
                  <a:lnTo>
                    <a:pt x="60" y="34"/>
                  </a:lnTo>
                  <a:lnTo>
                    <a:pt x="60" y="36"/>
                  </a:lnTo>
                  <a:lnTo>
                    <a:pt x="58" y="38"/>
                  </a:lnTo>
                  <a:lnTo>
                    <a:pt x="56" y="36"/>
                  </a:lnTo>
                  <a:lnTo>
                    <a:pt x="52" y="36"/>
                  </a:lnTo>
                  <a:lnTo>
                    <a:pt x="46" y="44"/>
                  </a:lnTo>
                  <a:lnTo>
                    <a:pt x="38" y="48"/>
                  </a:lnTo>
                  <a:lnTo>
                    <a:pt x="32" y="48"/>
                  </a:lnTo>
                  <a:lnTo>
                    <a:pt x="34" y="50"/>
                  </a:lnTo>
                  <a:lnTo>
                    <a:pt x="36" y="52"/>
                  </a:lnTo>
                  <a:lnTo>
                    <a:pt x="48" y="66"/>
                  </a:lnTo>
                  <a:lnTo>
                    <a:pt x="44" y="68"/>
                  </a:lnTo>
                  <a:lnTo>
                    <a:pt x="44" y="72"/>
                  </a:lnTo>
                  <a:lnTo>
                    <a:pt x="48" y="76"/>
                  </a:lnTo>
                  <a:lnTo>
                    <a:pt x="48" y="78"/>
                  </a:lnTo>
                  <a:lnTo>
                    <a:pt x="52" y="78"/>
                  </a:lnTo>
                  <a:lnTo>
                    <a:pt x="52" y="82"/>
                  </a:lnTo>
                  <a:lnTo>
                    <a:pt x="44" y="84"/>
                  </a:lnTo>
                  <a:lnTo>
                    <a:pt x="40" y="88"/>
                  </a:lnTo>
                  <a:lnTo>
                    <a:pt x="36" y="88"/>
                  </a:lnTo>
                  <a:lnTo>
                    <a:pt x="34" y="82"/>
                  </a:lnTo>
                  <a:lnTo>
                    <a:pt x="36" y="80"/>
                  </a:lnTo>
                  <a:lnTo>
                    <a:pt x="28" y="72"/>
                  </a:lnTo>
                  <a:lnTo>
                    <a:pt x="28" y="70"/>
                  </a:lnTo>
                  <a:lnTo>
                    <a:pt x="30" y="66"/>
                  </a:lnTo>
                  <a:lnTo>
                    <a:pt x="28" y="60"/>
                  </a:lnTo>
                  <a:lnTo>
                    <a:pt x="28" y="60"/>
                  </a:lnTo>
                  <a:lnTo>
                    <a:pt x="26" y="58"/>
                  </a:lnTo>
                  <a:lnTo>
                    <a:pt x="20" y="62"/>
                  </a:lnTo>
                  <a:lnTo>
                    <a:pt x="18" y="66"/>
                  </a:lnTo>
                  <a:lnTo>
                    <a:pt x="20" y="70"/>
                  </a:lnTo>
                  <a:lnTo>
                    <a:pt x="20" y="88"/>
                  </a:lnTo>
                  <a:lnTo>
                    <a:pt x="18" y="90"/>
                  </a:lnTo>
                  <a:lnTo>
                    <a:pt x="20" y="98"/>
                  </a:lnTo>
                  <a:lnTo>
                    <a:pt x="10" y="100"/>
                  </a:lnTo>
                  <a:lnTo>
                    <a:pt x="8" y="98"/>
                  </a:lnTo>
                  <a:lnTo>
                    <a:pt x="6" y="94"/>
                  </a:lnTo>
                  <a:lnTo>
                    <a:pt x="10" y="78"/>
                  </a:lnTo>
                  <a:lnTo>
                    <a:pt x="8" y="70"/>
                  </a:lnTo>
                  <a:lnTo>
                    <a:pt x="2" y="70"/>
                  </a:lnTo>
                  <a:lnTo>
                    <a:pt x="0" y="68"/>
                  </a:lnTo>
                  <a:lnTo>
                    <a:pt x="0" y="60"/>
                  </a:lnTo>
                  <a:lnTo>
                    <a:pt x="6" y="48"/>
                  </a:lnTo>
                  <a:lnTo>
                    <a:pt x="6" y="42"/>
                  </a:lnTo>
                  <a:lnTo>
                    <a:pt x="12" y="32"/>
                  </a:lnTo>
                  <a:lnTo>
                    <a:pt x="12" y="26"/>
                  </a:lnTo>
                  <a:lnTo>
                    <a:pt x="10" y="24"/>
                  </a:lnTo>
                  <a:lnTo>
                    <a:pt x="12" y="22"/>
                  </a:lnTo>
                  <a:lnTo>
                    <a:pt x="14" y="14"/>
                  </a:lnTo>
                  <a:lnTo>
                    <a:pt x="18" y="12"/>
                  </a:lnTo>
                  <a:lnTo>
                    <a:pt x="22" y="14"/>
                  </a:lnTo>
                  <a:lnTo>
                    <a:pt x="24" y="8"/>
                  </a:lnTo>
                  <a:lnTo>
                    <a:pt x="28" y="6"/>
                  </a:lnTo>
                  <a:lnTo>
                    <a:pt x="2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5" name="Freeform 126">
              <a:extLst>
                <a:ext uri="{FF2B5EF4-FFF2-40B4-BE49-F238E27FC236}">
                  <a16:creationId xmlns:a16="http://schemas.microsoft.com/office/drawing/2014/main" xmlns="" id="{B65270C8-3D4C-4C50-B379-524338AEB929}"/>
                </a:ext>
              </a:extLst>
            </p:cNvPr>
            <p:cNvSpPr>
              <a:spLocks/>
            </p:cNvSpPr>
            <p:nvPr/>
          </p:nvSpPr>
          <p:spPr bwMode="auto">
            <a:xfrm>
              <a:off x="6938963" y="4576763"/>
              <a:ext cx="6350" cy="6350"/>
            </a:xfrm>
            <a:custGeom>
              <a:avLst/>
              <a:gdLst/>
              <a:ahLst/>
              <a:cxnLst>
                <a:cxn ang="0">
                  <a:pos x="0" y="2"/>
                </a:cxn>
                <a:cxn ang="0">
                  <a:pos x="4" y="0"/>
                </a:cxn>
                <a:cxn ang="0">
                  <a:pos x="4" y="4"/>
                </a:cxn>
                <a:cxn ang="0">
                  <a:pos x="2" y="4"/>
                </a:cxn>
                <a:cxn ang="0">
                  <a:pos x="0" y="2"/>
                </a:cxn>
                <a:cxn ang="0">
                  <a:pos x="0" y="2"/>
                </a:cxn>
              </a:cxnLst>
              <a:rect l="0" t="0" r="r" b="b"/>
              <a:pathLst>
                <a:path w="4" h="4">
                  <a:moveTo>
                    <a:pt x="0" y="2"/>
                  </a:moveTo>
                  <a:lnTo>
                    <a:pt x="4" y="0"/>
                  </a:lnTo>
                  <a:lnTo>
                    <a:pt x="4" y="4"/>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6" name="Freeform 127">
              <a:extLst>
                <a:ext uri="{FF2B5EF4-FFF2-40B4-BE49-F238E27FC236}">
                  <a16:creationId xmlns:a16="http://schemas.microsoft.com/office/drawing/2014/main" xmlns="" id="{2CBEF697-4019-405E-87EB-1A295597A0BB}"/>
                </a:ext>
              </a:extLst>
            </p:cNvPr>
            <p:cNvSpPr>
              <a:spLocks/>
            </p:cNvSpPr>
            <p:nvPr/>
          </p:nvSpPr>
          <p:spPr bwMode="auto">
            <a:xfrm>
              <a:off x="6951663" y="4567238"/>
              <a:ext cx="6350" cy="15875"/>
            </a:xfrm>
            <a:custGeom>
              <a:avLst/>
              <a:gdLst/>
              <a:ahLst/>
              <a:cxnLst>
                <a:cxn ang="0">
                  <a:pos x="0" y="0"/>
                </a:cxn>
                <a:cxn ang="0">
                  <a:pos x="4" y="0"/>
                </a:cxn>
                <a:cxn ang="0">
                  <a:pos x="4" y="10"/>
                </a:cxn>
                <a:cxn ang="0">
                  <a:pos x="0" y="10"/>
                </a:cxn>
                <a:cxn ang="0">
                  <a:pos x="0" y="0"/>
                </a:cxn>
                <a:cxn ang="0">
                  <a:pos x="0" y="0"/>
                </a:cxn>
              </a:cxnLst>
              <a:rect l="0" t="0" r="r" b="b"/>
              <a:pathLst>
                <a:path w="4" h="10">
                  <a:moveTo>
                    <a:pt x="0" y="0"/>
                  </a:moveTo>
                  <a:lnTo>
                    <a:pt x="4" y="0"/>
                  </a:lnTo>
                  <a:lnTo>
                    <a:pt x="4" y="10"/>
                  </a:lnTo>
                  <a:lnTo>
                    <a:pt x="0"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7" name="Freeform 128">
              <a:extLst>
                <a:ext uri="{FF2B5EF4-FFF2-40B4-BE49-F238E27FC236}">
                  <a16:creationId xmlns:a16="http://schemas.microsoft.com/office/drawing/2014/main" xmlns="" id="{1208A4A2-8BC2-4DA3-8725-7290E3EBBC21}"/>
                </a:ext>
              </a:extLst>
            </p:cNvPr>
            <p:cNvSpPr>
              <a:spLocks/>
            </p:cNvSpPr>
            <p:nvPr/>
          </p:nvSpPr>
          <p:spPr bwMode="auto">
            <a:xfrm>
              <a:off x="6958013" y="4560888"/>
              <a:ext cx="9525" cy="28575"/>
            </a:xfrm>
            <a:custGeom>
              <a:avLst/>
              <a:gdLst/>
              <a:ahLst/>
              <a:cxnLst>
                <a:cxn ang="0">
                  <a:pos x="2" y="8"/>
                </a:cxn>
                <a:cxn ang="0">
                  <a:pos x="4" y="0"/>
                </a:cxn>
                <a:cxn ang="0">
                  <a:pos x="6" y="6"/>
                </a:cxn>
                <a:cxn ang="0">
                  <a:pos x="4" y="8"/>
                </a:cxn>
                <a:cxn ang="0">
                  <a:pos x="6" y="14"/>
                </a:cxn>
                <a:cxn ang="0">
                  <a:pos x="2" y="18"/>
                </a:cxn>
                <a:cxn ang="0">
                  <a:pos x="0" y="14"/>
                </a:cxn>
                <a:cxn ang="0">
                  <a:pos x="2" y="8"/>
                </a:cxn>
                <a:cxn ang="0">
                  <a:pos x="2" y="8"/>
                </a:cxn>
              </a:cxnLst>
              <a:rect l="0" t="0" r="r" b="b"/>
              <a:pathLst>
                <a:path w="6" h="18">
                  <a:moveTo>
                    <a:pt x="2" y="8"/>
                  </a:moveTo>
                  <a:lnTo>
                    <a:pt x="4" y="0"/>
                  </a:lnTo>
                  <a:lnTo>
                    <a:pt x="6" y="6"/>
                  </a:lnTo>
                  <a:lnTo>
                    <a:pt x="4" y="8"/>
                  </a:lnTo>
                  <a:lnTo>
                    <a:pt x="6" y="14"/>
                  </a:lnTo>
                  <a:lnTo>
                    <a:pt x="2" y="18"/>
                  </a:lnTo>
                  <a:lnTo>
                    <a:pt x="0" y="14"/>
                  </a:lnTo>
                  <a:lnTo>
                    <a:pt x="2" y="8"/>
                  </a:lnTo>
                  <a:lnTo>
                    <a:pt x="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8" name="Freeform 129">
              <a:extLst>
                <a:ext uri="{FF2B5EF4-FFF2-40B4-BE49-F238E27FC236}">
                  <a16:creationId xmlns:a16="http://schemas.microsoft.com/office/drawing/2014/main" xmlns="" id="{BFC2EF24-759A-42DB-AD30-101A22D9C7B4}"/>
                </a:ext>
              </a:extLst>
            </p:cNvPr>
            <p:cNvSpPr>
              <a:spLocks/>
            </p:cNvSpPr>
            <p:nvPr/>
          </p:nvSpPr>
          <p:spPr bwMode="auto">
            <a:xfrm>
              <a:off x="6964363" y="4554538"/>
              <a:ext cx="6350" cy="3175"/>
            </a:xfrm>
            <a:custGeom>
              <a:avLst/>
              <a:gdLst/>
              <a:ahLst/>
              <a:cxnLst>
                <a:cxn ang="0">
                  <a:pos x="0" y="0"/>
                </a:cxn>
                <a:cxn ang="0">
                  <a:pos x="2" y="0"/>
                </a:cxn>
                <a:cxn ang="0">
                  <a:pos x="4" y="2"/>
                </a:cxn>
                <a:cxn ang="0">
                  <a:pos x="0" y="2"/>
                </a:cxn>
                <a:cxn ang="0">
                  <a:pos x="0" y="0"/>
                </a:cxn>
                <a:cxn ang="0">
                  <a:pos x="0" y="0"/>
                </a:cxn>
              </a:cxnLst>
              <a:rect l="0" t="0" r="r" b="b"/>
              <a:pathLst>
                <a:path w="4" h="2">
                  <a:moveTo>
                    <a:pt x="0" y="0"/>
                  </a:moveTo>
                  <a:lnTo>
                    <a:pt x="2" y="0"/>
                  </a:lnTo>
                  <a:lnTo>
                    <a:pt x="4"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59" name="Freeform 130">
              <a:extLst>
                <a:ext uri="{FF2B5EF4-FFF2-40B4-BE49-F238E27FC236}">
                  <a16:creationId xmlns:a16="http://schemas.microsoft.com/office/drawing/2014/main" xmlns="" id="{40C9594D-5ACC-434F-8835-82256601BD22}"/>
                </a:ext>
              </a:extLst>
            </p:cNvPr>
            <p:cNvSpPr>
              <a:spLocks/>
            </p:cNvSpPr>
            <p:nvPr/>
          </p:nvSpPr>
          <p:spPr bwMode="auto">
            <a:xfrm>
              <a:off x="6961188" y="4494213"/>
              <a:ext cx="6350" cy="6350"/>
            </a:xfrm>
            <a:custGeom>
              <a:avLst/>
              <a:gdLst/>
              <a:ahLst/>
              <a:cxnLst>
                <a:cxn ang="0">
                  <a:pos x="4" y="0"/>
                </a:cxn>
                <a:cxn ang="0">
                  <a:pos x="4" y="0"/>
                </a:cxn>
                <a:cxn ang="0">
                  <a:pos x="4" y="2"/>
                </a:cxn>
                <a:cxn ang="0">
                  <a:pos x="2" y="4"/>
                </a:cxn>
                <a:cxn ang="0">
                  <a:pos x="0" y="4"/>
                </a:cxn>
                <a:cxn ang="0">
                  <a:pos x="0" y="2"/>
                </a:cxn>
                <a:cxn ang="0">
                  <a:pos x="4" y="0"/>
                </a:cxn>
                <a:cxn ang="0">
                  <a:pos x="4" y="0"/>
                </a:cxn>
              </a:cxnLst>
              <a:rect l="0" t="0" r="r" b="b"/>
              <a:pathLst>
                <a:path w="4" h="4">
                  <a:moveTo>
                    <a:pt x="4" y="0"/>
                  </a:moveTo>
                  <a:lnTo>
                    <a:pt x="4" y="0"/>
                  </a:lnTo>
                  <a:lnTo>
                    <a:pt x="4" y="2"/>
                  </a:lnTo>
                  <a:lnTo>
                    <a:pt x="2" y="4"/>
                  </a:lnTo>
                  <a:lnTo>
                    <a:pt x="0"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0" name="Freeform 131">
              <a:extLst>
                <a:ext uri="{FF2B5EF4-FFF2-40B4-BE49-F238E27FC236}">
                  <a16:creationId xmlns:a16="http://schemas.microsoft.com/office/drawing/2014/main" xmlns="" id="{4812A309-F0DE-4C88-85E1-29E7DAA02CB3}"/>
                </a:ext>
              </a:extLst>
            </p:cNvPr>
            <p:cNvSpPr>
              <a:spLocks/>
            </p:cNvSpPr>
            <p:nvPr/>
          </p:nvSpPr>
          <p:spPr bwMode="auto">
            <a:xfrm>
              <a:off x="6970713" y="4494213"/>
              <a:ext cx="6350" cy="9525"/>
            </a:xfrm>
            <a:custGeom>
              <a:avLst/>
              <a:gdLst/>
              <a:ahLst/>
              <a:cxnLst>
                <a:cxn ang="0">
                  <a:pos x="0" y="2"/>
                </a:cxn>
                <a:cxn ang="0">
                  <a:pos x="2" y="0"/>
                </a:cxn>
                <a:cxn ang="0">
                  <a:pos x="4" y="2"/>
                </a:cxn>
                <a:cxn ang="0">
                  <a:pos x="2" y="4"/>
                </a:cxn>
                <a:cxn ang="0">
                  <a:pos x="0" y="4"/>
                </a:cxn>
                <a:cxn ang="0">
                  <a:pos x="0" y="6"/>
                </a:cxn>
                <a:cxn ang="0">
                  <a:pos x="0" y="2"/>
                </a:cxn>
                <a:cxn ang="0">
                  <a:pos x="0" y="2"/>
                </a:cxn>
              </a:cxnLst>
              <a:rect l="0" t="0" r="r" b="b"/>
              <a:pathLst>
                <a:path w="4" h="6">
                  <a:moveTo>
                    <a:pt x="0" y="2"/>
                  </a:moveTo>
                  <a:lnTo>
                    <a:pt x="2" y="0"/>
                  </a:lnTo>
                  <a:lnTo>
                    <a:pt x="4" y="2"/>
                  </a:lnTo>
                  <a:lnTo>
                    <a:pt x="2" y="4"/>
                  </a:lnTo>
                  <a:lnTo>
                    <a:pt x="0" y="4"/>
                  </a:lnTo>
                  <a:lnTo>
                    <a:pt x="0"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1" name="Freeform 132">
              <a:extLst>
                <a:ext uri="{FF2B5EF4-FFF2-40B4-BE49-F238E27FC236}">
                  <a16:creationId xmlns:a16="http://schemas.microsoft.com/office/drawing/2014/main" xmlns="" id="{94F77807-0BFC-4FB3-82CC-B96C4ED0622F}"/>
                </a:ext>
              </a:extLst>
            </p:cNvPr>
            <p:cNvSpPr>
              <a:spLocks/>
            </p:cNvSpPr>
            <p:nvPr/>
          </p:nvSpPr>
          <p:spPr bwMode="auto">
            <a:xfrm>
              <a:off x="6996113" y="4503738"/>
              <a:ext cx="15875" cy="6350"/>
            </a:xfrm>
            <a:custGeom>
              <a:avLst/>
              <a:gdLst/>
              <a:ahLst/>
              <a:cxnLst>
                <a:cxn ang="0">
                  <a:pos x="0" y="0"/>
                </a:cxn>
                <a:cxn ang="0">
                  <a:pos x="10" y="2"/>
                </a:cxn>
                <a:cxn ang="0">
                  <a:pos x="2" y="4"/>
                </a:cxn>
                <a:cxn ang="0">
                  <a:pos x="0" y="4"/>
                </a:cxn>
                <a:cxn ang="0">
                  <a:pos x="0" y="0"/>
                </a:cxn>
                <a:cxn ang="0">
                  <a:pos x="0" y="0"/>
                </a:cxn>
              </a:cxnLst>
              <a:rect l="0" t="0" r="r" b="b"/>
              <a:pathLst>
                <a:path w="10" h="4">
                  <a:moveTo>
                    <a:pt x="0" y="0"/>
                  </a:moveTo>
                  <a:lnTo>
                    <a:pt x="10" y="2"/>
                  </a:lnTo>
                  <a:lnTo>
                    <a:pt x="2" y="4"/>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2" name="Freeform 133">
              <a:extLst>
                <a:ext uri="{FF2B5EF4-FFF2-40B4-BE49-F238E27FC236}">
                  <a16:creationId xmlns:a16="http://schemas.microsoft.com/office/drawing/2014/main" xmlns="" id="{0635CFB4-B820-4D7F-83EB-A7E1659FE643}"/>
                </a:ext>
              </a:extLst>
            </p:cNvPr>
            <p:cNvSpPr>
              <a:spLocks/>
            </p:cNvSpPr>
            <p:nvPr/>
          </p:nvSpPr>
          <p:spPr bwMode="auto">
            <a:xfrm>
              <a:off x="7015163" y="4506913"/>
              <a:ext cx="19050" cy="3175"/>
            </a:xfrm>
            <a:custGeom>
              <a:avLst/>
              <a:gdLst/>
              <a:ahLst/>
              <a:cxnLst>
                <a:cxn ang="0">
                  <a:pos x="0" y="0"/>
                </a:cxn>
                <a:cxn ang="0">
                  <a:pos x="12" y="0"/>
                </a:cxn>
                <a:cxn ang="0">
                  <a:pos x="2" y="2"/>
                </a:cxn>
                <a:cxn ang="0">
                  <a:pos x="0" y="0"/>
                </a:cxn>
                <a:cxn ang="0">
                  <a:pos x="0" y="0"/>
                </a:cxn>
              </a:cxnLst>
              <a:rect l="0" t="0" r="r" b="b"/>
              <a:pathLst>
                <a:path w="12" h="2">
                  <a:moveTo>
                    <a:pt x="0" y="0"/>
                  </a:moveTo>
                  <a:lnTo>
                    <a:pt x="12"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3" name="Freeform 134">
              <a:extLst>
                <a:ext uri="{FF2B5EF4-FFF2-40B4-BE49-F238E27FC236}">
                  <a16:creationId xmlns:a16="http://schemas.microsoft.com/office/drawing/2014/main" xmlns="" id="{75A66F31-A7E1-497E-BB8D-CC5DB899820D}"/>
                </a:ext>
              </a:extLst>
            </p:cNvPr>
            <p:cNvSpPr>
              <a:spLocks/>
            </p:cNvSpPr>
            <p:nvPr/>
          </p:nvSpPr>
          <p:spPr bwMode="auto">
            <a:xfrm>
              <a:off x="7027863" y="4510088"/>
              <a:ext cx="1588" cy="9525"/>
            </a:xfrm>
            <a:custGeom>
              <a:avLst/>
              <a:gdLst/>
              <a:ahLst/>
              <a:cxnLst>
                <a:cxn ang="0">
                  <a:pos x="0" y="0"/>
                </a:cxn>
                <a:cxn ang="0">
                  <a:pos x="0" y="0"/>
                </a:cxn>
                <a:cxn ang="0">
                  <a:pos x="0" y="6"/>
                </a:cxn>
                <a:cxn ang="0">
                  <a:pos x="0" y="0"/>
                </a:cxn>
                <a:cxn ang="0">
                  <a:pos x="0" y="0"/>
                </a:cxn>
              </a:cxnLst>
              <a:rect l="0" t="0" r="r" b="b"/>
              <a:pathLst>
                <a:path h="6">
                  <a:moveTo>
                    <a:pt x="0" y="0"/>
                  </a:moveTo>
                  <a:lnTo>
                    <a:pt x="0" y="0"/>
                  </a:lnTo>
                  <a:lnTo>
                    <a:pt x="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4" name="Freeform 135">
              <a:extLst>
                <a:ext uri="{FF2B5EF4-FFF2-40B4-BE49-F238E27FC236}">
                  <a16:creationId xmlns:a16="http://schemas.microsoft.com/office/drawing/2014/main" xmlns="" id="{4DA150FF-4706-4138-9806-CCC6BC49377E}"/>
                </a:ext>
              </a:extLst>
            </p:cNvPr>
            <p:cNvSpPr>
              <a:spLocks/>
            </p:cNvSpPr>
            <p:nvPr/>
          </p:nvSpPr>
          <p:spPr bwMode="auto">
            <a:xfrm>
              <a:off x="7031038" y="4532313"/>
              <a:ext cx="22225" cy="19050"/>
            </a:xfrm>
            <a:custGeom>
              <a:avLst/>
              <a:gdLst/>
              <a:ahLst/>
              <a:cxnLst>
                <a:cxn ang="0">
                  <a:pos x="0" y="2"/>
                </a:cxn>
                <a:cxn ang="0">
                  <a:pos x="0" y="2"/>
                </a:cxn>
                <a:cxn ang="0">
                  <a:pos x="8" y="0"/>
                </a:cxn>
                <a:cxn ang="0">
                  <a:pos x="14" y="4"/>
                </a:cxn>
                <a:cxn ang="0">
                  <a:pos x="14" y="8"/>
                </a:cxn>
                <a:cxn ang="0">
                  <a:pos x="14" y="10"/>
                </a:cxn>
                <a:cxn ang="0">
                  <a:pos x="10" y="12"/>
                </a:cxn>
                <a:cxn ang="0">
                  <a:pos x="6" y="10"/>
                </a:cxn>
                <a:cxn ang="0">
                  <a:pos x="2" y="8"/>
                </a:cxn>
                <a:cxn ang="0">
                  <a:pos x="0" y="2"/>
                </a:cxn>
                <a:cxn ang="0">
                  <a:pos x="0" y="2"/>
                </a:cxn>
              </a:cxnLst>
              <a:rect l="0" t="0" r="r" b="b"/>
              <a:pathLst>
                <a:path w="14" h="12">
                  <a:moveTo>
                    <a:pt x="0" y="2"/>
                  </a:moveTo>
                  <a:lnTo>
                    <a:pt x="0" y="2"/>
                  </a:lnTo>
                  <a:lnTo>
                    <a:pt x="8" y="0"/>
                  </a:lnTo>
                  <a:lnTo>
                    <a:pt x="14" y="4"/>
                  </a:lnTo>
                  <a:lnTo>
                    <a:pt x="14" y="8"/>
                  </a:lnTo>
                  <a:lnTo>
                    <a:pt x="14" y="10"/>
                  </a:lnTo>
                  <a:lnTo>
                    <a:pt x="10" y="12"/>
                  </a:lnTo>
                  <a:lnTo>
                    <a:pt x="6" y="10"/>
                  </a:lnTo>
                  <a:lnTo>
                    <a:pt x="2" y="8"/>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5" name="Freeform 136">
              <a:extLst>
                <a:ext uri="{FF2B5EF4-FFF2-40B4-BE49-F238E27FC236}">
                  <a16:creationId xmlns:a16="http://schemas.microsoft.com/office/drawing/2014/main" xmlns="" id="{8EC5391B-79A4-496A-8C25-97766BABE266}"/>
                </a:ext>
              </a:extLst>
            </p:cNvPr>
            <p:cNvSpPr>
              <a:spLocks/>
            </p:cNvSpPr>
            <p:nvPr/>
          </p:nvSpPr>
          <p:spPr bwMode="auto">
            <a:xfrm>
              <a:off x="7043738" y="4373563"/>
              <a:ext cx="3175" cy="9525"/>
            </a:xfrm>
            <a:custGeom>
              <a:avLst/>
              <a:gdLst/>
              <a:ahLst/>
              <a:cxnLst>
                <a:cxn ang="0">
                  <a:pos x="0" y="0"/>
                </a:cxn>
                <a:cxn ang="0">
                  <a:pos x="2" y="4"/>
                </a:cxn>
                <a:cxn ang="0">
                  <a:pos x="2" y="6"/>
                </a:cxn>
                <a:cxn ang="0">
                  <a:pos x="0" y="0"/>
                </a:cxn>
                <a:cxn ang="0">
                  <a:pos x="0" y="0"/>
                </a:cxn>
              </a:cxnLst>
              <a:rect l="0" t="0" r="r" b="b"/>
              <a:pathLst>
                <a:path w="2" h="6">
                  <a:moveTo>
                    <a:pt x="0" y="0"/>
                  </a:moveTo>
                  <a:lnTo>
                    <a:pt x="2" y="4"/>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6" name="Freeform 137">
              <a:extLst>
                <a:ext uri="{FF2B5EF4-FFF2-40B4-BE49-F238E27FC236}">
                  <a16:creationId xmlns:a16="http://schemas.microsoft.com/office/drawing/2014/main" xmlns="" id="{0CA58E5D-9646-49FC-9747-1FED06520DD7}"/>
                </a:ext>
              </a:extLst>
            </p:cNvPr>
            <p:cNvSpPr>
              <a:spLocks/>
            </p:cNvSpPr>
            <p:nvPr/>
          </p:nvSpPr>
          <p:spPr bwMode="auto">
            <a:xfrm>
              <a:off x="7078663" y="4411663"/>
              <a:ext cx="6350" cy="12700"/>
            </a:xfrm>
            <a:custGeom>
              <a:avLst/>
              <a:gdLst/>
              <a:ahLst/>
              <a:cxnLst>
                <a:cxn ang="0">
                  <a:pos x="2" y="0"/>
                </a:cxn>
                <a:cxn ang="0">
                  <a:pos x="4" y="6"/>
                </a:cxn>
                <a:cxn ang="0">
                  <a:pos x="2" y="8"/>
                </a:cxn>
                <a:cxn ang="0">
                  <a:pos x="0" y="8"/>
                </a:cxn>
                <a:cxn ang="0">
                  <a:pos x="0" y="4"/>
                </a:cxn>
                <a:cxn ang="0">
                  <a:pos x="2" y="0"/>
                </a:cxn>
                <a:cxn ang="0">
                  <a:pos x="2" y="0"/>
                </a:cxn>
              </a:cxnLst>
              <a:rect l="0" t="0" r="r" b="b"/>
              <a:pathLst>
                <a:path w="4" h="8">
                  <a:moveTo>
                    <a:pt x="2" y="0"/>
                  </a:moveTo>
                  <a:lnTo>
                    <a:pt x="4" y="6"/>
                  </a:lnTo>
                  <a:lnTo>
                    <a:pt x="2" y="8"/>
                  </a:lnTo>
                  <a:lnTo>
                    <a:pt x="0" y="8"/>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7" name="Freeform 138">
              <a:extLst>
                <a:ext uri="{FF2B5EF4-FFF2-40B4-BE49-F238E27FC236}">
                  <a16:creationId xmlns:a16="http://schemas.microsoft.com/office/drawing/2014/main" xmlns="" id="{49F89D89-962E-474E-B439-8D289227CD7F}"/>
                </a:ext>
              </a:extLst>
            </p:cNvPr>
            <p:cNvSpPr>
              <a:spLocks/>
            </p:cNvSpPr>
            <p:nvPr/>
          </p:nvSpPr>
          <p:spPr bwMode="auto">
            <a:xfrm>
              <a:off x="7056438" y="4421188"/>
              <a:ext cx="31750" cy="66675"/>
            </a:xfrm>
            <a:custGeom>
              <a:avLst/>
              <a:gdLst/>
              <a:ahLst/>
              <a:cxnLst>
                <a:cxn ang="0">
                  <a:pos x="8" y="0"/>
                </a:cxn>
                <a:cxn ang="0">
                  <a:pos x="10" y="2"/>
                </a:cxn>
                <a:cxn ang="0">
                  <a:pos x="8" y="6"/>
                </a:cxn>
                <a:cxn ang="0">
                  <a:pos x="10" y="10"/>
                </a:cxn>
                <a:cxn ang="0">
                  <a:pos x="10" y="14"/>
                </a:cxn>
                <a:cxn ang="0">
                  <a:pos x="4" y="18"/>
                </a:cxn>
                <a:cxn ang="0">
                  <a:pos x="6" y="18"/>
                </a:cxn>
                <a:cxn ang="0">
                  <a:pos x="14" y="10"/>
                </a:cxn>
                <a:cxn ang="0">
                  <a:pos x="18" y="10"/>
                </a:cxn>
                <a:cxn ang="0">
                  <a:pos x="18" y="12"/>
                </a:cxn>
                <a:cxn ang="0">
                  <a:pos x="18" y="16"/>
                </a:cxn>
                <a:cxn ang="0">
                  <a:pos x="14" y="20"/>
                </a:cxn>
                <a:cxn ang="0">
                  <a:pos x="18" y="22"/>
                </a:cxn>
                <a:cxn ang="0">
                  <a:pos x="20" y="26"/>
                </a:cxn>
                <a:cxn ang="0">
                  <a:pos x="10" y="24"/>
                </a:cxn>
                <a:cxn ang="0">
                  <a:pos x="8" y="26"/>
                </a:cxn>
                <a:cxn ang="0">
                  <a:pos x="8" y="34"/>
                </a:cxn>
                <a:cxn ang="0">
                  <a:pos x="14" y="42"/>
                </a:cxn>
                <a:cxn ang="0">
                  <a:pos x="12" y="42"/>
                </a:cxn>
                <a:cxn ang="0">
                  <a:pos x="6" y="34"/>
                </a:cxn>
                <a:cxn ang="0">
                  <a:pos x="4" y="20"/>
                </a:cxn>
                <a:cxn ang="0">
                  <a:pos x="0" y="14"/>
                </a:cxn>
                <a:cxn ang="0">
                  <a:pos x="4" y="6"/>
                </a:cxn>
                <a:cxn ang="0">
                  <a:pos x="8" y="0"/>
                </a:cxn>
                <a:cxn ang="0">
                  <a:pos x="8" y="0"/>
                </a:cxn>
              </a:cxnLst>
              <a:rect l="0" t="0" r="r" b="b"/>
              <a:pathLst>
                <a:path w="20" h="42">
                  <a:moveTo>
                    <a:pt x="8" y="0"/>
                  </a:moveTo>
                  <a:lnTo>
                    <a:pt x="10" y="2"/>
                  </a:lnTo>
                  <a:lnTo>
                    <a:pt x="8" y="6"/>
                  </a:lnTo>
                  <a:lnTo>
                    <a:pt x="10" y="10"/>
                  </a:lnTo>
                  <a:lnTo>
                    <a:pt x="10" y="14"/>
                  </a:lnTo>
                  <a:lnTo>
                    <a:pt x="4" y="18"/>
                  </a:lnTo>
                  <a:lnTo>
                    <a:pt x="6" y="18"/>
                  </a:lnTo>
                  <a:lnTo>
                    <a:pt x="14" y="10"/>
                  </a:lnTo>
                  <a:lnTo>
                    <a:pt x="18" y="10"/>
                  </a:lnTo>
                  <a:lnTo>
                    <a:pt x="18" y="12"/>
                  </a:lnTo>
                  <a:lnTo>
                    <a:pt x="18" y="16"/>
                  </a:lnTo>
                  <a:lnTo>
                    <a:pt x="14" y="20"/>
                  </a:lnTo>
                  <a:lnTo>
                    <a:pt x="18" y="22"/>
                  </a:lnTo>
                  <a:lnTo>
                    <a:pt x="20" y="26"/>
                  </a:lnTo>
                  <a:lnTo>
                    <a:pt x="10" y="24"/>
                  </a:lnTo>
                  <a:lnTo>
                    <a:pt x="8" y="26"/>
                  </a:lnTo>
                  <a:lnTo>
                    <a:pt x="8" y="34"/>
                  </a:lnTo>
                  <a:lnTo>
                    <a:pt x="14" y="42"/>
                  </a:lnTo>
                  <a:lnTo>
                    <a:pt x="12" y="42"/>
                  </a:lnTo>
                  <a:lnTo>
                    <a:pt x="6" y="34"/>
                  </a:lnTo>
                  <a:lnTo>
                    <a:pt x="4" y="20"/>
                  </a:lnTo>
                  <a:lnTo>
                    <a:pt x="0" y="14"/>
                  </a:lnTo>
                  <a:lnTo>
                    <a:pt x="4" y="6"/>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8" name="Freeform 139">
              <a:extLst>
                <a:ext uri="{FF2B5EF4-FFF2-40B4-BE49-F238E27FC236}">
                  <a16:creationId xmlns:a16="http://schemas.microsoft.com/office/drawing/2014/main" xmlns="" id="{2840F366-2E0C-45F3-B735-EC18082F6CF8}"/>
                </a:ext>
              </a:extLst>
            </p:cNvPr>
            <p:cNvSpPr>
              <a:spLocks/>
            </p:cNvSpPr>
            <p:nvPr/>
          </p:nvSpPr>
          <p:spPr bwMode="auto">
            <a:xfrm>
              <a:off x="7056438" y="4475163"/>
              <a:ext cx="12700" cy="12700"/>
            </a:xfrm>
            <a:custGeom>
              <a:avLst/>
              <a:gdLst/>
              <a:ahLst/>
              <a:cxnLst>
                <a:cxn ang="0">
                  <a:pos x="0" y="0"/>
                </a:cxn>
                <a:cxn ang="0">
                  <a:pos x="2" y="0"/>
                </a:cxn>
                <a:cxn ang="0">
                  <a:pos x="8" y="6"/>
                </a:cxn>
                <a:cxn ang="0">
                  <a:pos x="6" y="8"/>
                </a:cxn>
                <a:cxn ang="0">
                  <a:pos x="2" y="6"/>
                </a:cxn>
                <a:cxn ang="0">
                  <a:pos x="0" y="0"/>
                </a:cxn>
                <a:cxn ang="0">
                  <a:pos x="0" y="0"/>
                </a:cxn>
              </a:cxnLst>
              <a:rect l="0" t="0" r="r" b="b"/>
              <a:pathLst>
                <a:path w="8" h="8">
                  <a:moveTo>
                    <a:pt x="0" y="0"/>
                  </a:moveTo>
                  <a:lnTo>
                    <a:pt x="2" y="0"/>
                  </a:lnTo>
                  <a:lnTo>
                    <a:pt x="8" y="6"/>
                  </a:lnTo>
                  <a:lnTo>
                    <a:pt x="6" y="8"/>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69" name="Freeform 140">
              <a:extLst>
                <a:ext uri="{FF2B5EF4-FFF2-40B4-BE49-F238E27FC236}">
                  <a16:creationId xmlns:a16="http://schemas.microsoft.com/office/drawing/2014/main" xmlns="" id="{53A97F67-28FC-49C2-942B-9C698D5A3667}"/>
                </a:ext>
              </a:extLst>
            </p:cNvPr>
            <p:cNvSpPr>
              <a:spLocks/>
            </p:cNvSpPr>
            <p:nvPr/>
          </p:nvSpPr>
          <p:spPr bwMode="auto">
            <a:xfrm>
              <a:off x="7059613" y="4497388"/>
              <a:ext cx="15875" cy="9525"/>
            </a:xfrm>
            <a:custGeom>
              <a:avLst/>
              <a:gdLst/>
              <a:ahLst/>
              <a:cxnLst>
                <a:cxn ang="0">
                  <a:pos x="0" y="2"/>
                </a:cxn>
                <a:cxn ang="0">
                  <a:pos x="4" y="0"/>
                </a:cxn>
                <a:cxn ang="0">
                  <a:pos x="10" y="4"/>
                </a:cxn>
                <a:cxn ang="0">
                  <a:pos x="8" y="4"/>
                </a:cxn>
                <a:cxn ang="0">
                  <a:pos x="0" y="6"/>
                </a:cxn>
                <a:cxn ang="0">
                  <a:pos x="0" y="4"/>
                </a:cxn>
                <a:cxn ang="0">
                  <a:pos x="0" y="2"/>
                </a:cxn>
                <a:cxn ang="0">
                  <a:pos x="0" y="2"/>
                </a:cxn>
              </a:cxnLst>
              <a:rect l="0" t="0" r="r" b="b"/>
              <a:pathLst>
                <a:path w="10" h="6">
                  <a:moveTo>
                    <a:pt x="0" y="2"/>
                  </a:moveTo>
                  <a:lnTo>
                    <a:pt x="4" y="0"/>
                  </a:lnTo>
                  <a:lnTo>
                    <a:pt x="10" y="4"/>
                  </a:lnTo>
                  <a:lnTo>
                    <a:pt x="8" y="4"/>
                  </a:lnTo>
                  <a:lnTo>
                    <a:pt x="0" y="6"/>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0" name="Freeform 141">
              <a:extLst>
                <a:ext uri="{FF2B5EF4-FFF2-40B4-BE49-F238E27FC236}">
                  <a16:creationId xmlns:a16="http://schemas.microsoft.com/office/drawing/2014/main" xmlns="" id="{A3846ED1-F1BF-4471-82A4-38207082C0C3}"/>
                </a:ext>
              </a:extLst>
            </p:cNvPr>
            <p:cNvSpPr>
              <a:spLocks/>
            </p:cNvSpPr>
            <p:nvPr/>
          </p:nvSpPr>
          <p:spPr bwMode="auto">
            <a:xfrm>
              <a:off x="7072313" y="4541838"/>
              <a:ext cx="6350" cy="6350"/>
            </a:xfrm>
            <a:custGeom>
              <a:avLst/>
              <a:gdLst/>
              <a:ahLst/>
              <a:cxnLst>
                <a:cxn ang="0">
                  <a:pos x="0" y="4"/>
                </a:cxn>
                <a:cxn ang="0">
                  <a:pos x="0" y="2"/>
                </a:cxn>
                <a:cxn ang="0">
                  <a:pos x="4" y="0"/>
                </a:cxn>
                <a:cxn ang="0">
                  <a:pos x="2" y="4"/>
                </a:cxn>
                <a:cxn ang="0">
                  <a:pos x="0" y="4"/>
                </a:cxn>
                <a:cxn ang="0">
                  <a:pos x="0" y="4"/>
                </a:cxn>
              </a:cxnLst>
              <a:rect l="0" t="0" r="r" b="b"/>
              <a:pathLst>
                <a:path w="4" h="4">
                  <a:moveTo>
                    <a:pt x="0" y="4"/>
                  </a:moveTo>
                  <a:lnTo>
                    <a:pt x="0" y="2"/>
                  </a:lnTo>
                  <a:lnTo>
                    <a:pt x="4" y="0"/>
                  </a:lnTo>
                  <a:lnTo>
                    <a:pt x="2"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1" name="Freeform 142">
              <a:extLst>
                <a:ext uri="{FF2B5EF4-FFF2-40B4-BE49-F238E27FC236}">
                  <a16:creationId xmlns:a16="http://schemas.microsoft.com/office/drawing/2014/main" xmlns="" id="{FB61B9B6-5528-4006-801B-959074A98D79}"/>
                </a:ext>
              </a:extLst>
            </p:cNvPr>
            <p:cNvSpPr>
              <a:spLocks/>
            </p:cNvSpPr>
            <p:nvPr/>
          </p:nvSpPr>
          <p:spPr bwMode="auto">
            <a:xfrm>
              <a:off x="7897813" y="4271963"/>
              <a:ext cx="15875" cy="12700"/>
            </a:xfrm>
            <a:custGeom>
              <a:avLst/>
              <a:gdLst/>
              <a:ahLst/>
              <a:cxnLst>
                <a:cxn ang="0">
                  <a:pos x="0" y="0"/>
                </a:cxn>
                <a:cxn ang="0">
                  <a:pos x="8" y="0"/>
                </a:cxn>
                <a:cxn ang="0">
                  <a:pos x="10" y="4"/>
                </a:cxn>
                <a:cxn ang="0">
                  <a:pos x="10" y="8"/>
                </a:cxn>
                <a:cxn ang="0">
                  <a:pos x="6" y="2"/>
                </a:cxn>
                <a:cxn ang="0">
                  <a:pos x="0" y="0"/>
                </a:cxn>
                <a:cxn ang="0">
                  <a:pos x="0" y="0"/>
                </a:cxn>
              </a:cxnLst>
              <a:rect l="0" t="0" r="r" b="b"/>
              <a:pathLst>
                <a:path w="10" h="8">
                  <a:moveTo>
                    <a:pt x="0" y="0"/>
                  </a:moveTo>
                  <a:lnTo>
                    <a:pt x="8" y="0"/>
                  </a:lnTo>
                  <a:lnTo>
                    <a:pt x="10" y="4"/>
                  </a:lnTo>
                  <a:lnTo>
                    <a:pt x="10" y="8"/>
                  </a:lnTo>
                  <a:lnTo>
                    <a:pt x="6"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2" name="Freeform 143">
              <a:extLst>
                <a:ext uri="{FF2B5EF4-FFF2-40B4-BE49-F238E27FC236}">
                  <a16:creationId xmlns:a16="http://schemas.microsoft.com/office/drawing/2014/main" xmlns="" id="{B6114638-60D0-408A-A509-BE4DFA6A1AB0}"/>
                </a:ext>
              </a:extLst>
            </p:cNvPr>
            <p:cNvSpPr>
              <a:spLocks/>
            </p:cNvSpPr>
            <p:nvPr/>
          </p:nvSpPr>
          <p:spPr bwMode="auto">
            <a:xfrm>
              <a:off x="7894638" y="4227513"/>
              <a:ext cx="6350" cy="3175"/>
            </a:xfrm>
            <a:custGeom>
              <a:avLst/>
              <a:gdLst/>
              <a:ahLst/>
              <a:cxnLst>
                <a:cxn ang="0">
                  <a:pos x="2" y="0"/>
                </a:cxn>
                <a:cxn ang="0">
                  <a:pos x="4" y="0"/>
                </a:cxn>
                <a:cxn ang="0">
                  <a:pos x="2" y="2"/>
                </a:cxn>
                <a:cxn ang="0">
                  <a:pos x="0" y="2"/>
                </a:cxn>
                <a:cxn ang="0">
                  <a:pos x="0" y="0"/>
                </a:cxn>
                <a:cxn ang="0">
                  <a:pos x="2" y="0"/>
                </a:cxn>
                <a:cxn ang="0">
                  <a:pos x="2" y="0"/>
                </a:cxn>
              </a:cxnLst>
              <a:rect l="0" t="0" r="r" b="b"/>
              <a:pathLst>
                <a:path w="4" h="2">
                  <a:moveTo>
                    <a:pt x="2" y="0"/>
                  </a:moveTo>
                  <a:lnTo>
                    <a:pt x="4" y="0"/>
                  </a:lnTo>
                  <a:lnTo>
                    <a:pt x="2" y="2"/>
                  </a:lnTo>
                  <a:lnTo>
                    <a:pt x="0" y="2"/>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3" name="Freeform 144">
              <a:extLst>
                <a:ext uri="{FF2B5EF4-FFF2-40B4-BE49-F238E27FC236}">
                  <a16:creationId xmlns:a16="http://schemas.microsoft.com/office/drawing/2014/main" xmlns="" id="{639EC79E-9BDB-4365-A83C-E85C5FBA65C2}"/>
                </a:ext>
              </a:extLst>
            </p:cNvPr>
            <p:cNvSpPr>
              <a:spLocks/>
            </p:cNvSpPr>
            <p:nvPr/>
          </p:nvSpPr>
          <p:spPr bwMode="auto">
            <a:xfrm>
              <a:off x="7983538" y="4281488"/>
              <a:ext cx="6350" cy="6350"/>
            </a:xfrm>
            <a:custGeom>
              <a:avLst/>
              <a:gdLst/>
              <a:ahLst/>
              <a:cxnLst>
                <a:cxn ang="0">
                  <a:pos x="0" y="0"/>
                </a:cxn>
                <a:cxn ang="0">
                  <a:pos x="4" y="2"/>
                </a:cxn>
                <a:cxn ang="0">
                  <a:pos x="2" y="4"/>
                </a:cxn>
                <a:cxn ang="0">
                  <a:pos x="0" y="2"/>
                </a:cxn>
                <a:cxn ang="0">
                  <a:pos x="0" y="0"/>
                </a:cxn>
                <a:cxn ang="0">
                  <a:pos x="0" y="0"/>
                </a:cxn>
              </a:cxnLst>
              <a:rect l="0" t="0" r="r" b="b"/>
              <a:pathLst>
                <a:path w="4" h="4">
                  <a:moveTo>
                    <a:pt x="0" y="0"/>
                  </a:moveTo>
                  <a:lnTo>
                    <a:pt x="4" y="2"/>
                  </a:lnTo>
                  <a:lnTo>
                    <a:pt x="2"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4" name="Rectangle 145">
              <a:extLst>
                <a:ext uri="{FF2B5EF4-FFF2-40B4-BE49-F238E27FC236}">
                  <a16:creationId xmlns:a16="http://schemas.microsoft.com/office/drawing/2014/main" xmlns="" id="{A033157E-4299-4535-B4C2-973FE5C62748}"/>
                </a:ext>
              </a:extLst>
            </p:cNvPr>
            <p:cNvSpPr>
              <a:spLocks noChangeArrowheads="1"/>
            </p:cNvSpPr>
            <p:nvPr/>
          </p:nvSpPr>
          <p:spPr bwMode="auto">
            <a:xfrm>
              <a:off x="7954963" y="4487863"/>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5" name="Freeform 146">
              <a:extLst>
                <a:ext uri="{FF2B5EF4-FFF2-40B4-BE49-F238E27FC236}">
                  <a16:creationId xmlns:a16="http://schemas.microsoft.com/office/drawing/2014/main" xmlns="" id="{10A1F1D4-D124-465C-A59D-FDBD863ED0DC}"/>
                </a:ext>
              </a:extLst>
            </p:cNvPr>
            <p:cNvSpPr>
              <a:spLocks/>
            </p:cNvSpPr>
            <p:nvPr/>
          </p:nvSpPr>
          <p:spPr bwMode="auto">
            <a:xfrm>
              <a:off x="8024813" y="4427538"/>
              <a:ext cx="3175" cy="12700"/>
            </a:xfrm>
            <a:custGeom>
              <a:avLst/>
              <a:gdLst/>
              <a:ahLst/>
              <a:cxnLst>
                <a:cxn ang="0">
                  <a:pos x="0" y="0"/>
                </a:cxn>
                <a:cxn ang="0">
                  <a:pos x="2" y="8"/>
                </a:cxn>
                <a:cxn ang="0">
                  <a:pos x="0" y="8"/>
                </a:cxn>
                <a:cxn ang="0">
                  <a:pos x="0" y="0"/>
                </a:cxn>
                <a:cxn ang="0">
                  <a:pos x="0" y="0"/>
                </a:cxn>
              </a:cxnLst>
              <a:rect l="0" t="0" r="r" b="b"/>
              <a:pathLst>
                <a:path w="2" h="8">
                  <a:moveTo>
                    <a:pt x="0" y="0"/>
                  </a:moveTo>
                  <a:lnTo>
                    <a:pt x="2" y="8"/>
                  </a:lnTo>
                  <a:lnTo>
                    <a:pt x="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6" name="Freeform 147">
              <a:extLst>
                <a:ext uri="{FF2B5EF4-FFF2-40B4-BE49-F238E27FC236}">
                  <a16:creationId xmlns:a16="http://schemas.microsoft.com/office/drawing/2014/main" xmlns="" id="{455F267B-FA8E-44DB-BA05-663BD0024DDB}"/>
                </a:ext>
              </a:extLst>
            </p:cNvPr>
            <p:cNvSpPr>
              <a:spLocks/>
            </p:cNvSpPr>
            <p:nvPr/>
          </p:nvSpPr>
          <p:spPr bwMode="auto">
            <a:xfrm>
              <a:off x="8056563" y="4481513"/>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7" name="Freeform 148">
              <a:extLst>
                <a:ext uri="{FF2B5EF4-FFF2-40B4-BE49-F238E27FC236}">
                  <a16:creationId xmlns:a16="http://schemas.microsoft.com/office/drawing/2014/main" xmlns="" id="{F0C3D52A-3135-4DC2-9C04-B6C2924A30A7}"/>
                </a:ext>
              </a:extLst>
            </p:cNvPr>
            <p:cNvSpPr>
              <a:spLocks/>
            </p:cNvSpPr>
            <p:nvPr/>
          </p:nvSpPr>
          <p:spPr bwMode="auto">
            <a:xfrm>
              <a:off x="8158163" y="4649788"/>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8" name="Freeform 149">
              <a:extLst>
                <a:ext uri="{FF2B5EF4-FFF2-40B4-BE49-F238E27FC236}">
                  <a16:creationId xmlns:a16="http://schemas.microsoft.com/office/drawing/2014/main" xmlns="" id="{CA49008E-AEBF-430C-ADC9-9BD2E689EBD3}"/>
                </a:ext>
              </a:extLst>
            </p:cNvPr>
            <p:cNvSpPr>
              <a:spLocks/>
            </p:cNvSpPr>
            <p:nvPr/>
          </p:nvSpPr>
          <p:spPr bwMode="auto">
            <a:xfrm>
              <a:off x="7872413" y="4694238"/>
              <a:ext cx="9525" cy="6350"/>
            </a:xfrm>
            <a:custGeom>
              <a:avLst/>
              <a:gdLst/>
              <a:ahLst/>
              <a:cxnLst>
                <a:cxn ang="0">
                  <a:pos x="0" y="2"/>
                </a:cxn>
                <a:cxn ang="0">
                  <a:pos x="2" y="0"/>
                </a:cxn>
                <a:cxn ang="0">
                  <a:pos x="4" y="2"/>
                </a:cxn>
                <a:cxn ang="0">
                  <a:pos x="6" y="2"/>
                </a:cxn>
                <a:cxn ang="0">
                  <a:pos x="2" y="4"/>
                </a:cxn>
                <a:cxn ang="0">
                  <a:pos x="0" y="2"/>
                </a:cxn>
                <a:cxn ang="0">
                  <a:pos x="0" y="2"/>
                </a:cxn>
              </a:cxnLst>
              <a:rect l="0" t="0" r="r" b="b"/>
              <a:pathLst>
                <a:path w="6" h="4">
                  <a:moveTo>
                    <a:pt x="0" y="2"/>
                  </a:moveTo>
                  <a:lnTo>
                    <a:pt x="2" y="0"/>
                  </a:lnTo>
                  <a:lnTo>
                    <a:pt x="4" y="2"/>
                  </a:lnTo>
                  <a:lnTo>
                    <a:pt x="6" y="2"/>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79" name="Freeform 150">
              <a:extLst>
                <a:ext uri="{FF2B5EF4-FFF2-40B4-BE49-F238E27FC236}">
                  <a16:creationId xmlns:a16="http://schemas.microsoft.com/office/drawing/2014/main" xmlns="" id="{EEAD0F5F-D71F-4347-9E71-05D7096B5023}"/>
                </a:ext>
              </a:extLst>
            </p:cNvPr>
            <p:cNvSpPr>
              <a:spLocks/>
            </p:cNvSpPr>
            <p:nvPr/>
          </p:nvSpPr>
          <p:spPr bwMode="auto">
            <a:xfrm>
              <a:off x="6818313" y="4538663"/>
              <a:ext cx="6350" cy="15875"/>
            </a:xfrm>
            <a:custGeom>
              <a:avLst/>
              <a:gdLst/>
              <a:ahLst/>
              <a:cxnLst>
                <a:cxn ang="0">
                  <a:pos x="2" y="0"/>
                </a:cxn>
                <a:cxn ang="0">
                  <a:pos x="4" y="8"/>
                </a:cxn>
                <a:cxn ang="0">
                  <a:pos x="2" y="10"/>
                </a:cxn>
                <a:cxn ang="0">
                  <a:pos x="0" y="2"/>
                </a:cxn>
                <a:cxn ang="0">
                  <a:pos x="2" y="0"/>
                </a:cxn>
                <a:cxn ang="0">
                  <a:pos x="2" y="0"/>
                </a:cxn>
              </a:cxnLst>
              <a:rect l="0" t="0" r="r" b="b"/>
              <a:pathLst>
                <a:path w="4" h="10">
                  <a:moveTo>
                    <a:pt x="2" y="0"/>
                  </a:moveTo>
                  <a:lnTo>
                    <a:pt x="4" y="8"/>
                  </a:lnTo>
                  <a:lnTo>
                    <a:pt x="2" y="10"/>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0" name="Freeform 151">
              <a:extLst>
                <a:ext uri="{FF2B5EF4-FFF2-40B4-BE49-F238E27FC236}">
                  <a16:creationId xmlns:a16="http://schemas.microsoft.com/office/drawing/2014/main" xmlns="" id="{2B08318F-2234-4904-98D4-DCEA3361E387}"/>
                </a:ext>
              </a:extLst>
            </p:cNvPr>
            <p:cNvSpPr>
              <a:spLocks/>
            </p:cNvSpPr>
            <p:nvPr/>
          </p:nvSpPr>
          <p:spPr bwMode="auto">
            <a:xfrm>
              <a:off x="6554788" y="4437063"/>
              <a:ext cx="6350" cy="3175"/>
            </a:xfrm>
            <a:custGeom>
              <a:avLst/>
              <a:gdLst/>
              <a:ahLst/>
              <a:cxnLst>
                <a:cxn ang="0">
                  <a:pos x="4" y="0"/>
                </a:cxn>
                <a:cxn ang="0">
                  <a:pos x="2" y="0"/>
                </a:cxn>
                <a:cxn ang="0">
                  <a:pos x="0" y="0"/>
                </a:cxn>
                <a:cxn ang="0">
                  <a:pos x="0" y="2"/>
                </a:cxn>
                <a:cxn ang="0">
                  <a:pos x="4" y="0"/>
                </a:cxn>
                <a:cxn ang="0">
                  <a:pos x="4" y="0"/>
                </a:cxn>
              </a:cxnLst>
              <a:rect l="0" t="0" r="r" b="b"/>
              <a:pathLst>
                <a:path w="4" h="2">
                  <a:moveTo>
                    <a:pt x="4" y="0"/>
                  </a:moveTo>
                  <a:lnTo>
                    <a:pt x="2" y="0"/>
                  </a:lnTo>
                  <a:lnTo>
                    <a:pt x="0" y="0"/>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1" name="Freeform 152">
              <a:extLst>
                <a:ext uri="{FF2B5EF4-FFF2-40B4-BE49-F238E27FC236}">
                  <a16:creationId xmlns:a16="http://schemas.microsoft.com/office/drawing/2014/main" xmlns="" id="{6B0BD60D-50A0-4344-B130-9918CC91AE1E}"/>
                </a:ext>
              </a:extLst>
            </p:cNvPr>
            <p:cNvSpPr>
              <a:spLocks/>
            </p:cNvSpPr>
            <p:nvPr/>
          </p:nvSpPr>
          <p:spPr bwMode="auto">
            <a:xfrm>
              <a:off x="6440488" y="4297363"/>
              <a:ext cx="3175" cy="6350"/>
            </a:xfrm>
            <a:custGeom>
              <a:avLst/>
              <a:gdLst/>
              <a:ahLst/>
              <a:cxnLst>
                <a:cxn ang="0">
                  <a:pos x="0" y="0"/>
                </a:cxn>
                <a:cxn ang="0">
                  <a:pos x="0" y="4"/>
                </a:cxn>
                <a:cxn ang="0">
                  <a:pos x="2" y="0"/>
                </a:cxn>
                <a:cxn ang="0">
                  <a:pos x="0" y="0"/>
                </a:cxn>
                <a:cxn ang="0">
                  <a:pos x="0" y="0"/>
                </a:cxn>
              </a:cxnLst>
              <a:rect l="0" t="0" r="r" b="b"/>
              <a:pathLst>
                <a:path w="2" h="4">
                  <a:moveTo>
                    <a:pt x="0" y="0"/>
                  </a:moveTo>
                  <a:lnTo>
                    <a:pt x="0" y="4"/>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2" name="Freeform 153">
              <a:extLst>
                <a:ext uri="{FF2B5EF4-FFF2-40B4-BE49-F238E27FC236}">
                  <a16:creationId xmlns:a16="http://schemas.microsoft.com/office/drawing/2014/main" xmlns="" id="{0A98A240-3429-40FB-9FBF-A5A772165BE3}"/>
                </a:ext>
              </a:extLst>
            </p:cNvPr>
            <p:cNvSpPr>
              <a:spLocks/>
            </p:cNvSpPr>
            <p:nvPr/>
          </p:nvSpPr>
          <p:spPr bwMode="auto">
            <a:xfrm>
              <a:off x="6440488" y="4217988"/>
              <a:ext cx="6350" cy="3175"/>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3" name="Freeform 154">
              <a:extLst>
                <a:ext uri="{FF2B5EF4-FFF2-40B4-BE49-F238E27FC236}">
                  <a16:creationId xmlns:a16="http://schemas.microsoft.com/office/drawing/2014/main" xmlns="" id="{A3E0DB11-AAE3-4AFD-AD57-D92BE48CF7A1}"/>
                </a:ext>
              </a:extLst>
            </p:cNvPr>
            <p:cNvSpPr>
              <a:spLocks/>
            </p:cNvSpPr>
            <p:nvPr/>
          </p:nvSpPr>
          <p:spPr bwMode="auto">
            <a:xfrm>
              <a:off x="6440488" y="4217988"/>
              <a:ext cx="1588" cy="6350"/>
            </a:xfrm>
            <a:custGeom>
              <a:avLst/>
              <a:gdLst/>
              <a:ahLst/>
              <a:cxnLst>
                <a:cxn ang="0">
                  <a:pos x="0" y="0"/>
                </a:cxn>
                <a:cxn ang="0">
                  <a:pos x="0" y="4"/>
                </a:cxn>
                <a:cxn ang="0">
                  <a:pos x="0" y="0"/>
                </a:cxn>
                <a:cxn ang="0">
                  <a:pos x="0" y="0"/>
                </a:cxn>
              </a:cxnLst>
              <a:rect l="0" t="0" r="r" b="b"/>
              <a:pathLst>
                <a:path h="4">
                  <a:moveTo>
                    <a:pt x="0" y="0"/>
                  </a:move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4" name="Freeform 155">
              <a:extLst>
                <a:ext uri="{FF2B5EF4-FFF2-40B4-BE49-F238E27FC236}">
                  <a16:creationId xmlns:a16="http://schemas.microsoft.com/office/drawing/2014/main" xmlns="" id="{058DA50D-AB46-4F2C-B9B5-863FABCAB171}"/>
                </a:ext>
              </a:extLst>
            </p:cNvPr>
            <p:cNvSpPr>
              <a:spLocks/>
            </p:cNvSpPr>
            <p:nvPr/>
          </p:nvSpPr>
          <p:spPr bwMode="auto">
            <a:xfrm>
              <a:off x="6440488" y="4198938"/>
              <a:ext cx="3175" cy="6350"/>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5" name="Freeform 156">
              <a:extLst>
                <a:ext uri="{FF2B5EF4-FFF2-40B4-BE49-F238E27FC236}">
                  <a16:creationId xmlns:a16="http://schemas.microsoft.com/office/drawing/2014/main" xmlns="" id="{22BC6AD3-6BF4-4626-A40A-6F9A937DEA22}"/>
                </a:ext>
              </a:extLst>
            </p:cNvPr>
            <p:cNvSpPr>
              <a:spLocks/>
            </p:cNvSpPr>
            <p:nvPr/>
          </p:nvSpPr>
          <p:spPr bwMode="auto">
            <a:xfrm>
              <a:off x="6342063" y="4313238"/>
              <a:ext cx="3175" cy="9525"/>
            </a:xfrm>
            <a:custGeom>
              <a:avLst/>
              <a:gdLst/>
              <a:ahLst/>
              <a:cxnLst>
                <a:cxn ang="0">
                  <a:pos x="2" y="0"/>
                </a:cxn>
                <a:cxn ang="0">
                  <a:pos x="0" y="2"/>
                </a:cxn>
                <a:cxn ang="0">
                  <a:pos x="0" y="6"/>
                </a:cxn>
                <a:cxn ang="0">
                  <a:pos x="2" y="6"/>
                </a:cxn>
                <a:cxn ang="0">
                  <a:pos x="2" y="0"/>
                </a:cxn>
                <a:cxn ang="0">
                  <a:pos x="2" y="0"/>
                </a:cxn>
              </a:cxnLst>
              <a:rect l="0" t="0" r="r" b="b"/>
              <a:pathLst>
                <a:path w="2" h="6">
                  <a:moveTo>
                    <a:pt x="2" y="0"/>
                  </a:moveTo>
                  <a:lnTo>
                    <a:pt x="0" y="2"/>
                  </a:lnTo>
                  <a:lnTo>
                    <a:pt x="0" y="6"/>
                  </a:lnTo>
                  <a:lnTo>
                    <a:pt x="2" y="6"/>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6" name="Freeform 157">
              <a:extLst>
                <a:ext uri="{FF2B5EF4-FFF2-40B4-BE49-F238E27FC236}">
                  <a16:creationId xmlns:a16="http://schemas.microsoft.com/office/drawing/2014/main" xmlns="" id="{7571FF94-0104-48F7-9644-225EAC7CD65F}"/>
                </a:ext>
              </a:extLst>
            </p:cNvPr>
            <p:cNvSpPr>
              <a:spLocks/>
            </p:cNvSpPr>
            <p:nvPr/>
          </p:nvSpPr>
          <p:spPr bwMode="auto">
            <a:xfrm>
              <a:off x="6376988" y="4351338"/>
              <a:ext cx="228600" cy="241300"/>
            </a:xfrm>
            <a:custGeom>
              <a:avLst/>
              <a:gdLst/>
              <a:ahLst/>
              <a:cxnLst>
                <a:cxn ang="0">
                  <a:pos x="6" y="0"/>
                </a:cxn>
                <a:cxn ang="0">
                  <a:pos x="14" y="4"/>
                </a:cxn>
                <a:cxn ang="0">
                  <a:pos x="36" y="8"/>
                </a:cxn>
                <a:cxn ang="0">
                  <a:pos x="48" y="24"/>
                </a:cxn>
                <a:cxn ang="0">
                  <a:pos x="62" y="34"/>
                </a:cxn>
                <a:cxn ang="0">
                  <a:pos x="66" y="38"/>
                </a:cxn>
                <a:cxn ang="0">
                  <a:pos x="74" y="46"/>
                </a:cxn>
                <a:cxn ang="0">
                  <a:pos x="78" y="44"/>
                </a:cxn>
                <a:cxn ang="0">
                  <a:pos x="90" y="54"/>
                </a:cxn>
                <a:cxn ang="0">
                  <a:pos x="94" y="58"/>
                </a:cxn>
                <a:cxn ang="0">
                  <a:pos x="98" y="60"/>
                </a:cxn>
                <a:cxn ang="0">
                  <a:pos x="104" y="62"/>
                </a:cxn>
                <a:cxn ang="0">
                  <a:pos x="104" y="68"/>
                </a:cxn>
                <a:cxn ang="0">
                  <a:pos x="112" y="70"/>
                </a:cxn>
                <a:cxn ang="0">
                  <a:pos x="110" y="76"/>
                </a:cxn>
                <a:cxn ang="0">
                  <a:pos x="110" y="82"/>
                </a:cxn>
                <a:cxn ang="0">
                  <a:pos x="116" y="88"/>
                </a:cxn>
                <a:cxn ang="0">
                  <a:pos x="122" y="88"/>
                </a:cxn>
                <a:cxn ang="0">
                  <a:pos x="130" y="102"/>
                </a:cxn>
                <a:cxn ang="0">
                  <a:pos x="130" y="106"/>
                </a:cxn>
                <a:cxn ang="0">
                  <a:pos x="144" y="114"/>
                </a:cxn>
                <a:cxn ang="0">
                  <a:pos x="142" y="124"/>
                </a:cxn>
                <a:cxn ang="0">
                  <a:pos x="140" y="152"/>
                </a:cxn>
                <a:cxn ang="0">
                  <a:pos x="134" y="150"/>
                </a:cxn>
                <a:cxn ang="0">
                  <a:pos x="128" y="148"/>
                </a:cxn>
                <a:cxn ang="0">
                  <a:pos x="128" y="152"/>
                </a:cxn>
                <a:cxn ang="0">
                  <a:pos x="114" y="140"/>
                </a:cxn>
                <a:cxn ang="0">
                  <a:pos x="94" y="122"/>
                </a:cxn>
                <a:cxn ang="0">
                  <a:pos x="76" y="98"/>
                </a:cxn>
                <a:cxn ang="0">
                  <a:pos x="68" y="82"/>
                </a:cxn>
                <a:cxn ang="0">
                  <a:pos x="60" y="74"/>
                </a:cxn>
                <a:cxn ang="0">
                  <a:pos x="48" y="52"/>
                </a:cxn>
                <a:cxn ang="0">
                  <a:pos x="34" y="42"/>
                </a:cxn>
                <a:cxn ang="0">
                  <a:pos x="30" y="34"/>
                </a:cxn>
                <a:cxn ang="0">
                  <a:pos x="20" y="24"/>
                </a:cxn>
                <a:cxn ang="0">
                  <a:pos x="4" y="10"/>
                </a:cxn>
                <a:cxn ang="0">
                  <a:pos x="0" y="0"/>
                </a:cxn>
              </a:cxnLst>
              <a:rect l="0" t="0" r="r" b="b"/>
              <a:pathLst>
                <a:path w="144" h="152">
                  <a:moveTo>
                    <a:pt x="0" y="0"/>
                  </a:moveTo>
                  <a:lnTo>
                    <a:pt x="6" y="0"/>
                  </a:lnTo>
                  <a:lnTo>
                    <a:pt x="10" y="2"/>
                  </a:lnTo>
                  <a:lnTo>
                    <a:pt x="14" y="4"/>
                  </a:lnTo>
                  <a:lnTo>
                    <a:pt x="32" y="6"/>
                  </a:lnTo>
                  <a:lnTo>
                    <a:pt x="36" y="8"/>
                  </a:lnTo>
                  <a:lnTo>
                    <a:pt x="42" y="18"/>
                  </a:lnTo>
                  <a:lnTo>
                    <a:pt x="48" y="24"/>
                  </a:lnTo>
                  <a:lnTo>
                    <a:pt x="56" y="28"/>
                  </a:lnTo>
                  <a:lnTo>
                    <a:pt x="62" y="34"/>
                  </a:lnTo>
                  <a:lnTo>
                    <a:pt x="64" y="38"/>
                  </a:lnTo>
                  <a:lnTo>
                    <a:pt x="66" y="38"/>
                  </a:lnTo>
                  <a:lnTo>
                    <a:pt x="72" y="44"/>
                  </a:lnTo>
                  <a:lnTo>
                    <a:pt x="74" y="46"/>
                  </a:lnTo>
                  <a:lnTo>
                    <a:pt x="76" y="44"/>
                  </a:lnTo>
                  <a:lnTo>
                    <a:pt x="78" y="44"/>
                  </a:lnTo>
                  <a:lnTo>
                    <a:pt x="82" y="50"/>
                  </a:lnTo>
                  <a:lnTo>
                    <a:pt x="90" y="54"/>
                  </a:lnTo>
                  <a:lnTo>
                    <a:pt x="92" y="58"/>
                  </a:lnTo>
                  <a:lnTo>
                    <a:pt x="94" y="58"/>
                  </a:lnTo>
                  <a:lnTo>
                    <a:pt x="94" y="56"/>
                  </a:lnTo>
                  <a:lnTo>
                    <a:pt x="98" y="60"/>
                  </a:lnTo>
                  <a:lnTo>
                    <a:pt x="104" y="60"/>
                  </a:lnTo>
                  <a:lnTo>
                    <a:pt x="104" y="62"/>
                  </a:lnTo>
                  <a:lnTo>
                    <a:pt x="102" y="64"/>
                  </a:lnTo>
                  <a:lnTo>
                    <a:pt x="104" y="68"/>
                  </a:lnTo>
                  <a:lnTo>
                    <a:pt x="110" y="66"/>
                  </a:lnTo>
                  <a:lnTo>
                    <a:pt x="112" y="70"/>
                  </a:lnTo>
                  <a:lnTo>
                    <a:pt x="114" y="72"/>
                  </a:lnTo>
                  <a:lnTo>
                    <a:pt x="110" y="76"/>
                  </a:lnTo>
                  <a:lnTo>
                    <a:pt x="112" y="78"/>
                  </a:lnTo>
                  <a:lnTo>
                    <a:pt x="110" y="82"/>
                  </a:lnTo>
                  <a:lnTo>
                    <a:pt x="110" y="84"/>
                  </a:lnTo>
                  <a:lnTo>
                    <a:pt x="116" y="88"/>
                  </a:lnTo>
                  <a:lnTo>
                    <a:pt x="118" y="88"/>
                  </a:lnTo>
                  <a:lnTo>
                    <a:pt x="122" y="88"/>
                  </a:lnTo>
                  <a:lnTo>
                    <a:pt x="124" y="98"/>
                  </a:lnTo>
                  <a:lnTo>
                    <a:pt x="130" y="102"/>
                  </a:lnTo>
                  <a:lnTo>
                    <a:pt x="128" y="106"/>
                  </a:lnTo>
                  <a:lnTo>
                    <a:pt x="130" y="106"/>
                  </a:lnTo>
                  <a:lnTo>
                    <a:pt x="138" y="106"/>
                  </a:lnTo>
                  <a:lnTo>
                    <a:pt x="144" y="114"/>
                  </a:lnTo>
                  <a:lnTo>
                    <a:pt x="144" y="116"/>
                  </a:lnTo>
                  <a:lnTo>
                    <a:pt x="142" y="124"/>
                  </a:lnTo>
                  <a:lnTo>
                    <a:pt x="144" y="126"/>
                  </a:lnTo>
                  <a:lnTo>
                    <a:pt x="140" y="152"/>
                  </a:lnTo>
                  <a:lnTo>
                    <a:pt x="134" y="148"/>
                  </a:lnTo>
                  <a:lnTo>
                    <a:pt x="134" y="150"/>
                  </a:lnTo>
                  <a:lnTo>
                    <a:pt x="132" y="150"/>
                  </a:lnTo>
                  <a:lnTo>
                    <a:pt x="128" y="148"/>
                  </a:lnTo>
                  <a:lnTo>
                    <a:pt x="126" y="148"/>
                  </a:lnTo>
                  <a:lnTo>
                    <a:pt x="128" y="152"/>
                  </a:lnTo>
                  <a:lnTo>
                    <a:pt x="126" y="152"/>
                  </a:lnTo>
                  <a:lnTo>
                    <a:pt x="114" y="140"/>
                  </a:lnTo>
                  <a:lnTo>
                    <a:pt x="98" y="128"/>
                  </a:lnTo>
                  <a:lnTo>
                    <a:pt x="94" y="122"/>
                  </a:lnTo>
                  <a:lnTo>
                    <a:pt x="76" y="104"/>
                  </a:lnTo>
                  <a:lnTo>
                    <a:pt x="76" y="98"/>
                  </a:lnTo>
                  <a:lnTo>
                    <a:pt x="70" y="90"/>
                  </a:lnTo>
                  <a:lnTo>
                    <a:pt x="68" y="82"/>
                  </a:lnTo>
                  <a:lnTo>
                    <a:pt x="62" y="78"/>
                  </a:lnTo>
                  <a:lnTo>
                    <a:pt x="60" y="74"/>
                  </a:lnTo>
                  <a:lnTo>
                    <a:pt x="54" y="70"/>
                  </a:lnTo>
                  <a:lnTo>
                    <a:pt x="48" y="52"/>
                  </a:lnTo>
                  <a:lnTo>
                    <a:pt x="44" y="46"/>
                  </a:lnTo>
                  <a:lnTo>
                    <a:pt x="34" y="42"/>
                  </a:lnTo>
                  <a:lnTo>
                    <a:pt x="32" y="36"/>
                  </a:lnTo>
                  <a:lnTo>
                    <a:pt x="30" y="34"/>
                  </a:lnTo>
                  <a:lnTo>
                    <a:pt x="24" y="28"/>
                  </a:lnTo>
                  <a:lnTo>
                    <a:pt x="20" y="24"/>
                  </a:lnTo>
                  <a:lnTo>
                    <a:pt x="18" y="24"/>
                  </a:lnTo>
                  <a:lnTo>
                    <a:pt x="4" y="10"/>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7" name="Freeform 158">
              <a:extLst>
                <a:ext uri="{FF2B5EF4-FFF2-40B4-BE49-F238E27FC236}">
                  <a16:creationId xmlns:a16="http://schemas.microsoft.com/office/drawing/2014/main" xmlns="" id="{1486583C-A051-4CE8-8B0B-ACA1E56643B0}"/>
                </a:ext>
              </a:extLst>
            </p:cNvPr>
            <p:cNvSpPr>
              <a:spLocks/>
            </p:cNvSpPr>
            <p:nvPr/>
          </p:nvSpPr>
          <p:spPr bwMode="auto">
            <a:xfrm>
              <a:off x="6386513" y="4408488"/>
              <a:ext cx="15875" cy="9525"/>
            </a:xfrm>
            <a:custGeom>
              <a:avLst/>
              <a:gdLst/>
              <a:ahLst/>
              <a:cxnLst>
                <a:cxn ang="0">
                  <a:pos x="0" y="0"/>
                </a:cxn>
                <a:cxn ang="0">
                  <a:pos x="2" y="0"/>
                </a:cxn>
                <a:cxn ang="0">
                  <a:pos x="8" y="4"/>
                </a:cxn>
                <a:cxn ang="0">
                  <a:pos x="10" y="6"/>
                </a:cxn>
                <a:cxn ang="0">
                  <a:pos x="0" y="0"/>
                </a:cxn>
                <a:cxn ang="0">
                  <a:pos x="0" y="0"/>
                </a:cxn>
              </a:cxnLst>
              <a:rect l="0" t="0" r="r" b="b"/>
              <a:pathLst>
                <a:path w="10" h="6">
                  <a:moveTo>
                    <a:pt x="0" y="0"/>
                  </a:moveTo>
                  <a:lnTo>
                    <a:pt x="2" y="0"/>
                  </a:lnTo>
                  <a:lnTo>
                    <a:pt x="8" y="4"/>
                  </a:lnTo>
                  <a:lnTo>
                    <a:pt x="1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8" name="Freeform 159">
              <a:extLst>
                <a:ext uri="{FF2B5EF4-FFF2-40B4-BE49-F238E27FC236}">
                  <a16:creationId xmlns:a16="http://schemas.microsoft.com/office/drawing/2014/main" xmlns="" id="{409B82B6-F472-42AB-BD4D-6B107A038657}"/>
                </a:ext>
              </a:extLst>
            </p:cNvPr>
            <p:cNvSpPr>
              <a:spLocks/>
            </p:cNvSpPr>
            <p:nvPr/>
          </p:nvSpPr>
          <p:spPr bwMode="auto">
            <a:xfrm>
              <a:off x="6418263" y="4437063"/>
              <a:ext cx="15875" cy="19050"/>
            </a:xfrm>
            <a:custGeom>
              <a:avLst/>
              <a:gdLst/>
              <a:ahLst/>
              <a:cxnLst>
                <a:cxn ang="0">
                  <a:pos x="0" y="2"/>
                </a:cxn>
                <a:cxn ang="0">
                  <a:pos x="2" y="0"/>
                </a:cxn>
                <a:cxn ang="0">
                  <a:pos x="10" y="6"/>
                </a:cxn>
                <a:cxn ang="0">
                  <a:pos x="10" y="12"/>
                </a:cxn>
                <a:cxn ang="0">
                  <a:pos x="8" y="12"/>
                </a:cxn>
                <a:cxn ang="0">
                  <a:pos x="0" y="2"/>
                </a:cxn>
                <a:cxn ang="0">
                  <a:pos x="0" y="2"/>
                </a:cxn>
              </a:cxnLst>
              <a:rect l="0" t="0" r="r" b="b"/>
              <a:pathLst>
                <a:path w="10" h="12">
                  <a:moveTo>
                    <a:pt x="0" y="2"/>
                  </a:moveTo>
                  <a:lnTo>
                    <a:pt x="2" y="0"/>
                  </a:lnTo>
                  <a:lnTo>
                    <a:pt x="10" y="6"/>
                  </a:lnTo>
                  <a:lnTo>
                    <a:pt x="10" y="12"/>
                  </a:lnTo>
                  <a:lnTo>
                    <a:pt x="8" y="1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89" name="Freeform 160">
              <a:extLst>
                <a:ext uri="{FF2B5EF4-FFF2-40B4-BE49-F238E27FC236}">
                  <a16:creationId xmlns:a16="http://schemas.microsoft.com/office/drawing/2014/main" xmlns="" id="{C1D17F32-94E0-4707-BAC2-2865AE83A75D}"/>
                </a:ext>
              </a:extLst>
            </p:cNvPr>
            <p:cNvSpPr>
              <a:spLocks/>
            </p:cNvSpPr>
            <p:nvPr/>
          </p:nvSpPr>
          <p:spPr bwMode="auto">
            <a:xfrm>
              <a:off x="6510338" y="4424363"/>
              <a:ext cx="6350" cy="6350"/>
            </a:xfrm>
            <a:custGeom>
              <a:avLst/>
              <a:gdLst/>
              <a:ahLst/>
              <a:cxnLst>
                <a:cxn ang="0">
                  <a:pos x="2" y="4"/>
                </a:cxn>
                <a:cxn ang="0">
                  <a:pos x="0" y="4"/>
                </a:cxn>
                <a:cxn ang="0">
                  <a:pos x="0" y="0"/>
                </a:cxn>
                <a:cxn ang="0">
                  <a:pos x="2" y="0"/>
                </a:cxn>
                <a:cxn ang="0">
                  <a:pos x="4" y="0"/>
                </a:cxn>
                <a:cxn ang="0">
                  <a:pos x="2" y="4"/>
                </a:cxn>
                <a:cxn ang="0">
                  <a:pos x="2" y="4"/>
                </a:cxn>
              </a:cxnLst>
              <a:rect l="0" t="0" r="r" b="b"/>
              <a:pathLst>
                <a:path w="4" h="4">
                  <a:moveTo>
                    <a:pt x="2" y="4"/>
                  </a:moveTo>
                  <a:lnTo>
                    <a:pt x="0" y="4"/>
                  </a:lnTo>
                  <a:lnTo>
                    <a:pt x="0" y="0"/>
                  </a:lnTo>
                  <a:lnTo>
                    <a:pt x="2" y="0"/>
                  </a:lnTo>
                  <a:lnTo>
                    <a:pt x="4" y="0"/>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0" name="Freeform 161">
              <a:extLst>
                <a:ext uri="{FF2B5EF4-FFF2-40B4-BE49-F238E27FC236}">
                  <a16:creationId xmlns:a16="http://schemas.microsoft.com/office/drawing/2014/main" xmlns="" id="{B6BD926A-EBAA-4801-8CA2-339CA436B04B}"/>
                </a:ext>
              </a:extLst>
            </p:cNvPr>
            <p:cNvSpPr>
              <a:spLocks/>
            </p:cNvSpPr>
            <p:nvPr/>
          </p:nvSpPr>
          <p:spPr bwMode="auto">
            <a:xfrm>
              <a:off x="6523038" y="4433888"/>
              <a:ext cx="9525" cy="6350"/>
            </a:xfrm>
            <a:custGeom>
              <a:avLst/>
              <a:gdLst/>
              <a:ahLst/>
              <a:cxnLst>
                <a:cxn ang="0">
                  <a:pos x="0" y="0"/>
                </a:cxn>
                <a:cxn ang="0">
                  <a:pos x="4" y="0"/>
                </a:cxn>
                <a:cxn ang="0">
                  <a:pos x="6" y="4"/>
                </a:cxn>
                <a:cxn ang="0">
                  <a:pos x="0" y="0"/>
                </a:cxn>
                <a:cxn ang="0">
                  <a:pos x="0" y="0"/>
                </a:cxn>
              </a:cxnLst>
              <a:rect l="0" t="0" r="r" b="b"/>
              <a:pathLst>
                <a:path w="6" h="4">
                  <a:moveTo>
                    <a:pt x="0" y="0"/>
                  </a:moveTo>
                  <a:lnTo>
                    <a:pt x="4" y="0"/>
                  </a:lnTo>
                  <a:lnTo>
                    <a:pt x="6"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1" name="Freeform 162">
              <a:extLst>
                <a:ext uri="{FF2B5EF4-FFF2-40B4-BE49-F238E27FC236}">
                  <a16:creationId xmlns:a16="http://schemas.microsoft.com/office/drawing/2014/main" xmlns="" id="{42CF9FFB-EA3B-465A-8F05-2E7AEDCE822F}"/>
                </a:ext>
              </a:extLst>
            </p:cNvPr>
            <p:cNvSpPr>
              <a:spLocks/>
            </p:cNvSpPr>
            <p:nvPr/>
          </p:nvSpPr>
          <p:spPr bwMode="auto">
            <a:xfrm>
              <a:off x="6450013" y="4487863"/>
              <a:ext cx="12700" cy="15875"/>
            </a:xfrm>
            <a:custGeom>
              <a:avLst/>
              <a:gdLst/>
              <a:ahLst/>
              <a:cxnLst>
                <a:cxn ang="0">
                  <a:pos x="0" y="0"/>
                </a:cxn>
                <a:cxn ang="0">
                  <a:pos x="4" y="0"/>
                </a:cxn>
                <a:cxn ang="0">
                  <a:pos x="8" y="10"/>
                </a:cxn>
                <a:cxn ang="0">
                  <a:pos x="4" y="10"/>
                </a:cxn>
                <a:cxn ang="0">
                  <a:pos x="2" y="8"/>
                </a:cxn>
                <a:cxn ang="0">
                  <a:pos x="0" y="2"/>
                </a:cxn>
                <a:cxn ang="0">
                  <a:pos x="0" y="0"/>
                </a:cxn>
                <a:cxn ang="0">
                  <a:pos x="0" y="0"/>
                </a:cxn>
              </a:cxnLst>
              <a:rect l="0" t="0" r="r" b="b"/>
              <a:pathLst>
                <a:path w="8" h="10">
                  <a:moveTo>
                    <a:pt x="0" y="0"/>
                  </a:moveTo>
                  <a:lnTo>
                    <a:pt x="4" y="0"/>
                  </a:lnTo>
                  <a:lnTo>
                    <a:pt x="8" y="10"/>
                  </a:lnTo>
                  <a:lnTo>
                    <a:pt x="4" y="10"/>
                  </a:lnTo>
                  <a:lnTo>
                    <a:pt x="2" y="8"/>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2" name="Freeform 163">
              <a:extLst>
                <a:ext uri="{FF2B5EF4-FFF2-40B4-BE49-F238E27FC236}">
                  <a16:creationId xmlns:a16="http://schemas.microsoft.com/office/drawing/2014/main" xmlns="" id="{8746BE9E-3873-4D71-8F1E-BF85AAA2B46C}"/>
                </a:ext>
              </a:extLst>
            </p:cNvPr>
            <p:cNvSpPr>
              <a:spLocks/>
            </p:cNvSpPr>
            <p:nvPr/>
          </p:nvSpPr>
          <p:spPr bwMode="auto">
            <a:xfrm>
              <a:off x="6570663" y="4443413"/>
              <a:ext cx="6350" cy="6350"/>
            </a:xfrm>
            <a:custGeom>
              <a:avLst/>
              <a:gdLst/>
              <a:ahLst/>
              <a:cxnLst>
                <a:cxn ang="0">
                  <a:pos x="2" y="0"/>
                </a:cxn>
                <a:cxn ang="0">
                  <a:pos x="4" y="2"/>
                </a:cxn>
                <a:cxn ang="0">
                  <a:pos x="2" y="4"/>
                </a:cxn>
                <a:cxn ang="0">
                  <a:pos x="0" y="0"/>
                </a:cxn>
                <a:cxn ang="0">
                  <a:pos x="2" y="0"/>
                </a:cxn>
                <a:cxn ang="0">
                  <a:pos x="2" y="0"/>
                </a:cxn>
              </a:cxnLst>
              <a:rect l="0" t="0" r="r" b="b"/>
              <a:pathLst>
                <a:path w="4" h="4">
                  <a:moveTo>
                    <a:pt x="2" y="0"/>
                  </a:moveTo>
                  <a:lnTo>
                    <a:pt x="4" y="2"/>
                  </a:lnTo>
                  <a:lnTo>
                    <a:pt x="2"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3" name="Freeform 164">
              <a:extLst>
                <a:ext uri="{FF2B5EF4-FFF2-40B4-BE49-F238E27FC236}">
                  <a16:creationId xmlns:a16="http://schemas.microsoft.com/office/drawing/2014/main" xmlns="" id="{43EA12FB-40D2-47C3-9478-F7FE8B77E07D}"/>
                </a:ext>
              </a:extLst>
            </p:cNvPr>
            <p:cNvSpPr>
              <a:spLocks/>
            </p:cNvSpPr>
            <p:nvPr/>
          </p:nvSpPr>
          <p:spPr bwMode="auto">
            <a:xfrm>
              <a:off x="6570663" y="4475163"/>
              <a:ext cx="6350" cy="6350"/>
            </a:xfrm>
            <a:custGeom>
              <a:avLst/>
              <a:gdLst/>
              <a:ahLst/>
              <a:cxnLst>
                <a:cxn ang="0">
                  <a:pos x="0" y="2"/>
                </a:cxn>
                <a:cxn ang="0">
                  <a:pos x="2" y="0"/>
                </a:cxn>
                <a:cxn ang="0">
                  <a:pos x="2" y="0"/>
                </a:cxn>
                <a:cxn ang="0">
                  <a:pos x="4" y="2"/>
                </a:cxn>
                <a:cxn ang="0">
                  <a:pos x="2" y="4"/>
                </a:cxn>
                <a:cxn ang="0">
                  <a:pos x="0" y="4"/>
                </a:cxn>
                <a:cxn ang="0">
                  <a:pos x="0" y="2"/>
                </a:cxn>
                <a:cxn ang="0">
                  <a:pos x="0" y="2"/>
                </a:cxn>
              </a:cxnLst>
              <a:rect l="0" t="0" r="r" b="b"/>
              <a:pathLst>
                <a:path w="4" h="4">
                  <a:moveTo>
                    <a:pt x="0" y="2"/>
                  </a:moveTo>
                  <a:lnTo>
                    <a:pt x="2" y="0"/>
                  </a:lnTo>
                  <a:lnTo>
                    <a:pt x="2" y="0"/>
                  </a:lnTo>
                  <a:lnTo>
                    <a:pt x="4" y="2"/>
                  </a:lnTo>
                  <a:lnTo>
                    <a:pt x="2" y="4"/>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4" name="Freeform 165">
              <a:extLst>
                <a:ext uri="{FF2B5EF4-FFF2-40B4-BE49-F238E27FC236}">
                  <a16:creationId xmlns:a16="http://schemas.microsoft.com/office/drawing/2014/main" xmlns="" id="{F0CC55AF-E9E7-42F0-AF2E-A5B0C974E287}"/>
                </a:ext>
              </a:extLst>
            </p:cNvPr>
            <p:cNvSpPr>
              <a:spLocks/>
            </p:cNvSpPr>
            <p:nvPr/>
          </p:nvSpPr>
          <p:spPr bwMode="auto">
            <a:xfrm>
              <a:off x="6586538" y="4500563"/>
              <a:ext cx="34925" cy="31750"/>
            </a:xfrm>
            <a:custGeom>
              <a:avLst/>
              <a:gdLst/>
              <a:ahLst/>
              <a:cxnLst>
                <a:cxn ang="0">
                  <a:pos x="0" y="6"/>
                </a:cxn>
                <a:cxn ang="0">
                  <a:pos x="4" y="0"/>
                </a:cxn>
                <a:cxn ang="0">
                  <a:pos x="6" y="0"/>
                </a:cxn>
                <a:cxn ang="0">
                  <a:pos x="8" y="2"/>
                </a:cxn>
                <a:cxn ang="0">
                  <a:pos x="10" y="0"/>
                </a:cxn>
                <a:cxn ang="0">
                  <a:pos x="10" y="0"/>
                </a:cxn>
                <a:cxn ang="0">
                  <a:pos x="16" y="12"/>
                </a:cxn>
                <a:cxn ang="0">
                  <a:pos x="22" y="14"/>
                </a:cxn>
                <a:cxn ang="0">
                  <a:pos x="22" y="20"/>
                </a:cxn>
                <a:cxn ang="0">
                  <a:pos x="20" y="20"/>
                </a:cxn>
                <a:cxn ang="0">
                  <a:pos x="14" y="18"/>
                </a:cxn>
                <a:cxn ang="0">
                  <a:pos x="8" y="8"/>
                </a:cxn>
                <a:cxn ang="0">
                  <a:pos x="0" y="6"/>
                </a:cxn>
                <a:cxn ang="0">
                  <a:pos x="0" y="6"/>
                </a:cxn>
              </a:cxnLst>
              <a:rect l="0" t="0" r="r" b="b"/>
              <a:pathLst>
                <a:path w="22" h="20">
                  <a:moveTo>
                    <a:pt x="0" y="6"/>
                  </a:moveTo>
                  <a:lnTo>
                    <a:pt x="4" y="0"/>
                  </a:lnTo>
                  <a:lnTo>
                    <a:pt x="6" y="0"/>
                  </a:lnTo>
                  <a:lnTo>
                    <a:pt x="8" y="2"/>
                  </a:lnTo>
                  <a:lnTo>
                    <a:pt x="10" y="0"/>
                  </a:lnTo>
                  <a:lnTo>
                    <a:pt x="10" y="0"/>
                  </a:lnTo>
                  <a:lnTo>
                    <a:pt x="16" y="12"/>
                  </a:lnTo>
                  <a:lnTo>
                    <a:pt x="22" y="14"/>
                  </a:lnTo>
                  <a:lnTo>
                    <a:pt x="22" y="20"/>
                  </a:lnTo>
                  <a:lnTo>
                    <a:pt x="20" y="20"/>
                  </a:lnTo>
                  <a:lnTo>
                    <a:pt x="14" y="18"/>
                  </a:lnTo>
                  <a:lnTo>
                    <a:pt x="8" y="8"/>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5" name="Freeform 166">
              <a:extLst>
                <a:ext uri="{FF2B5EF4-FFF2-40B4-BE49-F238E27FC236}">
                  <a16:creationId xmlns:a16="http://schemas.microsoft.com/office/drawing/2014/main" xmlns="" id="{72461BB0-BF09-41F6-8B02-9A2B24F3BA23}"/>
                </a:ext>
              </a:extLst>
            </p:cNvPr>
            <p:cNvSpPr>
              <a:spLocks/>
            </p:cNvSpPr>
            <p:nvPr/>
          </p:nvSpPr>
          <p:spPr bwMode="auto">
            <a:xfrm>
              <a:off x="6640513" y="4522788"/>
              <a:ext cx="12700" cy="12700"/>
            </a:xfrm>
            <a:custGeom>
              <a:avLst/>
              <a:gdLst/>
              <a:ahLst/>
              <a:cxnLst>
                <a:cxn ang="0">
                  <a:pos x="0" y="0"/>
                </a:cxn>
                <a:cxn ang="0">
                  <a:pos x="4" y="0"/>
                </a:cxn>
                <a:cxn ang="0">
                  <a:pos x="8" y="2"/>
                </a:cxn>
                <a:cxn ang="0">
                  <a:pos x="6" y="8"/>
                </a:cxn>
                <a:cxn ang="0">
                  <a:pos x="0" y="8"/>
                </a:cxn>
                <a:cxn ang="0">
                  <a:pos x="0" y="4"/>
                </a:cxn>
                <a:cxn ang="0">
                  <a:pos x="0" y="0"/>
                </a:cxn>
                <a:cxn ang="0">
                  <a:pos x="0" y="0"/>
                </a:cxn>
              </a:cxnLst>
              <a:rect l="0" t="0" r="r" b="b"/>
              <a:pathLst>
                <a:path w="8" h="8">
                  <a:moveTo>
                    <a:pt x="0" y="0"/>
                  </a:moveTo>
                  <a:lnTo>
                    <a:pt x="4" y="0"/>
                  </a:lnTo>
                  <a:lnTo>
                    <a:pt x="8" y="2"/>
                  </a:lnTo>
                  <a:lnTo>
                    <a:pt x="6" y="8"/>
                  </a:lnTo>
                  <a:lnTo>
                    <a:pt x="0" y="8"/>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6" name="Freeform 167">
              <a:extLst>
                <a:ext uri="{FF2B5EF4-FFF2-40B4-BE49-F238E27FC236}">
                  <a16:creationId xmlns:a16="http://schemas.microsoft.com/office/drawing/2014/main" xmlns="" id="{852C6AB2-663A-49D3-9084-FAF38ABEFBF2}"/>
                </a:ext>
              </a:extLst>
            </p:cNvPr>
            <p:cNvSpPr>
              <a:spLocks/>
            </p:cNvSpPr>
            <p:nvPr/>
          </p:nvSpPr>
          <p:spPr bwMode="auto">
            <a:xfrm>
              <a:off x="6659563" y="4033838"/>
              <a:ext cx="47625" cy="44450"/>
            </a:xfrm>
            <a:custGeom>
              <a:avLst/>
              <a:gdLst/>
              <a:ahLst/>
              <a:cxnLst>
                <a:cxn ang="0">
                  <a:pos x="24" y="2"/>
                </a:cxn>
                <a:cxn ang="0">
                  <a:pos x="26" y="0"/>
                </a:cxn>
                <a:cxn ang="0">
                  <a:pos x="30" y="2"/>
                </a:cxn>
                <a:cxn ang="0">
                  <a:pos x="30" y="6"/>
                </a:cxn>
                <a:cxn ang="0">
                  <a:pos x="28" y="10"/>
                </a:cxn>
                <a:cxn ang="0">
                  <a:pos x="24" y="20"/>
                </a:cxn>
                <a:cxn ang="0">
                  <a:pos x="18" y="24"/>
                </a:cxn>
                <a:cxn ang="0">
                  <a:pos x="16" y="24"/>
                </a:cxn>
                <a:cxn ang="0">
                  <a:pos x="14" y="28"/>
                </a:cxn>
                <a:cxn ang="0">
                  <a:pos x="2" y="24"/>
                </a:cxn>
                <a:cxn ang="0">
                  <a:pos x="0" y="22"/>
                </a:cxn>
                <a:cxn ang="0">
                  <a:pos x="0" y="12"/>
                </a:cxn>
                <a:cxn ang="0">
                  <a:pos x="12" y="2"/>
                </a:cxn>
                <a:cxn ang="0">
                  <a:pos x="24" y="2"/>
                </a:cxn>
                <a:cxn ang="0">
                  <a:pos x="24" y="2"/>
                </a:cxn>
              </a:cxnLst>
              <a:rect l="0" t="0" r="r" b="b"/>
              <a:pathLst>
                <a:path w="30" h="28">
                  <a:moveTo>
                    <a:pt x="24" y="2"/>
                  </a:moveTo>
                  <a:lnTo>
                    <a:pt x="26" y="0"/>
                  </a:lnTo>
                  <a:lnTo>
                    <a:pt x="30" y="2"/>
                  </a:lnTo>
                  <a:lnTo>
                    <a:pt x="30" y="6"/>
                  </a:lnTo>
                  <a:lnTo>
                    <a:pt x="28" y="10"/>
                  </a:lnTo>
                  <a:lnTo>
                    <a:pt x="24" y="20"/>
                  </a:lnTo>
                  <a:lnTo>
                    <a:pt x="18" y="24"/>
                  </a:lnTo>
                  <a:lnTo>
                    <a:pt x="16" y="24"/>
                  </a:lnTo>
                  <a:lnTo>
                    <a:pt x="14" y="28"/>
                  </a:lnTo>
                  <a:lnTo>
                    <a:pt x="2" y="24"/>
                  </a:lnTo>
                  <a:lnTo>
                    <a:pt x="0" y="22"/>
                  </a:lnTo>
                  <a:lnTo>
                    <a:pt x="0" y="12"/>
                  </a:lnTo>
                  <a:lnTo>
                    <a:pt x="12" y="2"/>
                  </a:lnTo>
                  <a:lnTo>
                    <a:pt x="24" y="2"/>
                  </a:lnTo>
                  <a:lnTo>
                    <a:pt x="2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7" name="Freeform 168">
              <a:extLst>
                <a:ext uri="{FF2B5EF4-FFF2-40B4-BE49-F238E27FC236}">
                  <a16:creationId xmlns:a16="http://schemas.microsoft.com/office/drawing/2014/main" xmlns="" id="{A2571EF0-26D4-44B7-83EE-10AFAD9FA2EA}"/>
                </a:ext>
              </a:extLst>
            </p:cNvPr>
            <p:cNvSpPr>
              <a:spLocks/>
            </p:cNvSpPr>
            <p:nvPr/>
          </p:nvSpPr>
          <p:spPr bwMode="auto">
            <a:xfrm>
              <a:off x="6275388" y="3976688"/>
              <a:ext cx="6350" cy="9525"/>
            </a:xfrm>
            <a:custGeom>
              <a:avLst/>
              <a:gdLst/>
              <a:ahLst/>
              <a:cxnLst>
                <a:cxn ang="0">
                  <a:pos x="0" y="0"/>
                </a:cxn>
                <a:cxn ang="0">
                  <a:pos x="0" y="6"/>
                </a:cxn>
                <a:cxn ang="0">
                  <a:pos x="2" y="6"/>
                </a:cxn>
                <a:cxn ang="0">
                  <a:pos x="4" y="2"/>
                </a:cxn>
                <a:cxn ang="0">
                  <a:pos x="2" y="0"/>
                </a:cxn>
                <a:cxn ang="0">
                  <a:pos x="0" y="0"/>
                </a:cxn>
                <a:cxn ang="0">
                  <a:pos x="0" y="0"/>
                </a:cxn>
              </a:cxnLst>
              <a:rect l="0" t="0" r="r" b="b"/>
              <a:pathLst>
                <a:path w="4" h="6">
                  <a:moveTo>
                    <a:pt x="0" y="0"/>
                  </a:moveTo>
                  <a:lnTo>
                    <a:pt x="0" y="6"/>
                  </a:lnTo>
                  <a:lnTo>
                    <a:pt x="2" y="6"/>
                  </a:lnTo>
                  <a:lnTo>
                    <a:pt x="4" y="2"/>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8" name="Freeform 169">
              <a:extLst>
                <a:ext uri="{FF2B5EF4-FFF2-40B4-BE49-F238E27FC236}">
                  <a16:creationId xmlns:a16="http://schemas.microsoft.com/office/drawing/2014/main" xmlns="" id="{5D800134-F332-462A-9E3D-C63B3096FC20}"/>
                </a:ext>
              </a:extLst>
            </p:cNvPr>
            <p:cNvSpPr>
              <a:spLocks/>
            </p:cNvSpPr>
            <p:nvPr/>
          </p:nvSpPr>
          <p:spPr bwMode="auto">
            <a:xfrm>
              <a:off x="6316663" y="4179888"/>
              <a:ext cx="9525" cy="44450"/>
            </a:xfrm>
            <a:custGeom>
              <a:avLst/>
              <a:gdLst/>
              <a:ahLst/>
              <a:cxnLst>
                <a:cxn ang="0">
                  <a:pos x="6" y="0"/>
                </a:cxn>
                <a:cxn ang="0">
                  <a:pos x="2" y="18"/>
                </a:cxn>
                <a:cxn ang="0">
                  <a:pos x="0" y="22"/>
                </a:cxn>
                <a:cxn ang="0">
                  <a:pos x="2" y="28"/>
                </a:cxn>
                <a:cxn ang="0">
                  <a:pos x="4" y="28"/>
                </a:cxn>
                <a:cxn ang="0">
                  <a:pos x="6" y="8"/>
                </a:cxn>
                <a:cxn ang="0">
                  <a:pos x="6" y="6"/>
                </a:cxn>
                <a:cxn ang="0">
                  <a:pos x="6" y="0"/>
                </a:cxn>
                <a:cxn ang="0">
                  <a:pos x="6" y="0"/>
                </a:cxn>
                <a:cxn ang="0">
                  <a:pos x="6" y="0"/>
                </a:cxn>
              </a:cxnLst>
              <a:rect l="0" t="0" r="r" b="b"/>
              <a:pathLst>
                <a:path w="6" h="28">
                  <a:moveTo>
                    <a:pt x="6" y="0"/>
                  </a:moveTo>
                  <a:lnTo>
                    <a:pt x="2" y="18"/>
                  </a:lnTo>
                  <a:lnTo>
                    <a:pt x="0" y="22"/>
                  </a:lnTo>
                  <a:lnTo>
                    <a:pt x="2" y="28"/>
                  </a:lnTo>
                  <a:lnTo>
                    <a:pt x="4" y="28"/>
                  </a:lnTo>
                  <a:lnTo>
                    <a:pt x="6" y="8"/>
                  </a:lnTo>
                  <a:lnTo>
                    <a:pt x="6" y="6"/>
                  </a:lnTo>
                  <a:lnTo>
                    <a:pt x="6"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199" name="Freeform 170">
              <a:extLst>
                <a:ext uri="{FF2B5EF4-FFF2-40B4-BE49-F238E27FC236}">
                  <a16:creationId xmlns:a16="http://schemas.microsoft.com/office/drawing/2014/main" xmlns="" id="{A71E3F19-9F3E-4182-82BF-36732A95E061}"/>
                </a:ext>
              </a:extLst>
            </p:cNvPr>
            <p:cNvSpPr>
              <a:spLocks/>
            </p:cNvSpPr>
            <p:nvPr/>
          </p:nvSpPr>
          <p:spPr bwMode="auto">
            <a:xfrm>
              <a:off x="7361238" y="3094038"/>
              <a:ext cx="66675" cy="279400"/>
            </a:xfrm>
            <a:custGeom>
              <a:avLst/>
              <a:gdLst/>
              <a:ahLst/>
              <a:cxnLst>
                <a:cxn ang="0">
                  <a:pos x="14" y="0"/>
                </a:cxn>
                <a:cxn ang="0">
                  <a:pos x="16" y="0"/>
                </a:cxn>
                <a:cxn ang="0">
                  <a:pos x="18" y="4"/>
                </a:cxn>
                <a:cxn ang="0">
                  <a:pos x="18" y="14"/>
                </a:cxn>
                <a:cxn ang="0">
                  <a:pos x="24" y="34"/>
                </a:cxn>
                <a:cxn ang="0">
                  <a:pos x="22" y="44"/>
                </a:cxn>
                <a:cxn ang="0">
                  <a:pos x="20" y="46"/>
                </a:cxn>
                <a:cxn ang="0">
                  <a:pos x="22" y="62"/>
                </a:cxn>
                <a:cxn ang="0">
                  <a:pos x="24" y="66"/>
                </a:cxn>
                <a:cxn ang="0">
                  <a:pos x="28" y="78"/>
                </a:cxn>
                <a:cxn ang="0">
                  <a:pos x="32" y="92"/>
                </a:cxn>
                <a:cxn ang="0">
                  <a:pos x="36" y="108"/>
                </a:cxn>
                <a:cxn ang="0">
                  <a:pos x="42" y="120"/>
                </a:cxn>
                <a:cxn ang="0">
                  <a:pos x="36" y="112"/>
                </a:cxn>
                <a:cxn ang="0">
                  <a:pos x="30" y="108"/>
                </a:cxn>
                <a:cxn ang="0">
                  <a:pos x="22" y="108"/>
                </a:cxn>
                <a:cxn ang="0">
                  <a:pos x="20" y="110"/>
                </a:cxn>
                <a:cxn ang="0">
                  <a:pos x="14" y="134"/>
                </a:cxn>
                <a:cxn ang="0">
                  <a:pos x="14" y="142"/>
                </a:cxn>
                <a:cxn ang="0">
                  <a:pos x="20" y="152"/>
                </a:cxn>
                <a:cxn ang="0">
                  <a:pos x="20" y="156"/>
                </a:cxn>
                <a:cxn ang="0">
                  <a:pos x="26" y="160"/>
                </a:cxn>
                <a:cxn ang="0">
                  <a:pos x="26" y="170"/>
                </a:cxn>
                <a:cxn ang="0">
                  <a:pos x="26" y="174"/>
                </a:cxn>
                <a:cxn ang="0">
                  <a:pos x="24" y="164"/>
                </a:cxn>
                <a:cxn ang="0">
                  <a:pos x="14" y="160"/>
                </a:cxn>
                <a:cxn ang="0">
                  <a:pos x="12" y="164"/>
                </a:cxn>
                <a:cxn ang="0">
                  <a:pos x="8" y="176"/>
                </a:cxn>
                <a:cxn ang="0">
                  <a:pos x="4" y="174"/>
                </a:cxn>
                <a:cxn ang="0">
                  <a:pos x="4" y="162"/>
                </a:cxn>
                <a:cxn ang="0">
                  <a:pos x="6" y="138"/>
                </a:cxn>
                <a:cxn ang="0">
                  <a:pos x="8" y="134"/>
                </a:cxn>
                <a:cxn ang="0">
                  <a:pos x="4" y="120"/>
                </a:cxn>
                <a:cxn ang="0">
                  <a:pos x="8" y="94"/>
                </a:cxn>
                <a:cxn ang="0">
                  <a:pos x="6" y="80"/>
                </a:cxn>
                <a:cxn ang="0">
                  <a:pos x="8" y="68"/>
                </a:cxn>
                <a:cxn ang="0">
                  <a:pos x="6" y="62"/>
                </a:cxn>
                <a:cxn ang="0">
                  <a:pos x="2" y="58"/>
                </a:cxn>
                <a:cxn ang="0">
                  <a:pos x="0" y="46"/>
                </a:cxn>
                <a:cxn ang="0">
                  <a:pos x="2" y="38"/>
                </a:cxn>
                <a:cxn ang="0">
                  <a:pos x="2" y="22"/>
                </a:cxn>
                <a:cxn ang="0">
                  <a:pos x="4" y="20"/>
                </a:cxn>
                <a:cxn ang="0">
                  <a:pos x="12" y="20"/>
                </a:cxn>
                <a:cxn ang="0">
                  <a:pos x="12" y="16"/>
                </a:cxn>
                <a:cxn ang="0">
                  <a:pos x="14" y="14"/>
                </a:cxn>
                <a:cxn ang="0">
                  <a:pos x="10" y="2"/>
                </a:cxn>
                <a:cxn ang="0">
                  <a:pos x="14" y="0"/>
                </a:cxn>
                <a:cxn ang="0">
                  <a:pos x="14" y="0"/>
                </a:cxn>
              </a:cxnLst>
              <a:rect l="0" t="0" r="r" b="b"/>
              <a:pathLst>
                <a:path w="42" h="176">
                  <a:moveTo>
                    <a:pt x="14" y="0"/>
                  </a:moveTo>
                  <a:lnTo>
                    <a:pt x="16" y="0"/>
                  </a:lnTo>
                  <a:lnTo>
                    <a:pt x="18" y="4"/>
                  </a:lnTo>
                  <a:lnTo>
                    <a:pt x="18" y="14"/>
                  </a:lnTo>
                  <a:lnTo>
                    <a:pt x="24" y="34"/>
                  </a:lnTo>
                  <a:lnTo>
                    <a:pt x="22" y="44"/>
                  </a:lnTo>
                  <a:lnTo>
                    <a:pt x="20" y="46"/>
                  </a:lnTo>
                  <a:lnTo>
                    <a:pt x="22" y="62"/>
                  </a:lnTo>
                  <a:lnTo>
                    <a:pt x="24" y="66"/>
                  </a:lnTo>
                  <a:lnTo>
                    <a:pt x="28" y="78"/>
                  </a:lnTo>
                  <a:lnTo>
                    <a:pt x="32" y="92"/>
                  </a:lnTo>
                  <a:lnTo>
                    <a:pt x="36" y="108"/>
                  </a:lnTo>
                  <a:lnTo>
                    <a:pt x="42" y="120"/>
                  </a:lnTo>
                  <a:lnTo>
                    <a:pt x="36" y="112"/>
                  </a:lnTo>
                  <a:lnTo>
                    <a:pt x="30" y="108"/>
                  </a:lnTo>
                  <a:lnTo>
                    <a:pt x="22" y="108"/>
                  </a:lnTo>
                  <a:lnTo>
                    <a:pt x="20" y="110"/>
                  </a:lnTo>
                  <a:lnTo>
                    <a:pt x="14" y="134"/>
                  </a:lnTo>
                  <a:lnTo>
                    <a:pt x="14" y="142"/>
                  </a:lnTo>
                  <a:lnTo>
                    <a:pt x="20" y="152"/>
                  </a:lnTo>
                  <a:lnTo>
                    <a:pt x="20" y="156"/>
                  </a:lnTo>
                  <a:lnTo>
                    <a:pt x="26" y="160"/>
                  </a:lnTo>
                  <a:lnTo>
                    <a:pt x="26" y="170"/>
                  </a:lnTo>
                  <a:lnTo>
                    <a:pt x="26" y="174"/>
                  </a:lnTo>
                  <a:lnTo>
                    <a:pt x="24" y="164"/>
                  </a:lnTo>
                  <a:lnTo>
                    <a:pt x="14" y="160"/>
                  </a:lnTo>
                  <a:lnTo>
                    <a:pt x="12" y="164"/>
                  </a:lnTo>
                  <a:lnTo>
                    <a:pt x="8" y="176"/>
                  </a:lnTo>
                  <a:lnTo>
                    <a:pt x="4" y="174"/>
                  </a:lnTo>
                  <a:lnTo>
                    <a:pt x="4" y="162"/>
                  </a:lnTo>
                  <a:lnTo>
                    <a:pt x="6" y="138"/>
                  </a:lnTo>
                  <a:lnTo>
                    <a:pt x="8" y="134"/>
                  </a:lnTo>
                  <a:lnTo>
                    <a:pt x="4" y="120"/>
                  </a:lnTo>
                  <a:lnTo>
                    <a:pt x="8" y="94"/>
                  </a:lnTo>
                  <a:lnTo>
                    <a:pt x="6" y="80"/>
                  </a:lnTo>
                  <a:lnTo>
                    <a:pt x="8" y="68"/>
                  </a:lnTo>
                  <a:lnTo>
                    <a:pt x="6" y="62"/>
                  </a:lnTo>
                  <a:lnTo>
                    <a:pt x="2" y="58"/>
                  </a:lnTo>
                  <a:lnTo>
                    <a:pt x="0" y="46"/>
                  </a:lnTo>
                  <a:lnTo>
                    <a:pt x="2" y="38"/>
                  </a:lnTo>
                  <a:lnTo>
                    <a:pt x="2" y="22"/>
                  </a:lnTo>
                  <a:lnTo>
                    <a:pt x="4" y="20"/>
                  </a:lnTo>
                  <a:lnTo>
                    <a:pt x="12" y="20"/>
                  </a:lnTo>
                  <a:lnTo>
                    <a:pt x="12" y="16"/>
                  </a:lnTo>
                  <a:lnTo>
                    <a:pt x="14" y="14"/>
                  </a:lnTo>
                  <a:lnTo>
                    <a:pt x="10" y="2"/>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0" name="Freeform 171">
              <a:extLst>
                <a:ext uri="{FF2B5EF4-FFF2-40B4-BE49-F238E27FC236}">
                  <a16:creationId xmlns:a16="http://schemas.microsoft.com/office/drawing/2014/main" xmlns="" id="{1FF9E0AD-6F22-45B8-ABFB-09A36F636897}"/>
                </a:ext>
              </a:extLst>
            </p:cNvPr>
            <p:cNvSpPr>
              <a:spLocks/>
            </p:cNvSpPr>
            <p:nvPr/>
          </p:nvSpPr>
          <p:spPr bwMode="auto">
            <a:xfrm>
              <a:off x="7672388" y="3217863"/>
              <a:ext cx="6350" cy="6350"/>
            </a:xfrm>
            <a:custGeom>
              <a:avLst/>
              <a:gdLst/>
              <a:ahLst/>
              <a:cxnLst>
                <a:cxn ang="0">
                  <a:pos x="4" y="0"/>
                </a:cxn>
                <a:cxn ang="0">
                  <a:pos x="0" y="4"/>
                </a:cxn>
                <a:cxn ang="0">
                  <a:pos x="4" y="0"/>
                </a:cxn>
                <a:cxn ang="0">
                  <a:pos x="4" y="0"/>
                </a:cxn>
              </a:cxnLst>
              <a:rect l="0" t="0" r="r" b="b"/>
              <a:pathLst>
                <a:path w="4" h="4">
                  <a:moveTo>
                    <a:pt x="4" y="0"/>
                  </a:moveTo>
                  <a:lnTo>
                    <a:pt x="0" y="4"/>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1" name="Freeform 172">
              <a:extLst>
                <a:ext uri="{FF2B5EF4-FFF2-40B4-BE49-F238E27FC236}">
                  <a16:creationId xmlns:a16="http://schemas.microsoft.com/office/drawing/2014/main" xmlns="" id="{25EB881A-E36E-45FF-BE4A-18649C64B33E}"/>
                </a:ext>
              </a:extLst>
            </p:cNvPr>
            <p:cNvSpPr>
              <a:spLocks/>
            </p:cNvSpPr>
            <p:nvPr/>
          </p:nvSpPr>
          <p:spPr bwMode="auto">
            <a:xfrm>
              <a:off x="7650163" y="3221038"/>
              <a:ext cx="19050" cy="22225"/>
            </a:xfrm>
            <a:custGeom>
              <a:avLst/>
              <a:gdLst/>
              <a:ahLst/>
              <a:cxnLst>
                <a:cxn ang="0">
                  <a:pos x="12" y="0"/>
                </a:cxn>
                <a:cxn ang="0">
                  <a:pos x="8" y="6"/>
                </a:cxn>
                <a:cxn ang="0">
                  <a:pos x="2" y="8"/>
                </a:cxn>
                <a:cxn ang="0">
                  <a:pos x="0" y="14"/>
                </a:cxn>
                <a:cxn ang="0">
                  <a:pos x="10" y="8"/>
                </a:cxn>
                <a:cxn ang="0">
                  <a:pos x="12" y="4"/>
                </a:cxn>
                <a:cxn ang="0">
                  <a:pos x="12" y="0"/>
                </a:cxn>
                <a:cxn ang="0">
                  <a:pos x="12" y="0"/>
                </a:cxn>
              </a:cxnLst>
              <a:rect l="0" t="0" r="r" b="b"/>
              <a:pathLst>
                <a:path w="12" h="14">
                  <a:moveTo>
                    <a:pt x="12" y="0"/>
                  </a:moveTo>
                  <a:lnTo>
                    <a:pt x="8" y="6"/>
                  </a:lnTo>
                  <a:lnTo>
                    <a:pt x="2" y="8"/>
                  </a:lnTo>
                  <a:lnTo>
                    <a:pt x="0" y="14"/>
                  </a:lnTo>
                  <a:lnTo>
                    <a:pt x="10" y="8"/>
                  </a:lnTo>
                  <a:lnTo>
                    <a:pt x="12" y="4"/>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2" name="Freeform 173">
              <a:extLst>
                <a:ext uri="{FF2B5EF4-FFF2-40B4-BE49-F238E27FC236}">
                  <a16:creationId xmlns:a16="http://schemas.microsoft.com/office/drawing/2014/main" xmlns="" id="{0DC7D4EE-48DC-487A-8A85-8C1F6EB33C2A}"/>
                </a:ext>
              </a:extLst>
            </p:cNvPr>
            <p:cNvSpPr>
              <a:spLocks/>
            </p:cNvSpPr>
            <p:nvPr/>
          </p:nvSpPr>
          <p:spPr bwMode="auto">
            <a:xfrm>
              <a:off x="7637463" y="3255963"/>
              <a:ext cx="3175" cy="9525"/>
            </a:xfrm>
            <a:custGeom>
              <a:avLst/>
              <a:gdLst/>
              <a:ahLst/>
              <a:cxnLst>
                <a:cxn ang="0">
                  <a:pos x="2" y="0"/>
                </a:cxn>
                <a:cxn ang="0">
                  <a:pos x="0" y="6"/>
                </a:cxn>
                <a:cxn ang="0">
                  <a:pos x="2" y="6"/>
                </a:cxn>
                <a:cxn ang="0">
                  <a:pos x="2" y="0"/>
                </a:cxn>
                <a:cxn ang="0">
                  <a:pos x="2" y="0"/>
                </a:cxn>
              </a:cxnLst>
              <a:rect l="0" t="0" r="r" b="b"/>
              <a:pathLst>
                <a:path w="2" h="6">
                  <a:moveTo>
                    <a:pt x="2" y="0"/>
                  </a:moveTo>
                  <a:lnTo>
                    <a:pt x="0" y="6"/>
                  </a:lnTo>
                  <a:lnTo>
                    <a:pt x="2" y="6"/>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3" name="Freeform 174">
              <a:extLst>
                <a:ext uri="{FF2B5EF4-FFF2-40B4-BE49-F238E27FC236}">
                  <a16:creationId xmlns:a16="http://schemas.microsoft.com/office/drawing/2014/main" xmlns="" id="{07605047-F1DB-4C7A-8FBB-645034B894B7}"/>
                </a:ext>
              </a:extLst>
            </p:cNvPr>
            <p:cNvSpPr>
              <a:spLocks/>
            </p:cNvSpPr>
            <p:nvPr/>
          </p:nvSpPr>
          <p:spPr bwMode="auto">
            <a:xfrm>
              <a:off x="7624763" y="3281363"/>
              <a:ext cx="3175" cy="3175"/>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4" name="Freeform 175">
              <a:extLst>
                <a:ext uri="{FF2B5EF4-FFF2-40B4-BE49-F238E27FC236}">
                  <a16:creationId xmlns:a16="http://schemas.microsoft.com/office/drawing/2014/main" xmlns="" id="{75B95886-B14C-4CD8-A1E7-A88361FA8219}"/>
                </a:ext>
              </a:extLst>
            </p:cNvPr>
            <p:cNvSpPr>
              <a:spLocks/>
            </p:cNvSpPr>
            <p:nvPr/>
          </p:nvSpPr>
          <p:spPr bwMode="auto">
            <a:xfrm>
              <a:off x="7577138" y="3335338"/>
              <a:ext cx="9525" cy="9525"/>
            </a:xfrm>
            <a:custGeom>
              <a:avLst/>
              <a:gdLst/>
              <a:ahLst/>
              <a:cxnLst>
                <a:cxn ang="0">
                  <a:pos x="6" y="0"/>
                </a:cxn>
                <a:cxn ang="0">
                  <a:pos x="4" y="6"/>
                </a:cxn>
                <a:cxn ang="0">
                  <a:pos x="0" y="6"/>
                </a:cxn>
                <a:cxn ang="0">
                  <a:pos x="6" y="0"/>
                </a:cxn>
                <a:cxn ang="0">
                  <a:pos x="6" y="0"/>
                </a:cxn>
              </a:cxnLst>
              <a:rect l="0" t="0" r="r" b="b"/>
              <a:pathLst>
                <a:path w="6" h="6">
                  <a:moveTo>
                    <a:pt x="6" y="0"/>
                  </a:moveTo>
                  <a:lnTo>
                    <a:pt x="4" y="6"/>
                  </a:lnTo>
                  <a:lnTo>
                    <a:pt x="0" y="6"/>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5" name="Freeform 176">
              <a:extLst>
                <a:ext uri="{FF2B5EF4-FFF2-40B4-BE49-F238E27FC236}">
                  <a16:creationId xmlns:a16="http://schemas.microsoft.com/office/drawing/2014/main" xmlns="" id="{2091674D-1B0F-4C17-AF50-42B5BF3AEC24}"/>
                </a:ext>
              </a:extLst>
            </p:cNvPr>
            <p:cNvSpPr>
              <a:spLocks/>
            </p:cNvSpPr>
            <p:nvPr/>
          </p:nvSpPr>
          <p:spPr bwMode="auto">
            <a:xfrm>
              <a:off x="7529513" y="3363913"/>
              <a:ext cx="22225" cy="19050"/>
            </a:xfrm>
            <a:custGeom>
              <a:avLst/>
              <a:gdLst/>
              <a:ahLst/>
              <a:cxnLst>
                <a:cxn ang="0">
                  <a:pos x="14" y="2"/>
                </a:cxn>
                <a:cxn ang="0">
                  <a:pos x="6" y="10"/>
                </a:cxn>
                <a:cxn ang="0">
                  <a:pos x="0" y="12"/>
                </a:cxn>
                <a:cxn ang="0">
                  <a:pos x="2" y="10"/>
                </a:cxn>
                <a:cxn ang="0">
                  <a:pos x="6" y="4"/>
                </a:cxn>
                <a:cxn ang="0">
                  <a:pos x="12" y="0"/>
                </a:cxn>
                <a:cxn ang="0">
                  <a:pos x="14" y="2"/>
                </a:cxn>
                <a:cxn ang="0">
                  <a:pos x="14" y="2"/>
                </a:cxn>
              </a:cxnLst>
              <a:rect l="0" t="0" r="r" b="b"/>
              <a:pathLst>
                <a:path w="14" h="12">
                  <a:moveTo>
                    <a:pt x="14" y="2"/>
                  </a:moveTo>
                  <a:lnTo>
                    <a:pt x="6" y="10"/>
                  </a:lnTo>
                  <a:lnTo>
                    <a:pt x="0" y="12"/>
                  </a:lnTo>
                  <a:lnTo>
                    <a:pt x="2" y="10"/>
                  </a:lnTo>
                  <a:lnTo>
                    <a:pt x="6" y="4"/>
                  </a:lnTo>
                  <a:lnTo>
                    <a:pt x="12" y="0"/>
                  </a:lnTo>
                  <a:lnTo>
                    <a:pt x="14" y="2"/>
                  </a:lnTo>
                  <a:lnTo>
                    <a:pt x="1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6" name="Freeform 177">
              <a:extLst>
                <a:ext uri="{FF2B5EF4-FFF2-40B4-BE49-F238E27FC236}">
                  <a16:creationId xmlns:a16="http://schemas.microsoft.com/office/drawing/2014/main" xmlns="" id="{86FACE26-2845-4EB1-A383-F81FF0E5ED26}"/>
                </a:ext>
              </a:extLst>
            </p:cNvPr>
            <p:cNvSpPr>
              <a:spLocks/>
            </p:cNvSpPr>
            <p:nvPr/>
          </p:nvSpPr>
          <p:spPr bwMode="auto">
            <a:xfrm>
              <a:off x="7475538" y="3386138"/>
              <a:ext cx="41275" cy="31750"/>
            </a:xfrm>
            <a:custGeom>
              <a:avLst/>
              <a:gdLst/>
              <a:ahLst/>
              <a:cxnLst>
                <a:cxn ang="0">
                  <a:pos x="26" y="2"/>
                </a:cxn>
                <a:cxn ang="0">
                  <a:pos x="12" y="10"/>
                </a:cxn>
                <a:cxn ang="0">
                  <a:pos x="2" y="20"/>
                </a:cxn>
                <a:cxn ang="0">
                  <a:pos x="0" y="20"/>
                </a:cxn>
                <a:cxn ang="0">
                  <a:pos x="4" y="14"/>
                </a:cxn>
                <a:cxn ang="0">
                  <a:pos x="12" y="4"/>
                </a:cxn>
                <a:cxn ang="0">
                  <a:pos x="18" y="4"/>
                </a:cxn>
                <a:cxn ang="0">
                  <a:pos x="24" y="0"/>
                </a:cxn>
                <a:cxn ang="0">
                  <a:pos x="26" y="2"/>
                </a:cxn>
                <a:cxn ang="0">
                  <a:pos x="26" y="2"/>
                </a:cxn>
              </a:cxnLst>
              <a:rect l="0" t="0" r="r" b="b"/>
              <a:pathLst>
                <a:path w="26" h="20">
                  <a:moveTo>
                    <a:pt x="26" y="2"/>
                  </a:moveTo>
                  <a:lnTo>
                    <a:pt x="12" y="10"/>
                  </a:lnTo>
                  <a:lnTo>
                    <a:pt x="2" y="20"/>
                  </a:lnTo>
                  <a:lnTo>
                    <a:pt x="0" y="20"/>
                  </a:lnTo>
                  <a:lnTo>
                    <a:pt x="4" y="14"/>
                  </a:lnTo>
                  <a:lnTo>
                    <a:pt x="12" y="4"/>
                  </a:lnTo>
                  <a:lnTo>
                    <a:pt x="18" y="4"/>
                  </a:lnTo>
                  <a:lnTo>
                    <a:pt x="24" y="0"/>
                  </a:lnTo>
                  <a:lnTo>
                    <a:pt x="26" y="2"/>
                  </a:lnTo>
                  <a:lnTo>
                    <a:pt x="2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7" name="Freeform 178">
              <a:extLst>
                <a:ext uri="{FF2B5EF4-FFF2-40B4-BE49-F238E27FC236}">
                  <a16:creationId xmlns:a16="http://schemas.microsoft.com/office/drawing/2014/main" xmlns="" id="{A6E79E3C-3622-4F1C-91C3-02FCDB57B23C}"/>
                </a:ext>
              </a:extLst>
            </p:cNvPr>
            <p:cNvSpPr>
              <a:spLocks/>
            </p:cNvSpPr>
            <p:nvPr/>
          </p:nvSpPr>
          <p:spPr bwMode="auto">
            <a:xfrm>
              <a:off x="7469188" y="3436938"/>
              <a:ext cx="6350" cy="3175"/>
            </a:xfrm>
            <a:custGeom>
              <a:avLst/>
              <a:gdLst/>
              <a:ahLst/>
              <a:cxnLst>
                <a:cxn ang="0">
                  <a:pos x="2" y="0"/>
                </a:cxn>
                <a:cxn ang="0">
                  <a:pos x="4" y="0"/>
                </a:cxn>
                <a:cxn ang="0">
                  <a:pos x="2" y="0"/>
                </a:cxn>
                <a:cxn ang="0">
                  <a:pos x="0" y="2"/>
                </a:cxn>
                <a:cxn ang="0">
                  <a:pos x="2" y="0"/>
                </a:cxn>
                <a:cxn ang="0">
                  <a:pos x="2" y="0"/>
                </a:cxn>
              </a:cxnLst>
              <a:rect l="0" t="0" r="r" b="b"/>
              <a:pathLst>
                <a:path w="4" h="2">
                  <a:moveTo>
                    <a:pt x="2" y="0"/>
                  </a:moveTo>
                  <a:lnTo>
                    <a:pt x="4" y="0"/>
                  </a:lnTo>
                  <a:lnTo>
                    <a:pt x="2" y="0"/>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8" name="Freeform 179">
              <a:extLst>
                <a:ext uri="{FF2B5EF4-FFF2-40B4-BE49-F238E27FC236}">
                  <a16:creationId xmlns:a16="http://schemas.microsoft.com/office/drawing/2014/main" xmlns="" id="{A63DEE54-5E8A-4B2E-A8C6-DBBF8D6AB64A}"/>
                </a:ext>
              </a:extLst>
            </p:cNvPr>
            <p:cNvSpPr>
              <a:spLocks/>
            </p:cNvSpPr>
            <p:nvPr/>
          </p:nvSpPr>
          <p:spPr bwMode="auto">
            <a:xfrm>
              <a:off x="7443788" y="3417888"/>
              <a:ext cx="19050" cy="22225"/>
            </a:xfrm>
            <a:custGeom>
              <a:avLst/>
              <a:gdLst/>
              <a:ahLst/>
              <a:cxnLst>
                <a:cxn ang="0">
                  <a:pos x="8" y="0"/>
                </a:cxn>
                <a:cxn ang="0">
                  <a:pos x="12" y="2"/>
                </a:cxn>
                <a:cxn ang="0">
                  <a:pos x="0" y="14"/>
                </a:cxn>
                <a:cxn ang="0">
                  <a:pos x="0" y="12"/>
                </a:cxn>
                <a:cxn ang="0">
                  <a:pos x="8" y="0"/>
                </a:cxn>
                <a:cxn ang="0">
                  <a:pos x="8" y="0"/>
                </a:cxn>
              </a:cxnLst>
              <a:rect l="0" t="0" r="r" b="b"/>
              <a:pathLst>
                <a:path w="12" h="14">
                  <a:moveTo>
                    <a:pt x="8" y="0"/>
                  </a:moveTo>
                  <a:lnTo>
                    <a:pt x="12" y="2"/>
                  </a:lnTo>
                  <a:lnTo>
                    <a:pt x="0" y="14"/>
                  </a:lnTo>
                  <a:lnTo>
                    <a:pt x="0" y="12"/>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09" name="Freeform 180">
              <a:extLst>
                <a:ext uri="{FF2B5EF4-FFF2-40B4-BE49-F238E27FC236}">
                  <a16:creationId xmlns:a16="http://schemas.microsoft.com/office/drawing/2014/main" xmlns="" id="{5BF310CA-E7FF-42F4-8302-6817731CED75}"/>
                </a:ext>
              </a:extLst>
            </p:cNvPr>
            <p:cNvSpPr>
              <a:spLocks/>
            </p:cNvSpPr>
            <p:nvPr/>
          </p:nvSpPr>
          <p:spPr bwMode="auto">
            <a:xfrm>
              <a:off x="7323138" y="3389313"/>
              <a:ext cx="127000" cy="117475"/>
            </a:xfrm>
            <a:custGeom>
              <a:avLst/>
              <a:gdLst/>
              <a:ahLst/>
              <a:cxnLst>
                <a:cxn ang="0">
                  <a:pos x="70" y="24"/>
                </a:cxn>
                <a:cxn ang="0">
                  <a:pos x="74" y="22"/>
                </a:cxn>
                <a:cxn ang="0">
                  <a:pos x="74" y="22"/>
                </a:cxn>
                <a:cxn ang="0">
                  <a:pos x="72" y="30"/>
                </a:cxn>
                <a:cxn ang="0">
                  <a:pos x="74" y="34"/>
                </a:cxn>
                <a:cxn ang="0">
                  <a:pos x="74" y="38"/>
                </a:cxn>
                <a:cxn ang="0">
                  <a:pos x="80" y="38"/>
                </a:cxn>
                <a:cxn ang="0">
                  <a:pos x="80" y="40"/>
                </a:cxn>
                <a:cxn ang="0">
                  <a:pos x="72" y="44"/>
                </a:cxn>
                <a:cxn ang="0">
                  <a:pos x="68" y="44"/>
                </a:cxn>
                <a:cxn ang="0">
                  <a:pos x="66" y="46"/>
                </a:cxn>
                <a:cxn ang="0">
                  <a:pos x="58" y="46"/>
                </a:cxn>
                <a:cxn ang="0">
                  <a:pos x="54" y="48"/>
                </a:cxn>
                <a:cxn ang="0">
                  <a:pos x="52" y="50"/>
                </a:cxn>
                <a:cxn ang="0">
                  <a:pos x="46" y="64"/>
                </a:cxn>
                <a:cxn ang="0">
                  <a:pos x="28" y="54"/>
                </a:cxn>
                <a:cxn ang="0">
                  <a:pos x="24" y="52"/>
                </a:cxn>
                <a:cxn ang="0">
                  <a:pos x="18" y="56"/>
                </a:cxn>
                <a:cxn ang="0">
                  <a:pos x="10" y="54"/>
                </a:cxn>
                <a:cxn ang="0">
                  <a:pos x="8" y="58"/>
                </a:cxn>
                <a:cxn ang="0">
                  <a:pos x="8" y="60"/>
                </a:cxn>
                <a:cxn ang="0">
                  <a:pos x="18" y="66"/>
                </a:cxn>
                <a:cxn ang="0">
                  <a:pos x="18" y="68"/>
                </a:cxn>
                <a:cxn ang="0">
                  <a:pos x="12" y="68"/>
                </a:cxn>
                <a:cxn ang="0">
                  <a:pos x="6" y="74"/>
                </a:cxn>
                <a:cxn ang="0">
                  <a:pos x="4" y="72"/>
                </a:cxn>
                <a:cxn ang="0">
                  <a:pos x="2" y="70"/>
                </a:cxn>
                <a:cxn ang="0">
                  <a:pos x="4" y="62"/>
                </a:cxn>
                <a:cxn ang="0">
                  <a:pos x="0" y="58"/>
                </a:cxn>
                <a:cxn ang="0">
                  <a:pos x="0" y="54"/>
                </a:cxn>
                <a:cxn ang="0">
                  <a:pos x="8" y="46"/>
                </a:cxn>
                <a:cxn ang="0">
                  <a:pos x="8" y="40"/>
                </a:cxn>
                <a:cxn ang="0">
                  <a:pos x="20" y="42"/>
                </a:cxn>
                <a:cxn ang="0">
                  <a:pos x="22" y="38"/>
                </a:cxn>
                <a:cxn ang="0">
                  <a:pos x="22" y="32"/>
                </a:cxn>
                <a:cxn ang="0">
                  <a:pos x="24" y="26"/>
                </a:cxn>
                <a:cxn ang="0">
                  <a:pos x="26" y="12"/>
                </a:cxn>
                <a:cxn ang="0">
                  <a:pos x="26" y="8"/>
                </a:cxn>
                <a:cxn ang="0">
                  <a:pos x="24" y="2"/>
                </a:cxn>
                <a:cxn ang="0">
                  <a:pos x="28" y="0"/>
                </a:cxn>
                <a:cxn ang="0">
                  <a:pos x="30" y="0"/>
                </a:cxn>
                <a:cxn ang="0">
                  <a:pos x="38" y="12"/>
                </a:cxn>
                <a:cxn ang="0">
                  <a:pos x="48" y="20"/>
                </a:cxn>
                <a:cxn ang="0">
                  <a:pos x="64" y="28"/>
                </a:cxn>
                <a:cxn ang="0">
                  <a:pos x="70" y="24"/>
                </a:cxn>
                <a:cxn ang="0">
                  <a:pos x="70" y="24"/>
                </a:cxn>
              </a:cxnLst>
              <a:rect l="0" t="0" r="r" b="b"/>
              <a:pathLst>
                <a:path w="80" h="74">
                  <a:moveTo>
                    <a:pt x="70" y="24"/>
                  </a:moveTo>
                  <a:lnTo>
                    <a:pt x="74" y="22"/>
                  </a:lnTo>
                  <a:lnTo>
                    <a:pt x="74" y="22"/>
                  </a:lnTo>
                  <a:lnTo>
                    <a:pt x="72" y="30"/>
                  </a:lnTo>
                  <a:lnTo>
                    <a:pt x="74" y="34"/>
                  </a:lnTo>
                  <a:lnTo>
                    <a:pt x="74" y="38"/>
                  </a:lnTo>
                  <a:lnTo>
                    <a:pt x="80" y="38"/>
                  </a:lnTo>
                  <a:lnTo>
                    <a:pt x="80" y="40"/>
                  </a:lnTo>
                  <a:lnTo>
                    <a:pt x="72" y="44"/>
                  </a:lnTo>
                  <a:lnTo>
                    <a:pt x="68" y="44"/>
                  </a:lnTo>
                  <a:lnTo>
                    <a:pt x="66" y="46"/>
                  </a:lnTo>
                  <a:lnTo>
                    <a:pt x="58" y="46"/>
                  </a:lnTo>
                  <a:lnTo>
                    <a:pt x="54" y="48"/>
                  </a:lnTo>
                  <a:lnTo>
                    <a:pt x="52" y="50"/>
                  </a:lnTo>
                  <a:lnTo>
                    <a:pt x="46" y="64"/>
                  </a:lnTo>
                  <a:lnTo>
                    <a:pt x="28" y="54"/>
                  </a:lnTo>
                  <a:lnTo>
                    <a:pt x="24" y="52"/>
                  </a:lnTo>
                  <a:lnTo>
                    <a:pt x="18" y="56"/>
                  </a:lnTo>
                  <a:lnTo>
                    <a:pt x="10" y="54"/>
                  </a:lnTo>
                  <a:lnTo>
                    <a:pt x="8" y="58"/>
                  </a:lnTo>
                  <a:lnTo>
                    <a:pt x="8" y="60"/>
                  </a:lnTo>
                  <a:lnTo>
                    <a:pt x="18" y="66"/>
                  </a:lnTo>
                  <a:lnTo>
                    <a:pt x="18" y="68"/>
                  </a:lnTo>
                  <a:lnTo>
                    <a:pt x="12" y="68"/>
                  </a:lnTo>
                  <a:lnTo>
                    <a:pt x="6" y="74"/>
                  </a:lnTo>
                  <a:lnTo>
                    <a:pt x="4" y="72"/>
                  </a:lnTo>
                  <a:lnTo>
                    <a:pt x="2" y="70"/>
                  </a:lnTo>
                  <a:lnTo>
                    <a:pt x="4" y="62"/>
                  </a:lnTo>
                  <a:lnTo>
                    <a:pt x="0" y="58"/>
                  </a:lnTo>
                  <a:lnTo>
                    <a:pt x="0" y="54"/>
                  </a:lnTo>
                  <a:lnTo>
                    <a:pt x="8" y="46"/>
                  </a:lnTo>
                  <a:lnTo>
                    <a:pt x="8" y="40"/>
                  </a:lnTo>
                  <a:lnTo>
                    <a:pt x="20" y="42"/>
                  </a:lnTo>
                  <a:lnTo>
                    <a:pt x="22" y="38"/>
                  </a:lnTo>
                  <a:lnTo>
                    <a:pt x="22" y="32"/>
                  </a:lnTo>
                  <a:lnTo>
                    <a:pt x="24" y="26"/>
                  </a:lnTo>
                  <a:lnTo>
                    <a:pt x="26" y="12"/>
                  </a:lnTo>
                  <a:lnTo>
                    <a:pt x="26" y="8"/>
                  </a:lnTo>
                  <a:lnTo>
                    <a:pt x="24" y="2"/>
                  </a:lnTo>
                  <a:lnTo>
                    <a:pt x="28" y="0"/>
                  </a:lnTo>
                  <a:lnTo>
                    <a:pt x="30" y="0"/>
                  </a:lnTo>
                  <a:lnTo>
                    <a:pt x="38" y="12"/>
                  </a:lnTo>
                  <a:lnTo>
                    <a:pt x="48" y="20"/>
                  </a:lnTo>
                  <a:lnTo>
                    <a:pt x="64" y="28"/>
                  </a:lnTo>
                  <a:lnTo>
                    <a:pt x="70" y="24"/>
                  </a:lnTo>
                  <a:lnTo>
                    <a:pt x="70"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0" name="Freeform 181">
              <a:extLst>
                <a:ext uri="{FF2B5EF4-FFF2-40B4-BE49-F238E27FC236}">
                  <a16:creationId xmlns:a16="http://schemas.microsoft.com/office/drawing/2014/main" xmlns="" id="{78844876-B0E3-4A9E-91F2-520D1EE78FB7}"/>
                </a:ext>
              </a:extLst>
            </p:cNvPr>
            <p:cNvSpPr>
              <a:spLocks/>
            </p:cNvSpPr>
            <p:nvPr/>
          </p:nvSpPr>
          <p:spPr bwMode="auto">
            <a:xfrm>
              <a:off x="7348538" y="3395663"/>
              <a:ext cx="6350" cy="3175"/>
            </a:xfrm>
            <a:custGeom>
              <a:avLst/>
              <a:gdLst/>
              <a:ahLst/>
              <a:cxnLst>
                <a:cxn ang="0">
                  <a:pos x="2" y="0"/>
                </a:cxn>
                <a:cxn ang="0">
                  <a:pos x="0" y="0"/>
                </a:cxn>
                <a:cxn ang="0">
                  <a:pos x="4" y="2"/>
                </a:cxn>
                <a:cxn ang="0">
                  <a:pos x="4" y="0"/>
                </a:cxn>
                <a:cxn ang="0">
                  <a:pos x="2" y="0"/>
                </a:cxn>
                <a:cxn ang="0">
                  <a:pos x="2" y="0"/>
                </a:cxn>
              </a:cxnLst>
              <a:rect l="0" t="0" r="r" b="b"/>
              <a:pathLst>
                <a:path w="4" h="2">
                  <a:moveTo>
                    <a:pt x="2" y="0"/>
                  </a:moveTo>
                  <a:lnTo>
                    <a:pt x="0" y="0"/>
                  </a:lnTo>
                  <a:lnTo>
                    <a:pt x="4" y="2"/>
                  </a:lnTo>
                  <a:lnTo>
                    <a:pt x="4"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1" name="Freeform 182">
              <a:extLst>
                <a:ext uri="{FF2B5EF4-FFF2-40B4-BE49-F238E27FC236}">
                  <a16:creationId xmlns:a16="http://schemas.microsoft.com/office/drawing/2014/main" xmlns="" id="{98AD10F8-7570-4903-ACF1-5E7430440A89}"/>
                </a:ext>
              </a:extLst>
            </p:cNvPr>
            <p:cNvSpPr>
              <a:spLocks/>
            </p:cNvSpPr>
            <p:nvPr/>
          </p:nvSpPr>
          <p:spPr bwMode="auto">
            <a:xfrm>
              <a:off x="7135813" y="3503613"/>
              <a:ext cx="234950" cy="212725"/>
            </a:xfrm>
            <a:custGeom>
              <a:avLst/>
              <a:gdLst/>
              <a:ahLst/>
              <a:cxnLst>
                <a:cxn ang="0">
                  <a:pos x="140" y="2"/>
                </a:cxn>
                <a:cxn ang="0">
                  <a:pos x="146" y="24"/>
                </a:cxn>
                <a:cxn ang="0">
                  <a:pos x="148" y="42"/>
                </a:cxn>
                <a:cxn ang="0">
                  <a:pos x="142" y="54"/>
                </a:cxn>
                <a:cxn ang="0">
                  <a:pos x="136" y="56"/>
                </a:cxn>
                <a:cxn ang="0">
                  <a:pos x="136" y="78"/>
                </a:cxn>
                <a:cxn ang="0">
                  <a:pos x="130" y="90"/>
                </a:cxn>
                <a:cxn ang="0">
                  <a:pos x="132" y="98"/>
                </a:cxn>
                <a:cxn ang="0">
                  <a:pos x="120" y="112"/>
                </a:cxn>
                <a:cxn ang="0">
                  <a:pos x="122" y="100"/>
                </a:cxn>
                <a:cxn ang="0">
                  <a:pos x="116" y="108"/>
                </a:cxn>
                <a:cxn ang="0">
                  <a:pos x="108" y="116"/>
                </a:cxn>
                <a:cxn ang="0">
                  <a:pos x="106" y="110"/>
                </a:cxn>
                <a:cxn ang="0">
                  <a:pos x="98" y="118"/>
                </a:cxn>
                <a:cxn ang="0">
                  <a:pos x="84" y="114"/>
                </a:cxn>
                <a:cxn ang="0">
                  <a:pos x="80" y="114"/>
                </a:cxn>
                <a:cxn ang="0">
                  <a:pos x="78" y="110"/>
                </a:cxn>
                <a:cxn ang="0">
                  <a:pos x="80" y="120"/>
                </a:cxn>
                <a:cxn ang="0">
                  <a:pos x="78" y="122"/>
                </a:cxn>
                <a:cxn ang="0">
                  <a:pos x="68" y="134"/>
                </a:cxn>
                <a:cxn ang="0">
                  <a:pos x="60" y="134"/>
                </a:cxn>
                <a:cxn ang="0">
                  <a:pos x="56" y="122"/>
                </a:cxn>
                <a:cxn ang="0">
                  <a:pos x="60" y="116"/>
                </a:cxn>
                <a:cxn ang="0">
                  <a:pos x="46" y="114"/>
                </a:cxn>
                <a:cxn ang="0">
                  <a:pos x="38" y="118"/>
                </a:cxn>
                <a:cxn ang="0">
                  <a:pos x="20" y="122"/>
                </a:cxn>
                <a:cxn ang="0">
                  <a:pos x="10" y="126"/>
                </a:cxn>
                <a:cxn ang="0">
                  <a:pos x="0" y="126"/>
                </a:cxn>
                <a:cxn ang="0">
                  <a:pos x="6" y="120"/>
                </a:cxn>
                <a:cxn ang="0">
                  <a:pos x="40" y="102"/>
                </a:cxn>
                <a:cxn ang="0">
                  <a:pos x="58" y="100"/>
                </a:cxn>
                <a:cxn ang="0">
                  <a:pos x="68" y="98"/>
                </a:cxn>
                <a:cxn ang="0">
                  <a:pos x="76" y="84"/>
                </a:cxn>
                <a:cxn ang="0">
                  <a:pos x="82" y="70"/>
                </a:cxn>
                <a:cxn ang="0">
                  <a:pos x="84" y="72"/>
                </a:cxn>
                <a:cxn ang="0">
                  <a:pos x="82" y="82"/>
                </a:cxn>
                <a:cxn ang="0">
                  <a:pos x="100" y="72"/>
                </a:cxn>
                <a:cxn ang="0">
                  <a:pos x="112" y="60"/>
                </a:cxn>
                <a:cxn ang="0">
                  <a:pos x="122" y="34"/>
                </a:cxn>
                <a:cxn ang="0">
                  <a:pos x="118" y="28"/>
                </a:cxn>
                <a:cxn ang="0">
                  <a:pos x="120" y="16"/>
                </a:cxn>
                <a:cxn ang="0">
                  <a:pos x="124" y="8"/>
                </a:cxn>
                <a:cxn ang="0">
                  <a:pos x="130" y="12"/>
                </a:cxn>
                <a:cxn ang="0">
                  <a:pos x="136" y="10"/>
                </a:cxn>
                <a:cxn ang="0">
                  <a:pos x="132" y="6"/>
                </a:cxn>
                <a:cxn ang="0">
                  <a:pos x="132" y="0"/>
                </a:cxn>
                <a:cxn ang="0">
                  <a:pos x="136" y="2"/>
                </a:cxn>
              </a:cxnLst>
              <a:rect l="0" t="0" r="r" b="b"/>
              <a:pathLst>
                <a:path w="148" h="134">
                  <a:moveTo>
                    <a:pt x="136" y="2"/>
                  </a:moveTo>
                  <a:lnTo>
                    <a:pt x="140" y="2"/>
                  </a:lnTo>
                  <a:lnTo>
                    <a:pt x="140" y="14"/>
                  </a:lnTo>
                  <a:lnTo>
                    <a:pt x="146" y="24"/>
                  </a:lnTo>
                  <a:lnTo>
                    <a:pt x="148" y="36"/>
                  </a:lnTo>
                  <a:lnTo>
                    <a:pt x="148" y="42"/>
                  </a:lnTo>
                  <a:lnTo>
                    <a:pt x="144" y="44"/>
                  </a:lnTo>
                  <a:lnTo>
                    <a:pt x="142" y="54"/>
                  </a:lnTo>
                  <a:lnTo>
                    <a:pt x="138" y="54"/>
                  </a:lnTo>
                  <a:lnTo>
                    <a:pt x="136" y="56"/>
                  </a:lnTo>
                  <a:lnTo>
                    <a:pt x="134" y="62"/>
                  </a:lnTo>
                  <a:lnTo>
                    <a:pt x="136" y="78"/>
                  </a:lnTo>
                  <a:lnTo>
                    <a:pt x="132" y="80"/>
                  </a:lnTo>
                  <a:lnTo>
                    <a:pt x="130" y="90"/>
                  </a:lnTo>
                  <a:lnTo>
                    <a:pt x="130" y="94"/>
                  </a:lnTo>
                  <a:lnTo>
                    <a:pt x="132" y="98"/>
                  </a:lnTo>
                  <a:lnTo>
                    <a:pt x="126" y="108"/>
                  </a:lnTo>
                  <a:lnTo>
                    <a:pt x="120" y="112"/>
                  </a:lnTo>
                  <a:lnTo>
                    <a:pt x="120" y="104"/>
                  </a:lnTo>
                  <a:lnTo>
                    <a:pt x="122" y="100"/>
                  </a:lnTo>
                  <a:lnTo>
                    <a:pt x="120" y="100"/>
                  </a:lnTo>
                  <a:lnTo>
                    <a:pt x="116" y="108"/>
                  </a:lnTo>
                  <a:lnTo>
                    <a:pt x="112" y="106"/>
                  </a:lnTo>
                  <a:lnTo>
                    <a:pt x="108" y="116"/>
                  </a:lnTo>
                  <a:lnTo>
                    <a:pt x="106" y="116"/>
                  </a:lnTo>
                  <a:lnTo>
                    <a:pt x="106" y="110"/>
                  </a:lnTo>
                  <a:lnTo>
                    <a:pt x="104" y="110"/>
                  </a:lnTo>
                  <a:lnTo>
                    <a:pt x="98" y="118"/>
                  </a:lnTo>
                  <a:lnTo>
                    <a:pt x="82" y="118"/>
                  </a:lnTo>
                  <a:lnTo>
                    <a:pt x="84" y="114"/>
                  </a:lnTo>
                  <a:lnTo>
                    <a:pt x="82" y="114"/>
                  </a:lnTo>
                  <a:lnTo>
                    <a:pt x="80" y="114"/>
                  </a:lnTo>
                  <a:lnTo>
                    <a:pt x="78" y="114"/>
                  </a:lnTo>
                  <a:lnTo>
                    <a:pt x="78" y="110"/>
                  </a:lnTo>
                  <a:lnTo>
                    <a:pt x="74" y="116"/>
                  </a:lnTo>
                  <a:lnTo>
                    <a:pt x="80" y="120"/>
                  </a:lnTo>
                  <a:lnTo>
                    <a:pt x="80" y="124"/>
                  </a:lnTo>
                  <a:lnTo>
                    <a:pt x="78" y="122"/>
                  </a:lnTo>
                  <a:lnTo>
                    <a:pt x="72" y="124"/>
                  </a:lnTo>
                  <a:lnTo>
                    <a:pt x="68" y="134"/>
                  </a:lnTo>
                  <a:lnTo>
                    <a:pt x="64" y="134"/>
                  </a:lnTo>
                  <a:lnTo>
                    <a:pt x="60" y="134"/>
                  </a:lnTo>
                  <a:lnTo>
                    <a:pt x="56" y="126"/>
                  </a:lnTo>
                  <a:lnTo>
                    <a:pt x="56" y="122"/>
                  </a:lnTo>
                  <a:lnTo>
                    <a:pt x="60" y="118"/>
                  </a:lnTo>
                  <a:lnTo>
                    <a:pt x="60" y="116"/>
                  </a:lnTo>
                  <a:lnTo>
                    <a:pt x="54" y="116"/>
                  </a:lnTo>
                  <a:lnTo>
                    <a:pt x="46" y="114"/>
                  </a:lnTo>
                  <a:lnTo>
                    <a:pt x="38" y="120"/>
                  </a:lnTo>
                  <a:lnTo>
                    <a:pt x="38" y="118"/>
                  </a:lnTo>
                  <a:lnTo>
                    <a:pt x="22" y="124"/>
                  </a:lnTo>
                  <a:lnTo>
                    <a:pt x="20" y="122"/>
                  </a:lnTo>
                  <a:lnTo>
                    <a:pt x="14" y="128"/>
                  </a:lnTo>
                  <a:lnTo>
                    <a:pt x="10" y="126"/>
                  </a:lnTo>
                  <a:lnTo>
                    <a:pt x="4" y="128"/>
                  </a:lnTo>
                  <a:lnTo>
                    <a:pt x="0" y="126"/>
                  </a:lnTo>
                  <a:lnTo>
                    <a:pt x="0" y="122"/>
                  </a:lnTo>
                  <a:lnTo>
                    <a:pt x="6" y="120"/>
                  </a:lnTo>
                  <a:lnTo>
                    <a:pt x="24" y="102"/>
                  </a:lnTo>
                  <a:lnTo>
                    <a:pt x="40" y="102"/>
                  </a:lnTo>
                  <a:lnTo>
                    <a:pt x="58" y="98"/>
                  </a:lnTo>
                  <a:lnTo>
                    <a:pt x="58" y="100"/>
                  </a:lnTo>
                  <a:lnTo>
                    <a:pt x="64" y="102"/>
                  </a:lnTo>
                  <a:lnTo>
                    <a:pt x="68" y="98"/>
                  </a:lnTo>
                  <a:lnTo>
                    <a:pt x="68" y="90"/>
                  </a:lnTo>
                  <a:lnTo>
                    <a:pt x="76" y="84"/>
                  </a:lnTo>
                  <a:lnTo>
                    <a:pt x="78" y="72"/>
                  </a:lnTo>
                  <a:lnTo>
                    <a:pt x="82" y="70"/>
                  </a:lnTo>
                  <a:lnTo>
                    <a:pt x="84" y="70"/>
                  </a:lnTo>
                  <a:lnTo>
                    <a:pt x="84" y="72"/>
                  </a:lnTo>
                  <a:lnTo>
                    <a:pt x="80" y="76"/>
                  </a:lnTo>
                  <a:lnTo>
                    <a:pt x="82" y="82"/>
                  </a:lnTo>
                  <a:lnTo>
                    <a:pt x="86" y="82"/>
                  </a:lnTo>
                  <a:lnTo>
                    <a:pt x="100" y="72"/>
                  </a:lnTo>
                  <a:lnTo>
                    <a:pt x="106" y="62"/>
                  </a:lnTo>
                  <a:lnTo>
                    <a:pt x="112" y="60"/>
                  </a:lnTo>
                  <a:lnTo>
                    <a:pt x="118" y="46"/>
                  </a:lnTo>
                  <a:lnTo>
                    <a:pt x="122" y="34"/>
                  </a:lnTo>
                  <a:lnTo>
                    <a:pt x="122" y="30"/>
                  </a:lnTo>
                  <a:lnTo>
                    <a:pt x="118" y="28"/>
                  </a:lnTo>
                  <a:lnTo>
                    <a:pt x="120" y="22"/>
                  </a:lnTo>
                  <a:lnTo>
                    <a:pt x="120" y="16"/>
                  </a:lnTo>
                  <a:lnTo>
                    <a:pt x="124" y="12"/>
                  </a:lnTo>
                  <a:lnTo>
                    <a:pt x="124" y="8"/>
                  </a:lnTo>
                  <a:lnTo>
                    <a:pt x="128" y="6"/>
                  </a:lnTo>
                  <a:lnTo>
                    <a:pt x="130" y="12"/>
                  </a:lnTo>
                  <a:lnTo>
                    <a:pt x="132" y="10"/>
                  </a:lnTo>
                  <a:lnTo>
                    <a:pt x="136" y="10"/>
                  </a:lnTo>
                  <a:lnTo>
                    <a:pt x="138" y="4"/>
                  </a:lnTo>
                  <a:lnTo>
                    <a:pt x="132" y="6"/>
                  </a:lnTo>
                  <a:lnTo>
                    <a:pt x="132" y="4"/>
                  </a:lnTo>
                  <a:lnTo>
                    <a:pt x="132" y="0"/>
                  </a:lnTo>
                  <a:lnTo>
                    <a:pt x="136" y="2"/>
                  </a:lnTo>
                  <a:lnTo>
                    <a:pt x="13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2" name="Freeform 183">
              <a:extLst>
                <a:ext uri="{FF2B5EF4-FFF2-40B4-BE49-F238E27FC236}">
                  <a16:creationId xmlns:a16="http://schemas.microsoft.com/office/drawing/2014/main" xmlns="" id="{E1419613-382F-4560-93CE-F205F87149BB}"/>
                </a:ext>
              </a:extLst>
            </p:cNvPr>
            <p:cNvSpPr>
              <a:spLocks/>
            </p:cNvSpPr>
            <p:nvPr/>
          </p:nvSpPr>
          <p:spPr bwMode="auto">
            <a:xfrm>
              <a:off x="7161213" y="3694113"/>
              <a:ext cx="53975" cy="44450"/>
            </a:xfrm>
            <a:custGeom>
              <a:avLst/>
              <a:gdLst/>
              <a:ahLst/>
              <a:cxnLst>
                <a:cxn ang="0">
                  <a:pos x="28" y="18"/>
                </a:cxn>
                <a:cxn ang="0">
                  <a:pos x="20" y="14"/>
                </a:cxn>
                <a:cxn ang="0">
                  <a:pos x="18" y="16"/>
                </a:cxn>
                <a:cxn ang="0">
                  <a:pos x="16" y="18"/>
                </a:cxn>
                <a:cxn ang="0">
                  <a:pos x="12" y="26"/>
                </a:cxn>
                <a:cxn ang="0">
                  <a:pos x="8" y="28"/>
                </a:cxn>
                <a:cxn ang="0">
                  <a:pos x="6" y="24"/>
                </a:cxn>
                <a:cxn ang="0">
                  <a:pos x="4" y="18"/>
                </a:cxn>
                <a:cxn ang="0">
                  <a:pos x="0" y="16"/>
                </a:cxn>
                <a:cxn ang="0">
                  <a:pos x="8" y="6"/>
                </a:cxn>
                <a:cxn ang="0">
                  <a:pos x="16" y="8"/>
                </a:cxn>
                <a:cxn ang="0">
                  <a:pos x="24" y="0"/>
                </a:cxn>
                <a:cxn ang="0">
                  <a:pos x="32" y="4"/>
                </a:cxn>
                <a:cxn ang="0">
                  <a:pos x="34" y="10"/>
                </a:cxn>
                <a:cxn ang="0">
                  <a:pos x="28" y="18"/>
                </a:cxn>
                <a:cxn ang="0">
                  <a:pos x="28" y="18"/>
                </a:cxn>
              </a:cxnLst>
              <a:rect l="0" t="0" r="r" b="b"/>
              <a:pathLst>
                <a:path w="34" h="28">
                  <a:moveTo>
                    <a:pt x="28" y="18"/>
                  </a:moveTo>
                  <a:lnTo>
                    <a:pt x="20" y="14"/>
                  </a:lnTo>
                  <a:lnTo>
                    <a:pt x="18" y="16"/>
                  </a:lnTo>
                  <a:lnTo>
                    <a:pt x="16" y="18"/>
                  </a:lnTo>
                  <a:lnTo>
                    <a:pt x="12" y="26"/>
                  </a:lnTo>
                  <a:lnTo>
                    <a:pt x="8" y="28"/>
                  </a:lnTo>
                  <a:lnTo>
                    <a:pt x="6" y="24"/>
                  </a:lnTo>
                  <a:lnTo>
                    <a:pt x="4" y="18"/>
                  </a:lnTo>
                  <a:lnTo>
                    <a:pt x="0" y="16"/>
                  </a:lnTo>
                  <a:lnTo>
                    <a:pt x="8" y="6"/>
                  </a:lnTo>
                  <a:lnTo>
                    <a:pt x="16" y="8"/>
                  </a:lnTo>
                  <a:lnTo>
                    <a:pt x="24" y="0"/>
                  </a:lnTo>
                  <a:lnTo>
                    <a:pt x="32" y="4"/>
                  </a:lnTo>
                  <a:lnTo>
                    <a:pt x="34" y="10"/>
                  </a:lnTo>
                  <a:lnTo>
                    <a:pt x="28" y="18"/>
                  </a:lnTo>
                  <a:lnTo>
                    <a:pt x="28" y="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3" name="Freeform 184">
              <a:extLst>
                <a:ext uri="{FF2B5EF4-FFF2-40B4-BE49-F238E27FC236}">
                  <a16:creationId xmlns:a16="http://schemas.microsoft.com/office/drawing/2014/main" xmlns="" id="{397586C5-33CC-4BE3-BE75-2B7C7BDDD435}"/>
                </a:ext>
              </a:extLst>
            </p:cNvPr>
            <p:cNvSpPr>
              <a:spLocks/>
            </p:cNvSpPr>
            <p:nvPr/>
          </p:nvSpPr>
          <p:spPr bwMode="auto">
            <a:xfrm>
              <a:off x="7107238" y="3706813"/>
              <a:ext cx="50800" cy="73025"/>
            </a:xfrm>
            <a:custGeom>
              <a:avLst/>
              <a:gdLst/>
              <a:ahLst/>
              <a:cxnLst>
                <a:cxn ang="0">
                  <a:pos x="16" y="0"/>
                </a:cxn>
                <a:cxn ang="0">
                  <a:pos x="12" y="0"/>
                </a:cxn>
                <a:cxn ang="0">
                  <a:pos x="10" y="6"/>
                </a:cxn>
                <a:cxn ang="0">
                  <a:pos x="4" y="6"/>
                </a:cxn>
                <a:cxn ang="0">
                  <a:pos x="0" y="12"/>
                </a:cxn>
                <a:cxn ang="0">
                  <a:pos x="4" y="16"/>
                </a:cxn>
                <a:cxn ang="0">
                  <a:pos x="4" y="18"/>
                </a:cxn>
                <a:cxn ang="0">
                  <a:pos x="0" y="14"/>
                </a:cxn>
                <a:cxn ang="0">
                  <a:pos x="2" y="22"/>
                </a:cxn>
                <a:cxn ang="0">
                  <a:pos x="6" y="18"/>
                </a:cxn>
                <a:cxn ang="0">
                  <a:pos x="8" y="20"/>
                </a:cxn>
                <a:cxn ang="0">
                  <a:pos x="10" y="18"/>
                </a:cxn>
                <a:cxn ang="0">
                  <a:pos x="8" y="16"/>
                </a:cxn>
                <a:cxn ang="0">
                  <a:pos x="8" y="12"/>
                </a:cxn>
                <a:cxn ang="0">
                  <a:pos x="8" y="12"/>
                </a:cxn>
                <a:cxn ang="0">
                  <a:pos x="12" y="18"/>
                </a:cxn>
                <a:cxn ang="0">
                  <a:pos x="12" y="24"/>
                </a:cxn>
                <a:cxn ang="0">
                  <a:pos x="8" y="32"/>
                </a:cxn>
                <a:cxn ang="0">
                  <a:pos x="8" y="40"/>
                </a:cxn>
                <a:cxn ang="0">
                  <a:pos x="12" y="44"/>
                </a:cxn>
                <a:cxn ang="0">
                  <a:pos x="14" y="36"/>
                </a:cxn>
                <a:cxn ang="0">
                  <a:pos x="16" y="36"/>
                </a:cxn>
                <a:cxn ang="0">
                  <a:pos x="14" y="38"/>
                </a:cxn>
                <a:cxn ang="0">
                  <a:pos x="14" y="46"/>
                </a:cxn>
                <a:cxn ang="0">
                  <a:pos x="18" y="44"/>
                </a:cxn>
                <a:cxn ang="0">
                  <a:pos x="20" y="38"/>
                </a:cxn>
                <a:cxn ang="0">
                  <a:pos x="22" y="40"/>
                </a:cxn>
                <a:cxn ang="0">
                  <a:pos x="28" y="24"/>
                </a:cxn>
                <a:cxn ang="0">
                  <a:pos x="32" y="16"/>
                </a:cxn>
                <a:cxn ang="0">
                  <a:pos x="30" y="12"/>
                </a:cxn>
                <a:cxn ang="0">
                  <a:pos x="26" y="10"/>
                </a:cxn>
                <a:cxn ang="0">
                  <a:pos x="26" y="4"/>
                </a:cxn>
                <a:cxn ang="0">
                  <a:pos x="20" y="6"/>
                </a:cxn>
                <a:cxn ang="0">
                  <a:pos x="18" y="0"/>
                </a:cxn>
                <a:cxn ang="0">
                  <a:pos x="16" y="0"/>
                </a:cxn>
                <a:cxn ang="0">
                  <a:pos x="16" y="0"/>
                </a:cxn>
              </a:cxnLst>
              <a:rect l="0" t="0" r="r" b="b"/>
              <a:pathLst>
                <a:path w="32" h="46">
                  <a:moveTo>
                    <a:pt x="16" y="0"/>
                  </a:moveTo>
                  <a:lnTo>
                    <a:pt x="12" y="0"/>
                  </a:lnTo>
                  <a:lnTo>
                    <a:pt x="10" y="6"/>
                  </a:lnTo>
                  <a:lnTo>
                    <a:pt x="4" y="6"/>
                  </a:lnTo>
                  <a:lnTo>
                    <a:pt x="0" y="12"/>
                  </a:lnTo>
                  <a:lnTo>
                    <a:pt x="4" y="16"/>
                  </a:lnTo>
                  <a:lnTo>
                    <a:pt x="4" y="18"/>
                  </a:lnTo>
                  <a:lnTo>
                    <a:pt x="0" y="14"/>
                  </a:lnTo>
                  <a:lnTo>
                    <a:pt x="2" y="22"/>
                  </a:lnTo>
                  <a:lnTo>
                    <a:pt x="6" y="18"/>
                  </a:lnTo>
                  <a:lnTo>
                    <a:pt x="8" y="20"/>
                  </a:lnTo>
                  <a:lnTo>
                    <a:pt x="10" y="18"/>
                  </a:lnTo>
                  <a:lnTo>
                    <a:pt x="8" y="16"/>
                  </a:lnTo>
                  <a:lnTo>
                    <a:pt x="8" y="12"/>
                  </a:lnTo>
                  <a:lnTo>
                    <a:pt x="8" y="12"/>
                  </a:lnTo>
                  <a:lnTo>
                    <a:pt x="12" y="18"/>
                  </a:lnTo>
                  <a:lnTo>
                    <a:pt x="12" y="24"/>
                  </a:lnTo>
                  <a:lnTo>
                    <a:pt x="8" y="32"/>
                  </a:lnTo>
                  <a:lnTo>
                    <a:pt x="8" y="40"/>
                  </a:lnTo>
                  <a:lnTo>
                    <a:pt x="12" y="44"/>
                  </a:lnTo>
                  <a:lnTo>
                    <a:pt x="14" y="36"/>
                  </a:lnTo>
                  <a:lnTo>
                    <a:pt x="16" y="36"/>
                  </a:lnTo>
                  <a:lnTo>
                    <a:pt x="14" y="38"/>
                  </a:lnTo>
                  <a:lnTo>
                    <a:pt x="14" y="46"/>
                  </a:lnTo>
                  <a:lnTo>
                    <a:pt x="18" y="44"/>
                  </a:lnTo>
                  <a:lnTo>
                    <a:pt x="20" y="38"/>
                  </a:lnTo>
                  <a:lnTo>
                    <a:pt x="22" y="40"/>
                  </a:lnTo>
                  <a:lnTo>
                    <a:pt x="28" y="24"/>
                  </a:lnTo>
                  <a:lnTo>
                    <a:pt x="32" y="16"/>
                  </a:lnTo>
                  <a:lnTo>
                    <a:pt x="30" y="12"/>
                  </a:lnTo>
                  <a:lnTo>
                    <a:pt x="26" y="10"/>
                  </a:lnTo>
                  <a:lnTo>
                    <a:pt x="26" y="4"/>
                  </a:lnTo>
                  <a:lnTo>
                    <a:pt x="20" y="6"/>
                  </a:lnTo>
                  <a:lnTo>
                    <a:pt x="18" y="0"/>
                  </a:lnTo>
                  <a:lnTo>
                    <a:pt x="16" y="0"/>
                  </a:lnTo>
                  <a:lnTo>
                    <a:pt x="1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4" name="Freeform 185">
              <a:extLst>
                <a:ext uri="{FF2B5EF4-FFF2-40B4-BE49-F238E27FC236}">
                  <a16:creationId xmlns:a16="http://schemas.microsoft.com/office/drawing/2014/main" xmlns="" id="{FF66C209-3938-492A-9DD1-EAE5849CDA3C}"/>
                </a:ext>
              </a:extLst>
            </p:cNvPr>
            <p:cNvSpPr>
              <a:spLocks/>
            </p:cNvSpPr>
            <p:nvPr/>
          </p:nvSpPr>
          <p:spPr bwMode="auto">
            <a:xfrm>
              <a:off x="7116763" y="3741738"/>
              <a:ext cx="3175" cy="9525"/>
            </a:xfrm>
            <a:custGeom>
              <a:avLst/>
              <a:gdLst/>
              <a:ahLst/>
              <a:cxnLst>
                <a:cxn ang="0">
                  <a:pos x="0" y="0"/>
                </a:cxn>
                <a:cxn ang="0">
                  <a:pos x="0" y="6"/>
                </a:cxn>
                <a:cxn ang="0">
                  <a:pos x="2" y="2"/>
                </a:cxn>
                <a:cxn ang="0">
                  <a:pos x="0" y="0"/>
                </a:cxn>
                <a:cxn ang="0">
                  <a:pos x="0" y="0"/>
                </a:cxn>
              </a:cxnLst>
              <a:rect l="0" t="0" r="r" b="b"/>
              <a:pathLst>
                <a:path w="2" h="6">
                  <a:moveTo>
                    <a:pt x="0" y="0"/>
                  </a:moveTo>
                  <a:lnTo>
                    <a:pt x="0" y="6"/>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5" name="Freeform 186">
              <a:extLst>
                <a:ext uri="{FF2B5EF4-FFF2-40B4-BE49-F238E27FC236}">
                  <a16:creationId xmlns:a16="http://schemas.microsoft.com/office/drawing/2014/main" xmlns="" id="{AC18CD92-6E33-4D9E-9B76-04364F61CD1B}"/>
                </a:ext>
              </a:extLst>
            </p:cNvPr>
            <p:cNvSpPr>
              <a:spLocks/>
            </p:cNvSpPr>
            <p:nvPr/>
          </p:nvSpPr>
          <p:spPr bwMode="auto">
            <a:xfrm>
              <a:off x="7135813" y="3786188"/>
              <a:ext cx="1588" cy="9525"/>
            </a:xfrm>
            <a:custGeom>
              <a:avLst/>
              <a:gdLst/>
              <a:ahLst/>
              <a:cxnLst>
                <a:cxn ang="0">
                  <a:pos x="0" y="2"/>
                </a:cxn>
                <a:cxn ang="0">
                  <a:pos x="0" y="0"/>
                </a:cxn>
                <a:cxn ang="0">
                  <a:pos x="0" y="2"/>
                </a:cxn>
                <a:cxn ang="0">
                  <a:pos x="0" y="6"/>
                </a:cxn>
                <a:cxn ang="0">
                  <a:pos x="0" y="2"/>
                </a:cxn>
                <a:cxn ang="0">
                  <a:pos x="0" y="2"/>
                </a:cxn>
              </a:cxnLst>
              <a:rect l="0" t="0" r="r" b="b"/>
              <a:pathLst>
                <a:path h="6">
                  <a:moveTo>
                    <a:pt x="0" y="2"/>
                  </a:moveTo>
                  <a:lnTo>
                    <a:pt x="0" y="0"/>
                  </a:lnTo>
                  <a:lnTo>
                    <a:pt x="0" y="2"/>
                  </a:lnTo>
                  <a:lnTo>
                    <a:pt x="0"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6" name="Freeform 187">
              <a:extLst>
                <a:ext uri="{FF2B5EF4-FFF2-40B4-BE49-F238E27FC236}">
                  <a16:creationId xmlns:a16="http://schemas.microsoft.com/office/drawing/2014/main" xmlns="" id="{662322DE-82E7-440F-91B0-EAAA6EFCACBB}"/>
                </a:ext>
              </a:extLst>
            </p:cNvPr>
            <p:cNvSpPr>
              <a:spLocks/>
            </p:cNvSpPr>
            <p:nvPr/>
          </p:nvSpPr>
          <p:spPr bwMode="auto">
            <a:xfrm>
              <a:off x="7123113" y="3795713"/>
              <a:ext cx="3175" cy="3175"/>
            </a:xfrm>
            <a:custGeom>
              <a:avLst/>
              <a:gdLst/>
              <a:ahLst/>
              <a:cxnLst>
                <a:cxn ang="0">
                  <a:pos x="2" y="0"/>
                </a:cxn>
                <a:cxn ang="0">
                  <a:pos x="0" y="0"/>
                </a:cxn>
                <a:cxn ang="0">
                  <a:pos x="0" y="2"/>
                </a:cxn>
                <a:cxn ang="0">
                  <a:pos x="2" y="2"/>
                </a:cxn>
                <a:cxn ang="0">
                  <a:pos x="2" y="0"/>
                </a:cxn>
                <a:cxn ang="0">
                  <a:pos x="2" y="0"/>
                </a:cxn>
                <a:cxn ang="0">
                  <a:pos x="2" y="0"/>
                </a:cxn>
              </a:cxnLst>
              <a:rect l="0" t="0" r="r" b="b"/>
              <a:pathLst>
                <a:path w="2" h="2">
                  <a:moveTo>
                    <a:pt x="2" y="0"/>
                  </a:moveTo>
                  <a:lnTo>
                    <a:pt x="0" y="0"/>
                  </a:lnTo>
                  <a:lnTo>
                    <a:pt x="0" y="2"/>
                  </a:lnTo>
                  <a:lnTo>
                    <a:pt x="2" y="2"/>
                  </a:lnTo>
                  <a:lnTo>
                    <a:pt x="2"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7" name="Freeform 188">
              <a:extLst>
                <a:ext uri="{FF2B5EF4-FFF2-40B4-BE49-F238E27FC236}">
                  <a16:creationId xmlns:a16="http://schemas.microsoft.com/office/drawing/2014/main" xmlns="" id="{F2405D56-9DC2-4966-9BC8-DAB8FDA80ABF}"/>
                </a:ext>
              </a:extLst>
            </p:cNvPr>
            <p:cNvSpPr>
              <a:spLocks/>
            </p:cNvSpPr>
            <p:nvPr/>
          </p:nvSpPr>
          <p:spPr bwMode="auto">
            <a:xfrm>
              <a:off x="7085013" y="3735388"/>
              <a:ext cx="3175" cy="6350"/>
            </a:xfrm>
            <a:custGeom>
              <a:avLst/>
              <a:gdLst/>
              <a:ahLst/>
              <a:cxnLst>
                <a:cxn ang="0">
                  <a:pos x="2" y="0"/>
                </a:cxn>
                <a:cxn ang="0">
                  <a:pos x="0" y="2"/>
                </a:cxn>
                <a:cxn ang="0">
                  <a:pos x="0" y="4"/>
                </a:cxn>
                <a:cxn ang="0">
                  <a:pos x="2" y="2"/>
                </a:cxn>
                <a:cxn ang="0">
                  <a:pos x="2" y="0"/>
                </a:cxn>
                <a:cxn ang="0">
                  <a:pos x="2" y="0"/>
                </a:cxn>
              </a:cxnLst>
              <a:rect l="0" t="0" r="r" b="b"/>
              <a:pathLst>
                <a:path w="2" h="4">
                  <a:moveTo>
                    <a:pt x="2" y="0"/>
                  </a:moveTo>
                  <a:lnTo>
                    <a:pt x="0" y="2"/>
                  </a:lnTo>
                  <a:lnTo>
                    <a:pt x="0" y="4"/>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8" name="Freeform 189">
              <a:extLst>
                <a:ext uri="{FF2B5EF4-FFF2-40B4-BE49-F238E27FC236}">
                  <a16:creationId xmlns:a16="http://schemas.microsoft.com/office/drawing/2014/main" xmlns="" id="{724731BB-51A6-4795-9264-8694D13760A2}"/>
                </a:ext>
              </a:extLst>
            </p:cNvPr>
            <p:cNvSpPr>
              <a:spLocks/>
            </p:cNvSpPr>
            <p:nvPr/>
          </p:nvSpPr>
          <p:spPr bwMode="auto">
            <a:xfrm>
              <a:off x="7094538" y="3729038"/>
              <a:ext cx="3175" cy="6350"/>
            </a:xfrm>
            <a:custGeom>
              <a:avLst/>
              <a:gdLst/>
              <a:ahLst/>
              <a:cxnLst>
                <a:cxn ang="0">
                  <a:pos x="2" y="0"/>
                </a:cxn>
                <a:cxn ang="0">
                  <a:pos x="0" y="0"/>
                </a:cxn>
                <a:cxn ang="0">
                  <a:pos x="0" y="4"/>
                </a:cxn>
                <a:cxn ang="0">
                  <a:pos x="2" y="0"/>
                </a:cxn>
                <a:cxn ang="0">
                  <a:pos x="2" y="0"/>
                </a:cxn>
              </a:cxnLst>
              <a:rect l="0" t="0" r="r" b="b"/>
              <a:pathLst>
                <a:path w="2" h="4">
                  <a:moveTo>
                    <a:pt x="2" y="0"/>
                  </a:moveTo>
                  <a:lnTo>
                    <a:pt x="0" y="0"/>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19" name="Freeform 190">
              <a:extLst>
                <a:ext uri="{FF2B5EF4-FFF2-40B4-BE49-F238E27FC236}">
                  <a16:creationId xmlns:a16="http://schemas.microsoft.com/office/drawing/2014/main" xmlns="" id="{49840F10-3AA6-4D2E-9644-7F6E151631EE}"/>
                </a:ext>
              </a:extLst>
            </p:cNvPr>
            <p:cNvSpPr>
              <a:spLocks/>
            </p:cNvSpPr>
            <p:nvPr/>
          </p:nvSpPr>
          <p:spPr bwMode="auto">
            <a:xfrm>
              <a:off x="7107238" y="3706813"/>
              <a:ext cx="1588" cy="6350"/>
            </a:xfrm>
            <a:custGeom>
              <a:avLst/>
              <a:gdLst/>
              <a:ahLst/>
              <a:cxnLst>
                <a:cxn ang="0">
                  <a:pos x="0" y="0"/>
                </a:cxn>
                <a:cxn ang="0">
                  <a:pos x="0" y="4"/>
                </a:cxn>
                <a:cxn ang="0">
                  <a:pos x="0" y="0"/>
                </a:cxn>
                <a:cxn ang="0">
                  <a:pos x="0" y="0"/>
                </a:cxn>
              </a:cxnLst>
              <a:rect l="0" t="0" r="r" b="b"/>
              <a:pathLst>
                <a:path h="4">
                  <a:moveTo>
                    <a:pt x="0" y="0"/>
                  </a:move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0" name="Freeform 191">
              <a:extLst>
                <a:ext uri="{FF2B5EF4-FFF2-40B4-BE49-F238E27FC236}">
                  <a16:creationId xmlns:a16="http://schemas.microsoft.com/office/drawing/2014/main" xmlns="" id="{33E0B0B9-39BD-48C1-AD4E-BF14CF11BB22}"/>
                </a:ext>
              </a:extLst>
            </p:cNvPr>
            <p:cNvSpPr>
              <a:spLocks/>
            </p:cNvSpPr>
            <p:nvPr/>
          </p:nvSpPr>
          <p:spPr bwMode="auto">
            <a:xfrm>
              <a:off x="7097713" y="3697288"/>
              <a:ext cx="1588" cy="6350"/>
            </a:xfrm>
            <a:custGeom>
              <a:avLst/>
              <a:gdLst/>
              <a:ahLst/>
              <a:cxnLst>
                <a:cxn ang="0">
                  <a:pos x="0" y="0"/>
                </a:cxn>
                <a:cxn ang="0">
                  <a:pos x="0" y="4"/>
                </a:cxn>
                <a:cxn ang="0">
                  <a:pos x="0" y="2"/>
                </a:cxn>
                <a:cxn ang="0">
                  <a:pos x="0" y="0"/>
                </a:cxn>
                <a:cxn ang="0">
                  <a:pos x="0" y="0"/>
                </a:cxn>
              </a:cxnLst>
              <a:rect l="0" t="0" r="r" b="b"/>
              <a:pathLst>
                <a:path h="4">
                  <a:moveTo>
                    <a:pt x="0" y="0"/>
                  </a:moveTo>
                  <a:lnTo>
                    <a:pt x="0"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1" name="Freeform 192">
              <a:extLst>
                <a:ext uri="{FF2B5EF4-FFF2-40B4-BE49-F238E27FC236}">
                  <a16:creationId xmlns:a16="http://schemas.microsoft.com/office/drawing/2014/main" xmlns="" id="{CB35DE74-C170-429C-BF7D-9AC228FB1E00}"/>
                </a:ext>
              </a:extLst>
            </p:cNvPr>
            <p:cNvSpPr>
              <a:spLocks/>
            </p:cNvSpPr>
            <p:nvPr/>
          </p:nvSpPr>
          <p:spPr bwMode="auto">
            <a:xfrm>
              <a:off x="7100888" y="3687763"/>
              <a:ext cx="3175" cy="9525"/>
            </a:xfrm>
            <a:custGeom>
              <a:avLst/>
              <a:gdLst/>
              <a:ahLst/>
              <a:cxnLst>
                <a:cxn ang="0">
                  <a:pos x="0" y="0"/>
                </a:cxn>
                <a:cxn ang="0">
                  <a:pos x="2" y="2"/>
                </a:cxn>
                <a:cxn ang="0">
                  <a:pos x="0" y="6"/>
                </a:cxn>
                <a:cxn ang="0">
                  <a:pos x="0" y="0"/>
                </a:cxn>
                <a:cxn ang="0">
                  <a:pos x="0" y="0"/>
                </a:cxn>
              </a:cxnLst>
              <a:rect l="0" t="0" r="r" b="b"/>
              <a:pathLst>
                <a:path w="2" h="6">
                  <a:moveTo>
                    <a:pt x="0" y="0"/>
                  </a:moveTo>
                  <a:lnTo>
                    <a:pt x="2" y="2"/>
                  </a:lnTo>
                  <a:lnTo>
                    <a:pt x="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2" name="Freeform 193">
              <a:extLst>
                <a:ext uri="{FF2B5EF4-FFF2-40B4-BE49-F238E27FC236}">
                  <a16:creationId xmlns:a16="http://schemas.microsoft.com/office/drawing/2014/main" xmlns="" id="{D1BA69BB-BFB2-4944-B252-EB093B4CC626}"/>
                </a:ext>
              </a:extLst>
            </p:cNvPr>
            <p:cNvSpPr>
              <a:spLocks/>
            </p:cNvSpPr>
            <p:nvPr/>
          </p:nvSpPr>
          <p:spPr bwMode="auto">
            <a:xfrm>
              <a:off x="7132638" y="3611563"/>
              <a:ext cx="1588" cy="3175"/>
            </a:xfrm>
            <a:custGeom>
              <a:avLst/>
              <a:gdLst/>
              <a:ahLst/>
              <a:cxnLst>
                <a:cxn ang="0">
                  <a:pos x="0" y="0"/>
                </a:cxn>
                <a:cxn ang="0">
                  <a:pos x="0" y="2"/>
                </a:cxn>
                <a:cxn ang="0">
                  <a:pos x="0" y="0"/>
                </a:cxn>
                <a:cxn ang="0">
                  <a:pos x="0" y="0"/>
                </a:cxn>
                <a:cxn ang="0">
                  <a:pos x="0" y="0"/>
                </a:cxn>
              </a:cxnLst>
              <a:rect l="0" t="0" r="r" b="b"/>
              <a:pathLst>
                <a:path h="2">
                  <a:moveTo>
                    <a:pt x="0" y="0"/>
                  </a:moveTo>
                  <a:lnTo>
                    <a:pt x="0" y="2"/>
                  </a:lnTo>
                  <a:lnTo>
                    <a:pt x="0"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3" name="Freeform 194">
              <a:extLst>
                <a:ext uri="{FF2B5EF4-FFF2-40B4-BE49-F238E27FC236}">
                  <a16:creationId xmlns:a16="http://schemas.microsoft.com/office/drawing/2014/main" xmlns="" id="{221B8CFE-73F6-49C8-9186-071624E97FCB}"/>
                </a:ext>
              </a:extLst>
            </p:cNvPr>
            <p:cNvSpPr>
              <a:spLocks/>
            </p:cNvSpPr>
            <p:nvPr/>
          </p:nvSpPr>
          <p:spPr bwMode="auto">
            <a:xfrm>
              <a:off x="7034213" y="3716338"/>
              <a:ext cx="12700" cy="9525"/>
            </a:xfrm>
            <a:custGeom>
              <a:avLst/>
              <a:gdLst/>
              <a:ahLst/>
              <a:cxnLst>
                <a:cxn ang="0">
                  <a:pos x="0" y="2"/>
                </a:cxn>
                <a:cxn ang="0">
                  <a:pos x="0" y="6"/>
                </a:cxn>
                <a:cxn ang="0">
                  <a:pos x="2" y="6"/>
                </a:cxn>
                <a:cxn ang="0">
                  <a:pos x="6" y="6"/>
                </a:cxn>
                <a:cxn ang="0">
                  <a:pos x="8" y="2"/>
                </a:cxn>
                <a:cxn ang="0">
                  <a:pos x="8" y="0"/>
                </a:cxn>
                <a:cxn ang="0">
                  <a:pos x="0" y="2"/>
                </a:cxn>
                <a:cxn ang="0">
                  <a:pos x="0" y="2"/>
                </a:cxn>
              </a:cxnLst>
              <a:rect l="0" t="0" r="r" b="b"/>
              <a:pathLst>
                <a:path w="8" h="6">
                  <a:moveTo>
                    <a:pt x="0" y="2"/>
                  </a:moveTo>
                  <a:lnTo>
                    <a:pt x="0" y="6"/>
                  </a:lnTo>
                  <a:lnTo>
                    <a:pt x="2" y="6"/>
                  </a:lnTo>
                  <a:lnTo>
                    <a:pt x="6" y="6"/>
                  </a:lnTo>
                  <a:lnTo>
                    <a:pt x="8" y="2"/>
                  </a:lnTo>
                  <a:lnTo>
                    <a:pt x="8"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4" name="Freeform 195">
              <a:extLst>
                <a:ext uri="{FF2B5EF4-FFF2-40B4-BE49-F238E27FC236}">
                  <a16:creationId xmlns:a16="http://schemas.microsoft.com/office/drawing/2014/main" xmlns="" id="{8AD9222F-3587-4C0F-8758-99343FD2001C}"/>
                </a:ext>
              </a:extLst>
            </p:cNvPr>
            <p:cNvSpPr>
              <a:spLocks/>
            </p:cNvSpPr>
            <p:nvPr/>
          </p:nvSpPr>
          <p:spPr bwMode="auto">
            <a:xfrm>
              <a:off x="6904038" y="3916363"/>
              <a:ext cx="34925" cy="76200"/>
            </a:xfrm>
            <a:custGeom>
              <a:avLst/>
              <a:gdLst/>
              <a:ahLst/>
              <a:cxnLst>
                <a:cxn ang="0">
                  <a:pos x="18" y="0"/>
                </a:cxn>
                <a:cxn ang="0">
                  <a:pos x="22" y="4"/>
                </a:cxn>
                <a:cxn ang="0">
                  <a:pos x="22" y="10"/>
                </a:cxn>
                <a:cxn ang="0">
                  <a:pos x="18" y="28"/>
                </a:cxn>
                <a:cxn ang="0">
                  <a:pos x="10" y="42"/>
                </a:cxn>
                <a:cxn ang="0">
                  <a:pos x="8" y="48"/>
                </a:cxn>
                <a:cxn ang="0">
                  <a:pos x="6" y="42"/>
                </a:cxn>
                <a:cxn ang="0">
                  <a:pos x="0" y="36"/>
                </a:cxn>
                <a:cxn ang="0">
                  <a:pos x="0" y="24"/>
                </a:cxn>
                <a:cxn ang="0">
                  <a:pos x="2" y="18"/>
                </a:cxn>
                <a:cxn ang="0">
                  <a:pos x="10" y="4"/>
                </a:cxn>
                <a:cxn ang="0">
                  <a:pos x="18" y="0"/>
                </a:cxn>
                <a:cxn ang="0">
                  <a:pos x="18" y="0"/>
                </a:cxn>
              </a:cxnLst>
              <a:rect l="0" t="0" r="r" b="b"/>
              <a:pathLst>
                <a:path w="22" h="48">
                  <a:moveTo>
                    <a:pt x="18" y="0"/>
                  </a:moveTo>
                  <a:lnTo>
                    <a:pt x="22" y="4"/>
                  </a:lnTo>
                  <a:lnTo>
                    <a:pt x="22" y="10"/>
                  </a:lnTo>
                  <a:lnTo>
                    <a:pt x="18" y="28"/>
                  </a:lnTo>
                  <a:lnTo>
                    <a:pt x="10" y="42"/>
                  </a:lnTo>
                  <a:lnTo>
                    <a:pt x="8" y="48"/>
                  </a:lnTo>
                  <a:lnTo>
                    <a:pt x="6" y="42"/>
                  </a:lnTo>
                  <a:lnTo>
                    <a:pt x="0" y="36"/>
                  </a:lnTo>
                  <a:lnTo>
                    <a:pt x="0" y="24"/>
                  </a:lnTo>
                  <a:lnTo>
                    <a:pt x="2" y="18"/>
                  </a:lnTo>
                  <a:lnTo>
                    <a:pt x="10" y="4"/>
                  </a:lnTo>
                  <a:lnTo>
                    <a:pt x="18" y="0"/>
                  </a:lnTo>
                  <a:lnTo>
                    <a:pt x="1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5" name="Freeform 196">
              <a:extLst>
                <a:ext uri="{FF2B5EF4-FFF2-40B4-BE49-F238E27FC236}">
                  <a16:creationId xmlns:a16="http://schemas.microsoft.com/office/drawing/2014/main" xmlns="" id="{562D2D3A-FBD0-4225-AB19-49314B55E171}"/>
                </a:ext>
              </a:extLst>
            </p:cNvPr>
            <p:cNvSpPr>
              <a:spLocks/>
            </p:cNvSpPr>
            <p:nvPr/>
          </p:nvSpPr>
          <p:spPr bwMode="auto">
            <a:xfrm>
              <a:off x="6980238" y="3935413"/>
              <a:ext cx="3175" cy="3175"/>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6" name="Freeform 197">
              <a:extLst>
                <a:ext uri="{FF2B5EF4-FFF2-40B4-BE49-F238E27FC236}">
                  <a16:creationId xmlns:a16="http://schemas.microsoft.com/office/drawing/2014/main" xmlns="" id="{39100CA2-C266-46FF-84FE-041BD54C694A}"/>
                </a:ext>
              </a:extLst>
            </p:cNvPr>
            <p:cNvSpPr>
              <a:spLocks/>
            </p:cNvSpPr>
            <p:nvPr/>
          </p:nvSpPr>
          <p:spPr bwMode="auto">
            <a:xfrm>
              <a:off x="6986588" y="3935413"/>
              <a:ext cx="3175" cy="3175"/>
            </a:xfrm>
            <a:custGeom>
              <a:avLst/>
              <a:gdLst/>
              <a:ahLst/>
              <a:cxnLst>
                <a:cxn ang="0">
                  <a:pos x="0" y="2"/>
                </a:cxn>
                <a:cxn ang="0">
                  <a:pos x="2" y="0"/>
                </a:cxn>
                <a:cxn ang="0">
                  <a:pos x="2" y="2"/>
                </a:cxn>
                <a:cxn ang="0">
                  <a:pos x="2" y="2"/>
                </a:cxn>
                <a:cxn ang="0">
                  <a:pos x="0" y="2"/>
                </a:cxn>
                <a:cxn ang="0">
                  <a:pos x="0" y="2"/>
                </a:cxn>
              </a:cxnLst>
              <a:rect l="0" t="0" r="r" b="b"/>
              <a:pathLst>
                <a:path w="2" h="2">
                  <a:moveTo>
                    <a:pt x="0" y="2"/>
                  </a:moveTo>
                  <a:lnTo>
                    <a:pt x="2" y="0"/>
                  </a:lnTo>
                  <a:lnTo>
                    <a:pt x="2" y="2"/>
                  </a:lnTo>
                  <a:lnTo>
                    <a:pt x="2"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7" name="Freeform 198">
              <a:extLst>
                <a:ext uri="{FF2B5EF4-FFF2-40B4-BE49-F238E27FC236}">
                  <a16:creationId xmlns:a16="http://schemas.microsoft.com/office/drawing/2014/main" xmlns="" id="{8CCC7E04-CF2B-4A7A-B862-60315483EC86}"/>
                </a:ext>
              </a:extLst>
            </p:cNvPr>
            <p:cNvSpPr>
              <a:spLocks/>
            </p:cNvSpPr>
            <p:nvPr/>
          </p:nvSpPr>
          <p:spPr bwMode="auto">
            <a:xfrm>
              <a:off x="7062788" y="3878263"/>
              <a:ext cx="12700" cy="19050"/>
            </a:xfrm>
            <a:custGeom>
              <a:avLst/>
              <a:gdLst/>
              <a:ahLst/>
              <a:cxnLst>
                <a:cxn ang="0">
                  <a:pos x="2" y="6"/>
                </a:cxn>
                <a:cxn ang="0">
                  <a:pos x="4" y="2"/>
                </a:cxn>
                <a:cxn ang="0">
                  <a:pos x="8" y="0"/>
                </a:cxn>
                <a:cxn ang="0">
                  <a:pos x="6" y="4"/>
                </a:cxn>
                <a:cxn ang="0">
                  <a:pos x="4" y="8"/>
                </a:cxn>
                <a:cxn ang="0">
                  <a:pos x="2" y="12"/>
                </a:cxn>
                <a:cxn ang="0">
                  <a:pos x="0" y="10"/>
                </a:cxn>
                <a:cxn ang="0">
                  <a:pos x="2" y="6"/>
                </a:cxn>
                <a:cxn ang="0">
                  <a:pos x="2" y="6"/>
                </a:cxn>
              </a:cxnLst>
              <a:rect l="0" t="0" r="r" b="b"/>
              <a:pathLst>
                <a:path w="8" h="12">
                  <a:moveTo>
                    <a:pt x="2" y="6"/>
                  </a:moveTo>
                  <a:lnTo>
                    <a:pt x="4" y="2"/>
                  </a:lnTo>
                  <a:lnTo>
                    <a:pt x="8" y="0"/>
                  </a:lnTo>
                  <a:lnTo>
                    <a:pt x="6" y="4"/>
                  </a:lnTo>
                  <a:lnTo>
                    <a:pt x="4" y="8"/>
                  </a:lnTo>
                  <a:lnTo>
                    <a:pt x="2" y="12"/>
                  </a:lnTo>
                  <a:lnTo>
                    <a:pt x="0" y="10"/>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8" name="Freeform 199">
              <a:extLst>
                <a:ext uri="{FF2B5EF4-FFF2-40B4-BE49-F238E27FC236}">
                  <a16:creationId xmlns:a16="http://schemas.microsoft.com/office/drawing/2014/main" xmlns="" id="{879EDB14-954A-42F6-8515-04F7F1B9A571}"/>
                </a:ext>
              </a:extLst>
            </p:cNvPr>
            <p:cNvSpPr>
              <a:spLocks/>
            </p:cNvSpPr>
            <p:nvPr/>
          </p:nvSpPr>
          <p:spPr bwMode="auto">
            <a:xfrm>
              <a:off x="7088188" y="3852863"/>
              <a:ext cx="3175" cy="3175"/>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29" name="Freeform 200">
              <a:extLst>
                <a:ext uri="{FF2B5EF4-FFF2-40B4-BE49-F238E27FC236}">
                  <a16:creationId xmlns:a16="http://schemas.microsoft.com/office/drawing/2014/main" xmlns="" id="{A3E9A7FD-8795-4516-B559-3F8D615C28B5}"/>
                </a:ext>
              </a:extLst>
            </p:cNvPr>
            <p:cNvSpPr>
              <a:spLocks/>
            </p:cNvSpPr>
            <p:nvPr/>
          </p:nvSpPr>
          <p:spPr bwMode="auto">
            <a:xfrm>
              <a:off x="7097713" y="3840163"/>
              <a:ext cx="6350" cy="6350"/>
            </a:xfrm>
            <a:custGeom>
              <a:avLst/>
              <a:gdLst/>
              <a:ahLst/>
              <a:cxnLst>
                <a:cxn ang="0">
                  <a:pos x="2" y="2"/>
                </a:cxn>
                <a:cxn ang="0">
                  <a:pos x="4" y="0"/>
                </a:cxn>
                <a:cxn ang="0">
                  <a:pos x="2" y="4"/>
                </a:cxn>
                <a:cxn ang="0">
                  <a:pos x="0" y="2"/>
                </a:cxn>
                <a:cxn ang="0">
                  <a:pos x="2" y="2"/>
                </a:cxn>
                <a:cxn ang="0">
                  <a:pos x="2" y="2"/>
                </a:cxn>
              </a:cxnLst>
              <a:rect l="0" t="0" r="r" b="b"/>
              <a:pathLst>
                <a:path w="4" h="4">
                  <a:moveTo>
                    <a:pt x="2" y="2"/>
                  </a:moveTo>
                  <a:lnTo>
                    <a:pt x="4" y="0"/>
                  </a:lnTo>
                  <a:lnTo>
                    <a:pt x="2" y="4"/>
                  </a:lnTo>
                  <a:lnTo>
                    <a:pt x="0" y="2"/>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0" name="Rectangle 201">
              <a:extLst>
                <a:ext uri="{FF2B5EF4-FFF2-40B4-BE49-F238E27FC236}">
                  <a16:creationId xmlns:a16="http://schemas.microsoft.com/office/drawing/2014/main" xmlns="" id="{426CD066-CD6A-4185-8FCD-ED7CD07936B7}"/>
                </a:ext>
              </a:extLst>
            </p:cNvPr>
            <p:cNvSpPr>
              <a:spLocks noChangeArrowheads="1"/>
            </p:cNvSpPr>
            <p:nvPr/>
          </p:nvSpPr>
          <p:spPr bwMode="auto">
            <a:xfrm>
              <a:off x="7015163" y="3925888"/>
              <a:ext cx="1588" cy="3175"/>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1" name="Freeform 202">
              <a:extLst>
                <a:ext uri="{FF2B5EF4-FFF2-40B4-BE49-F238E27FC236}">
                  <a16:creationId xmlns:a16="http://schemas.microsoft.com/office/drawing/2014/main" xmlns="" id="{6575318E-F00C-4754-8AA3-862483E27E21}"/>
                </a:ext>
              </a:extLst>
            </p:cNvPr>
            <p:cNvSpPr>
              <a:spLocks/>
            </p:cNvSpPr>
            <p:nvPr/>
          </p:nvSpPr>
          <p:spPr bwMode="auto">
            <a:xfrm>
              <a:off x="8012113" y="3141663"/>
              <a:ext cx="19050" cy="9525"/>
            </a:xfrm>
            <a:custGeom>
              <a:avLst/>
              <a:gdLst/>
              <a:ahLst/>
              <a:cxnLst>
                <a:cxn ang="0">
                  <a:pos x="0" y="2"/>
                </a:cxn>
                <a:cxn ang="0">
                  <a:pos x="6" y="0"/>
                </a:cxn>
                <a:cxn ang="0">
                  <a:pos x="12" y="4"/>
                </a:cxn>
                <a:cxn ang="0">
                  <a:pos x="6" y="6"/>
                </a:cxn>
                <a:cxn ang="0">
                  <a:pos x="4" y="2"/>
                </a:cxn>
                <a:cxn ang="0">
                  <a:pos x="0" y="2"/>
                </a:cxn>
                <a:cxn ang="0">
                  <a:pos x="0" y="2"/>
                </a:cxn>
              </a:cxnLst>
              <a:rect l="0" t="0" r="r" b="b"/>
              <a:pathLst>
                <a:path w="12" h="6">
                  <a:moveTo>
                    <a:pt x="0" y="2"/>
                  </a:moveTo>
                  <a:lnTo>
                    <a:pt x="6" y="0"/>
                  </a:lnTo>
                  <a:lnTo>
                    <a:pt x="12" y="4"/>
                  </a:lnTo>
                  <a:lnTo>
                    <a:pt x="6" y="6"/>
                  </a:lnTo>
                  <a:lnTo>
                    <a:pt x="4"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2" name="Freeform 203">
              <a:extLst>
                <a:ext uri="{FF2B5EF4-FFF2-40B4-BE49-F238E27FC236}">
                  <a16:creationId xmlns:a16="http://schemas.microsoft.com/office/drawing/2014/main" xmlns="" id="{50A7CCAE-2B47-41C5-BF64-EE744F88FF5C}"/>
                </a:ext>
              </a:extLst>
            </p:cNvPr>
            <p:cNvSpPr>
              <a:spLocks/>
            </p:cNvSpPr>
            <p:nvPr/>
          </p:nvSpPr>
          <p:spPr bwMode="auto">
            <a:xfrm>
              <a:off x="8113713" y="3170238"/>
              <a:ext cx="9525" cy="12700"/>
            </a:xfrm>
            <a:custGeom>
              <a:avLst/>
              <a:gdLst/>
              <a:ahLst/>
              <a:cxnLst>
                <a:cxn ang="0">
                  <a:pos x="6" y="0"/>
                </a:cxn>
                <a:cxn ang="0">
                  <a:pos x="6" y="4"/>
                </a:cxn>
                <a:cxn ang="0">
                  <a:pos x="2" y="8"/>
                </a:cxn>
                <a:cxn ang="0">
                  <a:pos x="0" y="6"/>
                </a:cxn>
                <a:cxn ang="0">
                  <a:pos x="6" y="0"/>
                </a:cxn>
                <a:cxn ang="0">
                  <a:pos x="6" y="0"/>
                </a:cxn>
              </a:cxnLst>
              <a:rect l="0" t="0" r="r" b="b"/>
              <a:pathLst>
                <a:path w="6" h="8">
                  <a:moveTo>
                    <a:pt x="6" y="0"/>
                  </a:moveTo>
                  <a:lnTo>
                    <a:pt x="6" y="4"/>
                  </a:lnTo>
                  <a:lnTo>
                    <a:pt x="2" y="8"/>
                  </a:lnTo>
                  <a:lnTo>
                    <a:pt x="0" y="6"/>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3" name="Freeform 204">
              <a:extLst>
                <a:ext uri="{FF2B5EF4-FFF2-40B4-BE49-F238E27FC236}">
                  <a16:creationId xmlns:a16="http://schemas.microsoft.com/office/drawing/2014/main" xmlns="" id="{3BDDCBC7-D5DE-4403-A31E-F1248936F3B7}"/>
                </a:ext>
              </a:extLst>
            </p:cNvPr>
            <p:cNvSpPr>
              <a:spLocks/>
            </p:cNvSpPr>
            <p:nvPr/>
          </p:nvSpPr>
          <p:spPr bwMode="auto">
            <a:xfrm>
              <a:off x="8145463" y="3189288"/>
              <a:ext cx="15875" cy="9525"/>
            </a:xfrm>
            <a:custGeom>
              <a:avLst/>
              <a:gdLst/>
              <a:ahLst/>
              <a:cxnLst>
                <a:cxn ang="0">
                  <a:pos x="0" y="0"/>
                </a:cxn>
                <a:cxn ang="0">
                  <a:pos x="10" y="6"/>
                </a:cxn>
                <a:cxn ang="0">
                  <a:pos x="6" y="6"/>
                </a:cxn>
                <a:cxn ang="0">
                  <a:pos x="0" y="0"/>
                </a:cxn>
                <a:cxn ang="0">
                  <a:pos x="0" y="0"/>
                </a:cxn>
              </a:cxnLst>
              <a:rect l="0" t="0" r="r" b="b"/>
              <a:pathLst>
                <a:path w="10" h="6">
                  <a:moveTo>
                    <a:pt x="0" y="0"/>
                  </a:moveTo>
                  <a:lnTo>
                    <a:pt x="10" y="6"/>
                  </a:lnTo>
                  <a:lnTo>
                    <a:pt x="6"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4" name="Freeform 206">
              <a:extLst>
                <a:ext uri="{FF2B5EF4-FFF2-40B4-BE49-F238E27FC236}">
                  <a16:creationId xmlns:a16="http://schemas.microsoft.com/office/drawing/2014/main" xmlns="" id="{065BE453-9D0E-4DAB-8765-560DE1B5728B}"/>
                </a:ext>
              </a:extLst>
            </p:cNvPr>
            <p:cNvSpPr>
              <a:spLocks/>
            </p:cNvSpPr>
            <p:nvPr/>
          </p:nvSpPr>
          <p:spPr bwMode="auto">
            <a:xfrm>
              <a:off x="8161338" y="3176588"/>
              <a:ext cx="6350" cy="3175"/>
            </a:xfrm>
            <a:custGeom>
              <a:avLst/>
              <a:gdLst/>
              <a:ahLst/>
              <a:cxnLst>
                <a:cxn ang="0">
                  <a:pos x="2" y="0"/>
                </a:cxn>
                <a:cxn ang="0">
                  <a:pos x="4" y="2"/>
                </a:cxn>
                <a:cxn ang="0">
                  <a:pos x="2" y="2"/>
                </a:cxn>
                <a:cxn ang="0">
                  <a:pos x="0" y="2"/>
                </a:cxn>
                <a:cxn ang="0">
                  <a:pos x="2" y="0"/>
                </a:cxn>
                <a:cxn ang="0">
                  <a:pos x="2" y="0"/>
                </a:cxn>
              </a:cxnLst>
              <a:rect l="0" t="0" r="r" b="b"/>
              <a:pathLst>
                <a:path w="4" h="2">
                  <a:moveTo>
                    <a:pt x="2" y="0"/>
                  </a:moveTo>
                  <a:lnTo>
                    <a:pt x="4" y="2"/>
                  </a:lnTo>
                  <a:lnTo>
                    <a:pt x="2" y="2"/>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5" name="Freeform 207">
              <a:extLst>
                <a:ext uri="{FF2B5EF4-FFF2-40B4-BE49-F238E27FC236}">
                  <a16:creationId xmlns:a16="http://schemas.microsoft.com/office/drawing/2014/main" xmlns="" id="{3283A241-FC01-4599-B27E-B0E30AFF5E70}"/>
                </a:ext>
              </a:extLst>
            </p:cNvPr>
            <p:cNvSpPr>
              <a:spLocks/>
            </p:cNvSpPr>
            <p:nvPr/>
          </p:nvSpPr>
          <p:spPr bwMode="auto">
            <a:xfrm>
              <a:off x="6284913" y="1500188"/>
              <a:ext cx="57150" cy="50800"/>
            </a:xfrm>
            <a:custGeom>
              <a:avLst/>
              <a:gdLst/>
              <a:ahLst/>
              <a:cxnLst>
                <a:cxn ang="0">
                  <a:pos x="4" y="6"/>
                </a:cxn>
                <a:cxn ang="0">
                  <a:pos x="0" y="2"/>
                </a:cxn>
                <a:cxn ang="0">
                  <a:pos x="10" y="0"/>
                </a:cxn>
                <a:cxn ang="0">
                  <a:pos x="36" y="14"/>
                </a:cxn>
                <a:cxn ang="0">
                  <a:pos x="26" y="28"/>
                </a:cxn>
                <a:cxn ang="0">
                  <a:pos x="10" y="32"/>
                </a:cxn>
                <a:cxn ang="0">
                  <a:pos x="4" y="26"/>
                </a:cxn>
                <a:cxn ang="0">
                  <a:pos x="16" y="26"/>
                </a:cxn>
                <a:cxn ang="0">
                  <a:pos x="4" y="18"/>
                </a:cxn>
                <a:cxn ang="0">
                  <a:pos x="6" y="18"/>
                </a:cxn>
                <a:cxn ang="0">
                  <a:pos x="6" y="12"/>
                </a:cxn>
                <a:cxn ang="0">
                  <a:pos x="2" y="10"/>
                </a:cxn>
                <a:cxn ang="0">
                  <a:pos x="4" y="6"/>
                </a:cxn>
                <a:cxn ang="0">
                  <a:pos x="4" y="6"/>
                </a:cxn>
              </a:cxnLst>
              <a:rect l="0" t="0" r="r" b="b"/>
              <a:pathLst>
                <a:path w="36" h="32">
                  <a:moveTo>
                    <a:pt x="4" y="6"/>
                  </a:moveTo>
                  <a:lnTo>
                    <a:pt x="0" y="2"/>
                  </a:lnTo>
                  <a:lnTo>
                    <a:pt x="10" y="0"/>
                  </a:lnTo>
                  <a:lnTo>
                    <a:pt x="36" y="14"/>
                  </a:lnTo>
                  <a:lnTo>
                    <a:pt x="26" y="28"/>
                  </a:lnTo>
                  <a:lnTo>
                    <a:pt x="10" y="32"/>
                  </a:lnTo>
                  <a:lnTo>
                    <a:pt x="4" y="26"/>
                  </a:lnTo>
                  <a:lnTo>
                    <a:pt x="16" y="26"/>
                  </a:lnTo>
                  <a:lnTo>
                    <a:pt x="4" y="18"/>
                  </a:lnTo>
                  <a:lnTo>
                    <a:pt x="6" y="18"/>
                  </a:lnTo>
                  <a:lnTo>
                    <a:pt x="6" y="12"/>
                  </a:lnTo>
                  <a:lnTo>
                    <a:pt x="2" y="10"/>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6" name="Freeform 208">
              <a:extLst>
                <a:ext uri="{FF2B5EF4-FFF2-40B4-BE49-F238E27FC236}">
                  <a16:creationId xmlns:a16="http://schemas.microsoft.com/office/drawing/2014/main" xmlns="" id="{1AD06584-A2CF-4BF6-82AC-7B0E2746E83F}"/>
                </a:ext>
              </a:extLst>
            </p:cNvPr>
            <p:cNvSpPr>
              <a:spLocks/>
            </p:cNvSpPr>
            <p:nvPr/>
          </p:nvSpPr>
          <p:spPr bwMode="auto">
            <a:xfrm>
              <a:off x="6275388" y="1350963"/>
              <a:ext cx="22225" cy="19050"/>
            </a:xfrm>
            <a:custGeom>
              <a:avLst/>
              <a:gdLst/>
              <a:ahLst/>
              <a:cxnLst>
                <a:cxn ang="0">
                  <a:pos x="4" y="0"/>
                </a:cxn>
                <a:cxn ang="0">
                  <a:pos x="14" y="4"/>
                </a:cxn>
                <a:cxn ang="0">
                  <a:pos x="10" y="12"/>
                </a:cxn>
                <a:cxn ang="0">
                  <a:pos x="10" y="12"/>
                </a:cxn>
                <a:cxn ang="0">
                  <a:pos x="8" y="12"/>
                </a:cxn>
                <a:cxn ang="0">
                  <a:pos x="2" y="10"/>
                </a:cxn>
                <a:cxn ang="0">
                  <a:pos x="0" y="8"/>
                </a:cxn>
                <a:cxn ang="0">
                  <a:pos x="0" y="4"/>
                </a:cxn>
                <a:cxn ang="0">
                  <a:pos x="2" y="2"/>
                </a:cxn>
                <a:cxn ang="0">
                  <a:pos x="4" y="0"/>
                </a:cxn>
                <a:cxn ang="0">
                  <a:pos x="4" y="0"/>
                </a:cxn>
              </a:cxnLst>
              <a:rect l="0" t="0" r="r" b="b"/>
              <a:pathLst>
                <a:path w="14" h="12">
                  <a:moveTo>
                    <a:pt x="4" y="0"/>
                  </a:moveTo>
                  <a:lnTo>
                    <a:pt x="14" y="4"/>
                  </a:lnTo>
                  <a:lnTo>
                    <a:pt x="10" y="12"/>
                  </a:lnTo>
                  <a:lnTo>
                    <a:pt x="10" y="12"/>
                  </a:lnTo>
                  <a:lnTo>
                    <a:pt x="8" y="12"/>
                  </a:lnTo>
                  <a:lnTo>
                    <a:pt x="2" y="10"/>
                  </a:lnTo>
                  <a:lnTo>
                    <a:pt x="0" y="8"/>
                  </a:lnTo>
                  <a:lnTo>
                    <a:pt x="0" y="4"/>
                  </a:lnTo>
                  <a:lnTo>
                    <a:pt x="2"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7" name="Freeform 209">
              <a:extLst>
                <a:ext uri="{FF2B5EF4-FFF2-40B4-BE49-F238E27FC236}">
                  <a16:creationId xmlns:a16="http://schemas.microsoft.com/office/drawing/2014/main" xmlns="" id="{0CB86ACC-CECE-47D3-8BBF-E1CF687DB3BE}"/>
                </a:ext>
              </a:extLst>
            </p:cNvPr>
            <p:cNvSpPr>
              <a:spLocks/>
            </p:cNvSpPr>
            <p:nvPr/>
          </p:nvSpPr>
          <p:spPr bwMode="auto">
            <a:xfrm>
              <a:off x="6291263" y="1344613"/>
              <a:ext cx="136525" cy="165100"/>
            </a:xfrm>
            <a:custGeom>
              <a:avLst/>
              <a:gdLst/>
              <a:ahLst/>
              <a:cxnLst>
                <a:cxn ang="0">
                  <a:pos x="48" y="14"/>
                </a:cxn>
                <a:cxn ang="0">
                  <a:pos x="50" y="10"/>
                </a:cxn>
                <a:cxn ang="0">
                  <a:pos x="50" y="4"/>
                </a:cxn>
                <a:cxn ang="0">
                  <a:pos x="56" y="0"/>
                </a:cxn>
                <a:cxn ang="0">
                  <a:pos x="72" y="34"/>
                </a:cxn>
                <a:cxn ang="0">
                  <a:pos x="86" y="50"/>
                </a:cxn>
                <a:cxn ang="0">
                  <a:pos x="76" y="58"/>
                </a:cxn>
                <a:cxn ang="0">
                  <a:pos x="76" y="72"/>
                </a:cxn>
                <a:cxn ang="0">
                  <a:pos x="78" y="72"/>
                </a:cxn>
                <a:cxn ang="0">
                  <a:pos x="80" y="78"/>
                </a:cxn>
                <a:cxn ang="0">
                  <a:pos x="80" y="82"/>
                </a:cxn>
                <a:cxn ang="0">
                  <a:pos x="34" y="104"/>
                </a:cxn>
                <a:cxn ang="0">
                  <a:pos x="10" y="90"/>
                </a:cxn>
                <a:cxn ang="0">
                  <a:pos x="12" y="84"/>
                </a:cxn>
                <a:cxn ang="0">
                  <a:pos x="0" y="84"/>
                </a:cxn>
                <a:cxn ang="0">
                  <a:pos x="10" y="72"/>
                </a:cxn>
                <a:cxn ang="0">
                  <a:pos x="6" y="70"/>
                </a:cxn>
                <a:cxn ang="0">
                  <a:pos x="18" y="64"/>
                </a:cxn>
                <a:cxn ang="0">
                  <a:pos x="20" y="56"/>
                </a:cxn>
                <a:cxn ang="0">
                  <a:pos x="16" y="48"/>
                </a:cxn>
                <a:cxn ang="0">
                  <a:pos x="24" y="30"/>
                </a:cxn>
                <a:cxn ang="0">
                  <a:pos x="46" y="24"/>
                </a:cxn>
                <a:cxn ang="0">
                  <a:pos x="48" y="14"/>
                </a:cxn>
                <a:cxn ang="0">
                  <a:pos x="48" y="14"/>
                </a:cxn>
              </a:cxnLst>
              <a:rect l="0" t="0" r="r" b="b"/>
              <a:pathLst>
                <a:path w="86" h="104">
                  <a:moveTo>
                    <a:pt x="48" y="14"/>
                  </a:moveTo>
                  <a:lnTo>
                    <a:pt x="50" y="10"/>
                  </a:lnTo>
                  <a:lnTo>
                    <a:pt x="50" y="4"/>
                  </a:lnTo>
                  <a:lnTo>
                    <a:pt x="56" y="0"/>
                  </a:lnTo>
                  <a:lnTo>
                    <a:pt x="72" y="34"/>
                  </a:lnTo>
                  <a:lnTo>
                    <a:pt x="86" y="50"/>
                  </a:lnTo>
                  <a:lnTo>
                    <a:pt x="76" y="58"/>
                  </a:lnTo>
                  <a:lnTo>
                    <a:pt x="76" y="72"/>
                  </a:lnTo>
                  <a:lnTo>
                    <a:pt x="78" y="72"/>
                  </a:lnTo>
                  <a:lnTo>
                    <a:pt x="80" y="78"/>
                  </a:lnTo>
                  <a:lnTo>
                    <a:pt x="80" y="82"/>
                  </a:lnTo>
                  <a:lnTo>
                    <a:pt x="34" y="104"/>
                  </a:lnTo>
                  <a:lnTo>
                    <a:pt x="10" y="90"/>
                  </a:lnTo>
                  <a:lnTo>
                    <a:pt x="12" y="84"/>
                  </a:lnTo>
                  <a:lnTo>
                    <a:pt x="0" y="84"/>
                  </a:lnTo>
                  <a:lnTo>
                    <a:pt x="10" y="72"/>
                  </a:lnTo>
                  <a:lnTo>
                    <a:pt x="6" y="70"/>
                  </a:lnTo>
                  <a:lnTo>
                    <a:pt x="18" y="64"/>
                  </a:lnTo>
                  <a:lnTo>
                    <a:pt x="20" y="56"/>
                  </a:lnTo>
                  <a:lnTo>
                    <a:pt x="16" y="48"/>
                  </a:lnTo>
                  <a:lnTo>
                    <a:pt x="24" y="30"/>
                  </a:lnTo>
                  <a:lnTo>
                    <a:pt x="46" y="24"/>
                  </a:lnTo>
                  <a:lnTo>
                    <a:pt x="48" y="14"/>
                  </a:lnTo>
                  <a:lnTo>
                    <a:pt x="48"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8" name="Freeform 210">
              <a:extLst>
                <a:ext uri="{FF2B5EF4-FFF2-40B4-BE49-F238E27FC236}">
                  <a16:creationId xmlns:a16="http://schemas.microsoft.com/office/drawing/2014/main" xmlns="" id="{9F9F1A88-D216-40A1-843C-8F2CF4726175}"/>
                </a:ext>
              </a:extLst>
            </p:cNvPr>
            <p:cNvSpPr>
              <a:spLocks/>
            </p:cNvSpPr>
            <p:nvPr/>
          </p:nvSpPr>
          <p:spPr bwMode="auto">
            <a:xfrm>
              <a:off x="6323013" y="1490663"/>
              <a:ext cx="158750" cy="161925"/>
            </a:xfrm>
            <a:custGeom>
              <a:avLst/>
              <a:gdLst/>
              <a:ahLst/>
              <a:cxnLst>
                <a:cxn ang="0">
                  <a:pos x="28" y="10"/>
                </a:cxn>
                <a:cxn ang="0">
                  <a:pos x="62" y="0"/>
                </a:cxn>
                <a:cxn ang="0">
                  <a:pos x="70" y="10"/>
                </a:cxn>
                <a:cxn ang="0">
                  <a:pos x="70" y="20"/>
                </a:cxn>
                <a:cxn ang="0">
                  <a:pos x="74" y="20"/>
                </a:cxn>
                <a:cxn ang="0">
                  <a:pos x="76" y="12"/>
                </a:cxn>
                <a:cxn ang="0">
                  <a:pos x="74" y="10"/>
                </a:cxn>
                <a:cxn ang="0">
                  <a:pos x="76" y="8"/>
                </a:cxn>
                <a:cxn ang="0">
                  <a:pos x="90" y="14"/>
                </a:cxn>
                <a:cxn ang="0">
                  <a:pos x="96" y="26"/>
                </a:cxn>
                <a:cxn ang="0">
                  <a:pos x="94" y="38"/>
                </a:cxn>
                <a:cxn ang="0">
                  <a:pos x="100" y="38"/>
                </a:cxn>
                <a:cxn ang="0">
                  <a:pos x="92" y="48"/>
                </a:cxn>
                <a:cxn ang="0">
                  <a:pos x="90" y="68"/>
                </a:cxn>
                <a:cxn ang="0">
                  <a:pos x="82" y="64"/>
                </a:cxn>
                <a:cxn ang="0">
                  <a:pos x="92" y="84"/>
                </a:cxn>
                <a:cxn ang="0">
                  <a:pos x="92" y="94"/>
                </a:cxn>
                <a:cxn ang="0">
                  <a:pos x="80" y="102"/>
                </a:cxn>
                <a:cxn ang="0">
                  <a:pos x="64" y="102"/>
                </a:cxn>
                <a:cxn ang="0">
                  <a:pos x="40" y="86"/>
                </a:cxn>
                <a:cxn ang="0">
                  <a:pos x="38" y="74"/>
                </a:cxn>
                <a:cxn ang="0">
                  <a:pos x="30" y="86"/>
                </a:cxn>
                <a:cxn ang="0">
                  <a:pos x="18" y="70"/>
                </a:cxn>
                <a:cxn ang="0">
                  <a:pos x="18" y="52"/>
                </a:cxn>
                <a:cxn ang="0">
                  <a:pos x="8" y="46"/>
                </a:cxn>
                <a:cxn ang="0">
                  <a:pos x="4" y="54"/>
                </a:cxn>
                <a:cxn ang="0">
                  <a:pos x="0" y="46"/>
                </a:cxn>
                <a:cxn ang="0">
                  <a:pos x="22" y="28"/>
                </a:cxn>
                <a:cxn ang="0">
                  <a:pos x="20" y="20"/>
                </a:cxn>
                <a:cxn ang="0">
                  <a:pos x="28" y="10"/>
                </a:cxn>
                <a:cxn ang="0">
                  <a:pos x="28" y="10"/>
                </a:cxn>
              </a:cxnLst>
              <a:rect l="0" t="0" r="r" b="b"/>
              <a:pathLst>
                <a:path w="100" h="102">
                  <a:moveTo>
                    <a:pt x="28" y="10"/>
                  </a:moveTo>
                  <a:lnTo>
                    <a:pt x="62" y="0"/>
                  </a:lnTo>
                  <a:lnTo>
                    <a:pt x="70" y="10"/>
                  </a:lnTo>
                  <a:lnTo>
                    <a:pt x="70" y="20"/>
                  </a:lnTo>
                  <a:lnTo>
                    <a:pt x="74" y="20"/>
                  </a:lnTo>
                  <a:lnTo>
                    <a:pt x="76" y="12"/>
                  </a:lnTo>
                  <a:lnTo>
                    <a:pt x="74" y="10"/>
                  </a:lnTo>
                  <a:lnTo>
                    <a:pt x="76" y="8"/>
                  </a:lnTo>
                  <a:lnTo>
                    <a:pt x="90" y="14"/>
                  </a:lnTo>
                  <a:lnTo>
                    <a:pt x="96" y="26"/>
                  </a:lnTo>
                  <a:lnTo>
                    <a:pt x="94" y="38"/>
                  </a:lnTo>
                  <a:lnTo>
                    <a:pt x="100" y="38"/>
                  </a:lnTo>
                  <a:lnTo>
                    <a:pt x="92" y="48"/>
                  </a:lnTo>
                  <a:lnTo>
                    <a:pt x="90" y="68"/>
                  </a:lnTo>
                  <a:lnTo>
                    <a:pt x="82" y="64"/>
                  </a:lnTo>
                  <a:lnTo>
                    <a:pt x="92" y="84"/>
                  </a:lnTo>
                  <a:lnTo>
                    <a:pt x="92" y="94"/>
                  </a:lnTo>
                  <a:lnTo>
                    <a:pt x="80" y="102"/>
                  </a:lnTo>
                  <a:lnTo>
                    <a:pt x="64" y="102"/>
                  </a:lnTo>
                  <a:lnTo>
                    <a:pt x="40" y="86"/>
                  </a:lnTo>
                  <a:lnTo>
                    <a:pt x="38" y="74"/>
                  </a:lnTo>
                  <a:lnTo>
                    <a:pt x="30" y="86"/>
                  </a:lnTo>
                  <a:lnTo>
                    <a:pt x="18" y="70"/>
                  </a:lnTo>
                  <a:lnTo>
                    <a:pt x="18" y="52"/>
                  </a:lnTo>
                  <a:lnTo>
                    <a:pt x="8" y="46"/>
                  </a:lnTo>
                  <a:lnTo>
                    <a:pt x="4" y="54"/>
                  </a:lnTo>
                  <a:lnTo>
                    <a:pt x="0" y="46"/>
                  </a:lnTo>
                  <a:lnTo>
                    <a:pt x="22" y="28"/>
                  </a:lnTo>
                  <a:lnTo>
                    <a:pt x="20" y="20"/>
                  </a:lnTo>
                  <a:lnTo>
                    <a:pt x="28" y="10"/>
                  </a:lnTo>
                  <a:lnTo>
                    <a:pt x="28"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39" name="Freeform 211">
              <a:extLst>
                <a:ext uri="{FF2B5EF4-FFF2-40B4-BE49-F238E27FC236}">
                  <a16:creationId xmlns:a16="http://schemas.microsoft.com/office/drawing/2014/main" xmlns="" id="{2C79E93F-0F8C-425A-8BCA-D20E516BAE3E}"/>
                </a:ext>
              </a:extLst>
            </p:cNvPr>
            <p:cNvSpPr>
              <a:spLocks/>
            </p:cNvSpPr>
            <p:nvPr/>
          </p:nvSpPr>
          <p:spPr bwMode="auto">
            <a:xfrm>
              <a:off x="6462713" y="1576388"/>
              <a:ext cx="130175" cy="165100"/>
            </a:xfrm>
            <a:custGeom>
              <a:avLst/>
              <a:gdLst/>
              <a:ahLst/>
              <a:cxnLst>
                <a:cxn ang="0">
                  <a:pos x="8" y="70"/>
                </a:cxn>
                <a:cxn ang="0">
                  <a:pos x="16" y="46"/>
                </a:cxn>
                <a:cxn ang="0">
                  <a:pos x="18" y="46"/>
                </a:cxn>
                <a:cxn ang="0">
                  <a:pos x="20" y="34"/>
                </a:cxn>
                <a:cxn ang="0">
                  <a:pos x="24" y="30"/>
                </a:cxn>
                <a:cxn ang="0">
                  <a:pos x="22" y="26"/>
                </a:cxn>
                <a:cxn ang="0">
                  <a:pos x="26" y="24"/>
                </a:cxn>
                <a:cxn ang="0">
                  <a:pos x="24" y="18"/>
                </a:cxn>
                <a:cxn ang="0">
                  <a:pos x="30" y="14"/>
                </a:cxn>
                <a:cxn ang="0">
                  <a:pos x="30" y="8"/>
                </a:cxn>
                <a:cxn ang="0">
                  <a:pos x="36" y="16"/>
                </a:cxn>
                <a:cxn ang="0">
                  <a:pos x="36" y="4"/>
                </a:cxn>
                <a:cxn ang="0">
                  <a:pos x="40" y="0"/>
                </a:cxn>
                <a:cxn ang="0">
                  <a:pos x="50" y="8"/>
                </a:cxn>
                <a:cxn ang="0">
                  <a:pos x="46" y="18"/>
                </a:cxn>
                <a:cxn ang="0">
                  <a:pos x="46" y="30"/>
                </a:cxn>
                <a:cxn ang="0">
                  <a:pos x="52" y="18"/>
                </a:cxn>
                <a:cxn ang="0">
                  <a:pos x="58" y="26"/>
                </a:cxn>
                <a:cxn ang="0">
                  <a:pos x="62" y="20"/>
                </a:cxn>
                <a:cxn ang="0">
                  <a:pos x="64" y="32"/>
                </a:cxn>
                <a:cxn ang="0">
                  <a:pos x="68" y="28"/>
                </a:cxn>
                <a:cxn ang="0">
                  <a:pos x="70" y="40"/>
                </a:cxn>
                <a:cxn ang="0">
                  <a:pos x="82" y="54"/>
                </a:cxn>
                <a:cxn ang="0">
                  <a:pos x="82" y="68"/>
                </a:cxn>
                <a:cxn ang="0">
                  <a:pos x="74" y="80"/>
                </a:cxn>
                <a:cxn ang="0">
                  <a:pos x="46" y="88"/>
                </a:cxn>
                <a:cxn ang="0">
                  <a:pos x="24" y="86"/>
                </a:cxn>
                <a:cxn ang="0">
                  <a:pos x="8" y="104"/>
                </a:cxn>
                <a:cxn ang="0">
                  <a:pos x="0" y="96"/>
                </a:cxn>
                <a:cxn ang="0">
                  <a:pos x="8" y="74"/>
                </a:cxn>
                <a:cxn ang="0">
                  <a:pos x="8" y="70"/>
                </a:cxn>
                <a:cxn ang="0">
                  <a:pos x="8" y="70"/>
                </a:cxn>
              </a:cxnLst>
              <a:rect l="0" t="0" r="r" b="b"/>
              <a:pathLst>
                <a:path w="82" h="104">
                  <a:moveTo>
                    <a:pt x="8" y="70"/>
                  </a:moveTo>
                  <a:lnTo>
                    <a:pt x="16" y="46"/>
                  </a:lnTo>
                  <a:lnTo>
                    <a:pt x="18" y="46"/>
                  </a:lnTo>
                  <a:lnTo>
                    <a:pt x="20" y="34"/>
                  </a:lnTo>
                  <a:lnTo>
                    <a:pt x="24" y="30"/>
                  </a:lnTo>
                  <a:lnTo>
                    <a:pt x="22" y="26"/>
                  </a:lnTo>
                  <a:lnTo>
                    <a:pt x="26" y="24"/>
                  </a:lnTo>
                  <a:lnTo>
                    <a:pt x="24" y="18"/>
                  </a:lnTo>
                  <a:lnTo>
                    <a:pt x="30" y="14"/>
                  </a:lnTo>
                  <a:lnTo>
                    <a:pt x="30" y="8"/>
                  </a:lnTo>
                  <a:lnTo>
                    <a:pt x="36" y="16"/>
                  </a:lnTo>
                  <a:lnTo>
                    <a:pt x="36" y="4"/>
                  </a:lnTo>
                  <a:lnTo>
                    <a:pt x="40" y="0"/>
                  </a:lnTo>
                  <a:lnTo>
                    <a:pt x="50" y="8"/>
                  </a:lnTo>
                  <a:lnTo>
                    <a:pt x="46" y="18"/>
                  </a:lnTo>
                  <a:lnTo>
                    <a:pt x="46" y="30"/>
                  </a:lnTo>
                  <a:lnTo>
                    <a:pt x="52" y="18"/>
                  </a:lnTo>
                  <a:lnTo>
                    <a:pt x="58" y="26"/>
                  </a:lnTo>
                  <a:lnTo>
                    <a:pt x="62" y="20"/>
                  </a:lnTo>
                  <a:lnTo>
                    <a:pt x="64" y="32"/>
                  </a:lnTo>
                  <a:lnTo>
                    <a:pt x="68" y="28"/>
                  </a:lnTo>
                  <a:lnTo>
                    <a:pt x="70" y="40"/>
                  </a:lnTo>
                  <a:lnTo>
                    <a:pt x="82" y="54"/>
                  </a:lnTo>
                  <a:lnTo>
                    <a:pt x="82" y="68"/>
                  </a:lnTo>
                  <a:lnTo>
                    <a:pt x="74" y="80"/>
                  </a:lnTo>
                  <a:lnTo>
                    <a:pt x="46" y="88"/>
                  </a:lnTo>
                  <a:lnTo>
                    <a:pt x="24" y="86"/>
                  </a:lnTo>
                  <a:lnTo>
                    <a:pt x="8" y="104"/>
                  </a:lnTo>
                  <a:lnTo>
                    <a:pt x="0" y="96"/>
                  </a:lnTo>
                  <a:lnTo>
                    <a:pt x="8" y="74"/>
                  </a:lnTo>
                  <a:lnTo>
                    <a:pt x="8" y="70"/>
                  </a:lnTo>
                  <a:lnTo>
                    <a:pt x="8" y="7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0" name="Freeform 212">
              <a:extLst>
                <a:ext uri="{FF2B5EF4-FFF2-40B4-BE49-F238E27FC236}">
                  <a16:creationId xmlns:a16="http://schemas.microsoft.com/office/drawing/2014/main" xmlns="" id="{9A407623-F875-4B96-8D48-4F06665F03E1}"/>
                </a:ext>
              </a:extLst>
            </p:cNvPr>
            <p:cNvSpPr>
              <a:spLocks/>
            </p:cNvSpPr>
            <p:nvPr/>
          </p:nvSpPr>
          <p:spPr bwMode="auto">
            <a:xfrm>
              <a:off x="6615113" y="1716088"/>
              <a:ext cx="25400" cy="12700"/>
            </a:xfrm>
            <a:custGeom>
              <a:avLst/>
              <a:gdLst/>
              <a:ahLst/>
              <a:cxnLst>
                <a:cxn ang="0">
                  <a:pos x="6" y="0"/>
                </a:cxn>
                <a:cxn ang="0">
                  <a:pos x="16" y="2"/>
                </a:cxn>
                <a:cxn ang="0">
                  <a:pos x="14" y="8"/>
                </a:cxn>
                <a:cxn ang="0">
                  <a:pos x="0" y="4"/>
                </a:cxn>
                <a:cxn ang="0">
                  <a:pos x="6" y="0"/>
                </a:cxn>
                <a:cxn ang="0">
                  <a:pos x="6" y="0"/>
                </a:cxn>
              </a:cxnLst>
              <a:rect l="0" t="0" r="r" b="b"/>
              <a:pathLst>
                <a:path w="16" h="8">
                  <a:moveTo>
                    <a:pt x="6" y="0"/>
                  </a:moveTo>
                  <a:lnTo>
                    <a:pt x="16" y="2"/>
                  </a:lnTo>
                  <a:lnTo>
                    <a:pt x="14" y="8"/>
                  </a:lnTo>
                  <a:lnTo>
                    <a:pt x="0" y="4"/>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1" name="Freeform 213">
              <a:extLst>
                <a:ext uri="{FF2B5EF4-FFF2-40B4-BE49-F238E27FC236}">
                  <a16:creationId xmlns:a16="http://schemas.microsoft.com/office/drawing/2014/main" xmlns="" id="{F251500B-5E74-4EEE-B6AD-799E90EA6F66}"/>
                </a:ext>
              </a:extLst>
            </p:cNvPr>
            <p:cNvSpPr>
              <a:spLocks/>
            </p:cNvSpPr>
            <p:nvPr/>
          </p:nvSpPr>
          <p:spPr bwMode="auto">
            <a:xfrm>
              <a:off x="6373813" y="1897063"/>
              <a:ext cx="28575" cy="12700"/>
            </a:xfrm>
            <a:custGeom>
              <a:avLst/>
              <a:gdLst/>
              <a:ahLst/>
              <a:cxnLst>
                <a:cxn ang="0">
                  <a:pos x="14" y="8"/>
                </a:cxn>
                <a:cxn ang="0">
                  <a:pos x="0" y="2"/>
                </a:cxn>
                <a:cxn ang="0">
                  <a:pos x="16" y="0"/>
                </a:cxn>
                <a:cxn ang="0">
                  <a:pos x="18" y="4"/>
                </a:cxn>
                <a:cxn ang="0">
                  <a:pos x="18" y="8"/>
                </a:cxn>
                <a:cxn ang="0">
                  <a:pos x="14" y="8"/>
                </a:cxn>
                <a:cxn ang="0">
                  <a:pos x="14" y="8"/>
                </a:cxn>
              </a:cxnLst>
              <a:rect l="0" t="0" r="r" b="b"/>
              <a:pathLst>
                <a:path w="18" h="8">
                  <a:moveTo>
                    <a:pt x="14" y="8"/>
                  </a:moveTo>
                  <a:lnTo>
                    <a:pt x="0" y="2"/>
                  </a:lnTo>
                  <a:lnTo>
                    <a:pt x="16" y="0"/>
                  </a:lnTo>
                  <a:lnTo>
                    <a:pt x="18" y="4"/>
                  </a:lnTo>
                  <a:lnTo>
                    <a:pt x="18" y="8"/>
                  </a:lnTo>
                  <a:lnTo>
                    <a:pt x="14" y="8"/>
                  </a:lnTo>
                  <a:lnTo>
                    <a:pt x="1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2" name="Freeform 214">
              <a:extLst>
                <a:ext uri="{FF2B5EF4-FFF2-40B4-BE49-F238E27FC236}">
                  <a16:creationId xmlns:a16="http://schemas.microsoft.com/office/drawing/2014/main" xmlns="" id="{F403CF94-FF26-4ACD-BA32-4A1138FD0DF4}"/>
                </a:ext>
              </a:extLst>
            </p:cNvPr>
            <p:cNvSpPr>
              <a:spLocks/>
            </p:cNvSpPr>
            <p:nvPr/>
          </p:nvSpPr>
          <p:spPr bwMode="auto">
            <a:xfrm>
              <a:off x="6373813" y="1817688"/>
              <a:ext cx="25400" cy="25400"/>
            </a:xfrm>
            <a:custGeom>
              <a:avLst/>
              <a:gdLst/>
              <a:ahLst/>
              <a:cxnLst>
                <a:cxn ang="0">
                  <a:pos x="14" y="8"/>
                </a:cxn>
                <a:cxn ang="0">
                  <a:pos x="8" y="16"/>
                </a:cxn>
                <a:cxn ang="0">
                  <a:pos x="8" y="12"/>
                </a:cxn>
                <a:cxn ang="0">
                  <a:pos x="0" y="14"/>
                </a:cxn>
                <a:cxn ang="0">
                  <a:pos x="14" y="0"/>
                </a:cxn>
                <a:cxn ang="0">
                  <a:pos x="16" y="4"/>
                </a:cxn>
                <a:cxn ang="0">
                  <a:pos x="14" y="8"/>
                </a:cxn>
                <a:cxn ang="0">
                  <a:pos x="14" y="8"/>
                </a:cxn>
              </a:cxnLst>
              <a:rect l="0" t="0" r="r" b="b"/>
              <a:pathLst>
                <a:path w="16" h="16">
                  <a:moveTo>
                    <a:pt x="14" y="8"/>
                  </a:moveTo>
                  <a:lnTo>
                    <a:pt x="8" y="16"/>
                  </a:lnTo>
                  <a:lnTo>
                    <a:pt x="8" y="12"/>
                  </a:lnTo>
                  <a:lnTo>
                    <a:pt x="0" y="14"/>
                  </a:lnTo>
                  <a:lnTo>
                    <a:pt x="14" y="0"/>
                  </a:lnTo>
                  <a:lnTo>
                    <a:pt x="16" y="4"/>
                  </a:lnTo>
                  <a:lnTo>
                    <a:pt x="14" y="8"/>
                  </a:lnTo>
                  <a:lnTo>
                    <a:pt x="1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3" name="Freeform 215">
              <a:extLst>
                <a:ext uri="{FF2B5EF4-FFF2-40B4-BE49-F238E27FC236}">
                  <a16:creationId xmlns:a16="http://schemas.microsoft.com/office/drawing/2014/main" xmlns="" id="{F102BA9F-6C04-4F61-B51F-A33B07AF35EF}"/>
                </a:ext>
              </a:extLst>
            </p:cNvPr>
            <p:cNvSpPr>
              <a:spLocks/>
            </p:cNvSpPr>
            <p:nvPr/>
          </p:nvSpPr>
          <p:spPr bwMode="auto">
            <a:xfrm>
              <a:off x="6719888" y="2043113"/>
              <a:ext cx="38100" cy="34925"/>
            </a:xfrm>
            <a:custGeom>
              <a:avLst/>
              <a:gdLst/>
              <a:ahLst/>
              <a:cxnLst>
                <a:cxn ang="0">
                  <a:pos x="20" y="2"/>
                </a:cxn>
                <a:cxn ang="0">
                  <a:pos x="24" y="4"/>
                </a:cxn>
                <a:cxn ang="0">
                  <a:pos x="24" y="12"/>
                </a:cxn>
                <a:cxn ang="0">
                  <a:pos x="18" y="22"/>
                </a:cxn>
                <a:cxn ang="0">
                  <a:pos x="0" y="12"/>
                </a:cxn>
                <a:cxn ang="0">
                  <a:pos x="6" y="10"/>
                </a:cxn>
                <a:cxn ang="0">
                  <a:pos x="6" y="0"/>
                </a:cxn>
                <a:cxn ang="0">
                  <a:pos x="20" y="2"/>
                </a:cxn>
                <a:cxn ang="0">
                  <a:pos x="20" y="2"/>
                </a:cxn>
              </a:cxnLst>
              <a:rect l="0" t="0" r="r" b="b"/>
              <a:pathLst>
                <a:path w="24" h="22">
                  <a:moveTo>
                    <a:pt x="20" y="2"/>
                  </a:moveTo>
                  <a:lnTo>
                    <a:pt x="24" y="4"/>
                  </a:lnTo>
                  <a:lnTo>
                    <a:pt x="24" y="12"/>
                  </a:lnTo>
                  <a:lnTo>
                    <a:pt x="18" y="22"/>
                  </a:lnTo>
                  <a:lnTo>
                    <a:pt x="0" y="12"/>
                  </a:lnTo>
                  <a:lnTo>
                    <a:pt x="6" y="10"/>
                  </a:lnTo>
                  <a:lnTo>
                    <a:pt x="6" y="0"/>
                  </a:lnTo>
                  <a:lnTo>
                    <a:pt x="20" y="2"/>
                  </a:lnTo>
                  <a:lnTo>
                    <a:pt x="2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4" name="Freeform 216">
              <a:extLst>
                <a:ext uri="{FF2B5EF4-FFF2-40B4-BE49-F238E27FC236}">
                  <a16:creationId xmlns:a16="http://schemas.microsoft.com/office/drawing/2014/main" xmlns="" id="{B955BD83-0F40-4765-9AF3-B2E90C10C145}"/>
                </a:ext>
              </a:extLst>
            </p:cNvPr>
            <p:cNvSpPr>
              <a:spLocks/>
            </p:cNvSpPr>
            <p:nvPr/>
          </p:nvSpPr>
          <p:spPr bwMode="auto">
            <a:xfrm>
              <a:off x="7227888" y="2068513"/>
              <a:ext cx="19050" cy="25400"/>
            </a:xfrm>
            <a:custGeom>
              <a:avLst/>
              <a:gdLst/>
              <a:ahLst/>
              <a:cxnLst>
                <a:cxn ang="0">
                  <a:pos x="8" y="8"/>
                </a:cxn>
                <a:cxn ang="0">
                  <a:pos x="12" y="14"/>
                </a:cxn>
                <a:cxn ang="0">
                  <a:pos x="10" y="16"/>
                </a:cxn>
                <a:cxn ang="0">
                  <a:pos x="0" y="0"/>
                </a:cxn>
                <a:cxn ang="0">
                  <a:pos x="8" y="8"/>
                </a:cxn>
                <a:cxn ang="0">
                  <a:pos x="8" y="8"/>
                </a:cxn>
              </a:cxnLst>
              <a:rect l="0" t="0" r="r" b="b"/>
              <a:pathLst>
                <a:path w="12" h="16">
                  <a:moveTo>
                    <a:pt x="8" y="8"/>
                  </a:moveTo>
                  <a:lnTo>
                    <a:pt x="12" y="14"/>
                  </a:lnTo>
                  <a:lnTo>
                    <a:pt x="10" y="16"/>
                  </a:lnTo>
                  <a:lnTo>
                    <a:pt x="0" y="0"/>
                  </a:lnTo>
                  <a:lnTo>
                    <a:pt x="8" y="8"/>
                  </a:lnTo>
                  <a:lnTo>
                    <a:pt x="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5" name="Freeform 217">
              <a:extLst>
                <a:ext uri="{FF2B5EF4-FFF2-40B4-BE49-F238E27FC236}">
                  <a16:creationId xmlns:a16="http://schemas.microsoft.com/office/drawing/2014/main" xmlns="" id="{DCA53CE1-19D4-4A84-99C5-BA10D3C9A855}"/>
                </a:ext>
              </a:extLst>
            </p:cNvPr>
            <p:cNvSpPr>
              <a:spLocks/>
            </p:cNvSpPr>
            <p:nvPr/>
          </p:nvSpPr>
          <p:spPr bwMode="auto">
            <a:xfrm>
              <a:off x="7227888" y="1935163"/>
              <a:ext cx="12700" cy="44450"/>
            </a:xfrm>
            <a:custGeom>
              <a:avLst/>
              <a:gdLst/>
              <a:ahLst/>
              <a:cxnLst>
                <a:cxn ang="0">
                  <a:pos x="6" y="16"/>
                </a:cxn>
                <a:cxn ang="0">
                  <a:pos x="4" y="28"/>
                </a:cxn>
                <a:cxn ang="0">
                  <a:pos x="0" y="24"/>
                </a:cxn>
                <a:cxn ang="0">
                  <a:pos x="2" y="0"/>
                </a:cxn>
                <a:cxn ang="0">
                  <a:pos x="8" y="12"/>
                </a:cxn>
                <a:cxn ang="0">
                  <a:pos x="6" y="16"/>
                </a:cxn>
                <a:cxn ang="0">
                  <a:pos x="6" y="16"/>
                </a:cxn>
              </a:cxnLst>
              <a:rect l="0" t="0" r="r" b="b"/>
              <a:pathLst>
                <a:path w="8" h="28">
                  <a:moveTo>
                    <a:pt x="6" y="16"/>
                  </a:moveTo>
                  <a:lnTo>
                    <a:pt x="4" y="28"/>
                  </a:lnTo>
                  <a:lnTo>
                    <a:pt x="0" y="24"/>
                  </a:lnTo>
                  <a:lnTo>
                    <a:pt x="2" y="0"/>
                  </a:lnTo>
                  <a:lnTo>
                    <a:pt x="8" y="12"/>
                  </a:lnTo>
                  <a:lnTo>
                    <a:pt x="6" y="16"/>
                  </a:lnTo>
                  <a:lnTo>
                    <a:pt x="6"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6" name="Freeform 218">
              <a:extLst>
                <a:ext uri="{FF2B5EF4-FFF2-40B4-BE49-F238E27FC236}">
                  <a16:creationId xmlns:a16="http://schemas.microsoft.com/office/drawing/2014/main" xmlns="" id="{F77B3B71-ED4C-470B-A6B8-0628014860BE}"/>
                </a:ext>
              </a:extLst>
            </p:cNvPr>
            <p:cNvSpPr>
              <a:spLocks/>
            </p:cNvSpPr>
            <p:nvPr/>
          </p:nvSpPr>
          <p:spPr bwMode="auto">
            <a:xfrm>
              <a:off x="7256463" y="1903413"/>
              <a:ext cx="139700" cy="127000"/>
            </a:xfrm>
            <a:custGeom>
              <a:avLst/>
              <a:gdLst/>
              <a:ahLst/>
              <a:cxnLst>
                <a:cxn ang="0">
                  <a:pos x="42" y="20"/>
                </a:cxn>
                <a:cxn ang="0">
                  <a:pos x="48" y="22"/>
                </a:cxn>
                <a:cxn ang="0">
                  <a:pos x="46" y="30"/>
                </a:cxn>
                <a:cxn ang="0">
                  <a:pos x="48" y="32"/>
                </a:cxn>
                <a:cxn ang="0">
                  <a:pos x="54" y="34"/>
                </a:cxn>
                <a:cxn ang="0">
                  <a:pos x="56" y="26"/>
                </a:cxn>
                <a:cxn ang="0">
                  <a:pos x="54" y="22"/>
                </a:cxn>
                <a:cxn ang="0">
                  <a:pos x="54" y="12"/>
                </a:cxn>
                <a:cxn ang="0">
                  <a:pos x="58" y="8"/>
                </a:cxn>
                <a:cxn ang="0">
                  <a:pos x="64" y="12"/>
                </a:cxn>
                <a:cxn ang="0">
                  <a:pos x="72" y="26"/>
                </a:cxn>
                <a:cxn ang="0">
                  <a:pos x="76" y="28"/>
                </a:cxn>
                <a:cxn ang="0">
                  <a:pos x="72" y="44"/>
                </a:cxn>
                <a:cxn ang="0">
                  <a:pos x="74" y="56"/>
                </a:cxn>
                <a:cxn ang="0">
                  <a:pos x="88" y="68"/>
                </a:cxn>
                <a:cxn ang="0">
                  <a:pos x="76" y="68"/>
                </a:cxn>
                <a:cxn ang="0">
                  <a:pos x="74" y="74"/>
                </a:cxn>
                <a:cxn ang="0">
                  <a:pos x="68" y="62"/>
                </a:cxn>
                <a:cxn ang="0">
                  <a:pos x="42" y="76"/>
                </a:cxn>
                <a:cxn ang="0">
                  <a:pos x="40" y="74"/>
                </a:cxn>
                <a:cxn ang="0">
                  <a:pos x="44" y="72"/>
                </a:cxn>
                <a:cxn ang="0">
                  <a:pos x="40" y="68"/>
                </a:cxn>
                <a:cxn ang="0">
                  <a:pos x="38" y="62"/>
                </a:cxn>
                <a:cxn ang="0">
                  <a:pos x="36" y="64"/>
                </a:cxn>
                <a:cxn ang="0">
                  <a:pos x="34" y="70"/>
                </a:cxn>
                <a:cxn ang="0">
                  <a:pos x="38" y="70"/>
                </a:cxn>
                <a:cxn ang="0">
                  <a:pos x="34" y="80"/>
                </a:cxn>
                <a:cxn ang="0">
                  <a:pos x="16" y="74"/>
                </a:cxn>
                <a:cxn ang="0">
                  <a:pos x="12" y="64"/>
                </a:cxn>
                <a:cxn ang="0">
                  <a:pos x="2" y="58"/>
                </a:cxn>
                <a:cxn ang="0">
                  <a:pos x="0" y="48"/>
                </a:cxn>
                <a:cxn ang="0">
                  <a:pos x="4" y="44"/>
                </a:cxn>
                <a:cxn ang="0">
                  <a:pos x="6" y="38"/>
                </a:cxn>
                <a:cxn ang="0">
                  <a:pos x="4" y="36"/>
                </a:cxn>
                <a:cxn ang="0">
                  <a:pos x="4" y="32"/>
                </a:cxn>
                <a:cxn ang="0">
                  <a:pos x="4" y="26"/>
                </a:cxn>
                <a:cxn ang="0">
                  <a:pos x="10" y="24"/>
                </a:cxn>
                <a:cxn ang="0">
                  <a:pos x="6" y="14"/>
                </a:cxn>
                <a:cxn ang="0">
                  <a:pos x="28" y="0"/>
                </a:cxn>
                <a:cxn ang="0">
                  <a:pos x="28" y="6"/>
                </a:cxn>
                <a:cxn ang="0">
                  <a:pos x="42" y="20"/>
                </a:cxn>
                <a:cxn ang="0">
                  <a:pos x="42" y="20"/>
                </a:cxn>
              </a:cxnLst>
              <a:rect l="0" t="0" r="r" b="b"/>
              <a:pathLst>
                <a:path w="88" h="80">
                  <a:moveTo>
                    <a:pt x="42" y="20"/>
                  </a:moveTo>
                  <a:lnTo>
                    <a:pt x="48" y="22"/>
                  </a:lnTo>
                  <a:lnTo>
                    <a:pt x="46" y="30"/>
                  </a:lnTo>
                  <a:lnTo>
                    <a:pt x="48" y="32"/>
                  </a:lnTo>
                  <a:lnTo>
                    <a:pt x="54" y="34"/>
                  </a:lnTo>
                  <a:lnTo>
                    <a:pt x="56" y="26"/>
                  </a:lnTo>
                  <a:lnTo>
                    <a:pt x="54" y="22"/>
                  </a:lnTo>
                  <a:lnTo>
                    <a:pt x="54" y="12"/>
                  </a:lnTo>
                  <a:lnTo>
                    <a:pt x="58" y="8"/>
                  </a:lnTo>
                  <a:lnTo>
                    <a:pt x="64" y="12"/>
                  </a:lnTo>
                  <a:lnTo>
                    <a:pt x="72" y="26"/>
                  </a:lnTo>
                  <a:lnTo>
                    <a:pt x="76" y="28"/>
                  </a:lnTo>
                  <a:lnTo>
                    <a:pt x="72" y="44"/>
                  </a:lnTo>
                  <a:lnTo>
                    <a:pt x="74" y="56"/>
                  </a:lnTo>
                  <a:lnTo>
                    <a:pt x="88" y="68"/>
                  </a:lnTo>
                  <a:lnTo>
                    <a:pt x="76" y="68"/>
                  </a:lnTo>
                  <a:lnTo>
                    <a:pt x="74" y="74"/>
                  </a:lnTo>
                  <a:lnTo>
                    <a:pt x="68" y="62"/>
                  </a:lnTo>
                  <a:lnTo>
                    <a:pt x="42" y="76"/>
                  </a:lnTo>
                  <a:lnTo>
                    <a:pt x="40" y="74"/>
                  </a:lnTo>
                  <a:lnTo>
                    <a:pt x="44" y="72"/>
                  </a:lnTo>
                  <a:lnTo>
                    <a:pt x="40" y="68"/>
                  </a:lnTo>
                  <a:lnTo>
                    <a:pt x="38" y="62"/>
                  </a:lnTo>
                  <a:lnTo>
                    <a:pt x="36" y="64"/>
                  </a:lnTo>
                  <a:lnTo>
                    <a:pt x="34" y="70"/>
                  </a:lnTo>
                  <a:lnTo>
                    <a:pt x="38" y="70"/>
                  </a:lnTo>
                  <a:lnTo>
                    <a:pt x="34" y="80"/>
                  </a:lnTo>
                  <a:lnTo>
                    <a:pt x="16" y="74"/>
                  </a:lnTo>
                  <a:lnTo>
                    <a:pt x="12" y="64"/>
                  </a:lnTo>
                  <a:lnTo>
                    <a:pt x="2" y="58"/>
                  </a:lnTo>
                  <a:lnTo>
                    <a:pt x="0" y="48"/>
                  </a:lnTo>
                  <a:lnTo>
                    <a:pt x="4" y="44"/>
                  </a:lnTo>
                  <a:lnTo>
                    <a:pt x="6" y="38"/>
                  </a:lnTo>
                  <a:lnTo>
                    <a:pt x="4" y="36"/>
                  </a:lnTo>
                  <a:lnTo>
                    <a:pt x="4" y="32"/>
                  </a:lnTo>
                  <a:lnTo>
                    <a:pt x="4" y="26"/>
                  </a:lnTo>
                  <a:lnTo>
                    <a:pt x="10" y="24"/>
                  </a:lnTo>
                  <a:lnTo>
                    <a:pt x="6" y="14"/>
                  </a:lnTo>
                  <a:lnTo>
                    <a:pt x="28" y="0"/>
                  </a:lnTo>
                  <a:lnTo>
                    <a:pt x="28" y="6"/>
                  </a:lnTo>
                  <a:lnTo>
                    <a:pt x="42" y="20"/>
                  </a:lnTo>
                  <a:lnTo>
                    <a:pt x="42"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7" name="Freeform 219">
              <a:extLst>
                <a:ext uri="{FF2B5EF4-FFF2-40B4-BE49-F238E27FC236}">
                  <a16:creationId xmlns:a16="http://schemas.microsoft.com/office/drawing/2014/main" xmlns="" id="{F704E79E-1659-407A-9F6D-A6AF9C85F039}"/>
                </a:ext>
              </a:extLst>
            </p:cNvPr>
            <p:cNvSpPr>
              <a:spLocks/>
            </p:cNvSpPr>
            <p:nvPr/>
          </p:nvSpPr>
          <p:spPr bwMode="auto">
            <a:xfrm>
              <a:off x="7354888" y="1909763"/>
              <a:ext cx="85725" cy="95250"/>
            </a:xfrm>
            <a:custGeom>
              <a:avLst/>
              <a:gdLst/>
              <a:ahLst/>
              <a:cxnLst>
                <a:cxn ang="0">
                  <a:pos x="0" y="0"/>
                </a:cxn>
                <a:cxn ang="0">
                  <a:pos x="34" y="16"/>
                </a:cxn>
                <a:cxn ang="0">
                  <a:pos x="54" y="36"/>
                </a:cxn>
                <a:cxn ang="0">
                  <a:pos x="44" y="38"/>
                </a:cxn>
                <a:cxn ang="0">
                  <a:pos x="46" y="48"/>
                </a:cxn>
                <a:cxn ang="0">
                  <a:pos x="40" y="56"/>
                </a:cxn>
                <a:cxn ang="0">
                  <a:pos x="34" y="60"/>
                </a:cxn>
                <a:cxn ang="0">
                  <a:pos x="22" y="56"/>
                </a:cxn>
                <a:cxn ang="0">
                  <a:pos x="12" y="40"/>
                </a:cxn>
                <a:cxn ang="0">
                  <a:pos x="18" y="20"/>
                </a:cxn>
                <a:cxn ang="0">
                  <a:pos x="0" y="0"/>
                </a:cxn>
                <a:cxn ang="0">
                  <a:pos x="0" y="0"/>
                </a:cxn>
              </a:cxnLst>
              <a:rect l="0" t="0" r="r" b="b"/>
              <a:pathLst>
                <a:path w="54" h="60">
                  <a:moveTo>
                    <a:pt x="0" y="0"/>
                  </a:moveTo>
                  <a:lnTo>
                    <a:pt x="34" y="16"/>
                  </a:lnTo>
                  <a:lnTo>
                    <a:pt x="54" y="36"/>
                  </a:lnTo>
                  <a:lnTo>
                    <a:pt x="44" y="38"/>
                  </a:lnTo>
                  <a:lnTo>
                    <a:pt x="46" y="48"/>
                  </a:lnTo>
                  <a:lnTo>
                    <a:pt x="40" y="56"/>
                  </a:lnTo>
                  <a:lnTo>
                    <a:pt x="34" y="60"/>
                  </a:lnTo>
                  <a:lnTo>
                    <a:pt x="22" y="56"/>
                  </a:lnTo>
                  <a:lnTo>
                    <a:pt x="12" y="40"/>
                  </a:lnTo>
                  <a:lnTo>
                    <a:pt x="18" y="2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8" name="Freeform 220">
              <a:extLst>
                <a:ext uri="{FF2B5EF4-FFF2-40B4-BE49-F238E27FC236}">
                  <a16:creationId xmlns:a16="http://schemas.microsoft.com/office/drawing/2014/main" xmlns="" id="{4DC2C795-2629-4E6B-8555-5339B7D8E4F7}"/>
                </a:ext>
              </a:extLst>
            </p:cNvPr>
            <p:cNvSpPr>
              <a:spLocks/>
            </p:cNvSpPr>
            <p:nvPr/>
          </p:nvSpPr>
          <p:spPr bwMode="auto">
            <a:xfrm>
              <a:off x="7459663" y="1960563"/>
              <a:ext cx="101600" cy="66675"/>
            </a:xfrm>
            <a:custGeom>
              <a:avLst/>
              <a:gdLst/>
              <a:ahLst/>
              <a:cxnLst>
                <a:cxn ang="0">
                  <a:pos x="0" y="0"/>
                </a:cxn>
                <a:cxn ang="0">
                  <a:pos x="8" y="8"/>
                </a:cxn>
                <a:cxn ang="0">
                  <a:pos x="30" y="10"/>
                </a:cxn>
                <a:cxn ang="0">
                  <a:pos x="26" y="16"/>
                </a:cxn>
                <a:cxn ang="0">
                  <a:pos x="42" y="14"/>
                </a:cxn>
                <a:cxn ang="0">
                  <a:pos x="64" y="24"/>
                </a:cxn>
                <a:cxn ang="0">
                  <a:pos x="58" y="38"/>
                </a:cxn>
                <a:cxn ang="0">
                  <a:pos x="38" y="42"/>
                </a:cxn>
                <a:cxn ang="0">
                  <a:pos x="10" y="26"/>
                </a:cxn>
                <a:cxn ang="0">
                  <a:pos x="10" y="20"/>
                </a:cxn>
                <a:cxn ang="0">
                  <a:pos x="0" y="4"/>
                </a:cxn>
                <a:cxn ang="0">
                  <a:pos x="0" y="0"/>
                </a:cxn>
                <a:cxn ang="0">
                  <a:pos x="0" y="0"/>
                </a:cxn>
              </a:cxnLst>
              <a:rect l="0" t="0" r="r" b="b"/>
              <a:pathLst>
                <a:path w="64" h="42">
                  <a:moveTo>
                    <a:pt x="0" y="0"/>
                  </a:moveTo>
                  <a:lnTo>
                    <a:pt x="8" y="8"/>
                  </a:lnTo>
                  <a:lnTo>
                    <a:pt x="30" y="10"/>
                  </a:lnTo>
                  <a:lnTo>
                    <a:pt x="26" y="16"/>
                  </a:lnTo>
                  <a:lnTo>
                    <a:pt x="42" y="14"/>
                  </a:lnTo>
                  <a:lnTo>
                    <a:pt x="64" y="24"/>
                  </a:lnTo>
                  <a:lnTo>
                    <a:pt x="58" y="38"/>
                  </a:lnTo>
                  <a:lnTo>
                    <a:pt x="38" y="42"/>
                  </a:lnTo>
                  <a:lnTo>
                    <a:pt x="10" y="26"/>
                  </a:lnTo>
                  <a:lnTo>
                    <a:pt x="10" y="20"/>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49" name="Freeform 221">
              <a:extLst>
                <a:ext uri="{FF2B5EF4-FFF2-40B4-BE49-F238E27FC236}">
                  <a16:creationId xmlns:a16="http://schemas.microsoft.com/office/drawing/2014/main" xmlns="" id="{F75B78A7-C280-4C6B-9D3F-4A04E1AA0478}"/>
                </a:ext>
              </a:extLst>
            </p:cNvPr>
            <p:cNvSpPr>
              <a:spLocks/>
            </p:cNvSpPr>
            <p:nvPr/>
          </p:nvSpPr>
          <p:spPr bwMode="auto">
            <a:xfrm>
              <a:off x="7326313" y="2062163"/>
              <a:ext cx="22225" cy="31750"/>
            </a:xfrm>
            <a:custGeom>
              <a:avLst/>
              <a:gdLst/>
              <a:ahLst/>
              <a:cxnLst>
                <a:cxn ang="0">
                  <a:pos x="12" y="8"/>
                </a:cxn>
                <a:cxn ang="0">
                  <a:pos x="12" y="4"/>
                </a:cxn>
                <a:cxn ang="0">
                  <a:pos x="6" y="0"/>
                </a:cxn>
                <a:cxn ang="0">
                  <a:pos x="0" y="8"/>
                </a:cxn>
                <a:cxn ang="0">
                  <a:pos x="2" y="18"/>
                </a:cxn>
                <a:cxn ang="0">
                  <a:pos x="6" y="20"/>
                </a:cxn>
                <a:cxn ang="0">
                  <a:pos x="6" y="18"/>
                </a:cxn>
                <a:cxn ang="0">
                  <a:pos x="14" y="12"/>
                </a:cxn>
                <a:cxn ang="0">
                  <a:pos x="12" y="8"/>
                </a:cxn>
                <a:cxn ang="0">
                  <a:pos x="12" y="8"/>
                </a:cxn>
              </a:cxnLst>
              <a:rect l="0" t="0" r="r" b="b"/>
              <a:pathLst>
                <a:path w="14" h="20">
                  <a:moveTo>
                    <a:pt x="12" y="8"/>
                  </a:moveTo>
                  <a:lnTo>
                    <a:pt x="12" y="4"/>
                  </a:lnTo>
                  <a:lnTo>
                    <a:pt x="6" y="0"/>
                  </a:lnTo>
                  <a:lnTo>
                    <a:pt x="0" y="8"/>
                  </a:lnTo>
                  <a:lnTo>
                    <a:pt x="2" y="18"/>
                  </a:lnTo>
                  <a:lnTo>
                    <a:pt x="6" y="20"/>
                  </a:lnTo>
                  <a:lnTo>
                    <a:pt x="6" y="18"/>
                  </a:lnTo>
                  <a:lnTo>
                    <a:pt x="14" y="12"/>
                  </a:lnTo>
                  <a:lnTo>
                    <a:pt x="12" y="8"/>
                  </a:lnTo>
                  <a:lnTo>
                    <a:pt x="1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0" name="Freeform 222">
              <a:extLst>
                <a:ext uri="{FF2B5EF4-FFF2-40B4-BE49-F238E27FC236}">
                  <a16:creationId xmlns:a16="http://schemas.microsoft.com/office/drawing/2014/main" xmlns="" id="{0A6454A1-DFF1-47B9-8067-91DEB8852AF0}"/>
                </a:ext>
              </a:extLst>
            </p:cNvPr>
            <p:cNvSpPr>
              <a:spLocks/>
            </p:cNvSpPr>
            <p:nvPr/>
          </p:nvSpPr>
          <p:spPr bwMode="auto">
            <a:xfrm>
              <a:off x="7319963" y="2093913"/>
              <a:ext cx="79375" cy="50800"/>
            </a:xfrm>
            <a:custGeom>
              <a:avLst/>
              <a:gdLst/>
              <a:ahLst/>
              <a:cxnLst>
                <a:cxn ang="0">
                  <a:pos x="22" y="0"/>
                </a:cxn>
                <a:cxn ang="0">
                  <a:pos x="38" y="4"/>
                </a:cxn>
                <a:cxn ang="0">
                  <a:pos x="48" y="18"/>
                </a:cxn>
                <a:cxn ang="0">
                  <a:pos x="50" y="32"/>
                </a:cxn>
                <a:cxn ang="0">
                  <a:pos x="10" y="22"/>
                </a:cxn>
                <a:cxn ang="0">
                  <a:pos x="2" y="26"/>
                </a:cxn>
                <a:cxn ang="0">
                  <a:pos x="0" y="22"/>
                </a:cxn>
                <a:cxn ang="0">
                  <a:pos x="8" y="20"/>
                </a:cxn>
                <a:cxn ang="0">
                  <a:pos x="16" y="2"/>
                </a:cxn>
                <a:cxn ang="0">
                  <a:pos x="22" y="0"/>
                </a:cxn>
                <a:cxn ang="0">
                  <a:pos x="22" y="0"/>
                </a:cxn>
              </a:cxnLst>
              <a:rect l="0" t="0" r="r" b="b"/>
              <a:pathLst>
                <a:path w="50" h="32">
                  <a:moveTo>
                    <a:pt x="22" y="0"/>
                  </a:moveTo>
                  <a:lnTo>
                    <a:pt x="38" y="4"/>
                  </a:lnTo>
                  <a:lnTo>
                    <a:pt x="48" y="18"/>
                  </a:lnTo>
                  <a:lnTo>
                    <a:pt x="50" y="32"/>
                  </a:lnTo>
                  <a:lnTo>
                    <a:pt x="10" y="22"/>
                  </a:lnTo>
                  <a:lnTo>
                    <a:pt x="2" y="26"/>
                  </a:lnTo>
                  <a:lnTo>
                    <a:pt x="0" y="22"/>
                  </a:lnTo>
                  <a:lnTo>
                    <a:pt x="8" y="20"/>
                  </a:lnTo>
                  <a:lnTo>
                    <a:pt x="16" y="2"/>
                  </a:lnTo>
                  <a:lnTo>
                    <a:pt x="22" y="0"/>
                  </a:lnTo>
                  <a:lnTo>
                    <a:pt x="2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1" name="Freeform 223">
              <a:extLst>
                <a:ext uri="{FF2B5EF4-FFF2-40B4-BE49-F238E27FC236}">
                  <a16:creationId xmlns:a16="http://schemas.microsoft.com/office/drawing/2014/main" xmlns="" id="{43F799B3-9438-4391-9444-4F9EA82C852A}"/>
                </a:ext>
              </a:extLst>
            </p:cNvPr>
            <p:cNvSpPr>
              <a:spLocks/>
            </p:cNvSpPr>
            <p:nvPr/>
          </p:nvSpPr>
          <p:spPr bwMode="auto">
            <a:xfrm>
              <a:off x="7281863" y="2255838"/>
              <a:ext cx="22225" cy="22225"/>
            </a:xfrm>
            <a:custGeom>
              <a:avLst/>
              <a:gdLst/>
              <a:ahLst/>
              <a:cxnLst>
                <a:cxn ang="0">
                  <a:pos x="2" y="6"/>
                </a:cxn>
                <a:cxn ang="0">
                  <a:pos x="10" y="0"/>
                </a:cxn>
                <a:cxn ang="0">
                  <a:pos x="14" y="6"/>
                </a:cxn>
                <a:cxn ang="0">
                  <a:pos x="8" y="14"/>
                </a:cxn>
                <a:cxn ang="0">
                  <a:pos x="2" y="14"/>
                </a:cxn>
                <a:cxn ang="0">
                  <a:pos x="0" y="12"/>
                </a:cxn>
                <a:cxn ang="0">
                  <a:pos x="2" y="6"/>
                </a:cxn>
                <a:cxn ang="0">
                  <a:pos x="2" y="6"/>
                </a:cxn>
              </a:cxnLst>
              <a:rect l="0" t="0" r="r" b="b"/>
              <a:pathLst>
                <a:path w="14" h="14">
                  <a:moveTo>
                    <a:pt x="2" y="6"/>
                  </a:moveTo>
                  <a:lnTo>
                    <a:pt x="10" y="0"/>
                  </a:lnTo>
                  <a:lnTo>
                    <a:pt x="14" y="6"/>
                  </a:lnTo>
                  <a:lnTo>
                    <a:pt x="8" y="14"/>
                  </a:lnTo>
                  <a:lnTo>
                    <a:pt x="2" y="14"/>
                  </a:lnTo>
                  <a:lnTo>
                    <a:pt x="0" y="12"/>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2" name="Freeform 224">
              <a:extLst>
                <a:ext uri="{FF2B5EF4-FFF2-40B4-BE49-F238E27FC236}">
                  <a16:creationId xmlns:a16="http://schemas.microsoft.com/office/drawing/2014/main" xmlns="" id="{2F40102A-1097-4953-987A-39639243E899}"/>
                </a:ext>
              </a:extLst>
            </p:cNvPr>
            <p:cNvSpPr>
              <a:spLocks/>
            </p:cNvSpPr>
            <p:nvPr/>
          </p:nvSpPr>
          <p:spPr bwMode="auto">
            <a:xfrm>
              <a:off x="7307263" y="2192338"/>
              <a:ext cx="31750" cy="22225"/>
            </a:xfrm>
            <a:custGeom>
              <a:avLst/>
              <a:gdLst/>
              <a:ahLst/>
              <a:cxnLst>
                <a:cxn ang="0">
                  <a:pos x="10" y="2"/>
                </a:cxn>
                <a:cxn ang="0">
                  <a:pos x="20" y="2"/>
                </a:cxn>
                <a:cxn ang="0">
                  <a:pos x="14" y="12"/>
                </a:cxn>
                <a:cxn ang="0">
                  <a:pos x="10" y="10"/>
                </a:cxn>
                <a:cxn ang="0">
                  <a:pos x="2" y="14"/>
                </a:cxn>
                <a:cxn ang="0">
                  <a:pos x="0" y="12"/>
                </a:cxn>
                <a:cxn ang="0">
                  <a:pos x="4" y="4"/>
                </a:cxn>
                <a:cxn ang="0">
                  <a:pos x="4" y="0"/>
                </a:cxn>
                <a:cxn ang="0">
                  <a:pos x="10" y="2"/>
                </a:cxn>
                <a:cxn ang="0">
                  <a:pos x="10" y="2"/>
                </a:cxn>
              </a:cxnLst>
              <a:rect l="0" t="0" r="r" b="b"/>
              <a:pathLst>
                <a:path w="20" h="14">
                  <a:moveTo>
                    <a:pt x="10" y="2"/>
                  </a:moveTo>
                  <a:lnTo>
                    <a:pt x="20" y="2"/>
                  </a:lnTo>
                  <a:lnTo>
                    <a:pt x="14" y="12"/>
                  </a:lnTo>
                  <a:lnTo>
                    <a:pt x="10" y="10"/>
                  </a:lnTo>
                  <a:lnTo>
                    <a:pt x="2" y="14"/>
                  </a:lnTo>
                  <a:lnTo>
                    <a:pt x="0" y="12"/>
                  </a:lnTo>
                  <a:lnTo>
                    <a:pt x="4" y="4"/>
                  </a:lnTo>
                  <a:lnTo>
                    <a:pt x="4" y="0"/>
                  </a:lnTo>
                  <a:lnTo>
                    <a:pt x="10" y="2"/>
                  </a:lnTo>
                  <a:lnTo>
                    <a:pt x="1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3" name="Freeform 225">
              <a:extLst>
                <a:ext uri="{FF2B5EF4-FFF2-40B4-BE49-F238E27FC236}">
                  <a16:creationId xmlns:a16="http://schemas.microsoft.com/office/drawing/2014/main" xmlns="" id="{340234C1-4C22-4415-9300-9BE00BE68300}"/>
                </a:ext>
              </a:extLst>
            </p:cNvPr>
            <p:cNvSpPr>
              <a:spLocks/>
            </p:cNvSpPr>
            <p:nvPr/>
          </p:nvSpPr>
          <p:spPr bwMode="auto">
            <a:xfrm>
              <a:off x="7916863" y="2360613"/>
              <a:ext cx="34925" cy="28575"/>
            </a:xfrm>
            <a:custGeom>
              <a:avLst/>
              <a:gdLst/>
              <a:ahLst/>
              <a:cxnLst>
                <a:cxn ang="0">
                  <a:pos x="4" y="2"/>
                </a:cxn>
                <a:cxn ang="0">
                  <a:pos x="10" y="0"/>
                </a:cxn>
                <a:cxn ang="0">
                  <a:pos x="22" y="10"/>
                </a:cxn>
                <a:cxn ang="0">
                  <a:pos x="18" y="18"/>
                </a:cxn>
                <a:cxn ang="0">
                  <a:pos x="10" y="16"/>
                </a:cxn>
                <a:cxn ang="0">
                  <a:pos x="0" y="6"/>
                </a:cxn>
                <a:cxn ang="0">
                  <a:pos x="4" y="2"/>
                </a:cxn>
                <a:cxn ang="0">
                  <a:pos x="4" y="2"/>
                </a:cxn>
              </a:cxnLst>
              <a:rect l="0" t="0" r="r" b="b"/>
              <a:pathLst>
                <a:path w="22" h="18">
                  <a:moveTo>
                    <a:pt x="4" y="2"/>
                  </a:moveTo>
                  <a:lnTo>
                    <a:pt x="10" y="0"/>
                  </a:lnTo>
                  <a:lnTo>
                    <a:pt x="22" y="10"/>
                  </a:lnTo>
                  <a:lnTo>
                    <a:pt x="18" y="18"/>
                  </a:lnTo>
                  <a:lnTo>
                    <a:pt x="10" y="16"/>
                  </a:lnTo>
                  <a:lnTo>
                    <a:pt x="0" y="6"/>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4" name="Freeform 226">
              <a:extLst>
                <a:ext uri="{FF2B5EF4-FFF2-40B4-BE49-F238E27FC236}">
                  <a16:creationId xmlns:a16="http://schemas.microsoft.com/office/drawing/2014/main" xmlns="" id="{31E14352-9CAA-4368-9B09-84FE33B386D1}"/>
                </a:ext>
              </a:extLst>
            </p:cNvPr>
            <p:cNvSpPr>
              <a:spLocks/>
            </p:cNvSpPr>
            <p:nvPr/>
          </p:nvSpPr>
          <p:spPr bwMode="auto">
            <a:xfrm>
              <a:off x="7269163" y="3062288"/>
              <a:ext cx="19050" cy="22225"/>
            </a:xfrm>
            <a:custGeom>
              <a:avLst/>
              <a:gdLst/>
              <a:ahLst/>
              <a:cxnLst>
                <a:cxn ang="0">
                  <a:pos x="0" y="8"/>
                </a:cxn>
                <a:cxn ang="0">
                  <a:pos x="0" y="12"/>
                </a:cxn>
                <a:cxn ang="0">
                  <a:pos x="2" y="10"/>
                </a:cxn>
                <a:cxn ang="0">
                  <a:pos x="6" y="14"/>
                </a:cxn>
                <a:cxn ang="0">
                  <a:pos x="8" y="12"/>
                </a:cxn>
                <a:cxn ang="0">
                  <a:pos x="12" y="4"/>
                </a:cxn>
                <a:cxn ang="0">
                  <a:pos x="10" y="2"/>
                </a:cxn>
                <a:cxn ang="0">
                  <a:pos x="6" y="0"/>
                </a:cxn>
                <a:cxn ang="0">
                  <a:pos x="4" y="0"/>
                </a:cxn>
                <a:cxn ang="0">
                  <a:pos x="0" y="8"/>
                </a:cxn>
                <a:cxn ang="0">
                  <a:pos x="0" y="8"/>
                </a:cxn>
              </a:cxnLst>
              <a:rect l="0" t="0" r="r" b="b"/>
              <a:pathLst>
                <a:path w="12" h="14">
                  <a:moveTo>
                    <a:pt x="0" y="8"/>
                  </a:moveTo>
                  <a:lnTo>
                    <a:pt x="0" y="12"/>
                  </a:lnTo>
                  <a:lnTo>
                    <a:pt x="2" y="10"/>
                  </a:lnTo>
                  <a:lnTo>
                    <a:pt x="6" y="14"/>
                  </a:lnTo>
                  <a:lnTo>
                    <a:pt x="8" y="12"/>
                  </a:lnTo>
                  <a:lnTo>
                    <a:pt x="12" y="4"/>
                  </a:lnTo>
                  <a:lnTo>
                    <a:pt x="10" y="2"/>
                  </a:lnTo>
                  <a:lnTo>
                    <a:pt x="6" y="0"/>
                  </a:lnTo>
                  <a:lnTo>
                    <a:pt x="4" y="0"/>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5" name="Freeform 227">
              <a:extLst>
                <a:ext uri="{FF2B5EF4-FFF2-40B4-BE49-F238E27FC236}">
                  <a16:creationId xmlns:a16="http://schemas.microsoft.com/office/drawing/2014/main" xmlns="" id="{24421DDC-E7F8-4BA4-89B5-228670EB7F8A}"/>
                </a:ext>
              </a:extLst>
            </p:cNvPr>
            <p:cNvSpPr>
              <a:spLocks/>
            </p:cNvSpPr>
            <p:nvPr/>
          </p:nvSpPr>
          <p:spPr bwMode="auto">
            <a:xfrm>
              <a:off x="7821613" y="2906713"/>
              <a:ext cx="28575" cy="28575"/>
            </a:xfrm>
            <a:custGeom>
              <a:avLst/>
              <a:gdLst/>
              <a:ahLst/>
              <a:cxnLst>
                <a:cxn ang="0">
                  <a:pos x="14" y="0"/>
                </a:cxn>
                <a:cxn ang="0">
                  <a:pos x="4" y="6"/>
                </a:cxn>
                <a:cxn ang="0">
                  <a:pos x="0" y="18"/>
                </a:cxn>
                <a:cxn ang="0">
                  <a:pos x="4" y="18"/>
                </a:cxn>
                <a:cxn ang="0">
                  <a:pos x="18" y="6"/>
                </a:cxn>
                <a:cxn ang="0">
                  <a:pos x="16" y="0"/>
                </a:cxn>
                <a:cxn ang="0">
                  <a:pos x="14" y="0"/>
                </a:cxn>
                <a:cxn ang="0">
                  <a:pos x="14" y="0"/>
                </a:cxn>
              </a:cxnLst>
              <a:rect l="0" t="0" r="r" b="b"/>
              <a:pathLst>
                <a:path w="18" h="18">
                  <a:moveTo>
                    <a:pt x="14" y="0"/>
                  </a:moveTo>
                  <a:lnTo>
                    <a:pt x="4" y="6"/>
                  </a:lnTo>
                  <a:lnTo>
                    <a:pt x="0" y="18"/>
                  </a:lnTo>
                  <a:lnTo>
                    <a:pt x="4" y="18"/>
                  </a:lnTo>
                  <a:lnTo>
                    <a:pt x="18" y="6"/>
                  </a:lnTo>
                  <a:lnTo>
                    <a:pt x="16" y="0"/>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6" name="Freeform 228">
              <a:extLst>
                <a:ext uri="{FF2B5EF4-FFF2-40B4-BE49-F238E27FC236}">
                  <a16:creationId xmlns:a16="http://schemas.microsoft.com/office/drawing/2014/main" xmlns="" id="{4DAB2B9F-75F0-4B76-871E-D054BBEA9563}"/>
                </a:ext>
              </a:extLst>
            </p:cNvPr>
            <p:cNvSpPr>
              <a:spLocks/>
            </p:cNvSpPr>
            <p:nvPr/>
          </p:nvSpPr>
          <p:spPr bwMode="auto">
            <a:xfrm>
              <a:off x="7875588" y="3059113"/>
              <a:ext cx="15875" cy="22225"/>
            </a:xfrm>
            <a:custGeom>
              <a:avLst/>
              <a:gdLst/>
              <a:ahLst/>
              <a:cxnLst>
                <a:cxn ang="0">
                  <a:pos x="2" y="0"/>
                </a:cxn>
                <a:cxn ang="0">
                  <a:pos x="4" y="0"/>
                </a:cxn>
                <a:cxn ang="0">
                  <a:pos x="6" y="6"/>
                </a:cxn>
                <a:cxn ang="0">
                  <a:pos x="10" y="14"/>
                </a:cxn>
                <a:cxn ang="0">
                  <a:pos x="4" y="10"/>
                </a:cxn>
                <a:cxn ang="0">
                  <a:pos x="0" y="0"/>
                </a:cxn>
                <a:cxn ang="0">
                  <a:pos x="2" y="0"/>
                </a:cxn>
                <a:cxn ang="0">
                  <a:pos x="2" y="0"/>
                </a:cxn>
              </a:cxnLst>
              <a:rect l="0" t="0" r="r" b="b"/>
              <a:pathLst>
                <a:path w="10" h="14">
                  <a:moveTo>
                    <a:pt x="2" y="0"/>
                  </a:moveTo>
                  <a:lnTo>
                    <a:pt x="4" y="0"/>
                  </a:lnTo>
                  <a:lnTo>
                    <a:pt x="6" y="6"/>
                  </a:lnTo>
                  <a:lnTo>
                    <a:pt x="10" y="14"/>
                  </a:lnTo>
                  <a:lnTo>
                    <a:pt x="4" y="10"/>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7" name="Freeform 229">
              <a:extLst>
                <a:ext uri="{FF2B5EF4-FFF2-40B4-BE49-F238E27FC236}">
                  <a16:creationId xmlns:a16="http://schemas.microsoft.com/office/drawing/2014/main" xmlns="" id="{22C2CB70-657A-4A6D-BFC7-228FB3727A46}"/>
                </a:ext>
              </a:extLst>
            </p:cNvPr>
            <p:cNvSpPr>
              <a:spLocks/>
            </p:cNvSpPr>
            <p:nvPr/>
          </p:nvSpPr>
          <p:spPr bwMode="auto">
            <a:xfrm>
              <a:off x="7907338" y="3074988"/>
              <a:ext cx="12700" cy="12700"/>
            </a:xfrm>
            <a:custGeom>
              <a:avLst/>
              <a:gdLst/>
              <a:ahLst/>
              <a:cxnLst>
                <a:cxn ang="0">
                  <a:pos x="0" y="0"/>
                </a:cxn>
                <a:cxn ang="0">
                  <a:pos x="8" y="8"/>
                </a:cxn>
                <a:cxn ang="0">
                  <a:pos x="2" y="4"/>
                </a:cxn>
                <a:cxn ang="0">
                  <a:pos x="0" y="0"/>
                </a:cxn>
                <a:cxn ang="0">
                  <a:pos x="0" y="0"/>
                </a:cxn>
              </a:cxnLst>
              <a:rect l="0" t="0" r="r" b="b"/>
              <a:pathLst>
                <a:path w="8" h="8">
                  <a:moveTo>
                    <a:pt x="0" y="0"/>
                  </a:moveTo>
                  <a:lnTo>
                    <a:pt x="8" y="8"/>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8" name="Freeform 230">
              <a:extLst>
                <a:ext uri="{FF2B5EF4-FFF2-40B4-BE49-F238E27FC236}">
                  <a16:creationId xmlns:a16="http://schemas.microsoft.com/office/drawing/2014/main" xmlns="" id="{C22840D7-8820-4D12-9798-9C027BDF9CD0}"/>
                </a:ext>
              </a:extLst>
            </p:cNvPr>
            <p:cNvSpPr>
              <a:spLocks/>
            </p:cNvSpPr>
            <p:nvPr/>
          </p:nvSpPr>
          <p:spPr bwMode="auto">
            <a:xfrm>
              <a:off x="8272463" y="4926013"/>
              <a:ext cx="6350" cy="3175"/>
            </a:xfrm>
            <a:custGeom>
              <a:avLst/>
              <a:gdLst/>
              <a:ahLst/>
              <a:cxnLst>
                <a:cxn ang="0">
                  <a:pos x="4" y="0"/>
                </a:cxn>
                <a:cxn ang="0">
                  <a:pos x="4" y="2"/>
                </a:cxn>
                <a:cxn ang="0">
                  <a:pos x="0" y="0"/>
                </a:cxn>
                <a:cxn ang="0">
                  <a:pos x="4" y="0"/>
                </a:cxn>
                <a:cxn ang="0">
                  <a:pos x="4" y="0"/>
                </a:cxn>
              </a:cxnLst>
              <a:rect l="0" t="0" r="r" b="b"/>
              <a:pathLst>
                <a:path w="4" h="2">
                  <a:moveTo>
                    <a:pt x="4" y="0"/>
                  </a:moveTo>
                  <a:lnTo>
                    <a:pt x="4" y="2"/>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59" name="Freeform 231">
              <a:extLst>
                <a:ext uri="{FF2B5EF4-FFF2-40B4-BE49-F238E27FC236}">
                  <a16:creationId xmlns:a16="http://schemas.microsoft.com/office/drawing/2014/main" xmlns="" id="{C6DADB69-6CF3-4265-B108-EB8852474165}"/>
                </a:ext>
              </a:extLst>
            </p:cNvPr>
            <p:cNvSpPr>
              <a:spLocks/>
            </p:cNvSpPr>
            <p:nvPr/>
          </p:nvSpPr>
          <p:spPr bwMode="auto">
            <a:xfrm>
              <a:off x="8323263" y="4754563"/>
              <a:ext cx="15875" cy="9525"/>
            </a:xfrm>
            <a:custGeom>
              <a:avLst/>
              <a:gdLst/>
              <a:ahLst/>
              <a:cxnLst>
                <a:cxn ang="0">
                  <a:pos x="4" y="0"/>
                </a:cxn>
                <a:cxn ang="0">
                  <a:pos x="8" y="2"/>
                </a:cxn>
                <a:cxn ang="0">
                  <a:pos x="10" y="6"/>
                </a:cxn>
                <a:cxn ang="0">
                  <a:pos x="2" y="4"/>
                </a:cxn>
                <a:cxn ang="0">
                  <a:pos x="0" y="0"/>
                </a:cxn>
                <a:cxn ang="0">
                  <a:pos x="4" y="0"/>
                </a:cxn>
                <a:cxn ang="0">
                  <a:pos x="4" y="0"/>
                </a:cxn>
              </a:cxnLst>
              <a:rect l="0" t="0" r="r" b="b"/>
              <a:pathLst>
                <a:path w="10" h="6">
                  <a:moveTo>
                    <a:pt x="4" y="0"/>
                  </a:moveTo>
                  <a:lnTo>
                    <a:pt x="8" y="2"/>
                  </a:lnTo>
                  <a:lnTo>
                    <a:pt x="10" y="6"/>
                  </a:lnTo>
                  <a:lnTo>
                    <a:pt x="2" y="4"/>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0" name="Freeform 232">
              <a:extLst>
                <a:ext uri="{FF2B5EF4-FFF2-40B4-BE49-F238E27FC236}">
                  <a16:creationId xmlns:a16="http://schemas.microsoft.com/office/drawing/2014/main" xmlns="" id="{54D29F20-ABD1-44C4-90A4-F0C25A4C857D}"/>
                </a:ext>
              </a:extLst>
            </p:cNvPr>
            <p:cNvSpPr>
              <a:spLocks/>
            </p:cNvSpPr>
            <p:nvPr/>
          </p:nvSpPr>
          <p:spPr bwMode="auto">
            <a:xfrm>
              <a:off x="8339138" y="4764088"/>
              <a:ext cx="15875" cy="3175"/>
            </a:xfrm>
            <a:custGeom>
              <a:avLst/>
              <a:gdLst/>
              <a:ahLst/>
              <a:cxnLst>
                <a:cxn ang="0">
                  <a:pos x="6" y="0"/>
                </a:cxn>
                <a:cxn ang="0">
                  <a:pos x="10" y="2"/>
                </a:cxn>
                <a:cxn ang="0">
                  <a:pos x="2" y="2"/>
                </a:cxn>
                <a:cxn ang="0">
                  <a:pos x="0" y="0"/>
                </a:cxn>
                <a:cxn ang="0">
                  <a:pos x="6" y="0"/>
                </a:cxn>
                <a:cxn ang="0">
                  <a:pos x="6" y="0"/>
                </a:cxn>
              </a:cxnLst>
              <a:rect l="0" t="0" r="r" b="b"/>
              <a:pathLst>
                <a:path w="10" h="2">
                  <a:moveTo>
                    <a:pt x="6" y="0"/>
                  </a:moveTo>
                  <a:lnTo>
                    <a:pt x="10" y="2"/>
                  </a:lnTo>
                  <a:lnTo>
                    <a:pt x="2" y="2"/>
                  </a:lnTo>
                  <a:lnTo>
                    <a:pt x="0"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1" name="Freeform 233">
              <a:extLst>
                <a:ext uri="{FF2B5EF4-FFF2-40B4-BE49-F238E27FC236}">
                  <a16:creationId xmlns:a16="http://schemas.microsoft.com/office/drawing/2014/main" xmlns="" id="{F1A2651F-240B-4A0D-80A6-288A0B29EF24}"/>
                </a:ext>
              </a:extLst>
            </p:cNvPr>
            <p:cNvSpPr>
              <a:spLocks/>
            </p:cNvSpPr>
            <p:nvPr/>
          </p:nvSpPr>
          <p:spPr bwMode="auto">
            <a:xfrm>
              <a:off x="8243888" y="5500688"/>
              <a:ext cx="9525" cy="9525"/>
            </a:xfrm>
            <a:custGeom>
              <a:avLst/>
              <a:gdLst/>
              <a:ahLst/>
              <a:cxnLst>
                <a:cxn ang="0">
                  <a:pos x="6" y="0"/>
                </a:cxn>
                <a:cxn ang="0">
                  <a:pos x="6" y="4"/>
                </a:cxn>
                <a:cxn ang="0">
                  <a:pos x="2" y="6"/>
                </a:cxn>
                <a:cxn ang="0">
                  <a:pos x="2" y="2"/>
                </a:cxn>
                <a:cxn ang="0">
                  <a:pos x="0" y="0"/>
                </a:cxn>
                <a:cxn ang="0">
                  <a:pos x="6" y="0"/>
                </a:cxn>
                <a:cxn ang="0">
                  <a:pos x="6" y="0"/>
                </a:cxn>
              </a:cxnLst>
              <a:rect l="0" t="0" r="r" b="b"/>
              <a:pathLst>
                <a:path w="6" h="6">
                  <a:moveTo>
                    <a:pt x="6" y="0"/>
                  </a:moveTo>
                  <a:lnTo>
                    <a:pt x="6" y="4"/>
                  </a:lnTo>
                  <a:lnTo>
                    <a:pt x="2" y="6"/>
                  </a:lnTo>
                  <a:lnTo>
                    <a:pt x="2" y="2"/>
                  </a:lnTo>
                  <a:lnTo>
                    <a:pt x="0"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2" name="Freeform 234">
              <a:extLst>
                <a:ext uri="{FF2B5EF4-FFF2-40B4-BE49-F238E27FC236}">
                  <a16:creationId xmlns:a16="http://schemas.microsoft.com/office/drawing/2014/main" xmlns="" id="{BD95284F-7AEC-4D3B-809E-C84954B19F7F}"/>
                </a:ext>
              </a:extLst>
            </p:cNvPr>
            <p:cNvSpPr>
              <a:spLocks/>
            </p:cNvSpPr>
            <p:nvPr/>
          </p:nvSpPr>
          <p:spPr bwMode="auto">
            <a:xfrm>
              <a:off x="8208963" y="3179763"/>
              <a:ext cx="12700" cy="9525"/>
            </a:xfrm>
            <a:custGeom>
              <a:avLst/>
              <a:gdLst/>
              <a:ahLst/>
              <a:cxnLst>
                <a:cxn ang="0">
                  <a:pos x="0" y="0"/>
                </a:cxn>
                <a:cxn ang="0">
                  <a:pos x="8" y="2"/>
                </a:cxn>
                <a:cxn ang="0">
                  <a:pos x="6" y="6"/>
                </a:cxn>
                <a:cxn ang="0">
                  <a:pos x="2" y="4"/>
                </a:cxn>
                <a:cxn ang="0">
                  <a:pos x="4" y="2"/>
                </a:cxn>
                <a:cxn ang="0">
                  <a:pos x="0" y="0"/>
                </a:cxn>
                <a:cxn ang="0">
                  <a:pos x="0" y="0"/>
                </a:cxn>
              </a:cxnLst>
              <a:rect l="0" t="0" r="r" b="b"/>
              <a:pathLst>
                <a:path w="8" h="6">
                  <a:moveTo>
                    <a:pt x="0" y="0"/>
                  </a:moveTo>
                  <a:lnTo>
                    <a:pt x="8" y="2"/>
                  </a:lnTo>
                  <a:lnTo>
                    <a:pt x="6" y="6"/>
                  </a:lnTo>
                  <a:lnTo>
                    <a:pt x="2" y="4"/>
                  </a:lnTo>
                  <a:lnTo>
                    <a:pt x="4"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3" name="Freeform 235">
              <a:extLst>
                <a:ext uri="{FF2B5EF4-FFF2-40B4-BE49-F238E27FC236}">
                  <a16:creationId xmlns:a16="http://schemas.microsoft.com/office/drawing/2014/main" xmlns="" id="{DEE7F6E5-C50B-4954-96F9-7BD168BB352D}"/>
                </a:ext>
              </a:extLst>
            </p:cNvPr>
            <p:cNvSpPr>
              <a:spLocks/>
            </p:cNvSpPr>
            <p:nvPr/>
          </p:nvSpPr>
          <p:spPr bwMode="auto">
            <a:xfrm>
              <a:off x="8221663" y="3179763"/>
              <a:ext cx="12700" cy="6350"/>
            </a:xfrm>
            <a:custGeom>
              <a:avLst/>
              <a:gdLst/>
              <a:ahLst/>
              <a:cxnLst>
                <a:cxn ang="0">
                  <a:pos x="0" y="4"/>
                </a:cxn>
                <a:cxn ang="0">
                  <a:pos x="8" y="0"/>
                </a:cxn>
                <a:cxn ang="0">
                  <a:pos x="6" y="4"/>
                </a:cxn>
                <a:cxn ang="0">
                  <a:pos x="0" y="4"/>
                </a:cxn>
                <a:cxn ang="0">
                  <a:pos x="0" y="4"/>
                </a:cxn>
              </a:cxnLst>
              <a:rect l="0" t="0" r="r" b="b"/>
              <a:pathLst>
                <a:path w="8" h="4">
                  <a:moveTo>
                    <a:pt x="0" y="4"/>
                  </a:moveTo>
                  <a:lnTo>
                    <a:pt x="8" y="0"/>
                  </a:lnTo>
                  <a:lnTo>
                    <a:pt x="6"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4" name="Freeform 236">
              <a:extLst>
                <a:ext uri="{FF2B5EF4-FFF2-40B4-BE49-F238E27FC236}">
                  <a16:creationId xmlns:a16="http://schemas.microsoft.com/office/drawing/2014/main" xmlns="" id="{E746A0E2-9312-4236-9A4E-9D948E8B7810}"/>
                </a:ext>
              </a:extLst>
            </p:cNvPr>
            <p:cNvSpPr>
              <a:spLocks/>
            </p:cNvSpPr>
            <p:nvPr/>
          </p:nvSpPr>
          <p:spPr bwMode="auto">
            <a:xfrm>
              <a:off x="8240713" y="3176588"/>
              <a:ext cx="9525" cy="12700"/>
            </a:xfrm>
            <a:custGeom>
              <a:avLst/>
              <a:gdLst/>
              <a:ahLst/>
              <a:cxnLst>
                <a:cxn ang="0">
                  <a:pos x="0" y="4"/>
                </a:cxn>
                <a:cxn ang="0">
                  <a:pos x="2" y="0"/>
                </a:cxn>
                <a:cxn ang="0">
                  <a:pos x="2" y="4"/>
                </a:cxn>
                <a:cxn ang="0">
                  <a:pos x="6" y="4"/>
                </a:cxn>
                <a:cxn ang="0">
                  <a:pos x="6" y="4"/>
                </a:cxn>
                <a:cxn ang="0">
                  <a:pos x="0" y="8"/>
                </a:cxn>
                <a:cxn ang="0">
                  <a:pos x="0" y="4"/>
                </a:cxn>
                <a:cxn ang="0">
                  <a:pos x="0" y="4"/>
                </a:cxn>
              </a:cxnLst>
              <a:rect l="0" t="0" r="r" b="b"/>
              <a:pathLst>
                <a:path w="6" h="8">
                  <a:moveTo>
                    <a:pt x="0" y="4"/>
                  </a:moveTo>
                  <a:lnTo>
                    <a:pt x="2" y="0"/>
                  </a:lnTo>
                  <a:lnTo>
                    <a:pt x="2" y="4"/>
                  </a:lnTo>
                  <a:lnTo>
                    <a:pt x="6" y="4"/>
                  </a:lnTo>
                  <a:lnTo>
                    <a:pt x="6" y="4"/>
                  </a:lnTo>
                  <a:lnTo>
                    <a:pt x="0" y="8"/>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5" name="Freeform 237">
              <a:extLst>
                <a:ext uri="{FF2B5EF4-FFF2-40B4-BE49-F238E27FC236}">
                  <a16:creationId xmlns:a16="http://schemas.microsoft.com/office/drawing/2014/main" xmlns="" id="{1F72E484-D659-4E13-B8E0-F0994A7D5C8C}"/>
                </a:ext>
              </a:extLst>
            </p:cNvPr>
            <p:cNvSpPr>
              <a:spLocks/>
            </p:cNvSpPr>
            <p:nvPr/>
          </p:nvSpPr>
          <p:spPr bwMode="auto">
            <a:xfrm>
              <a:off x="8285163" y="3163888"/>
              <a:ext cx="15875" cy="9525"/>
            </a:xfrm>
            <a:custGeom>
              <a:avLst/>
              <a:gdLst/>
              <a:ahLst/>
              <a:cxnLst>
                <a:cxn ang="0">
                  <a:pos x="6" y="0"/>
                </a:cxn>
                <a:cxn ang="0">
                  <a:pos x="8" y="0"/>
                </a:cxn>
                <a:cxn ang="0">
                  <a:pos x="10" y="2"/>
                </a:cxn>
                <a:cxn ang="0">
                  <a:pos x="6" y="6"/>
                </a:cxn>
                <a:cxn ang="0">
                  <a:pos x="0" y="6"/>
                </a:cxn>
                <a:cxn ang="0">
                  <a:pos x="6" y="2"/>
                </a:cxn>
                <a:cxn ang="0">
                  <a:pos x="6" y="0"/>
                </a:cxn>
                <a:cxn ang="0">
                  <a:pos x="6" y="0"/>
                </a:cxn>
              </a:cxnLst>
              <a:rect l="0" t="0" r="r" b="b"/>
              <a:pathLst>
                <a:path w="10" h="6">
                  <a:moveTo>
                    <a:pt x="6" y="0"/>
                  </a:moveTo>
                  <a:lnTo>
                    <a:pt x="8" y="0"/>
                  </a:lnTo>
                  <a:lnTo>
                    <a:pt x="10" y="2"/>
                  </a:lnTo>
                  <a:lnTo>
                    <a:pt x="6" y="6"/>
                  </a:lnTo>
                  <a:lnTo>
                    <a:pt x="0" y="6"/>
                  </a:lnTo>
                  <a:lnTo>
                    <a:pt x="6" y="2"/>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6" name="Freeform 238">
              <a:extLst>
                <a:ext uri="{FF2B5EF4-FFF2-40B4-BE49-F238E27FC236}">
                  <a16:creationId xmlns:a16="http://schemas.microsoft.com/office/drawing/2014/main" xmlns="" id="{ABCB23E8-0D5C-48B4-A8DB-C6AE393EF490}"/>
                </a:ext>
              </a:extLst>
            </p:cNvPr>
            <p:cNvSpPr>
              <a:spLocks/>
            </p:cNvSpPr>
            <p:nvPr/>
          </p:nvSpPr>
          <p:spPr bwMode="auto">
            <a:xfrm>
              <a:off x="8301038" y="3170238"/>
              <a:ext cx="19050" cy="3175"/>
            </a:xfrm>
            <a:custGeom>
              <a:avLst/>
              <a:gdLst/>
              <a:ahLst/>
              <a:cxnLst>
                <a:cxn ang="0">
                  <a:pos x="0" y="0"/>
                </a:cxn>
                <a:cxn ang="0">
                  <a:pos x="12" y="2"/>
                </a:cxn>
                <a:cxn ang="0">
                  <a:pos x="4" y="2"/>
                </a:cxn>
                <a:cxn ang="0">
                  <a:pos x="0" y="0"/>
                </a:cxn>
                <a:cxn ang="0">
                  <a:pos x="0" y="0"/>
                </a:cxn>
              </a:cxnLst>
              <a:rect l="0" t="0" r="r" b="b"/>
              <a:pathLst>
                <a:path w="12" h="2">
                  <a:moveTo>
                    <a:pt x="0" y="0"/>
                  </a:moveTo>
                  <a:lnTo>
                    <a:pt x="12" y="2"/>
                  </a:lnTo>
                  <a:lnTo>
                    <a:pt x="4"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7" name="Freeform 239">
              <a:extLst>
                <a:ext uri="{FF2B5EF4-FFF2-40B4-BE49-F238E27FC236}">
                  <a16:creationId xmlns:a16="http://schemas.microsoft.com/office/drawing/2014/main" xmlns="" id="{65356CA7-E57A-41ED-BA6D-B4E7EDE20479}"/>
                </a:ext>
              </a:extLst>
            </p:cNvPr>
            <p:cNvSpPr>
              <a:spLocks/>
            </p:cNvSpPr>
            <p:nvPr/>
          </p:nvSpPr>
          <p:spPr bwMode="auto">
            <a:xfrm>
              <a:off x="8329613" y="3160713"/>
              <a:ext cx="6350" cy="6350"/>
            </a:xfrm>
            <a:custGeom>
              <a:avLst/>
              <a:gdLst/>
              <a:ahLst/>
              <a:cxnLst>
                <a:cxn ang="0">
                  <a:pos x="2" y="0"/>
                </a:cxn>
                <a:cxn ang="0">
                  <a:pos x="4" y="2"/>
                </a:cxn>
                <a:cxn ang="0">
                  <a:pos x="0" y="4"/>
                </a:cxn>
                <a:cxn ang="0">
                  <a:pos x="2" y="0"/>
                </a:cxn>
                <a:cxn ang="0">
                  <a:pos x="2" y="0"/>
                </a:cxn>
              </a:cxnLst>
              <a:rect l="0" t="0" r="r" b="b"/>
              <a:pathLst>
                <a:path w="4" h="4">
                  <a:moveTo>
                    <a:pt x="2" y="0"/>
                  </a:moveTo>
                  <a:lnTo>
                    <a:pt x="4" y="2"/>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8" name="Freeform 240">
              <a:extLst>
                <a:ext uri="{FF2B5EF4-FFF2-40B4-BE49-F238E27FC236}">
                  <a16:creationId xmlns:a16="http://schemas.microsoft.com/office/drawing/2014/main" xmlns="" id="{88D37F65-03EA-463F-86B4-BE5597FA9237}"/>
                </a:ext>
              </a:extLst>
            </p:cNvPr>
            <p:cNvSpPr>
              <a:spLocks/>
            </p:cNvSpPr>
            <p:nvPr/>
          </p:nvSpPr>
          <p:spPr bwMode="auto">
            <a:xfrm>
              <a:off x="8326438" y="2849563"/>
              <a:ext cx="9525" cy="6350"/>
            </a:xfrm>
            <a:custGeom>
              <a:avLst/>
              <a:gdLst/>
              <a:ahLst/>
              <a:cxnLst>
                <a:cxn ang="0">
                  <a:pos x="0" y="0"/>
                </a:cxn>
                <a:cxn ang="0">
                  <a:pos x="6" y="4"/>
                </a:cxn>
                <a:cxn ang="0">
                  <a:pos x="0" y="2"/>
                </a:cxn>
                <a:cxn ang="0">
                  <a:pos x="0" y="0"/>
                </a:cxn>
                <a:cxn ang="0">
                  <a:pos x="0" y="0"/>
                </a:cxn>
              </a:cxnLst>
              <a:rect l="0" t="0" r="r" b="b"/>
              <a:pathLst>
                <a:path w="6" h="4">
                  <a:moveTo>
                    <a:pt x="0" y="0"/>
                  </a:moveTo>
                  <a:lnTo>
                    <a:pt x="6"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69" name="Freeform 241">
              <a:extLst>
                <a:ext uri="{FF2B5EF4-FFF2-40B4-BE49-F238E27FC236}">
                  <a16:creationId xmlns:a16="http://schemas.microsoft.com/office/drawing/2014/main" xmlns="" id="{AC4A1526-8090-4E48-8907-189CA6D11E4D}"/>
                </a:ext>
              </a:extLst>
            </p:cNvPr>
            <p:cNvSpPr>
              <a:spLocks/>
            </p:cNvSpPr>
            <p:nvPr/>
          </p:nvSpPr>
          <p:spPr bwMode="auto">
            <a:xfrm>
              <a:off x="6557963" y="4246563"/>
              <a:ext cx="3175" cy="6350"/>
            </a:xfrm>
            <a:custGeom>
              <a:avLst/>
              <a:gdLst/>
              <a:ahLst/>
              <a:cxnLst>
                <a:cxn ang="0">
                  <a:pos x="0" y="2"/>
                </a:cxn>
                <a:cxn ang="0">
                  <a:pos x="2" y="4"/>
                </a:cxn>
                <a:cxn ang="0">
                  <a:pos x="2" y="0"/>
                </a:cxn>
                <a:cxn ang="0">
                  <a:pos x="0" y="2"/>
                </a:cxn>
                <a:cxn ang="0">
                  <a:pos x="0" y="2"/>
                </a:cxn>
              </a:cxnLst>
              <a:rect l="0" t="0" r="r" b="b"/>
              <a:pathLst>
                <a:path w="2" h="4">
                  <a:moveTo>
                    <a:pt x="0" y="2"/>
                  </a:moveTo>
                  <a:lnTo>
                    <a:pt x="2" y="4"/>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0" name="Freeform 242">
              <a:extLst>
                <a:ext uri="{FF2B5EF4-FFF2-40B4-BE49-F238E27FC236}">
                  <a16:creationId xmlns:a16="http://schemas.microsoft.com/office/drawing/2014/main" xmlns="" id="{F18B1312-1E0F-43DD-9341-C0C863B4B8C7}"/>
                </a:ext>
              </a:extLst>
            </p:cNvPr>
            <p:cNvSpPr>
              <a:spLocks/>
            </p:cNvSpPr>
            <p:nvPr/>
          </p:nvSpPr>
          <p:spPr bwMode="auto">
            <a:xfrm>
              <a:off x="8145463" y="2262188"/>
              <a:ext cx="82550" cy="47625"/>
            </a:xfrm>
            <a:custGeom>
              <a:avLst/>
              <a:gdLst/>
              <a:ahLst/>
              <a:cxnLst>
                <a:cxn ang="0">
                  <a:pos x="20" y="0"/>
                </a:cxn>
                <a:cxn ang="0">
                  <a:pos x="32" y="0"/>
                </a:cxn>
                <a:cxn ang="0">
                  <a:pos x="44" y="4"/>
                </a:cxn>
                <a:cxn ang="0">
                  <a:pos x="52" y="16"/>
                </a:cxn>
                <a:cxn ang="0">
                  <a:pos x="32" y="28"/>
                </a:cxn>
                <a:cxn ang="0">
                  <a:pos x="20" y="24"/>
                </a:cxn>
                <a:cxn ang="0">
                  <a:pos x="4" y="30"/>
                </a:cxn>
                <a:cxn ang="0">
                  <a:pos x="0" y="22"/>
                </a:cxn>
                <a:cxn ang="0">
                  <a:pos x="10" y="8"/>
                </a:cxn>
                <a:cxn ang="0">
                  <a:pos x="20" y="0"/>
                </a:cxn>
                <a:cxn ang="0">
                  <a:pos x="20" y="0"/>
                </a:cxn>
              </a:cxnLst>
              <a:rect l="0" t="0" r="r" b="b"/>
              <a:pathLst>
                <a:path w="52" h="30">
                  <a:moveTo>
                    <a:pt x="20" y="0"/>
                  </a:moveTo>
                  <a:lnTo>
                    <a:pt x="32" y="0"/>
                  </a:lnTo>
                  <a:lnTo>
                    <a:pt x="44" y="4"/>
                  </a:lnTo>
                  <a:lnTo>
                    <a:pt x="52" y="16"/>
                  </a:lnTo>
                  <a:lnTo>
                    <a:pt x="32" y="28"/>
                  </a:lnTo>
                  <a:lnTo>
                    <a:pt x="20" y="24"/>
                  </a:lnTo>
                  <a:lnTo>
                    <a:pt x="4" y="30"/>
                  </a:lnTo>
                  <a:lnTo>
                    <a:pt x="0" y="22"/>
                  </a:lnTo>
                  <a:lnTo>
                    <a:pt x="10" y="8"/>
                  </a:lnTo>
                  <a:lnTo>
                    <a:pt x="20" y="0"/>
                  </a:lnTo>
                  <a:lnTo>
                    <a:pt x="2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1" name="Freeform 243">
              <a:extLst>
                <a:ext uri="{FF2B5EF4-FFF2-40B4-BE49-F238E27FC236}">
                  <a16:creationId xmlns:a16="http://schemas.microsoft.com/office/drawing/2014/main" xmlns="" id="{2207D2F3-B5D1-471E-BCDC-73C9C912A677}"/>
                </a:ext>
              </a:extLst>
            </p:cNvPr>
            <p:cNvSpPr>
              <a:spLocks/>
            </p:cNvSpPr>
            <p:nvPr/>
          </p:nvSpPr>
          <p:spPr bwMode="auto">
            <a:xfrm>
              <a:off x="4786313" y="3478213"/>
              <a:ext cx="50800" cy="41275"/>
            </a:xfrm>
            <a:custGeom>
              <a:avLst/>
              <a:gdLst/>
              <a:ahLst/>
              <a:cxnLst>
                <a:cxn ang="0">
                  <a:pos x="2" y="6"/>
                </a:cxn>
                <a:cxn ang="0">
                  <a:pos x="4" y="2"/>
                </a:cxn>
                <a:cxn ang="0">
                  <a:pos x="8" y="0"/>
                </a:cxn>
                <a:cxn ang="0">
                  <a:pos x="10" y="2"/>
                </a:cxn>
                <a:cxn ang="0">
                  <a:pos x="12" y="0"/>
                </a:cxn>
                <a:cxn ang="0">
                  <a:pos x="24" y="2"/>
                </a:cxn>
                <a:cxn ang="0">
                  <a:pos x="30" y="6"/>
                </a:cxn>
                <a:cxn ang="0">
                  <a:pos x="32" y="18"/>
                </a:cxn>
                <a:cxn ang="0">
                  <a:pos x="26" y="22"/>
                </a:cxn>
                <a:cxn ang="0">
                  <a:pos x="22" y="22"/>
                </a:cxn>
                <a:cxn ang="0">
                  <a:pos x="14" y="26"/>
                </a:cxn>
                <a:cxn ang="0">
                  <a:pos x="6" y="26"/>
                </a:cxn>
                <a:cxn ang="0">
                  <a:pos x="2" y="22"/>
                </a:cxn>
                <a:cxn ang="0">
                  <a:pos x="0" y="18"/>
                </a:cxn>
                <a:cxn ang="0">
                  <a:pos x="0" y="4"/>
                </a:cxn>
                <a:cxn ang="0">
                  <a:pos x="2" y="6"/>
                </a:cxn>
                <a:cxn ang="0">
                  <a:pos x="2" y="6"/>
                </a:cxn>
              </a:cxnLst>
              <a:rect l="0" t="0" r="r" b="b"/>
              <a:pathLst>
                <a:path w="32" h="26">
                  <a:moveTo>
                    <a:pt x="2" y="6"/>
                  </a:moveTo>
                  <a:lnTo>
                    <a:pt x="4" y="2"/>
                  </a:lnTo>
                  <a:lnTo>
                    <a:pt x="8" y="0"/>
                  </a:lnTo>
                  <a:lnTo>
                    <a:pt x="10" y="2"/>
                  </a:lnTo>
                  <a:lnTo>
                    <a:pt x="12" y="0"/>
                  </a:lnTo>
                  <a:lnTo>
                    <a:pt x="24" y="2"/>
                  </a:lnTo>
                  <a:lnTo>
                    <a:pt x="30" y="6"/>
                  </a:lnTo>
                  <a:lnTo>
                    <a:pt x="32" y="18"/>
                  </a:lnTo>
                  <a:lnTo>
                    <a:pt x="26" y="22"/>
                  </a:lnTo>
                  <a:lnTo>
                    <a:pt x="22" y="22"/>
                  </a:lnTo>
                  <a:lnTo>
                    <a:pt x="14" y="26"/>
                  </a:lnTo>
                  <a:lnTo>
                    <a:pt x="6" y="26"/>
                  </a:lnTo>
                  <a:lnTo>
                    <a:pt x="2" y="22"/>
                  </a:lnTo>
                  <a:lnTo>
                    <a:pt x="0" y="18"/>
                  </a:lnTo>
                  <a:lnTo>
                    <a:pt x="0" y="4"/>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2" name="Freeform 244">
              <a:extLst>
                <a:ext uri="{FF2B5EF4-FFF2-40B4-BE49-F238E27FC236}">
                  <a16:creationId xmlns:a16="http://schemas.microsoft.com/office/drawing/2014/main" xmlns="" id="{3E1B1B97-F50B-43F6-9883-84D6F9E9696A}"/>
                </a:ext>
              </a:extLst>
            </p:cNvPr>
            <p:cNvSpPr>
              <a:spLocks/>
            </p:cNvSpPr>
            <p:nvPr/>
          </p:nvSpPr>
          <p:spPr bwMode="auto">
            <a:xfrm>
              <a:off x="4757738" y="3468688"/>
              <a:ext cx="38100" cy="85725"/>
            </a:xfrm>
            <a:custGeom>
              <a:avLst/>
              <a:gdLst/>
              <a:ahLst/>
              <a:cxnLst>
                <a:cxn ang="0">
                  <a:pos x="12" y="54"/>
                </a:cxn>
                <a:cxn ang="0">
                  <a:pos x="24" y="38"/>
                </a:cxn>
                <a:cxn ang="0">
                  <a:pos x="24" y="32"/>
                </a:cxn>
                <a:cxn ang="0">
                  <a:pos x="20" y="28"/>
                </a:cxn>
                <a:cxn ang="0">
                  <a:pos x="18" y="24"/>
                </a:cxn>
                <a:cxn ang="0">
                  <a:pos x="18" y="10"/>
                </a:cxn>
                <a:cxn ang="0">
                  <a:pos x="12" y="2"/>
                </a:cxn>
                <a:cxn ang="0">
                  <a:pos x="6" y="0"/>
                </a:cxn>
                <a:cxn ang="0">
                  <a:pos x="4" y="4"/>
                </a:cxn>
                <a:cxn ang="0">
                  <a:pos x="2" y="14"/>
                </a:cxn>
                <a:cxn ang="0">
                  <a:pos x="4" y="16"/>
                </a:cxn>
                <a:cxn ang="0">
                  <a:pos x="2" y="24"/>
                </a:cxn>
                <a:cxn ang="0">
                  <a:pos x="4" y="26"/>
                </a:cxn>
                <a:cxn ang="0">
                  <a:pos x="2" y="34"/>
                </a:cxn>
                <a:cxn ang="0">
                  <a:pos x="2" y="40"/>
                </a:cxn>
                <a:cxn ang="0">
                  <a:pos x="0" y="40"/>
                </a:cxn>
                <a:cxn ang="0">
                  <a:pos x="4" y="46"/>
                </a:cxn>
                <a:cxn ang="0">
                  <a:pos x="8" y="48"/>
                </a:cxn>
                <a:cxn ang="0">
                  <a:pos x="10" y="52"/>
                </a:cxn>
                <a:cxn ang="0">
                  <a:pos x="12" y="54"/>
                </a:cxn>
                <a:cxn ang="0">
                  <a:pos x="12" y="54"/>
                </a:cxn>
              </a:cxnLst>
              <a:rect l="0" t="0" r="r" b="b"/>
              <a:pathLst>
                <a:path w="24" h="54">
                  <a:moveTo>
                    <a:pt x="12" y="54"/>
                  </a:moveTo>
                  <a:lnTo>
                    <a:pt x="24" y="38"/>
                  </a:lnTo>
                  <a:lnTo>
                    <a:pt x="24" y="32"/>
                  </a:lnTo>
                  <a:lnTo>
                    <a:pt x="20" y="28"/>
                  </a:lnTo>
                  <a:lnTo>
                    <a:pt x="18" y="24"/>
                  </a:lnTo>
                  <a:lnTo>
                    <a:pt x="18" y="10"/>
                  </a:lnTo>
                  <a:lnTo>
                    <a:pt x="12" y="2"/>
                  </a:lnTo>
                  <a:lnTo>
                    <a:pt x="6" y="0"/>
                  </a:lnTo>
                  <a:lnTo>
                    <a:pt x="4" y="4"/>
                  </a:lnTo>
                  <a:lnTo>
                    <a:pt x="2" y="14"/>
                  </a:lnTo>
                  <a:lnTo>
                    <a:pt x="4" y="16"/>
                  </a:lnTo>
                  <a:lnTo>
                    <a:pt x="2" y="24"/>
                  </a:lnTo>
                  <a:lnTo>
                    <a:pt x="4" y="26"/>
                  </a:lnTo>
                  <a:lnTo>
                    <a:pt x="2" y="34"/>
                  </a:lnTo>
                  <a:lnTo>
                    <a:pt x="2" y="40"/>
                  </a:lnTo>
                  <a:lnTo>
                    <a:pt x="0" y="40"/>
                  </a:lnTo>
                  <a:lnTo>
                    <a:pt x="4" y="46"/>
                  </a:lnTo>
                  <a:lnTo>
                    <a:pt x="8" y="48"/>
                  </a:lnTo>
                  <a:lnTo>
                    <a:pt x="10" y="52"/>
                  </a:lnTo>
                  <a:lnTo>
                    <a:pt x="12" y="54"/>
                  </a:lnTo>
                  <a:lnTo>
                    <a:pt x="12" y="5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3" name="Freeform 245">
              <a:extLst>
                <a:ext uri="{FF2B5EF4-FFF2-40B4-BE49-F238E27FC236}">
                  <a16:creationId xmlns:a16="http://schemas.microsoft.com/office/drawing/2014/main" xmlns="" id="{2260E600-EDD7-461D-8573-3369A61231A3}"/>
                </a:ext>
              </a:extLst>
            </p:cNvPr>
            <p:cNvSpPr>
              <a:spLocks/>
            </p:cNvSpPr>
            <p:nvPr/>
          </p:nvSpPr>
          <p:spPr bwMode="auto">
            <a:xfrm>
              <a:off x="4741863" y="3363913"/>
              <a:ext cx="92075" cy="127000"/>
            </a:xfrm>
            <a:custGeom>
              <a:avLst/>
              <a:gdLst/>
              <a:ahLst/>
              <a:cxnLst>
                <a:cxn ang="0">
                  <a:pos x="52" y="68"/>
                </a:cxn>
                <a:cxn ang="0">
                  <a:pos x="52" y="50"/>
                </a:cxn>
                <a:cxn ang="0">
                  <a:pos x="54" y="40"/>
                </a:cxn>
                <a:cxn ang="0">
                  <a:pos x="54" y="38"/>
                </a:cxn>
                <a:cxn ang="0">
                  <a:pos x="56" y="32"/>
                </a:cxn>
                <a:cxn ang="0">
                  <a:pos x="50" y="30"/>
                </a:cxn>
                <a:cxn ang="0">
                  <a:pos x="40" y="20"/>
                </a:cxn>
                <a:cxn ang="0">
                  <a:pos x="30" y="6"/>
                </a:cxn>
                <a:cxn ang="0">
                  <a:pos x="22" y="0"/>
                </a:cxn>
                <a:cxn ang="0">
                  <a:pos x="4" y="6"/>
                </a:cxn>
                <a:cxn ang="0">
                  <a:pos x="4" y="12"/>
                </a:cxn>
                <a:cxn ang="0">
                  <a:pos x="6" y="14"/>
                </a:cxn>
                <a:cxn ang="0">
                  <a:pos x="10" y="18"/>
                </a:cxn>
                <a:cxn ang="0">
                  <a:pos x="12" y="22"/>
                </a:cxn>
                <a:cxn ang="0">
                  <a:pos x="8" y="34"/>
                </a:cxn>
                <a:cxn ang="0">
                  <a:pos x="16" y="40"/>
                </a:cxn>
                <a:cxn ang="0">
                  <a:pos x="12" y="40"/>
                </a:cxn>
                <a:cxn ang="0">
                  <a:pos x="14" y="46"/>
                </a:cxn>
                <a:cxn ang="0">
                  <a:pos x="8" y="50"/>
                </a:cxn>
                <a:cxn ang="0">
                  <a:pos x="8" y="52"/>
                </a:cxn>
                <a:cxn ang="0">
                  <a:pos x="8" y="54"/>
                </a:cxn>
                <a:cxn ang="0">
                  <a:pos x="4" y="52"/>
                </a:cxn>
                <a:cxn ang="0">
                  <a:pos x="2" y="58"/>
                </a:cxn>
                <a:cxn ang="0">
                  <a:pos x="0" y="62"/>
                </a:cxn>
                <a:cxn ang="0">
                  <a:pos x="0" y="66"/>
                </a:cxn>
                <a:cxn ang="0">
                  <a:pos x="0" y="70"/>
                </a:cxn>
                <a:cxn ang="0">
                  <a:pos x="6" y="74"/>
                </a:cxn>
                <a:cxn ang="0">
                  <a:pos x="10" y="80"/>
                </a:cxn>
                <a:cxn ang="0">
                  <a:pos x="14" y="70"/>
                </a:cxn>
                <a:cxn ang="0">
                  <a:pos x="22" y="68"/>
                </a:cxn>
                <a:cxn ang="0">
                  <a:pos x="30" y="78"/>
                </a:cxn>
                <a:cxn ang="0">
                  <a:pos x="36" y="72"/>
                </a:cxn>
                <a:cxn ang="0">
                  <a:pos x="40" y="72"/>
                </a:cxn>
                <a:cxn ang="0">
                  <a:pos x="52" y="74"/>
                </a:cxn>
              </a:cxnLst>
              <a:rect l="0" t="0" r="r" b="b"/>
              <a:pathLst>
                <a:path w="58" h="80">
                  <a:moveTo>
                    <a:pt x="52" y="74"/>
                  </a:moveTo>
                  <a:lnTo>
                    <a:pt x="52" y="68"/>
                  </a:lnTo>
                  <a:lnTo>
                    <a:pt x="58" y="58"/>
                  </a:lnTo>
                  <a:lnTo>
                    <a:pt x="52" y="50"/>
                  </a:lnTo>
                  <a:lnTo>
                    <a:pt x="52" y="46"/>
                  </a:lnTo>
                  <a:lnTo>
                    <a:pt x="54" y="40"/>
                  </a:lnTo>
                  <a:lnTo>
                    <a:pt x="58" y="38"/>
                  </a:lnTo>
                  <a:lnTo>
                    <a:pt x="54" y="38"/>
                  </a:lnTo>
                  <a:lnTo>
                    <a:pt x="52" y="34"/>
                  </a:lnTo>
                  <a:lnTo>
                    <a:pt x="56" y="32"/>
                  </a:lnTo>
                  <a:lnTo>
                    <a:pt x="54" y="28"/>
                  </a:lnTo>
                  <a:lnTo>
                    <a:pt x="50" y="30"/>
                  </a:lnTo>
                  <a:lnTo>
                    <a:pt x="40" y="26"/>
                  </a:lnTo>
                  <a:lnTo>
                    <a:pt x="40" y="20"/>
                  </a:lnTo>
                  <a:lnTo>
                    <a:pt x="34" y="18"/>
                  </a:lnTo>
                  <a:lnTo>
                    <a:pt x="30" y="6"/>
                  </a:lnTo>
                  <a:lnTo>
                    <a:pt x="24" y="2"/>
                  </a:lnTo>
                  <a:lnTo>
                    <a:pt x="22" y="0"/>
                  </a:lnTo>
                  <a:lnTo>
                    <a:pt x="16" y="0"/>
                  </a:lnTo>
                  <a:lnTo>
                    <a:pt x="4" y="6"/>
                  </a:lnTo>
                  <a:lnTo>
                    <a:pt x="6" y="6"/>
                  </a:lnTo>
                  <a:lnTo>
                    <a:pt x="4" y="12"/>
                  </a:lnTo>
                  <a:lnTo>
                    <a:pt x="8" y="12"/>
                  </a:lnTo>
                  <a:lnTo>
                    <a:pt x="6" y="14"/>
                  </a:lnTo>
                  <a:lnTo>
                    <a:pt x="12" y="16"/>
                  </a:lnTo>
                  <a:lnTo>
                    <a:pt x="10" y="18"/>
                  </a:lnTo>
                  <a:lnTo>
                    <a:pt x="8" y="24"/>
                  </a:lnTo>
                  <a:lnTo>
                    <a:pt x="12" y="22"/>
                  </a:lnTo>
                  <a:lnTo>
                    <a:pt x="12" y="24"/>
                  </a:lnTo>
                  <a:lnTo>
                    <a:pt x="8" y="34"/>
                  </a:lnTo>
                  <a:lnTo>
                    <a:pt x="10" y="34"/>
                  </a:lnTo>
                  <a:lnTo>
                    <a:pt x="16" y="40"/>
                  </a:lnTo>
                  <a:lnTo>
                    <a:pt x="14" y="40"/>
                  </a:lnTo>
                  <a:lnTo>
                    <a:pt x="12" y="40"/>
                  </a:lnTo>
                  <a:lnTo>
                    <a:pt x="10" y="40"/>
                  </a:lnTo>
                  <a:lnTo>
                    <a:pt x="14" y="46"/>
                  </a:lnTo>
                  <a:lnTo>
                    <a:pt x="14" y="48"/>
                  </a:lnTo>
                  <a:lnTo>
                    <a:pt x="8" y="50"/>
                  </a:lnTo>
                  <a:lnTo>
                    <a:pt x="6" y="50"/>
                  </a:lnTo>
                  <a:lnTo>
                    <a:pt x="8" y="52"/>
                  </a:lnTo>
                  <a:lnTo>
                    <a:pt x="8" y="54"/>
                  </a:lnTo>
                  <a:lnTo>
                    <a:pt x="8" y="54"/>
                  </a:lnTo>
                  <a:lnTo>
                    <a:pt x="6" y="52"/>
                  </a:lnTo>
                  <a:lnTo>
                    <a:pt x="4" y="52"/>
                  </a:lnTo>
                  <a:lnTo>
                    <a:pt x="2" y="56"/>
                  </a:lnTo>
                  <a:lnTo>
                    <a:pt x="2" y="58"/>
                  </a:lnTo>
                  <a:lnTo>
                    <a:pt x="0" y="58"/>
                  </a:lnTo>
                  <a:lnTo>
                    <a:pt x="0" y="62"/>
                  </a:lnTo>
                  <a:lnTo>
                    <a:pt x="0" y="64"/>
                  </a:lnTo>
                  <a:lnTo>
                    <a:pt x="0" y="66"/>
                  </a:lnTo>
                  <a:lnTo>
                    <a:pt x="0" y="68"/>
                  </a:lnTo>
                  <a:lnTo>
                    <a:pt x="0" y="70"/>
                  </a:lnTo>
                  <a:lnTo>
                    <a:pt x="4" y="72"/>
                  </a:lnTo>
                  <a:lnTo>
                    <a:pt x="6" y="74"/>
                  </a:lnTo>
                  <a:lnTo>
                    <a:pt x="8" y="76"/>
                  </a:lnTo>
                  <a:lnTo>
                    <a:pt x="10" y="80"/>
                  </a:lnTo>
                  <a:lnTo>
                    <a:pt x="12" y="80"/>
                  </a:lnTo>
                  <a:lnTo>
                    <a:pt x="14" y="70"/>
                  </a:lnTo>
                  <a:lnTo>
                    <a:pt x="16" y="66"/>
                  </a:lnTo>
                  <a:lnTo>
                    <a:pt x="22" y="68"/>
                  </a:lnTo>
                  <a:lnTo>
                    <a:pt x="28" y="76"/>
                  </a:lnTo>
                  <a:lnTo>
                    <a:pt x="30" y="78"/>
                  </a:lnTo>
                  <a:lnTo>
                    <a:pt x="32" y="74"/>
                  </a:lnTo>
                  <a:lnTo>
                    <a:pt x="36" y="72"/>
                  </a:lnTo>
                  <a:lnTo>
                    <a:pt x="38" y="74"/>
                  </a:lnTo>
                  <a:lnTo>
                    <a:pt x="40" y="72"/>
                  </a:lnTo>
                  <a:lnTo>
                    <a:pt x="52" y="74"/>
                  </a:lnTo>
                  <a:lnTo>
                    <a:pt x="52" y="7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4" name="Freeform 246">
              <a:extLst>
                <a:ext uri="{FF2B5EF4-FFF2-40B4-BE49-F238E27FC236}">
                  <a16:creationId xmlns:a16="http://schemas.microsoft.com/office/drawing/2014/main" xmlns="" id="{6D9B005E-3AB7-4132-AA79-98CB60E38008}"/>
                </a:ext>
              </a:extLst>
            </p:cNvPr>
            <p:cNvSpPr>
              <a:spLocks/>
            </p:cNvSpPr>
            <p:nvPr/>
          </p:nvSpPr>
          <p:spPr bwMode="auto">
            <a:xfrm>
              <a:off x="1862138" y="3738563"/>
              <a:ext cx="641350" cy="419100"/>
            </a:xfrm>
            <a:custGeom>
              <a:avLst/>
              <a:gdLst/>
              <a:ahLst/>
              <a:cxnLst>
                <a:cxn ang="0">
                  <a:pos x="46" y="20"/>
                </a:cxn>
                <a:cxn ang="0">
                  <a:pos x="62" y="46"/>
                </a:cxn>
                <a:cxn ang="0">
                  <a:pos x="80" y="72"/>
                </a:cxn>
                <a:cxn ang="0">
                  <a:pos x="94" y="86"/>
                </a:cxn>
                <a:cxn ang="0">
                  <a:pos x="104" y="104"/>
                </a:cxn>
                <a:cxn ang="0">
                  <a:pos x="116" y="114"/>
                </a:cxn>
                <a:cxn ang="0">
                  <a:pos x="136" y="134"/>
                </a:cxn>
                <a:cxn ang="0">
                  <a:pos x="154" y="152"/>
                </a:cxn>
                <a:cxn ang="0">
                  <a:pos x="160" y="174"/>
                </a:cxn>
                <a:cxn ang="0">
                  <a:pos x="158" y="192"/>
                </a:cxn>
                <a:cxn ang="0">
                  <a:pos x="184" y="212"/>
                </a:cxn>
                <a:cxn ang="0">
                  <a:pos x="244" y="238"/>
                </a:cxn>
                <a:cxn ang="0">
                  <a:pos x="268" y="246"/>
                </a:cxn>
                <a:cxn ang="0">
                  <a:pos x="304" y="242"/>
                </a:cxn>
                <a:cxn ang="0">
                  <a:pos x="332" y="256"/>
                </a:cxn>
                <a:cxn ang="0">
                  <a:pos x="352" y="234"/>
                </a:cxn>
                <a:cxn ang="0">
                  <a:pos x="362" y="218"/>
                </a:cxn>
                <a:cxn ang="0">
                  <a:pos x="382" y="210"/>
                </a:cxn>
                <a:cxn ang="0">
                  <a:pos x="388" y="210"/>
                </a:cxn>
                <a:cxn ang="0">
                  <a:pos x="392" y="196"/>
                </a:cxn>
                <a:cxn ang="0">
                  <a:pos x="398" y="180"/>
                </a:cxn>
                <a:cxn ang="0">
                  <a:pos x="394" y="166"/>
                </a:cxn>
                <a:cxn ang="0">
                  <a:pos x="376" y="168"/>
                </a:cxn>
                <a:cxn ang="0">
                  <a:pos x="350" y="198"/>
                </a:cxn>
                <a:cxn ang="0">
                  <a:pos x="336" y="210"/>
                </a:cxn>
                <a:cxn ang="0">
                  <a:pos x="322" y="210"/>
                </a:cxn>
                <a:cxn ang="0">
                  <a:pos x="294" y="206"/>
                </a:cxn>
                <a:cxn ang="0">
                  <a:pos x="276" y="188"/>
                </a:cxn>
                <a:cxn ang="0">
                  <a:pos x="266" y="170"/>
                </a:cxn>
                <a:cxn ang="0">
                  <a:pos x="260" y="140"/>
                </a:cxn>
                <a:cxn ang="0">
                  <a:pos x="266" y="112"/>
                </a:cxn>
                <a:cxn ang="0">
                  <a:pos x="266" y="104"/>
                </a:cxn>
                <a:cxn ang="0">
                  <a:pos x="252" y="100"/>
                </a:cxn>
                <a:cxn ang="0">
                  <a:pos x="232" y="78"/>
                </a:cxn>
                <a:cxn ang="0">
                  <a:pos x="218" y="54"/>
                </a:cxn>
                <a:cxn ang="0">
                  <a:pos x="190" y="44"/>
                </a:cxn>
                <a:cxn ang="0">
                  <a:pos x="164" y="44"/>
                </a:cxn>
                <a:cxn ang="0">
                  <a:pos x="144" y="18"/>
                </a:cxn>
                <a:cxn ang="0">
                  <a:pos x="116" y="12"/>
                </a:cxn>
                <a:cxn ang="0">
                  <a:pos x="62" y="12"/>
                </a:cxn>
                <a:cxn ang="0">
                  <a:pos x="20" y="0"/>
                </a:cxn>
                <a:cxn ang="0">
                  <a:pos x="6" y="18"/>
                </a:cxn>
                <a:cxn ang="0">
                  <a:pos x="20" y="46"/>
                </a:cxn>
                <a:cxn ang="0">
                  <a:pos x="42" y="72"/>
                </a:cxn>
                <a:cxn ang="0">
                  <a:pos x="34" y="76"/>
                </a:cxn>
                <a:cxn ang="0">
                  <a:pos x="36" y="80"/>
                </a:cxn>
                <a:cxn ang="0">
                  <a:pos x="50" y="92"/>
                </a:cxn>
                <a:cxn ang="0">
                  <a:pos x="64" y="100"/>
                </a:cxn>
                <a:cxn ang="0">
                  <a:pos x="66" y="120"/>
                </a:cxn>
                <a:cxn ang="0">
                  <a:pos x="74" y="124"/>
                </a:cxn>
                <a:cxn ang="0">
                  <a:pos x="96" y="148"/>
                </a:cxn>
                <a:cxn ang="0">
                  <a:pos x="98" y="132"/>
                </a:cxn>
                <a:cxn ang="0">
                  <a:pos x="86" y="124"/>
                </a:cxn>
                <a:cxn ang="0">
                  <a:pos x="78" y="106"/>
                </a:cxn>
                <a:cxn ang="0">
                  <a:pos x="72" y="94"/>
                </a:cxn>
                <a:cxn ang="0">
                  <a:pos x="64" y="80"/>
                </a:cxn>
                <a:cxn ang="0">
                  <a:pos x="52" y="60"/>
                </a:cxn>
                <a:cxn ang="0">
                  <a:pos x="38" y="46"/>
                </a:cxn>
                <a:cxn ang="0">
                  <a:pos x="30" y="12"/>
                </a:cxn>
              </a:cxnLst>
              <a:rect l="0" t="0" r="r" b="b"/>
              <a:pathLst>
                <a:path w="404" h="264">
                  <a:moveTo>
                    <a:pt x="30" y="12"/>
                  </a:moveTo>
                  <a:lnTo>
                    <a:pt x="38" y="18"/>
                  </a:lnTo>
                  <a:lnTo>
                    <a:pt x="44" y="18"/>
                  </a:lnTo>
                  <a:lnTo>
                    <a:pt x="46" y="20"/>
                  </a:lnTo>
                  <a:lnTo>
                    <a:pt x="52" y="24"/>
                  </a:lnTo>
                  <a:lnTo>
                    <a:pt x="54" y="32"/>
                  </a:lnTo>
                  <a:lnTo>
                    <a:pt x="58" y="42"/>
                  </a:lnTo>
                  <a:lnTo>
                    <a:pt x="62" y="46"/>
                  </a:lnTo>
                  <a:lnTo>
                    <a:pt x="62" y="52"/>
                  </a:lnTo>
                  <a:lnTo>
                    <a:pt x="64" y="52"/>
                  </a:lnTo>
                  <a:lnTo>
                    <a:pt x="70" y="62"/>
                  </a:lnTo>
                  <a:lnTo>
                    <a:pt x="80" y="72"/>
                  </a:lnTo>
                  <a:lnTo>
                    <a:pt x="88" y="74"/>
                  </a:lnTo>
                  <a:lnTo>
                    <a:pt x="86" y="78"/>
                  </a:lnTo>
                  <a:lnTo>
                    <a:pt x="88" y="82"/>
                  </a:lnTo>
                  <a:lnTo>
                    <a:pt x="94" y="86"/>
                  </a:lnTo>
                  <a:lnTo>
                    <a:pt x="98" y="92"/>
                  </a:lnTo>
                  <a:lnTo>
                    <a:pt x="102" y="92"/>
                  </a:lnTo>
                  <a:lnTo>
                    <a:pt x="106" y="96"/>
                  </a:lnTo>
                  <a:lnTo>
                    <a:pt x="104" y="104"/>
                  </a:lnTo>
                  <a:lnTo>
                    <a:pt x="104" y="108"/>
                  </a:lnTo>
                  <a:lnTo>
                    <a:pt x="110" y="106"/>
                  </a:lnTo>
                  <a:lnTo>
                    <a:pt x="110" y="110"/>
                  </a:lnTo>
                  <a:lnTo>
                    <a:pt x="116" y="114"/>
                  </a:lnTo>
                  <a:lnTo>
                    <a:pt x="118" y="114"/>
                  </a:lnTo>
                  <a:lnTo>
                    <a:pt x="122" y="118"/>
                  </a:lnTo>
                  <a:lnTo>
                    <a:pt x="124" y="124"/>
                  </a:lnTo>
                  <a:lnTo>
                    <a:pt x="136" y="134"/>
                  </a:lnTo>
                  <a:lnTo>
                    <a:pt x="138" y="138"/>
                  </a:lnTo>
                  <a:lnTo>
                    <a:pt x="140" y="138"/>
                  </a:lnTo>
                  <a:lnTo>
                    <a:pt x="144" y="144"/>
                  </a:lnTo>
                  <a:lnTo>
                    <a:pt x="154" y="152"/>
                  </a:lnTo>
                  <a:lnTo>
                    <a:pt x="156" y="162"/>
                  </a:lnTo>
                  <a:lnTo>
                    <a:pt x="158" y="164"/>
                  </a:lnTo>
                  <a:lnTo>
                    <a:pt x="160" y="172"/>
                  </a:lnTo>
                  <a:lnTo>
                    <a:pt x="160" y="174"/>
                  </a:lnTo>
                  <a:lnTo>
                    <a:pt x="156" y="178"/>
                  </a:lnTo>
                  <a:lnTo>
                    <a:pt x="160" y="180"/>
                  </a:lnTo>
                  <a:lnTo>
                    <a:pt x="154" y="184"/>
                  </a:lnTo>
                  <a:lnTo>
                    <a:pt x="158" y="192"/>
                  </a:lnTo>
                  <a:lnTo>
                    <a:pt x="166" y="200"/>
                  </a:lnTo>
                  <a:lnTo>
                    <a:pt x="172" y="202"/>
                  </a:lnTo>
                  <a:lnTo>
                    <a:pt x="178" y="206"/>
                  </a:lnTo>
                  <a:lnTo>
                    <a:pt x="184" y="212"/>
                  </a:lnTo>
                  <a:lnTo>
                    <a:pt x="198" y="218"/>
                  </a:lnTo>
                  <a:lnTo>
                    <a:pt x="204" y="218"/>
                  </a:lnTo>
                  <a:lnTo>
                    <a:pt x="216" y="228"/>
                  </a:lnTo>
                  <a:lnTo>
                    <a:pt x="244" y="238"/>
                  </a:lnTo>
                  <a:lnTo>
                    <a:pt x="246" y="238"/>
                  </a:lnTo>
                  <a:lnTo>
                    <a:pt x="254" y="242"/>
                  </a:lnTo>
                  <a:lnTo>
                    <a:pt x="262" y="246"/>
                  </a:lnTo>
                  <a:lnTo>
                    <a:pt x="268" y="246"/>
                  </a:lnTo>
                  <a:lnTo>
                    <a:pt x="276" y="250"/>
                  </a:lnTo>
                  <a:lnTo>
                    <a:pt x="280" y="250"/>
                  </a:lnTo>
                  <a:lnTo>
                    <a:pt x="294" y="242"/>
                  </a:lnTo>
                  <a:lnTo>
                    <a:pt x="304" y="242"/>
                  </a:lnTo>
                  <a:lnTo>
                    <a:pt x="314" y="248"/>
                  </a:lnTo>
                  <a:lnTo>
                    <a:pt x="332" y="264"/>
                  </a:lnTo>
                  <a:lnTo>
                    <a:pt x="334" y="258"/>
                  </a:lnTo>
                  <a:lnTo>
                    <a:pt x="332" y="256"/>
                  </a:lnTo>
                  <a:lnTo>
                    <a:pt x="342" y="242"/>
                  </a:lnTo>
                  <a:lnTo>
                    <a:pt x="354" y="242"/>
                  </a:lnTo>
                  <a:lnTo>
                    <a:pt x="354" y="238"/>
                  </a:lnTo>
                  <a:lnTo>
                    <a:pt x="352" y="234"/>
                  </a:lnTo>
                  <a:lnTo>
                    <a:pt x="340" y="224"/>
                  </a:lnTo>
                  <a:lnTo>
                    <a:pt x="350" y="224"/>
                  </a:lnTo>
                  <a:lnTo>
                    <a:pt x="350" y="218"/>
                  </a:lnTo>
                  <a:lnTo>
                    <a:pt x="362" y="218"/>
                  </a:lnTo>
                  <a:lnTo>
                    <a:pt x="372" y="218"/>
                  </a:lnTo>
                  <a:lnTo>
                    <a:pt x="376" y="218"/>
                  </a:lnTo>
                  <a:lnTo>
                    <a:pt x="380" y="210"/>
                  </a:lnTo>
                  <a:lnTo>
                    <a:pt x="382" y="210"/>
                  </a:lnTo>
                  <a:lnTo>
                    <a:pt x="386" y="204"/>
                  </a:lnTo>
                  <a:lnTo>
                    <a:pt x="388" y="206"/>
                  </a:lnTo>
                  <a:lnTo>
                    <a:pt x="386" y="208"/>
                  </a:lnTo>
                  <a:lnTo>
                    <a:pt x="388" y="210"/>
                  </a:lnTo>
                  <a:lnTo>
                    <a:pt x="390" y="216"/>
                  </a:lnTo>
                  <a:lnTo>
                    <a:pt x="390" y="214"/>
                  </a:lnTo>
                  <a:lnTo>
                    <a:pt x="394" y="198"/>
                  </a:lnTo>
                  <a:lnTo>
                    <a:pt x="392" y="196"/>
                  </a:lnTo>
                  <a:lnTo>
                    <a:pt x="394" y="194"/>
                  </a:lnTo>
                  <a:lnTo>
                    <a:pt x="394" y="194"/>
                  </a:lnTo>
                  <a:lnTo>
                    <a:pt x="392" y="192"/>
                  </a:lnTo>
                  <a:lnTo>
                    <a:pt x="398" y="180"/>
                  </a:lnTo>
                  <a:lnTo>
                    <a:pt x="402" y="176"/>
                  </a:lnTo>
                  <a:lnTo>
                    <a:pt x="404" y="172"/>
                  </a:lnTo>
                  <a:lnTo>
                    <a:pt x="402" y="166"/>
                  </a:lnTo>
                  <a:lnTo>
                    <a:pt x="394" y="166"/>
                  </a:lnTo>
                  <a:lnTo>
                    <a:pt x="392" y="168"/>
                  </a:lnTo>
                  <a:lnTo>
                    <a:pt x="392" y="166"/>
                  </a:lnTo>
                  <a:lnTo>
                    <a:pt x="386" y="164"/>
                  </a:lnTo>
                  <a:lnTo>
                    <a:pt x="376" y="168"/>
                  </a:lnTo>
                  <a:lnTo>
                    <a:pt x="364" y="168"/>
                  </a:lnTo>
                  <a:lnTo>
                    <a:pt x="356" y="172"/>
                  </a:lnTo>
                  <a:lnTo>
                    <a:pt x="354" y="186"/>
                  </a:lnTo>
                  <a:lnTo>
                    <a:pt x="350" y="198"/>
                  </a:lnTo>
                  <a:lnTo>
                    <a:pt x="344" y="202"/>
                  </a:lnTo>
                  <a:lnTo>
                    <a:pt x="344" y="206"/>
                  </a:lnTo>
                  <a:lnTo>
                    <a:pt x="340" y="210"/>
                  </a:lnTo>
                  <a:lnTo>
                    <a:pt x="336" y="210"/>
                  </a:lnTo>
                  <a:lnTo>
                    <a:pt x="336" y="206"/>
                  </a:lnTo>
                  <a:lnTo>
                    <a:pt x="330" y="206"/>
                  </a:lnTo>
                  <a:lnTo>
                    <a:pt x="328" y="206"/>
                  </a:lnTo>
                  <a:lnTo>
                    <a:pt x="322" y="210"/>
                  </a:lnTo>
                  <a:lnTo>
                    <a:pt x="310" y="210"/>
                  </a:lnTo>
                  <a:lnTo>
                    <a:pt x="304" y="214"/>
                  </a:lnTo>
                  <a:lnTo>
                    <a:pt x="302" y="214"/>
                  </a:lnTo>
                  <a:lnTo>
                    <a:pt x="294" y="206"/>
                  </a:lnTo>
                  <a:lnTo>
                    <a:pt x="290" y="208"/>
                  </a:lnTo>
                  <a:lnTo>
                    <a:pt x="284" y="204"/>
                  </a:lnTo>
                  <a:lnTo>
                    <a:pt x="280" y="200"/>
                  </a:lnTo>
                  <a:lnTo>
                    <a:pt x="276" y="188"/>
                  </a:lnTo>
                  <a:lnTo>
                    <a:pt x="268" y="180"/>
                  </a:lnTo>
                  <a:lnTo>
                    <a:pt x="266" y="174"/>
                  </a:lnTo>
                  <a:lnTo>
                    <a:pt x="264" y="172"/>
                  </a:lnTo>
                  <a:lnTo>
                    <a:pt x="266" y="170"/>
                  </a:lnTo>
                  <a:lnTo>
                    <a:pt x="266" y="166"/>
                  </a:lnTo>
                  <a:lnTo>
                    <a:pt x="260" y="162"/>
                  </a:lnTo>
                  <a:lnTo>
                    <a:pt x="258" y="158"/>
                  </a:lnTo>
                  <a:lnTo>
                    <a:pt x="260" y="140"/>
                  </a:lnTo>
                  <a:lnTo>
                    <a:pt x="258" y="122"/>
                  </a:lnTo>
                  <a:lnTo>
                    <a:pt x="260" y="116"/>
                  </a:lnTo>
                  <a:lnTo>
                    <a:pt x="260" y="112"/>
                  </a:lnTo>
                  <a:lnTo>
                    <a:pt x="266" y="112"/>
                  </a:lnTo>
                  <a:lnTo>
                    <a:pt x="266" y="110"/>
                  </a:lnTo>
                  <a:lnTo>
                    <a:pt x="268" y="106"/>
                  </a:lnTo>
                  <a:lnTo>
                    <a:pt x="266" y="108"/>
                  </a:lnTo>
                  <a:lnTo>
                    <a:pt x="266" y="104"/>
                  </a:lnTo>
                  <a:lnTo>
                    <a:pt x="268" y="102"/>
                  </a:lnTo>
                  <a:lnTo>
                    <a:pt x="262" y="104"/>
                  </a:lnTo>
                  <a:lnTo>
                    <a:pt x="258" y="100"/>
                  </a:lnTo>
                  <a:lnTo>
                    <a:pt x="252" y="100"/>
                  </a:lnTo>
                  <a:lnTo>
                    <a:pt x="244" y="98"/>
                  </a:lnTo>
                  <a:lnTo>
                    <a:pt x="240" y="96"/>
                  </a:lnTo>
                  <a:lnTo>
                    <a:pt x="236" y="90"/>
                  </a:lnTo>
                  <a:lnTo>
                    <a:pt x="232" y="78"/>
                  </a:lnTo>
                  <a:lnTo>
                    <a:pt x="228" y="74"/>
                  </a:lnTo>
                  <a:lnTo>
                    <a:pt x="226" y="70"/>
                  </a:lnTo>
                  <a:lnTo>
                    <a:pt x="222" y="66"/>
                  </a:lnTo>
                  <a:lnTo>
                    <a:pt x="218" y="54"/>
                  </a:lnTo>
                  <a:lnTo>
                    <a:pt x="210" y="46"/>
                  </a:lnTo>
                  <a:lnTo>
                    <a:pt x="208" y="44"/>
                  </a:lnTo>
                  <a:lnTo>
                    <a:pt x="194" y="44"/>
                  </a:lnTo>
                  <a:lnTo>
                    <a:pt x="190" y="44"/>
                  </a:lnTo>
                  <a:lnTo>
                    <a:pt x="184" y="56"/>
                  </a:lnTo>
                  <a:lnTo>
                    <a:pt x="178" y="56"/>
                  </a:lnTo>
                  <a:lnTo>
                    <a:pt x="168" y="48"/>
                  </a:lnTo>
                  <a:lnTo>
                    <a:pt x="164" y="44"/>
                  </a:lnTo>
                  <a:lnTo>
                    <a:pt x="162" y="32"/>
                  </a:lnTo>
                  <a:lnTo>
                    <a:pt x="154" y="26"/>
                  </a:lnTo>
                  <a:lnTo>
                    <a:pt x="148" y="18"/>
                  </a:lnTo>
                  <a:lnTo>
                    <a:pt x="144" y="18"/>
                  </a:lnTo>
                  <a:lnTo>
                    <a:pt x="142" y="14"/>
                  </a:lnTo>
                  <a:lnTo>
                    <a:pt x="138" y="12"/>
                  </a:lnTo>
                  <a:lnTo>
                    <a:pt x="128" y="12"/>
                  </a:lnTo>
                  <a:lnTo>
                    <a:pt x="116" y="12"/>
                  </a:lnTo>
                  <a:lnTo>
                    <a:pt x="116" y="20"/>
                  </a:lnTo>
                  <a:lnTo>
                    <a:pt x="94" y="20"/>
                  </a:lnTo>
                  <a:lnTo>
                    <a:pt x="80" y="20"/>
                  </a:lnTo>
                  <a:lnTo>
                    <a:pt x="62" y="12"/>
                  </a:lnTo>
                  <a:lnTo>
                    <a:pt x="42" y="6"/>
                  </a:lnTo>
                  <a:lnTo>
                    <a:pt x="30" y="2"/>
                  </a:lnTo>
                  <a:lnTo>
                    <a:pt x="30" y="0"/>
                  </a:lnTo>
                  <a:lnTo>
                    <a:pt x="20" y="0"/>
                  </a:lnTo>
                  <a:lnTo>
                    <a:pt x="10" y="2"/>
                  </a:lnTo>
                  <a:lnTo>
                    <a:pt x="0" y="2"/>
                  </a:lnTo>
                  <a:lnTo>
                    <a:pt x="6" y="14"/>
                  </a:lnTo>
                  <a:lnTo>
                    <a:pt x="6" y="18"/>
                  </a:lnTo>
                  <a:lnTo>
                    <a:pt x="14" y="28"/>
                  </a:lnTo>
                  <a:lnTo>
                    <a:pt x="16" y="36"/>
                  </a:lnTo>
                  <a:lnTo>
                    <a:pt x="16" y="36"/>
                  </a:lnTo>
                  <a:lnTo>
                    <a:pt x="20" y="46"/>
                  </a:lnTo>
                  <a:lnTo>
                    <a:pt x="26" y="50"/>
                  </a:lnTo>
                  <a:lnTo>
                    <a:pt x="28" y="50"/>
                  </a:lnTo>
                  <a:lnTo>
                    <a:pt x="40" y="64"/>
                  </a:lnTo>
                  <a:lnTo>
                    <a:pt x="42" y="72"/>
                  </a:lnTo>
                  <a:lnTo>
                    <a:pt x="40" y="72"/>
                  </a:lnTo>
                  <a:lnTo>
                    <a:pt x="40" y="76"/>
                  </a:lnTo>
                  <a:lnTo>
                    <a:pt x="38" y="74"/>
                  </a:lnTo>
                  <a:lnTo>
                    <a:pt x="34" y="76"/>
                  </a:lnTo>
                  <a:lnTo>
                    <a:pt x="28" y="76"/>
                  </a:lnTo>
                  <a:lnTo>
                    <a:pt x="28" y="76"/>
                  </a:lnTo>
                  <a:lnTo>
                    <a:pt x="30" y="76"/>
                  </a:lnTo>
                  <a:lnTo>
                    <a:pt x="36" y="80"/>
                  </a:lnTo>
                  <a:lnTo>
                    <a:pt x="36" y="84"/>
                  </a:lnTo>
                  <a:lnTo>
                    <a:pt x="40" y="86"/>
                  </a:lnTo>
                  <a:lnTo>
                    <a:pt x="48" y="90"/>
                  </a:lnTo>
                  <a:lnTo>
                    <a:pt x="50" y="92"/>
                  </a:lnTo>
                  <a:lnTo>
                    <a:pt x="54" y="88"/>
                  </a:lnTo>
                  <a:lnTo>
                    <a:pt x="54" y="92"/>
                  </a:lnTo>
                  <a:lnTo>
                    <a:pt x="58" y="96"/>
                  </a:lnTo>
                  <a:lnTo>
                    <a:pt x="64" y="100"/>
                  </a:lnTo>
                  <a:lnTo>
                    <a:pt x="66" y="106"/>
                  </a:lnTo>
                  <a:lnTo>
                    <a:pt x="68" y="114"/>
                  </a:lnTo>
                  <a:lnTo>
                    <a:pt x="66" y="120"/>
                  </a:lnTo>
                  <a:lnTo>
                    <a:pt x="66" y="120"/>
                  </a:lnTo>
                  <a:lnTo>
                    <a:pt x="68" y="120"/>
                  </a:lnTo>
                  <a:lnTo>
                    <a:pt x="70" y="122"/>
                  </a:lnTo>
                  <a:lnTo>
                    <a:pt x="72" y="124"/>
                  </a:lnTo>
                  <a:lnTo>
                    <a:pt x="74" y="124"/>
                  </a:lnTo>
                  <a:lnTo>
                    <a:pt x="76" y="128"/>
                  </a:lnTo>
                  <a:lnTo>
                    <a:pt x="88" y="136"/>
                  </a:lnTo>
                  <a:lnTo>
                    <a:pt x="92" y="140"/>
                  </a:lnTo>
                  <a:lnTo>
                    <a:pt x="96" y="148"/>
                  </a:lnTo>
                  <a:lnTo>
                    <a:pt x="102" y="144"/>
                  </a:lnTo>
                  <a:lnTo>
                    <a:pt x="102" y="140"/>
                  </a:lnTo>
                  <a:lnTo>
                    <a:pt x="102" y="138"/>
                  </a:lnTo>
                  <a:lnTo>
                    <a:pt x="98" y="132"/>
                  </a:lnTo>
                  <a:lnTo>
                    <a:pt x="92" y="128"/>
                  </a:lnTo>
                  <a:lnTo>
                    <a:pt x="90" y="130"/>
                  </a:lnTo>
                  <a:lnTo>
                    <a:pt x="88" y="128"/>
                  </a:lnTo>
                  <a:lnTo>
                    <a:pt x="86" y="124"/>
                  </a:lnTo>
                  <a:lnTo>
                    <a:pt x="86" y="118"/>
                  </a:lnTo>
                  <a:lnTo>
                    <a:pt x="82" y="114"/>
                  </a:lnTo>
                  <a:lnTo>
                    <a:pt x="82" y="110"/>
                  </a:lnTo>
                  <a:lnTo>
                    <a:pt x="78" y="106"/>
                  </a:lnTo>
                  <a:lnTo>
                    <a:pt x="78" y="98"/>
                  </a:lnTo>
                  <a:lnTo>
                    <a:pt x="74" y="92"/>
                  </a:lnTo>
                  <a:lnTo>
                    <a:pt x="72" y="90"/>
                  </a:lnTo>
                  <a:lnTo>
                    <a:pt x="72" y="94"/>
                  </a:lnTo>
                  <a:lnTo>
                    <a:pt x="70" y="92"/>
                  </a:lnTo>
                  <a:lnTo>
                    <a:pt x="68" y="86"/>
                  </a:lnTo>
                  <a:lnTo>
                    <a:pt x="66" y="84"/>
                  </a:lnTo>
                  <a:lnTo>
                    <a:pt x="64" y="80"/>
                  </a:lnTo>
                  <a:lnTo>
                    <a:pt x="60" y="74"/>
                  </a:lnTo>
                  <a:lnTo>
                    <a:pt x="58" y="66"/>
                  </a:lnTo>
                  <a:lnTo>
                    <a:pt x="56" y="66"/>
                  </a:lnTo>
                  <a:lnTo>
                    <a:pt x="52" y="60"/>
                  </a:lnTo>
                  <a:lnTo>
                    <a:pt x="50" y="58"/>
                  </a:lnTo>
                  <a:lnTo>
                    <a:pt x="46" y="52"/>
                  </a:lnTo>
                  <a:lnTo>
                    <a:pt x="40" y="46"/>
                  </a:lnTo>
                  <a:lnTo>
                    <a:pt x="38" y="46"/>
                  </a:lnTo>
                  <a:lnTo>
                    <a:pt x="34" y="40"/>
                  </a:lnTo>
                  <a:lnTo>
                    <a:pt x="32" y="28"/>
                  </a:lnTo>
                  <a:lnTo>
                    <a:pt x="30" y="24"/>
                  </a:lnTo>
                  <a:lnTo>
                    <a:pt x="30" y="12"/>
                  </a:lnTo>
                  <a:lnTo>
                    <a:pt x="30" y="1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5" name="Freeform 247">
              <a:extLst>
                <a:ext uri="{FF2B5EF4-FFF2-40B4-BE49-F238E27FC236}">
                  <a16:creationId xmlns:a16="http://schemas.microsoft.com/office/drawing/2014/main" xmlns="" id="{ED121DD9-6608-480E-80EA-E6E652D47AA5}"/>
                </a:ext>
              </a:extLst>
            </p:cNvPr>
            <p:cNvSpPr>
              <a:spLocks/>
            </p:cNvSpPr>
            <p:nvPr/>
          </p:nvSpPr>
          <p:spPr bwMode="auto">
            <a:xfrm>
              <a:off x="2881313" y="3306763"/>
              <a:ext cx="114300" cy="92075"/>
            </a:xfrm>
            <a:custGeom>
              <a:avLst/>
              <a:gdLst/>
              <a:ahLst/>
              <a:cxnLst>
                <a:cxn ang="0">
                  <a:pos x="70" y="40"/>
                </a:cxn>
                <a:cxn ang="0">
                  <a:pos x="72" y="38"/>
                </a:cxn>
                <a:cxn ang="0">
                  <a:pos x="70" y="38"/>
                </a:cxn>
                <a:cxn ang="0">
                  <a:pos x="62" y="34"/>
                </a:cxn>
                <a:cxn ang="0">
                  <a:pos x="58" y="26"/>
                </a:cxn>
                <a:cxn ang="0">
                  <a:pos x="58" y="18"/>
                </a:cxn>
                <a:cxn ang="0">
                  <a:pos x="52" y="18"/>
                </a:cxn>
                <a:cxn ang="0">
                  <a:pos x="56" y="14"/>
                </a:cxn>
                <a:cxn ang="0">
                  <a:pos x="58" y="8"/>
                </a:cxn>
                <a:cxn ang="0">
                  <a:pos x="58" y="6"/>
                </a:cxn>
                <a:cxn ang="0">
                  <a:pos x="54" y="2"/>
                </a:cxn>
                <a:cxn ang="0">
                  <a:pos x="46" y="6"/>
                </a:cxn>
                <a:cxn ang="0">
                  <a:pos x="44" y="2"/>
                </a:cxn>
                <a:cxn ang="0">
                  <a:pos x="38" y="0"/>
                </a:cxn>
                <a:cxn ang="0">
                  <a:pos x="30" y="2"/>
                </a:cxn>
                <a:cxn ang="0">
                  <a:pos x="28" y="4"/>
                </a:cxn>
                <a:cxn ang="0">
                  <a:pos x="22" y="4"/>
                </a:cxn>
                <a:cxn ang="0">
                  <a:pos x="18" y="2"/>
                </a:cxn>
                <a:cxn ang="0">
                  <a:pos x="12" y="2"/>
                </a:cxn>
                <a:cxn ang="0">
                  <a:pos x="12" y="2"/>
                </a:cxn>
                <a:cxn ang="0">
                  <a:pos x="8" y="2"/>
                </a:cxn>
                <a:cxn ang="0">
                  <a:pos x="8" y="10"/>
                </a:cxn>
                <a:cxn ang="0">
                  <a:pos x="6" y="12"/>
                </a:cxn>
                <a:cxn ang="0">
                  <a:pos x="0" y="16"/>
                </a:cxn>
                <a:cxn ang="0">
                  <a:pos x="0" y="16"/>
                </a:cxn>
                <a:cxn ang="0">
                  <a:pos x="2" y="18"/>
                </a:cxn>
                <a:cxn ang="0">
                  <a:pos x="10" y="14"/>
                </a:cxn>
                <a:cxn ang="0">
                  <a:pos x="18" y="20"/>
                </a:cxn>
                <a:cxn ang="0">
                  <a:pos x="18" y="34"/>
                </a:cxn>
                <a:cxn ang="0">
                  <a:pos x="18" y="46"/>
                </a:cxn>
                <a:cxn ang="0">
                  <a:pos x="20" y="48"/>
                </a:cxn>
                <a:cxn ang="0">
                  <a:pos x="20" y="54"/>
                </a:cxn>
                <a:cxn ang="0">
                  <a:pos x="24" y="56"/>
                </a:cxn>
                <a:cxn ang="0">
                  <a:pos x="26" y="56"/>
                </a:cxn>
                <a:cxn ang="0">
                  <a:pos x="28" y="56"/>
                </a:cxn>
                <a:cxn ang="0">
                  <a:pos x="32" y="58"/>
                </a:cxn>
                <a:cxn ang="0">
                  <a:pos x="38" y="56"/>
                </a:cxn>
                <a:cxn ang="0">
                  <a:pos x="40" y="56"/>
                </a:cxn>
                <a:cxn ang="0">
                  <a:pos x="42" y="54"/>
                </a:cxn>
                <a:cxn ang="0">
                  <a:pos x="46" y="54"/>
                </a:cxn>
                <a:cxn ang="0">
                  <a:pos x="58" y="46"/>
                </a:cxn>
                <a:cxn ang="0">
                  <a:pos x="62" y="42"/>
                </a:cxn>
                <a:cxn ang="0">
                  <a:pos x="62" y="44"/>
                </a:cxn>
                <a:cxn ang="0">
                  <a:pos x="64" y="44"/>
                </a:cxn>
                <a:cxn ang="0">
                  <a:pos x="66" y="40"/>
                </a:cxn>
                <a:cxn ang="0">
                  <a:pos x="70" y="40"/>
                </a:cxn>
                <a:cxn ang="0">
                  <a:pos x="70" y="40"/>
                </a:cxn>
              </a:cxnLst>
              <a:rect l="0" t="0" r="r" b="b"/>
              <a:pathLst>
                <a:path w="72" h="58">
                  <a:moveTo>
                    <a:pt x="70" y="40"/>
                  </a:moveTo>
                  <a:lnTo>
                    <a:pt x="72" y="38"/>
                  </a:lnTo>
                  <a:lnTo>
                    <a:pt x="70" y="38"/>
                  </a:lnTo>
                  <a:lnTo>
                    <a:pt x="62" y="34"/>
                  </a:lnTo>
                  <a:lnTo>
                    <a:pt x="58" y="26"/>
                  </a:lnTo>
                  <a:lnTo>
                    <a:pt x="58" y="18"/>
                  </a:lnTo>
                  <a:lnTo>
                    <a:pt x="52" y="18"/>
                  </a:lnTo>
                  <a:lnTo>
                    <a:pt x="56" y="14"/>
                  </a:lnTo>
                  <a:lnTo>
                    <a:pt x="58" y="8"/>
                  </a:lnTo>
                  <a:lnTo>
                    <a:pt x="58" y="6"/>
                  </a:lnTo>
                  <a:lnTo>
                    <a:pt x="54" y="2"/>
                  </a:lnTo>
                  <a:lnTo>
                    <a:pt x="46" y="6"/>
                  </a:lnTo>
                  <a:lnTo>
                    <a:pt x="44" y="2"/>
                  </a:lnTo>
                  <a:lnTo>
                    <a:pt x="38" y="0"/>
                  </a:lnTo>
                  <a:lnTo>
                    <a:pt x="30" y="2"/>
                  </a:lnTo>
                  <a:lnTo>
                    <a:pt x="28" y="4"/>
                  </a:lnTo>
                  <a:lnTo>
                    <a:pt x="22" y="4"/>
                  </a:lnTo>
                  <a:lnTo>
                    <a:pt x="18" y="2"/>
                  </a:lnTo>
                  <a:lnTo>
                    <a:pt x="12" y="2"/>
                  </a:lnTo>
                  <a:lnTo>
                    <a:pt x="12" y="2"/>
                  </a:lnTo>
                  <a:lnTo>
                    <a:pt x="8" y="2"/>
                  </a:lnTo>
                  <a:lnTo>
                    <a:pt x="8" y="10"/>
                  </a:lnTo>
                  <a:lnTo>
                    <a:pt x="6" y="12"/>
                  </a:lnTo>
                  <a:lnTo>
                    <a:pt x="0" y="16"/>
                  </a:lnTo>
                  <a:lnTo>
                    <a:pt x="0" y="16"/>
                  </a:lnTo>
                  <a:lnTo>
                    <a:pt x="2" y="18"/>
                  </a:lnTo>
                  <a:lnTo>
                    <a:pt x="10" y="14"/>
                  </a:lnTo>
                  <a:lnTo>
                    <a:pt x="18" y="20"/>
                  </a:lnTo>
                  <a:lnTo>
                    <a:pt x="18" y="34"/>
                  </a:lnTo>
                  <a:lnTo>
                    <a:pt x="18" y="46"/>
                  </a:lnTo>
                  <a:lnTo>
                    <a:pt x="20" y="48"/>
                  </a:lnTo>
                  <a:lnTo>
                    <a:pt x="20" y="54"/>
                  </a:lnTo>
                  <a:lnTo>
                    <a:pt x="24" y="56"/>
                  </a:lnTo>
                  <a:lnTo>
                    <a:pt x="26" y="56"/>
                  </a:lnTo>
                  <a:lnTo>
                    <a:pt x="28" y="56"/>
                  </a:lnTo>
                  <a:lnTo>
                    <a:pt x="32" y="58"/>
                  </a:lnTo>
                  <a:lnTo>
                    <a:pt x="38" y="56"/>
                  </a:lnTo>
                  <a:lnTo>
                    <a:pt x="40" y="56"/>
                  </a:lnTo>
                  <a:lnTo>
                    <a:pt x="42" y="54"/>
                  </a:lnTo>
                  <a:lnTo>
                    <a:pt x="46" y="54"/>
                  </a:lnTo>
                  <a:lnTo>
                    <a:pt x="58" y="46"/>
                  </a:lnTo>
                  <a:lnTo>
                    <a:pt x="62" y="42"/>
                  </a:lnTo>
                  <a:lnTo>
                    <a:pt x="62" y="44"/>
                  </a:lnTo>
                  <a:lnTo>
                    <a:pt x="64" y="44"/>
                  </a:lnTo>
                  <a:lnTo>
                    <a:pt x="66" y="40"/>
                  </a:lnTo>
                  <a:lnTo>
                    <a:pt x="70" y="40"/>
                  </a:lnTo>
                  <a:lnTo>
                    <a:pt x="70" y="4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6" name="Freeform 248">
              <a:extLst>
                <a:ext uri="{FF2B5EF4-FFF2-40B4-BE49-F238E27FC236}">
                  <a16:creationId xmlns:a16="http://schemas.microsoft.com/office/drawing/2014/main" xmlns="" id="{C4511397-DD1B-4C77-8E0B-8F1A78062304}"/>
                </a:ext>
              </a:extLst>
            </p:cNvPr>
            <p:cNvSpPr>
              <a:spLocks/>
            </p:cNvSpPr>
            <p:nvPr/>
          </p:nvSpPr>
          <p:spPr bwMode="auto">
            <a:xfrm>
              <a:off x="2944813" y="3370263"/>
              <a:ext cx="107950" cy="76200"/>
            </a:xfrm>
            <a:custGeom>
              <a:avLst/>
              <a:gdLst/>
              <a:ahLst/>
              <a:cxnLst>
                <a:cxn ang="0">
                  <a:pos x="64" y="8"/>
                </a:cxn>
                <a:cxn ang="0">
                  <a:pos x="62" y="6"/>
                </a:cxn>
                <a:cxn ang="0">
                  <a:pos x="56" y="6"/>
                </a:cxn>
                <a:cxn ang="0">
                  <a:pos x="58" y="4"/>
                </a:cxn>
                <a:cxn ang="0">
                  <a:pos x="56" y="2"/>
                </a:cxn>
                <a:cxn ang="0">
                  <a:pos x="52" y="6"/>
                </a:cxn>
                <a:cxn ang="0">
                  <a:pos x="46" y="6"/>
                </a:cxn>
                <a:cxn ang="0">
                  <a:pos x="44" y="4"/>
                </a:cxn>
                <a:cxn ang="0">
                  <a:pos x="30" y="0"/>
                </a:cxn>
                <a:cxn ang="0">
                  <a:pos x="30" y="0"/>
                </a:cxn>
                <a:cxn ang="0">
                  <a:pos x="26" y="0"/>
                </a:cxn>
                <a:cxn ang="0">
                  <a:pos x="24" y="4"/>
                </a:cxn>
                <a:cxn ang="0">
                  <a:pos x="18" y="10"/>
                </a:cxn>
                <a:cxn ang="0">
                  <a:pos x="18" y="12"/>
                </a:cxn>
                <a:cxn ang="0">
                  <a:pos x="24" y="10"/>
                </a:cxn>
                <a:cxn ang="0">
                  <a:pos x="38" y="12"/>
                </a:cxn>
                <a:cxn ang="0">
                  <a:pos x="36" y="12"/>
                </a:cxn>
                <a:cxn ang="0">
                  <a:pos x="32" y="14"/>
                </a:cxn>
                <a:cxn ang="0">
                  <a:pos x="26" y="18"/>
                </a:cxn>
                <a:cxn ang="0">
                  <a:pos x="22" y="14"/>
                </a:cxn>
                <a:cxn ang="0">
                  <a:pos x="8" y="22"/>
                </a:cxn>
                <a:cxn ang="0">
                  <a:pos x="8" y="24"/>
                </a:cxn>
                <a:cxn ang="0">
                  <a:pos x="4" y="24"/>
                </a:cxn>
                <a:cxn ang="0">
                  <a:pos x="0" y="30"/>
                </a:cxn>
                <a:cxn ang="0">
                  <a:pos x="4" y="26"/>
                </a:cxn>
                <a:cxn ang="0">
                  <a:pos x="0" y="32"/>
                </a:cxn>
                <a:cxn ang="0">
                  <a:pos x="0" y="38"/>
                </a:cxn>
                <a:cxn ang="0">
                  <a:pos x="2" y="42"/>
                </a:cxn>
                <a:cxn ang="0">
                  <a:pos x="4" y="42"/>
                </a:cxn>
                <a:cxn ang="0">
                  <a:pos x="6" y="46"/>
                </a:cxn>
                <a:cxn ang="0">
                  <a:pos x="10" y="48"/>
                </a:cxn>
                <a:cxn ang="0">
                  <a:pos x="12" y="44"/>
                </a:cxn>
                <a:cxn ang="0">
                  <a:pos x="14" y="44"/>
                </a:cxn>
                <a:cxn ang="0">
                  <a:pos x="26" y="32"/>
                </a:cxn>
                <a:cxn ang="0">
                  <a:pos x="26" y="26"/>
                </a:cxn>
                <a:cxn ang="0">
                  <a:pos x="28" y="28"/>
                </a:cxn>
                <a:cxn ang="0">
                  <a:pos x="30" y="26"/>
                </a:cxn>
                <a:cxn ang="0">
                  <a:pos x="32" y="28"/>
                </a:cxn>
                <a:cxn ang="0">
                  <a:pos x="34" y="28"/>
                </a:cxn>
                <a:cxn ang="0">
                  <a:pos x="34" y="24"/>
                </a:cxn>
                <a:cxn ang="0">
                  <a:pos x="38" y="26"/>
                </a:cxn>
                <a:cxn ang="0">
                  <a:pos x="44" y="24"/>
                </a:cxn>
                <a:cxn ang="0">
                  <a:pos x="60" y="14"/>
                </a:cxn>
                <a:cxn ang="0">
                  <a:pos x="66" y="14"/>
                </a:cxn>
                <a:cxn ang="0">
                  <a:pos x="68" y="12"/>
                </a:cxn>
                <a:cxn ang="0">
                  <a:pos x="68" y="12"/>
                </a:cxn>
                <a:cxn ang="0">
                  <a:pos x="64" y="12"/>
                </a:cxn>
                <a:cxn ang="0">
                  <a:pos x="66" y="10"/>
                </a:cxn>
                <a:cxn ang="0">
                  <a:pos x="64" y="8"/>
                </a:cxn>
                <a:cxn ang="0">
                  <a:pos x="64" y="8"/>
                </a:cxn>
              </a:cxnLst>
              <a:rect l="0" t="0" r="r" b="b"/>
              <a:pathLst>
                <a:path w="68" h="48">
                  <a:moveTo>
                    <a:pt x="64" y="8"/>
                  </a:moveTo>
                  <a:lnTo>
                    <a:pt x="62" y="6"/>
                  </a:lnTo>
                  <a:lnTo>
                    <a:pt x="56" y="6"/>
                  </a:lnTo>
                  <a:lnTo>
                    <a:pt x="58" y="4"/>
                  </a:lnTo>
                  <a:lnTo>
                    <a:pt x="56" y="2"/>
                  </a:lnTo>
                  <a:lnTo>
                    <a:pt x="52" y="6"/>
                  </a:lnTo>
                  <a:lnTo>
                    <a:pt x="46" y="6"/>
                  </a:lnTo>
                  <a:lnTo>
                    <a:pt x="44" y="4"/>
                  </a:lnTo>
                  <a:lnTo>
                    <a:pt x="30" y="0"/>
                  </a:lnTo>
                  <a:lnTo>
                    <a:pt x="30" y="0"/>
                  </a:lnTo>
                  <a:lnTo>
                    <a:pt x="26" y="0"/>
                  </a:lnTo>
                  <a:lnTo>
                    <a:pt x="24" y="4"/>
                  </a:lnTo>
                  <a:lnTo>
                    <a:pt x="18" y="10"/>
                  </a:lnTo>
                  <a:lnTo>
                    <a:pt x="18" y="12"/>
                  </a:lnTo>
                  <a:lnTo>
                    <a:pt x="24" y="10"/>
                  </a:lnTo>
                  <a:lnTo>
                    <a:pt x="38" y="12"/>
                  </a:lnTo>
                  <a:lnTo>
                    <a:pt x="36" y="12"/>
                  </a:lnTo>
                  <a:lnTo>
                    <a:pt x="32" y="14"/>
                  </a:lnTo>
                  <a:lnTo>
                    <a:pt x="26" y="18"/>
                  </a:lnTo>
                  <a:lnTo>
                    <a:pt x="22" y="14"/>
                  </a:lnTo>
                  <a:lnTo>
                    <a:pt x="8" y="22"/>
                  </a:lnTo>
                  <a:lnTo>
                    <a:pt x="8" y="24"/>
                  </a:lnTo>
                  <a:lnTo>
                    <a:pt x="4" y="24"/>
                  </a:lnTo>
                  <a:lnTo>
                    <a:pt x="0" y="30"/>
                  </a:lnTo>
                  <a:lnTo>
                    <a:pt x="4" y="26"/>
                  </a:lnTo>
                  <a:lnTo>
                    <a:pt x="0" y="32"/>
                  </a:lnTo>
                  <a:lnTo>
                    <a:pt x="0" y="38"/>
                  </a:lnTo>
                  <a:lnTo>
                    <a:pt x="2" y="42"/>
                  </a:lnTo>
                  <a:lnTo>
                    <a:pt x="4" y="42"/>
                  </a:lnTo>
                  <a:lnTo>
                    <a:pt x="6" y="46"/>
                  </a:lnTo>
                  <a:lnTo>
                    <a:pt x="10" y="48"/>
                  </a:lnTo>
                  <a:lnTo>
                    <a:pt x="12" y="44"/>
                  </a:lnTo>
                  <a:lnTo>
                    <a:pt x="14" y="44"/>
                  </a:lnTo>
                  <a:lnTo>
                    <a:pt x="26" y="32"/>
                  </a:lnTo>
                  <a:lnTo>
                    <a:pt x="26" y="26"/>
                  </a:lnTo>
                  <a:lnTo>
                    <a:pt x="28" y="28"/>
                  </a:lnTo>
                  <a:lnTo>
                    <a:pt x="30" y="26"/>
                  </a:lnTo>
                  <a:lnTo>
                    <a:pt x="32" y="28"/>
                  </a:lnTo>
                  <a:lnTo>
                    <a:pt x="34" y="28"/>
                  </a:lnTo>
                  <a:lnTo>
                    <a:pt x="34" y="24"/>
                  </a:lnTo>
                  <a:lnTo>
                    <a:pt x="38" y="26"/>
                  </a:lnTo>
                  <a:lnTo>
                    <a:pt x="44" y="24"/>
                  </a:lnTo>
                  <a:lnTo>
                    <a:pt x="60" y="14"/>
                  </a:lnTo>
                  <a:lnTo>
                    <a:pt x="66" y="14"/>
                  </a:lnTo>
                  <a:lnTo>
                    <a:pt x="68" y="12"/>
                  </a:lnTo>
                  <a:lnTo>
                    <a:pt x="68" y="12"/>
                  </a:lnTo>
                  <a:lnTo>
                    <a:pt x="64" y="12"/>
                  </a:lnTo>
                  <a:lnTo>
                    <a:pt x="66" y="10"/>
                  </a:lnTo>
                  <a:lnTo>
                    <a:pt x="64" y="8"/>
                  </a:lnTo>
                  <a:lnTo>
                    <a:pt x="6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7" name="Freeform 249">
              <a:extLst>
                <a:ext uri="{FF2B5EF4-FFF2-40B4-BE49-F238E27FC236}">
                  <a16:creationId xmlns:a16="http://schemas.microsoft.com/office/drawing/2014/main" xmlns="" id="{C825E647-F077-4F46-96AB-DBECA5545172}"/>
                </a:ext>
              </a:extLst>
            </p:cNvPr>
            <p:cNvSpPr>
              <a:spLocks/>
            </p:cNvSpPr>
            <p:nvPr/>
          </p:nvSpPr>
          <p:spPr bwMode="auto">
            <a:xfrm>
              <a:off x="2709863" y="3573463"/>
              <a:ext cx="3175" cy="3175"/>
            </a:xfrm>
            <a:custGeom>
              <a:avLst/>
              <a:gdLst/>
              <a:ahLst/>
              <a:cxnLst>
                <a:cxn ang="0">
                  <a:pos x="0" y="2"/>
                </a:cxn>
                <a:cxn ang="0">
                  <a:pos x="0" y="0"/>
                </a:cxn>
                <a:cxn ang="0">
                  <a:pos x="0" y="0"/>
                </a:cxn>
                <a:cxn ang="0">
                  <a:pos x="2" y="0"/>
                </a:cxn>
                <a:cxn ang="0">
                  <a:pos x="0" y="2"/>
                </a:cxn>
                <a:cxn ang="0">
                  <a:pos x="0" y="2"/>
                </a:cxn>
              </a:cxnLst>
              <a:rect l="0" t="0" r="r" b="b"/>
              <a:pathLst>
                <a:path w="2" h="2">
                  <a:moveTo>
                    <a:pt x="0" y="2"/>
                  </a:moveTo>
                  <a:lnTo>
                    <a:pt x="0" y="0"/>
                  </a:lnTo>
                  <a:lnTo>
                    <a:pt x="0" y="0"/>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8" name="Freeform 250">
              <a:extLst>
                <a:ext uri="{FF2B5EF4-FFF2-40B4-BE49-F238E27FC236}">
                  <a16:creationId xmlns:a16="http://schemas.microsoft.com/office/drawing/2014/main" xmlns="" id="{6FEC3C8D-D861-493A-828B-D989286725DD}"/>
                </a:ext>
              </a:extLst>
            </p:cNvPr>
            <p:cNvSpPr>
              <a:spLocks/>
            </p:cNvSpPr>
            <p:nvPr/>
          </p:nvSpPr>
          <p:spPr bwMode="auto">
            <a:xfrm>
              <a:off x="2735263" y="3598863"/>
              <a:ext cx="12700" cy="22225"/>
            </a:xfrm>
            <a:custGeom>
              <a:avLst/>
              <a:gdLst/>
              <a:ahLst/>
              <a:cxnLst>
                <a:cxn ang="0">
                  <a:pos x="2" y="0"/>
                </a:cxn>
                <a:cxn ang="0">
                  <a:pos x="4" y="2"/>
                </a:cxn>
                <a:cxn ang="0">
                  <a:pos x="4" y="2"/>
                </a:cxn>
                <a:cxn ang="0">
                  <a:pos x="0" y="10"/>
                </a:cxn>
                <a:cxn ang="0">
                  <a:pos x="0" y="14"/>
                </a:cxn>
                <a:cxn ang="0">
                  <a:pos x="4" y="12"/>
                </a:cxn>
                <a:cxn ang="0">
                  <a:pos x="4" y="6"/>
                </a:cxn>
                <a:cxn ang="0">
                  <a:pos x="8" y="0"/>
                </a:cxn>
                <a:cxn ang="0">
                  <a:pos x="2" y="0"/>
                </a:cxn>
                <a:cxn ang="0">
                  <a:pos x="2" y="0"/>
                </a:cxn>
              </a:cxnLst>
              <a:rect l="0" t="0" r="r" b="b"/>
              <a:pathLst>
                <a:path w="8" h="14">
                  <a:moveTo>
                    <a:pt x="2" y="0"/>
                  </a:moveTo>
                  <a:lnTo>
                    <a:pt x="4" y="2"/>
                  </a:lnTo>
                  <a:lnTo>
                    <a:pt x="4" y="2"/>
                  </a:lnTo>
                  <a:lnTo>
                    <a:pt x="0" y="10"/>
                  </a:lnTo>
                  <a:lnTo>
                    <a:pt x="0" y="14"/>
                  </a:lnTo>
                  <a:lnTo>
                    <a:pt x="4" y="12"/>
                  </a:lnTo>
                  <a:lnTo>
                    <a:pt x="4" y="6"/>
                  </a:lnTo>
                  <a:lnTo>
                    <a:pt x="8"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79" name="Freeform 251">
              <a:extLst>
                <a:ext uri="{FF2B5EF4-FFF2-40B4-BE49-F238E27FC236}">
                  <a16:creationId xmlns:a16="http://schemas.microsoft.com/office/drawing/2014/main" xmlns="" id="{4B8DF5C4-A404-4543-9F30-C16A903AA096}"/>
                </a:ext>
              </a:extLst>
            </p:cNvPr>
            <p:cNvSpPr>
              <a:spLocks/>
            </p:cNvSpPr>
            <p:nvPr/>
          </p:nvSpPr>
          <p:spPr bwMode="auto">
            <a:xfrm>
              <a:off x="776288" y="2274888"/>
              <a:ext cx="635000" cy="796925"/>
            </a:xfrm>
            <a:custGeom>
              <a:avLst/>
              <a:gdLst/>
              <a:ahLst/>
              <a:cxnLst>
                <a:cxn ang="0">
                  <a:pos x="370" y="368"/>
                </a:cxn>
                <a:cxn ang="0">
                  <a:pos x="362" y="284"/>
                </a:cxn>
                <a:cxn ang="0">
                  <a:pos x="362" y="152"/>
                </a:cxn>
                <a:cxn ang="0">
                  <a:pos x="332" y="50"/>
                </a:cxn>
                <a:cxn ang="0">
                  <a:pos x="252" y="36"/>
                </a:cxn>
                <a:cxn ang="0">
                  <a:pos x="212" y="28"/>
                </a:cxn>
                <a:cxn ang="0">
                  <a:pos x="180" y="20"/>
                </a:cxn>
                <a:cxn ang="0">
                  <a:pos x="170" y="26"/>
                </a:cxn>
                <a:cxn ang="0">
                  <a:pos x="148" y="6"/>
                </a:cxn>
                <a:cxn ang="0">
                  <a:pos x="114" y="26"/>
                </a:cxn>
                <a:cxn ang="0">
                  <a:pos x="108" y="40"/>
                </a:cxn>
                <a:cxn ang="0">
                  <a:pos x="78" y="52"/>
                </a:cxn>
                <a:cxn ang="0">
                  <a:pos x="54" y="94"/>
                </a:cxn>
                <a:cxn ang="0">
                  <a:pos x="60" y="162"/>
                </a:cxn>
                <a:cxn ang="0">
                  <a:pos x="88" y="166"/>
                </a:cxn>
                <a:cxn ang="0">
                  <a:pos x="114" y="180"/>
                </a:cxn>
                <a:cxn ang="0">
                  <a:pos x="84" y="188"/>
                </a:cxn>
                <a:cxn ang="0">
                  <a:pos x="80" y="196"/>
                </a:cxn>
                <a:cxn ang="0">
                  <a:pos x="30" y="190"/>
                </a:cxn>
                <a:cxn ang="0">
                  <a:pos x="10" y="218"/>
                </a:cxn>
                <a:cxn ang="0">
                  <a:pos x="26" y="244"/>
                </a:cxn>
                <a:cxn ang="0">
                  <a:pos x="70" y="246"/>
                </a:cxn>
                <a:cxn ang="0">
                  <a:pos x="96" y="246"/>
                </a:cxn>
                <a:cxn ang="0">
                  <a:pos x="78" y="280"/>
                </a:cxn>
                <a:cxn ang="0">
                  <a:pos x="52" y="300"/>
                </a:cxn>
                <a:cxn ang="0">
                  <a:pos x="24" y="330"/>
                </a:cxn>
                <a:cxn ang="0">
                  <a:pos x="36" y="338"/>
                </a:cxn>
                <a:cxn ang="0">
                  <a:pos x="48" y="352"/>
                </a:cxn>
                <a:cxn ang="0">
                  <a:pos x="54" y="376"/>
                </a:cxn>
                <a:cxn ang="0">
                  <a:pos x="88" y="352"/>
                </a:cxn>
                <a:cxn ang="0">
                  <a:pos x="84" y="406"/>
                </a:cxn>
                <a:cxn ang="0">
                  <a:pos x="108" y="406"/>
                </a:cxn>
                <a:cxn ang="0">
                  <a:pos x="126" y="406"/>
                </a:cxn>
                <a:cxn ang="0">
                  <a:pos x="144" y="420"/>
                </a:cxn>
                <a:cxn ang="0">
                  <a:pos x="122" y="456"/>
                </a:cxn>
                <a:cxn ang="0">
                  <a:pos x="90" y="476"/>
                </a:cxn>
                <a:cxn ang="0">
                  <a:pos x="66" y="496"/>
                </a:cxn>
                <a:cxn ang="0">
                  <a:pos x="88" y="484"/>
                </a:cxn>
                <a:cxn ang="0">
                  <a:pos x="112" y="486"/>
                </a:cxn>
                <a:cxn ang="0">
                  <a:pos x="136" y="464"/>
                </a:cxn>
                <a:cxn ang="0">
                  <a:pos x="154" y="450"/>
                </a:cxn>
                <a:cxn ang="0">
                  <a:pos x="174" y="428"/>
                </a:cxn>
                <a:cxn ang="0">
                  <a:pos x="192" y="400"/>
                </a:cxn>
                <a:cxn ang="0">
                  <a:pos x="200" y="380"/>
                </a:cxn>
                <a:cxn ang="0">
                  <a:pos x="218" y="350"/>
                </a:cxn>
                <a:cxn ang="0">
                  <a:pos x="234" y="334"/>
                </a:cxn>
                <a:cxn ang="0">
                  <a:pos x="254" y="352"/>
                </a:cxn>
                <a:cxn ang="0">
                  <a:pos x="216" y="382"/>
                </a:cxn>
                <a:cxn ang="0">
                  <a:pos x="216" y="396"/>
                </a:cxn>
                <a:cxn ang="0">
                  <a:pos x="236" y="392"/>
                </a:cxn>
                <a:cxn ang="0">
                  <a:pos x="260" y="376"/>
                </a:cxn>
                <a:cxn ang="0">
                  <a:pos x="260" y="360"/>
                </a:cxn>
                <a:cxn ang="0">
                  <a:pos x="264" y="346"/>
                </a:cxn>
                <a:cxn ang="0">
                  <a:pos x="272" y="350"/>
                </a:cxn>
                <a:cxn ang="0">
                  <a:pos x="298" y="358"/>
                </a:cxn>
                <a:cxn ang="0">
                  <a:pos x="334" y="372"/>
                </a:cxn>
                <a:cxn ang="0">
                  <a:pos x="376" y="380"/>
                </a:cxn>
                <a:cxn ang="0">
                  <a:pos x="380" y="386"/>
                </a:cxn>
              </a:cxnLst>
              <a:rect l="0" t="0" r="r" b="b"/>
              <a:pathLst>
                <a:path w="400" h="502">
                  <a:moveTo>
                    <a:pt x="400" y="390"/>
                  </a:moveTo>
                  <a:lnTo>
                    <a:pt x="388" y="376"/>
                  </a:lnTo>
                  <a:lnTo>
                    <a:pt x="386" y="374"/>
                  </a:lnTo>
                  <a:lnTo>
                    <a:pt x="388" y="368"/>
                  </a:lnTo>
                  <a:lnTo>
                    <a:pt x="378" y="368"/>
                  </a:lnTo>
                  <a:lnTo>
                    <a:pt x="376" y="372"/>
                  </a:lnTo>
                  <a:lnTo>
                    <a:pt x="370" y="368"/>
                  </a:lnTo>
                  <a:lnTo>
                    <a:pt x="368" y="370"/>
                  </a:lnTo>
                  <a:lnTo>
                    <a:pt x="362" y="368"/>
                  </a:lnTo>
                  <a:lnTo>
                    <a:pt x="362" y="352"/>
                  </a:lnTo>
                  <a:lnTo>
                    <a:pt x="362" y="336"/>
                  </a:lnTo>
                  <a:lnTo>
                    <a:pt x="362" y="318"/>
                  </a:lnTo>
                  <a:lnTo>
                    <a:pt x="362" y="302"/>
                  </a:lnTo>
                  <a:lnTo>
                    <a:pt x="362" y="284"/>
                  </a:lnTo>
                  <a:lnTo>
                    <a:pt x="362" y="266"/>
                  </a:lnTo>
                  <a:lnTo>
                    <a:pt x="362" y="248"/>
                  </a:lnTo>
                  <a:lnTo>
                    <a:pt x="362" y="230"/>
                  </a:lnTo>
                  <a:lnTo>
                    <a:pt x="362" y="212"/>
                  </a:lnTo>
                  <a:lnTo>
                    <a:pt x="362" y="192"/>
                  </a:lnTo>
                  <a:lnTo>
                    <a:pt x="362" y="172"/>
                  </a:lnTo>
                  <a:lnTo>
                    <a:pt x="362" y="152"/>
                  </a:lnTo>
                  <a:lnTo>
                    <a:pt x="362" y="132"/>
                  </a:lnTo>
                  <a:lnTo>
                    <a:pt x="362" y="110"/>
                  </a:lnTo>
                  <a:lnTo>
                    <a:pt x="362" y="88"/>
                  </a:lnTo>
                  <a:lnTo>
                    <a:pt x="362" y="66"/>
                  </a:lnTo>
                  <a:lnTo>
                    <a:pt x="360" y="66"/>
                  </a:lnTo>
                  <a:lnTo>
                    <a:pt x="358" y="70"/>
                  </a:lnTo>
                  <a:lnTo>
                    <a:pt x="332" y="50"/>
                  </a:lnTo>
                  <a:lnTo>
                    <a:pt x="330" y="50"/>
                  </a:lnTo>
                  <a:lnTo>
                    <a:pt x="328" y="54"/>
                  </a:lnTo>
                  <a:lnTo>
                    <a:pt x="326" y="50"/>
                  </a:lnTo>
                  <a:lnTo>
                    <a:pt x="304" y="56"/>
                  </a:lnTo>
                  <a:lnTo>
                    <a:pt x="296" y="48"/>
                  </a:lnTo>
                  <a:lnTo>
                    <a:pt x="282" y="50"/>
                  </a:lnTo>
                  <a:lnTo>
                    <a:pt x="252" y="36"/>
                  </a:lnTo>
                  <a:lnTo>
                    <a:pt x="238" y="40"/>
                  </a:lnTo>
                  <a:lnTo>
                    <a:pt x="240" y="38"/>
                  </a:lnTo>
                  <a:lnTo>
                    <a:pt x="238" y="36"/>
                  </a:lnTo>
                  <a:lnTo>
                    <a:pt x="220" y="38"/>
                  </a:lnTo>
                  <a:lnTo>
                    <a:pt x="222" y="34"/>
                  </a:lnTo>
                  <a:lnTo>
                    <a:pt x="216" y="32"/>
                  </a:lnTo>
                  <a:lnTo>
                    <a:pt x="212" y="28"/>
                  </a:lnTo>
                  <a:lnTo>
                    <a:pt x="214" y="22"/>
                  </a:lnTo>
                  <a:lnTo>
                    <a:pt x="206" y="20"/>
                  </a:lnTo>
                  <a:lnTo>
                    <a:pt x="206" y="24"/>
                  </a:lnTo>
                  <a:lnTo>
                    <a:pt x="204" y="24"/>
                  </a:lnTo>
                  <a:lnTo>
                    <a:pt x="198" y="18"/>
                  </a:lnTo>
                  <a:lnTo>
                    <a:pt x="186" y="22"/>
                  </a:lnTo>
                  <a:lnTo>
                    <a:pt x="180" y="20"/>
                  </a:lnTo>
                  <a:lnTo>
                    <a:pt x="182" y="18"/>
                  </a:lnTo>
                  <a:lnTo>
                    <a:pt x="178" y="12"/>
                  </a:lnTo>
                  <a:lnTo>
                    <a:pt x="174" y="10"/>
                  </a:lnTo>
                  <a:lnTo>
                    <a:pt x="170" y="14"/>
                  </a:lnTo>
                  <a:lnTo>
                    <a:pt x="170" y="18"/>
                  </a:lnTo>
                  <a:lnTo>
                    <a:pt x="172" y="26"/>
                  </a:lnTo>
                  <a:lnTo>
                    <a:pt x="170" y="26"/>
                  </a:lnTo>
                  <a:lnTo>
                    <a:pt x="168" y="22"/>
                  </a:lnTo>
                  <a:lnTo>
                    <a:pt x="158" y="22"/>
                  </a:lnTo>
                  <a:lnTo>
                    <a:pt x="160" y="18"/>
                  </a:lnTo>
                  <a:lnTo>
                    <a:pt x="168" y="12"/>
                  </a:lnTo>
                  <a:lnTo>
                    <a:pt x="168" y="10"/>
                  </a:lnTo>
                  <a:lnTo>
                    <a:pt x="152" y="0"/>
                  </a:lnTo>
                  <a:lnTo>
                    <a:pt x="148" y="6"/>
                  </a:lnTo>
                  <a:lnTo>
                    <a:pt x="148" y="10"/>
                  </a:lnTo>
                  <a:lnTo>
                    <a:pt x="136" y="22"/>
                  </a:lnTo>
                  <a:lnTo>
                    <a:pt x="120" y="24"/>
                  </a:lnTo>
                  <a:lnTo>
                    <a:pt x="120" y="24"/>
                  </a:lnTo>
                  <a:lnTo>
                    <a:pt x="118" y="26"/>
                  </a:lnTo>
                  <a:lnTo>
                    <a:pt x="118" y="28"/>
                  </a:lnTo>
                  <a:lnTo>
                    <a:pt x="114" y="26"/>
                  </a:lnTo>
                  <a:lnTo>
                    <a:pt x="122" y="18"/>
                  </a:lnTo>
                  <a:lnTo>
                    <a:pt x="110" y="26"/>
                  </a:lnTo>
                  <a:lnTo>
                    <a:pt x="106" y="30"/>
                  </a:lnTo>
                  <a:lnTo>
                    <a:pt x="116" y="34"/>
                  </a:lnTo>
                  <a:lnTo>
                    <a:pt x="110" y="36"/>
                  </a:lnTo>
                  <a:lnTo>
                    <a:pt x="108" y="46"/>
                  </a:lnTo>
                  <a:lnTo>
                    <a:pt x="108" y="40"/>
                  </a:lnTo>
                  <a:lnTo>
                    <a:pt x="106" y="42"/>
                  </a:lnTo>
                  <a:lnTo>
                    <a:pt x="108" y="34"/>
                  </a:lnTo>
                  <a:lnTo>
                    <a:pt x="106" y="32"/>
                  </a:lnTo>
                  <a:lnTo>
                    <a:pt x="82" y="50"/>
                  </a:lnTo>
                  <a:lnTo>
                    <a:pt x="84" y="44"/>
                  </a:lnTo>
                  <a:lnTo>
                    <a:pt x="82" y="44"/>
                  </a:lnTo>
                  <a:lnTo>
                    <a:pt x="78" y="52"/>
                  </a:lnTo>
                  <a:lnTo>
                    <a:pt x="76" y="54"/>
                  </a:lnTo>
                  <a:lnTo>
                    <a:pt x="70" y="62"/>
                  </a:lnTo>
                  <a:lnTo>
                    <a:pt x="68" y="66"/>
                  </a:lnTo>
                  <a:lnTo>
                    <a:pt x="66" y="78"/>
                  </a:lnTo>
                  <a:lnTo>
                    <a:pt x="66" y="76"/>
                  </a:lnTo>
                  <a:lnTo>
                    <a:pt x="60" y="88"/>
                  </a:lnTo>
                  <a:lnTo>
                    <a:pt x="54" y="94"/>
                  </a:lnTo>
                  <a:lnTo>
                    <a:pt x="24" y="98"/>
                  </a:lnTo>
                  <a:lnTo>
                    <a:pt x="24" y="112"/>
                  </a:lnTo>
                  <a:lnTo>
                    <a:pt x="26" y="112"/>
                  </a:lnTo>
                  <a:lnTo>
                    <a:pt x="16" y="116"/>
                  </a:lnTo>
                  <a:lnTo>
                    <a:pt x="50" y="140"/>
                  </a:lnTo>
                  <a:lnTo>
                    <a:pt x="56" y="148"/>
                  </a:lnTo>
                  <a:lnTo>
                    <a:pt x="60" y="162"/>
                  </a:lnTo>
                  <a:lnTo>
                    <a:pt x="70" y="166"/>
                  </a:lnTo>
                  <a:lnTo>
                    <a:pt x="72" y="162"/>
                  </a:lnTo>
                  <a:lnTo>
                    <a:pt x="74" y="160"/>
                  </a:lnTo>
                  <a:lnTo>
                    <a:pt x="74" y="166"/>
                  </a:lnTo>
                  <a:lnTo>
                    <a:pt x="74" y="166"/>
                  </a:lnTo>
                  <a:lnTo>
                    <a:pt x="86" y="164"/>
                  </a:lnTo>
                  <a:lnTo>
                    <a:pt x="88" y="166"/>
                  </a:lnTo>
                  <a:lnTo>
                    <a:pt x="84" y="172"/>
                  </a:lnTo>
                  <a:lnTo>
                    <a:pt x="90" y="180"/>
                  </a:lnTo>
                  <a:lnTo>
                    <a:pt x="92" y="176"/>
                  </a:lnTo>
                  <a:lnTo>
                    <a:pt x="92" y="178"/>
                  </a:lnTo>
                  <a:lnTo>
                    <a:pt x="100" y="180"/>
                  </a:lnTo>
                  <a:lnTo>
                    <a:pt x="114" y="176"/>
                  </a:lnTo>
                  <a:lnTo>
                    <a:pt x="114" y="180"/>
                  </a:lnTo>
                  <a:lnTo>
                    <a:pt x="100" y="186"/>
                  </a:lnTo>
                  <a:lnTo>
                    <a:pt x="92" y="180"/>
                  </a:lnTo>
                  <a:lnTo>
                    <a:pt x="86" y="182"/>
                  </a:lnTo>
                  <a:lnTo>
                    <a:pt x="80" y="176"/>
                  </a:lnTo>
                  <a:lnTo>
                    <a:pt x="84" y="182"/>
                  </a:lnTo>
                  <a:lnTo>
                    <a:pt x="82" y="188"/>
                  </a:lnTo>
                  <a:lnTo>
                    <a:pt x="84" y="188"/>
                  </a:lnTo>
                  <a:lnTo>
                    <a:pt x="84" y="184"/>
                  </a:lnTo>
                  <a:lnTo>
                    <a:pt x="96" y="190"/>
                  </a:lnTo>
                  <a:lnTo>
                    <a:pt x="94" y="194"/>
                  </a:lnTo>
                  <a:lnTo>
                    <a:pt x="94" y="190"/>
                  </a:lnTo>
                  <a:lnTo>
                    <a:pt x="88" y="190"/>
                  </a:lnTo>
                  <a:lnTo>
                    <a:pt x="84" y="200"/>
                  </a:lnTo>
                  <a:lnTo>
                    <a:pt x="80" y="196"/>
                  </a:lnTo>
                  <a:lnTo>
                    <a:pt x="60" y="196"/>
                  </a:lnTo>
                  <a:lnTo>
                    <a:pt x="54" y="192"/>
                  </a:lnTo>
                  <a:lnTo>
                    <a:pt x="58" y="188"/>
                  </a:lnTo>
                  <a:lnTo>
                    <a:pt x="58" y="180"/>
                  </a:lnTo>
                  <a:lnTo>
                    <a:pt x="60" y="178"/>
                  </a:lnTo>
                  <a:lnTo>
                    <a:pt x="46" y="178"/>
                  </a:lnTo>
                  <a:lnTo>
                    <a:pt x="30" y="190"/>
                  </a:lnTo>
                  <a:lnTo>
                    <a:pt x="34" y="194"/>
                  </a:lnTo>
                  <a:lnTo>
                    <a:pt x="24" y="192"/>
                  </a:lnTo>
                  <a:lnTo>
                    <a:pt x="14" y="202"/>
                  </a:lnTo>
                  <a:lnTo>
                    <a:pt x="8" y="204"/>
                  </a:lnTo>
                  <a:lnTo>
                    <a:pt x="8" y="206"/>
                  </a:lnTo>
                  <a:lnTo>
                    <a:pt x="0" y="208"/>
                  </a:lnTo>
                  <a:lnTo>
                    <a:pt x="10" y="218"/>
                  </a:lnTo>
                  <a:lnTo>
                    <a:pt x="26" y="222"/>
                  </a:lnTo>
                  <a:lnTo>
                    <a:pt x="20" y="226"/>
                  </a:lnTo>
                  <a:lnTo>
                    <a:pt x="16" y="222"/>
                  </a:lnTo>
                  <a:lnTo>
                    <a:pt x="16" y="224"/>
                  </a:lnTo>
                  <a:lnTo>
                    <a:pt x="22" y="234"/>
                  </a:lnTo>
                  <a:lnTo>
                    <a:pt x="22" y="240"/>
                  </a:lnTo>
                  <a:lnTo>
                    <a:pt x="26" y="244"/>
                  </a:lnTo>
                  <a:lnTo>
                    <a:pt x="44" y="248"/>
                  </a:lnTo>
                  <a:lnTo>
                    <a:pt x="60" y="244"/>
                  </a:lnTo>
                  <a:lnTo>
                    <a:pt x="66" y="250"/>
                  </a:lnTo>
                  <a:lnTo>
                    <a:pt x="68" y="246"/>
                  </a:lnTo>
                  <a:lnTo>
                    <a:pt x="62" y="242"/>
                  </a:lnTo>
                  <a:lnTo>
                    <a:pt x="66" y="242"/>
                  </a:lnTo>
                  <a:lnTo>
                    <a:pt x="70" y="246"/>
                  </a:lnTo>
                  <a:lnTo>
                    <a:pt x="72" y="252"/>
                  </a:lnTo>
                  <a:lnTo>
                    <a:pt x="76" y="246"/>
                  </a:lnTo>
                  <a:lnTo>
                    <a:pt x="84" y="236"/>
                  </a:lnTo>
                  <a:lnTo>
                    <a:pt x="90" y="238"/>
                  </a:lnTo>
                  <a:lnTo>
                    <a:pt x="94" y="234"/>
                  </a:lnTo>
                  <a:lnTo>
                    <a:pt x="98" y="238"/>
                  </a:lnTo>
                  <a:lnTo>
                    <a:pt x="96" y="246"/>
                  </a:lnTo>
                  <a:lnTo>
                    <a:pt x="88" y="246"/>
                  </a:lnTo>
                  <a:lnTo>
                    <a:pt x="90" y="250"/>
                  </a:lnTo>
                  <a:lnTo>
                    <a:pt x="92" y="250"/>
                  </a:lnTo>
                  <a:lnTo>
                    <a:pt x="98" y="264"/>
                  </a:lnTo>
                  <a:lnTo>
                    <a:pt x="98" y="270"/>
                  </a:lnTo>
                  <a:lnTo>
                    <a:pt x="94" y="276"/>
                  </a:lnTo>
                  <a:lnTo>
                    <a:pt x="78" y="280"/>
                  </a:lnTo>
                  <a:lnTo>
                    <a:pt x="80" y="278"/>
                  </a:lnTo>
                  <a:lnTo>
                    <a:pt x="78" y="278"/>
                  </a:lnTo>
                  <a:lnTo>
                    <a:pt x="68" y="290"/>
                  </a:lnTo>
                  <a:lnTo>
                    <a:pt x="62" y="288"/>
                  </a:lnTo>
                  <a:lnTo>
                    <a:pt x="58" y="292"/>
                  </a:lnTo>
                  <a:lnTo>
                    <a:pt x="52" y="294"/>
                  </a:lnTo>
                  <a:lnTo>
                    <a:pt x="52" y="300"/>
                  </a:lnTo>
                  <a:lnTo>
                    <a:pt x="46" y="300"/>
                  </a:lnTo>
                  <a:lnTo>
                    <a:pt x="34" y="310"/>
                  </a:lnTo>
                  <a:lnTo>
                    <a:pt x="30" y="318"/>
                  </a:lnTo>
                  <a:lnTo>
                    <a:pt x="30" y="324"/>
                  </a:lnTo>
                  <a:lnTo>
                    <a:pt x="26" y="326"/>
                  </a:lnTo>
                  <a:lnTo>
                    <a:pt x="28" y="330"/>
                  </a:lnTo>
                  <a:lnTo>
                    <a:pt x="24" y="330"/>
                  </a:lnTo>
                  <a:lnTo>
                    <a:pt x="24" y="334"/>
                  </a:lnTo>
                  <a:lnTo>
                    <a:pt x="36" y="332"/>
                  </a:lnTo>
                  <a:lnTo>
                    <a:pt x="38" y="332"/>
                  </a:lnTo>
                  <a:lnTo>
                    <a:pt x="30" y="334"/>
                  </a:lnTo>
                  <a:lnTo>
                    <a:pt x="28" y="338"/>
                  </a:lnTo>
                  <a:lnTo>
                    <a:pt x="32" y="340"/>
                  </a:lnTo>
                  <a:lnTo>
                    <a:pt x="36" y="338"/>
                  </a:lnTo>
                  <a:lnTo>
                    <a:pt x="34" y="342"/>
                  </a:lnTo>
                  <a:lnTo>
                    <a:pt x="38" y="348"/>
                  </a:lnTo>
                  <a:lnTo>
                    <a:pt x="42" y="346"/>
                  </a:lnTo>
                  <a:lnTo>
                    <a:pt x="44" y="348"/>
                  </a:lnTo>
                  <a:lnTo>
                    <a:pt x="46" y="348"/>
                  </a:lnTo>
                  <a:lnTo>
                    <a:pt x="44" y="352"/>
                  </a:lnTo>
                  <a:lnTo>
                    <a:pt x="48" y="352"/>
                  </a:lnTo>
                  <a:lnTo>
                    <a:pt x="58" y="352"/>
                  </a:lnTo>
                  <a:lnTo>
                    <a:pt x="58" y="354"/>
                  </a:lnTo>
                  <a:lnTo>
                    <a:pt x="54" y="358"/>
                  </a:lnTo>
                  <a:lnTo>
                    <a:pt x="48" y="368"/>
                  </a:lnTo>
                  <a:lnTo>
                    <a:pt x="50" y="376"/>
                  </a:lnTo>
                  <a:lnTo>
                    <a:pt x="54" y="374"/>
                  </a:lnTo>
                  <a:lnTo>
                    <a:pt x="54" y="376"/>
                  </a:lnTo>
                  <a:lnTo>
                    <a:pt x="52" y="378"/>
                  </a:lnTo>
                  <a:lnTo>
                    <a:pt x="56" y="382"/>
                  </a:lnTo>
                  <a:lnTo>
                    <a:pt x="66" y="384"/>
                  </a:lnTo>
                  <a:lnTo>
                    <a:pt x="76" y="372"/>
                  </a:lnTo>
                  <a:lnTo>
                    <a:pt x="72" y="366"/>
                  </a:lnTo>
                  <a:lnTo>
                    <a:pt x="76" y="360"/>
                  </a:lnTo>
                  <a:lnTo>
                    <a:pt x="88" y="352"/>
                  </a:lnTo>
                  <a:lnTo>
                    <a:pt x="76" y="368"/>
                  </a:lnTo>
                  <a:lnTo>
                    <a:pt x="84" y="388"/>
                  </a:lnTo>
                  <a:lnTo>
                    <a:pt x="80" y="396"/>
                  </a:lnTo>
                  <a:lnTo>
                    <a:pt x="82" y="400"/>
                  </a:lnTo>
                  <a:lnTo>
                    <a:pt x="86" y="400"/>
                  </a:lnTo>
                  <a:lnTo>
                    <a:pt x="84" y="402"/>
                  </a:lnTo>
                  <a:lnTo>
                    <a:pt x="84" y="406"/>
                  </a:lnTo>
                  <a:lnTo>
                    <a:pt x="86" y="406"/>
                  </a:lnTo>
                  <a:lnTo>
                    <a:pt x="78" y="412"/>
                  </a:lnTo>
                  <a:lnTo>
                    <a:pt x="84" y="412"/>
                  </a:lnTo>
                  <a:lnTo>
                    <a:pt x="96" y="404"/>
                  </a:lnTo>
                  <a:lnTo>
                    <a:pt x="104" y="394"/>
                  </a:lnTo>
                  <a:lnTo>
                    <a:pt x="104" y="404"/>
                  </a:lnTo>
                  <a:lnTo>
                    <a:pt x="108" y="406"/>
                  </a:lnTo>
                  <a:lnTo>
                    <a:pt x="114" y="404"/>
                  </a:lnTo>
                  <a:lnTo>
                    <a:pt x="120" y="418"/>
                  </a:lnTo>
                  <a:lnTo>
                    <a:pt x="124" y="414"/>
                  </a:lnTo>
                  <a:lnTo>
                    <a:pt x="122" y="408"/>
                  </a:lnTo>
                  <a:lnTo>
                    <a:pt x="126" y="402"/>
                  </a:lnTo>
                  <a:lnTo>
                    <a:pt x="128" y="402"/>
                  </a:lnTo>
                  <a:lnTo>
                    <a:pt x="126" y="406"/>
                  </a:lnTo>
                  <a:lnTo>
                    <a:pt x="134" y="410"/>
                  </a:lnTo>
                  <a:lnTo>
                    <a:pt x="152" y="400"/>
                  </a:lnTo>
                  <a:lnTo>
                    <a:pt x="146" y="408"/>
                  </a:lnTo>
                  <a:lnTo>
                    <a:pt x="146" y="408"/>
                  </a:lnTo>
                  <a:lnTo>
                    <a:pt x="142" y="412"/>
                  </a:lnTo>
                  <a:lnTo>
                    <a:pt x="140" y="420"/>
                  </a:lnTo>
                  <a:lnTo>
                    <a:pt x="144" y="420"/>
                  </a:lnTo>
                  <a:lnTo>
                    <a:pt x="140" y="424"/>
                  </a:lnTo>
                  <a:lnTo>
                    <a:pt x="138" y="436"/>
                  </a:lnTo>
                  <a:lnTo>
                    <a:pt x="134" y="444"/>
                  </a:lnTo>
                  <a:lnTo>
                    <a:pt x="132" y="444"/>
                  </a:lnTo>
                  <a:lnTo>
                    <a:pt x="126" y="450"/>
                  </a:lnTo>
                  <a:lnTo>
                    <a:pt x="124" y="456"/>
                  </a:lnTo>
                  <a:lnTo>
                    <a:pt x="122" y="456"/>
                  </a:lnTo>
                  <a:lnTo>
                    <a:pt x="104" y="468"/>
                  </a:lnTo>
                  <a:lnTo>
                    <a:pt x="100" y="478"/>
                  </a:lnTo>
                  <a:lnTo>
                    <a:pt x="98" y="478"/>
                  </a:lnTo>
                  <a:lnTo>
                    <a:pt x="96" y="480"/>
                  </a:lnTo>
                  <a:lnTo>
                    <a:pt x="94" y="478"/>
                  </a:lnTo>
                  <a:lnTo>
                    <a:pt x="96" y="476"/>
                  </a:lnTo>
                  <a:lnTo>
                    <a:pt x="90" y="476"/>
                  </a:lnTo>
                  <a:lnTo>
                    <a:pt x="78" y="482"/>
                  </a:lnTo>
                  <a:lnTo>
                    <a:pt x="68" y="494"/>
                  </a:lnTo>
                  <a:lnTo>
                    <a:pt x="62" y="496"/>
                  </a:lnTo>
                  <a:lnTo>
                    <a:pt x="60" y="496"/>
                  </a:lnTo>
                  <a:lnTo>
                    <a:pt x="64" y="502"/>
                  </a:lnTo>
                  <a:lnTo>
                    <a:pt x="66" y="500"/>
                  </a:lnTo>
                  <a:lnTo>
                    <a:pt x="66" y="496"/>
                  </a:lnTo>
                  <a:lnTo>
                    <a:pt x="68" y="500"/>
                  </a:lnTo>
                  <a:lnTo>
                    <a:pt x="72" y="498"/>
                  </a:lnTo>
                  <a:lnTo>
                    <a:pt x="72" y="494"/>
                  </a:lnTo>
                  <a:lnTo>
                    <a:pt x="74" y="498"/>
                  </a:lnTo>
                  <a:lnTo>
                    <a:pt x="80" y="496"/>
                  </a:lnTo>
                  <a:lnTo>
                    <a:pt x="86" y="484"/>
                  </a:lnTo>
                  <a:lnTo>
                    <a:pt x="88" y="484"/>
                  </a:lnTo>
                  <a:lnTo>
                    <a:pt x="88" y="490"/>
                  </a:lnTo>
                  <a:lnTo>
                    <a:pt x="98" y="488"/>
                  </a:lnTo>
                  <a:lnTo>
                    <a:pt x="98" y="486"/>
                  </a:lnTo>
                  <a:lnTo>
                    <a:pt x="100" y="488"/>
                  </a:lnTo>
                  <a:lnTo>
                    <a:pt x="110" y="480"/>
                  </a:lnTo>
                  <a:lnTo>
                    <a:pt x="112" y="482"/>
                  </a:lnTo>
                  <a:lnTo>
                    <a:pt x="112" y="486"/>
                  </a:lnTo>
                  <a:lnTo>
                    <a:pt x="114" y="478"/>
                  </a:lnTo>
                  <a:lnTo>
                    <a:pt x="120" y="478"/>
                  </a:lnTo>
                  <a:lnTo>
                    <a:pt x="126" y="474"/>
                  </a:lnTo>
                  <a:lnTo>
                    <a:pt x="126" y="470"/>
                  </a:lnTo>
                  <a:lnTo>
                    <a:pt x="124" y="468"/>
                  </a:lnTo>
                  <a:lnTo>
                    <a:pt x="128" y="466"/>
                  </a:lnTo>
                  <a:lnTo>
                    <a:pt x="136" y="464"/>
                  </a:lnTo>
                  <a:lnTo>
                    <a:pt x="136" y="462"/>
                  </a:lnTo>
                  <a:lnTo>
                    <a:pt x="134" y="462"/>
                  </a:lnTo>
                  <a:lnTo>
                    <a:pt x="138" y="460"/>
                  </a:lnTo>
                  <a:lnTo>
                    <a:pt x="140" y="462"/>
                  </a:lnTo>
                  <a:lnTo>
                    <a:pt x="140" y="456"/>
                  </a:lnTo>
                  <a:lnTo>
                    <a:pt x="144" y="456"/>
                  </a:lnTo>
                  <a:lnTo>
                    <a:pt x="154" y="450"/>
                  </a:lnTo>
                  <a:lnTo>
                    <a:pt x="156" y="444"/>
                  </a:lnTo>
                  <a:lnTo>
                    <a:pt x="160" y="440"/>
                  </a:lnTo>
                  <a:lnTo>
                    <a:pt x="160" y="438"/>
                  </a:lnTo>
                  <a:lnTo>
                    <a:pt x="164" y="438"/>
                  </a:lnTo>
                  <a:lnTo>
                    <a:pt x="164" y="434"/>
                  </a:lnTo>
                  <a:lnTo>
                    <a:pt x="168" y="434"/>
                  </a:lnTo>
                  <a:lnTo>
                    <a:pt x="174" y="428"/>
                  </a:lnTo>
                  <a:lnTo>
                    <a:pt x="186" y="422"/>
                  </a:lnTo>
                  <a:lnTo>
                    <a:pt x="184" y="418"/>
                  </a:lnTo>
                  <a:lnTo>
                    <a:pt x="186" y="418"/>
                  </a:lnTo>
                  <a:lnTo>
                    <a:pt x="186" y="414"/>
                  </a:lnTo>
                  <a:lnTo>
                    <a:pt x="194" y="410"/>
                  </a:lnTo>
                  <a:lnTo>
                    <a:pt x="196" y="406"/>
                  </a:lnTo>
                  <a:lnTo>
                    <a:pt x="192" y="400"/>
                  </a:lnTo>
                  <a:lnTo>
                    <a:pt x="184" y="400"/>
                  </a:lnTo>
                  <a:lnTo>
                    <a:pt x="186" y="392"/>
                  </a:lnTo>
                  <a:lnTo>
                    <a:pt x="192" y="390"/>
                  </a:lnTo>
                  <a:lnTo>
                    <a:pt x="192" y="388"/>
                  </a:lnTo>
                  <a:lnTo>
                    <a:pt x="192" y="384"/>
                  </a:lnTo>
                  <a:lnTo>
                    <a:pt x="198" y="384"/>
                  </a:lnTo>
                  <a:lnTo>
                    <a:pt x="200" y="380"/>
                  </a:lnTo>
                  <a:lnTo>
                    <a:pt x="198" y="380"/>
                  </a:lnTo>
                  <a:lnTo>
                    <a:pt x="206" y="376"/>
                  </a:lnTo>
                  <a:lnTo>
                    <a:pt x="204" y="372"/>
                  </a:lnTo>
                  <a:lnTo>
                    <a:pt x="200" y="368"/>
                  </a:lnTo>
                  <a:lnTo>
                    <a:pt x="206" y="370"/>
                  </a:lnTo>
                  <a:lnTo>
                    <a:pt x="210" y="364"/>
                  </a:lnTo>
                  <a:lnTo>
                    <a:pt x="218" y="350"/>
                  </a:lnTo>
                  <a:lnTo>
                    <a:pt x="232" y="340"/>
                  </a:lnTo>
                  <a:lnTo>
                    <a:pt x="232" y="334"/>
                  </a:lnTo>
                  <a:lnTo>
                    <a:pt x="236" y="320"/>
                  </a:lnTo>
                  <a:lnTo>
                    <a:pt x="238" y="312"/>
                  </a:lnTo>
                  <a:lnTo>
                    <a:pt x="240" y="316"/>
                  </a:lnTo>
                  <a:lnTo>
                    <a:pt x="238" y="326"/>
                  </a:lnTo>
                  <a:lnTo>
                    <a:pt x="234" y="334"/>
                  </a:lnTo>
                  <a:lnTo>
                    <a:pt x="234" y="340"/>
                  </a:lnTo>
                  <a:lnTo>
                    <a:pt x="240" y="342"/>
                  </a:lnTo>
                  <a:lnTo>
                    <a:pt x="250" y="334"/>
                  </a:lnTo>
                  <a:lnTo>
                    <a:pt x="248" y="338"/>
                  </a:lnTo>
                  <a:lnTo>
                    <a:pt x="240" y="344"/>
                  </a:lnTo>
                  <a:lnTo>
                    <a:pt x="240" y="346"/>
                  </a:lnTo>
                  <a:lnTo>
                    <a:pt x="254" y="352"/>
                  </a:lnTo>
                  <a:lnTo>
                    <a:pt x="252" y="354"/>
                  </a:lnTo>
                  <a:lnTo>
                    <a:pt x="240" y="352"/>
                  </a:lnTo>
                  <a:lnTo>
                    <a:pt x="236" y="348"/>
                  </a:lnTo>
                  <a:lnTo>
                    <a:pt x="224" y="356"/>
                  </a:lnTo>
                  <a:lnTo>
                    <a:pt x="222" y="358"/>
                  </a:lnTo>
                  <a:lnTo>
                    <a:pt x="222" y="368"/>
                  </a:lnTo>
                  <a:lnTo>
                    <a:pt x="216" y="382"/>
                  </a:lnTo>
                  <a:lnTo>
                    <a:pt x="220" y="386"/>
                  </a:lnTo>
                  <a:lnTo>
                    <a:pt x="228" y="382"/>
                  </a:lnTo>
                  <a:lnTo>
                    <a:pt x="226" y="386"/>
                  </a:lnTo>
                  <a:lnTo>
                    <a:pt x="222" y="388"/>
                  </a:lnTo>
                  <a:lnTo>
                    <a:pt x="224" y="390"/>
                  </a:lnTo>
                  <a:lnTo>
                    <a:pt x="218" y="390"/>
                  </a:lnTo>
                  <a:lnTo>
                    <a:pt x="216" y="396"/>
                  </a:lnTo>
                  <a:lnTo>
                    <a:pt x="218" y="398"/>
                  </a:lnTo>
                  <a:lnTo>
                    <a:pt x="224" y="396"/>
                  </a:lnTo>
                  <a:lnTo>
                    <a:pt x="226" y="392"/>
                  </a:lnTo>
                  <a:lnTo>
                    <a:pt x="228" y="394"/>
                  </a:lnTo>
                  <a:lnTo>
                    <a:pt x="234" y="388"/>
                  </a:lnTo>
                  <a:lnTo>
                    <a:pt x="236" y="386"/>
                  </a:lnTo>
                  <a:lnTo>
                    <a:pt x="236" y="392"/>
                  </a:lnTo>
                  <a:lnTo>
                    <a:pt x="238" y="384"/>
                  </a:lnTo>
                  <a:lnTo>
                    <a:pt x="244" y="384"/>
                  </a:lnTo>
                  <a:lnTo>
                    <a:pt x="244" y="376"/>
                  </a:lnTo>
                  <a:lnTo>
                    <a:pt x="246" y="384"/>
                  </a:lnTo>
                  <a:lnTo>
                    <a:pt x="248" y="374"/>
                  </a:lnTo>
                  <a:lnTo>
                    <a:pt x="250" y="376"/>
                  </a:lnTo>
                  <a:lnTo>
                    <a:pt x="260" y="376"/>
                  </a:lnTo>
                  <a:lnTo>
                    <a:pt x="262" y="372"/>
                  </a:lnTo>
                  <a:lnTo>
                    <a:pt x="266" y="370"/>
                  </a:lnTo>
                  <a:lnTo>
                    <a:pt x="262" y="368"/>
                  </a:lnTo>
                  <a:lnTo>
                    <a:pt x="268" y="362"/>
                  </a:lnTo>
                  <a:lnTo>
                    <a:pt x="266" y="360"/>
                  </a:lnTo>
                  <a:lnTo>
                    <a:pt x="260" y="362"/>
                  </a:lnTo>
                  <a:lnTo>
                    <a:pt x="260" y="360"/>
                  </a:lnTo>
                  <a:lnTo>
                    <a:pt x="264" y="358"/>
                  </a:lnTo>
                  <a:lnTo>
                    <a:pt x="264" y="356"/>
                  </a:lnTo>
                  <a:lnTo>
                    <a:pt x="258" y="354"/>
                  </a:lnTo>
                  <a:lnTo>
                    <a:pt x="262" y="352"/>
                  </a:lnTo>
                  <a:lnTo>
                    <a:pt x="264" y="348"/>
                  </a:lnTo>
                  <a:lnTo>
                    <a:pt x="262" y="348"/>
                  </a:lnTo>
                  <a:lnTo>
                    <a:pt x="264" y="346"/>
                  </a:lnTo>
                  <a:lnTo>
                    <a:pt x="266" y="346"/>
                  </a:lnTo>
                  <a:lnTo>
                    <a:pt x="270" y="342"/>
                  </a:lnTo>
                  <a:lnTo>
                    <a:pt x="268" y="350"/>
                  </a:lnTo>
                  <a:lnTo>
                    <a:pt x="268" y="352"/>
                  </a:lnTo>
                  <a:lnTo>
                    <a:pt x="272" y="350"/>
                  </a:lnTo>
                  <a:lnTo>
                    <a:pt x="272" y="344"/>
                  </a:lnTo>
                  <a:lnTo>
                    <a:pt x="272" y="350"/>
                  </a:lnTo>
                  <a:lnTo>
                    <a:pt x="274" y="350"/>
                  </a:lnTo>
                  <a:lnTo>
                    <a:pt x="286" y="346"/>
                  </a:lnTo>
                  <a:lnTo>
                    <a:pt x="286" y="352"/>
                  </a:lnTo>
                  <a:lnTo>
                    <a:pt x="284" y="356"/>
                  </a:lnTo>
                  <a:lnTo>
                    <a:pt x="294" y="354"/>
                  </a:lnTo>
                  <a:lnTo>
                    <a:pt x="290" y="358"/>
                  </a:lnTo>
                  <a:lnTo>
                    <a:pt x="298" y="358"/>
                  </a:lnTo>
                  <a:lnTo>
                    <a:pt x="296" y="362"/>
                  </a:lnTo>
                  <a:lnTo>
                    <a:pt x="304" y="366"/>
                  </a:lnTo>
                  <a:lnTo>
                    <a:pt x="308" y="362"/>
                  </a:lnTo>
                  <a:lnTo>
                    <a:pt x="310" y="368"/>
                  </a:lnTo>
                  <a:lnTo>
                    <a:pt x="318" y="372"/>
                  </a:lnTo>
                  <a:lnTo>
                    <a:pt x="320" y="376"/>
                  </a:lnTo>
                  <a:lnTo>
                    <a:pt x="334" y="372"/>
                  </a:lnTo>
                  <a:lnTo>
                    <a:pt x="350" y="376"/>
                  </a:lnTo>
                  <a:lnTo>
                    <a:pt x="356" y="374"/>
                  </a:lnTo>
                  <a:lnTo>
                    <a:pt x="358" y="376"/>
                  </a:lnTo>
                  <a:lnTo>
                    <a:pt x="356" y="378"/>
                  </a:lnTo>
                  <a:lnTo>
                    <a:pt x="356" y="378"/>
                  </a:lnTo>
                  <a:lnTo>
                    <a:pt x="366" y="382"/>
                  </a:lnTo>
                  <a:lnTo>
                    <a:pt x="376" y="380"/>
                  </a:lnTo>
                  <a:lnTo>
                    <a:pt x="382" y="374"/>
                  </a:lnTo>
                  <a:lnTo>
                    <a:pt x="388" y="380"/>
                  </a:lnTo>
                  <a:lnTo>
                    <a:pt x="384" y="382"/>
                  </a:lnTo>
                  <a:lnTo>
                    <a:pt x="384" y="388"/>
                  </a:lnTo>
                  <a:lnTo>
                    <a:pt x="382" y="376"/>
                  </a:lnTo>
                  <a:lnTo>
                    <a:pt x="380" y="378"/>
                  </a:lnTo>
                  <a:lnTo>
                    <a:pt x="380" y="386"/>
                  </a:lnTo>
                  <a:lnTo>
                    <a:pt x="378" y="388"/>
                  </a:lnTo>
                  <a:lnTo>
                    <a:pt x="394" y="398"/>
                  </a:lnTo>
                  <a:lnTo>
                    <a:pt x="398" y="396"/>
                  </a:lnTo>
                  <a:lnTo>
                    <a:pt x="398" y="392"/>
                  </a:lnTo>
                  <a:lnTo>
                    <a:pt x="400" y="390"/>
                  </a:lnTo>
                  <a:lnTo>
                    <a:pt x="400" y="39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0" name="Freeform 252">
              <a:extLst>
                <a:ext uri="{FF2B5EF4-FFF2-40B4-BE49-F238E27FC236}">
                  <a16:creationId xmlns:a16="http://schemas.microsoft.com/office/drawing/2014/main" xmlns="" id="{0C33CB2E-4385-46C9-92CC-3CC66F59F315}"/>
                </a:ext>
              </a:extLst>
            </p:cNvPr>
            <p:cNvSpPr>
              <a:spLocks/>
            </p:cNvSpPr>
            <p:nvPr/>
          </p:nvSpPr>
          <p:spPr bwMode="auto">
            <a:xfrm>
              <a:off x="1411288" y="2881313"/>
              <a:ext cx="174625" cy="196850"/>
            </a:xfrm>
            <a:custGeom>
              <a:avLst/>
              <a:gdLst/>
              <a:ahLst/>
              <a:cxnLst>
                <a:cxn ang="0">
                  <a:pos x="0" y="12"/>
                </a:cxn>
                <a:cxn ang="0">
                  <a:pos x="6" y="28"/>
                </a:cxn>
                <a:cxn ang="0">
                  <a:pos x="6" y="30"/>
                </a:cxn>
                <a:cxn ang="0">
                  <a:pos x="22" y="38"/>
                </a:cxn>
                <a:cxn ang="0">
                  <a:pos x="26" y="36"/>
                </a:cxn>
                <a:cxn ang="0">
                  <a:pos x="20" y="24"/>
                </a:cxn>
                <a:cxn ang="0">
                  <a:pos x="16" y="20"/>
                </a:cxn>
                <a:cxn ang="0">
                  <a:pos x="20" y="22"/>
                </a:cxn>
                <a:cxn ang="0">
                  <a:pos x="24" y="26"/>
                </a:cxn>
                <a:cxn ang="0">
                  <a:pos x="32" y="30"/>
                </a:cxn>
                <a:cxn ang="0">
                  <a:pos x="34" y="36"/>
                </a:cxn>
                <a:cxn ang="0">
                  <a:pos x="38" y="40"/>
                </a:cxn>
                <a:cxn ang="0">
                  <a:pos x="40" y="34"/>
                </a:cxn>
                <a:cxn ang="0">
                  <a:pos x="36" y="16"/>
                </a:cxn>
                <a:cxn ang="0">
                  <a:pos x="36" y="10"/>
                </a:cxn>
                <a:cxn ang="0">
                  <a:pos x="54" y="38"/>
                </a:cxn>
                <a:cxn ang="0">
                  <a:pos x="62" y="40"/>
                </a:cxn>
                <a:cxn ang="0">
                  <a:pos x="58" y="46"/>
                </a:cxn>
                <a:cxn ang="0">
                  <a:pos x="60" y="48"/>
                </a:cxn>
                <a:cxn ang="0">
                  <a:pos x="70" y="58"/>
                </a:cxn>
                <a:cxn ang="0">
                  <a:pos x="62" y="56"/>
                </a:cxn>
                <a:cxn ang="0">
                  <a:pos x="64" y="62"/>
                </a:cxn>
                <a:cxn ang="0">
                  <a:pos x="64" y="64"/>
                </a:cxn>
                <a:cxn ang="0">
                  <a:pos x="68" y="68"/>
                </a:cxn>
                <a:cxn ang="0">
                  <a:pos x="74" y="72"/>
                </a:cxn>
                <a:cxn ang="0">
                  <a:pos x="72" y="74"/>
                </a:cxn>
                <a:cxn ang="0">
                  <a:pos x="80" y="84"/>
                </a:cxn>
                <a:cxn ang="0">
                  <a:pos x="84" y="92"/>
                </a:cxn>
                <a:cxn ang="0">
                  <a:pos x="80" y="102"/>
                </a:cxn>
                <a:cxn ang="0">
                  <a:pos x="82" y="106"/>
                </a:cxn>
                <a:cxn ang="0">
                  <a:pos x="86" y="98"/>
                </a:cxn>
                <a:cxn ang="0">
                  <a:pos x="94" y="92"/>
                </a:cxn>
                <a:cxn ang="0">
                  <a:pos x="98" y="102"/>
                </a:cxn>
                <a:cxn ang="0">
                  <a:pos x="102" y="110"/>
                </a:cxn>
                <a:cxn ang="0">
                  <a:pos x="98" y="118"/>
                </a:cxn>
                <a:cxn ang="0">
                  <a:pos x="100" y="120"/>
                </a:cxn>
                <a:cxn ang="0">
                  <a:pos x="104" y="120"/>
                </a:cxn>
                <a:cxn ang="0">
                  <a:pos x="108" y="118"/>
                </a:cxn>
                <a:cxn ang="0">
                  <a:pos x="110" y="114"/>
                </a:cxn>
                <a:cxn ang="0">
                  <a:pos x="110" y="96"/>
                </a:cxn>
                <a:cxn ang="0">
                  <a:pos x="96" y="86"/>
                </a:cxn>
                <a:cxn ang="0">
                  <a:pos x="84" y="80"/>
                </a:cxn>
                <a:cxn ang="0">
                  <a:pos x="78" y="68"/>
                </a:cxn>
                <a:cxn ang="0">
                  <a:pos x="58" y="30"/>
                </a:cxn>
                <a:cxn ang="0">
                  <a:pos x="50" y="18"/>
                </a:cxn>
                <a:cxn ang="0">
                  <a:pos x="26" y="6"/>
                </a:cxn>
                <a:cxn ang="0">
                  <a:pos x="8" y="22"/>
                </a:cxn>
                <a:cxn ang="0">
                  <a:pos x="2" y="10"/>
                </a:cxn>
              </a:cxnLst>
              <a:rect l="0" t="0" r="r" b="b"/>
              <a:pathLst>
                <a:path w="110" h="124">
                  <a:moveTo>
                    <a:pt x="2" y="10"/>
                  </a:moveTo>
                  <a:lnTo>
                    <a:pt x="0" y="12"/>
                  </a:lnTo>
                  <a:lnTo>
                    <a:pt x="0" y="20"/>
                  </a:lnTo>
                  <a:lnTo>
                    <a:pt x="6" y="28"/>
                  </a:lnTo>
                  <a:lnTo>
                    <a:pt x="8" y="28"/>
                  </a:lnTo>
                  <a:lnTo>
                    <a:pt x="6" y="30"/>
                  </a:lnTo>
                  <a:lnTo>
                    <a:pt x="20" y="40"/>
                  </a:lnTo>
                  <a:lnTo>
                    <a:pt x="22" y="38"/>
                  </a:lnTo>
                  <a:lnTo>
                    <a:pt x="22" y="36"/>
                  </a:lnTo>
                  <a:lnTo>
                    <a:pt x="26" y="36"/>
                  </a:lnTo>
                  <a:lnTo>
                    <a:pt x="28" y="32"/>
                  </a:lnTo>
                  <a:lnTo>
                    <a:pt x="20" y="24"/>
                  </a:lnTo>
                  <a:lnTo>
                    <a:pt x="14" y="22"/>
                  </a:lnTo>
                  <a:lnTo>
                    <a:pt x="16" y="20"/>
                  </a:lnTo>
                  <a:lnTo>
                    <a:pt x="16" y="20"/>
                  </a:lnTo>
                  <a:lnTo>
                    <a:pt x="20" y="22"/>
                  </a:lnTo>
                  <a:lnTo>
                    <a:pt x="20" y="20"/>
                  </a:lnTo>
                  <a:lnTo>
                    <a:pt x="24" y="26"/>
                  </a:lnTo>
                  <a:lnTo>
                    <a:pt x="28" y="22"/>
                  </a:lnTo>
                  <a:lnTo>
                    <a:pt x="32" y="30"/>
                  </a:lnTo>
                  <a:lnTo>
                    <a:pt x="30" y="36"/>
                  </a:lnTo>
                  <a:lnTo>
                    <a:pt x="34" y="36"/>
                  </a:lnTo>
                  <a:lnTo>
                    <a:pt x="34" y="32"/>
                  </a:lnTo>
                  <a:lnTo>
                    <a:pt x="38" y="40"/>
                  </a:lnTo>
                  <a:lnTo>
                    <a:pt x="40" y="38"/>
                  </a:lnTo>
                  <a:lnTo>
                    <a:pt x="40" y="34"/>
                  </a:lnTo>
                  <a:lnTo>
                    <a:pt x="36" y="16"/>
                  </a:lnTo>
                  <a:lnTo>
                    <a:pt x="36" y="16"/>
                  </a:lnTo>
                  <a:lnTo>
                    <a:pt x="36" y="12"/>
                  </a:lnTo>
                  <a:lnTo>
                    <a:pt x="36" y="10"/>
                  </a:lnTo>
                  <a:lnTo>
                    <a:pt x="46" y="36"/>
                  </a:lnTo>
                  <a:lnTo>
                    <a:pt x="54" y="38"/>
                  </a:lnTo>
                  <a:lnTo>
                    <a:pt x="58" y="46"/>
                  </a:lnTo>
                  <a:lnTo>
                    <a:pt x="62" y="40"/>
                  </a:lnTo>
                  <a:lnTo>
                    <a:pt x="60" y="44"/>
                  </a:lnTo>
                  <a:lnTo>
                    <a:pt x="58" y="46"/>
                  </a:lnTo>
                  <a:lnTo>
                    <a:pt x="60" y="50"/>
                  </a:lnTo>
                  <a:lnTo>
                    <a:pt x="60" y="48"/>
                  </a:lnTo>
                  <a:lnTo>
                    <a:pt x="62" y="50"/>
                  </a:lnTo>
                  <a:lnTo>
                    <a:pt x="70" y="58"/>
                  </a:lnTo>
                  <a:lnTo>
                    <a:pt x="62" y="54"/>
                  </a:lnTo>
                  <a:lnTo>
                    <a:pt x="62" y="56"/>
                  </a:lnTo>
                  <a:lnTo>
                    <a:pt x="62" y="58"/>
                  </a:lnTo>
                  <a:lnTo>
                    <a:pt x="64" y="62"/>
                  </a:lnTo>
                  <a:lnTo>
                    <a:pt x="68" y="62"/>
                  </a:lnTo>
                  <a:lnTo>
                    <a:pt x="64" y="64"/>
                  </a:lnTo>
                  <a:lnTo>
                    <a:pt x="64" y="66"/>
                  </a:lnTo>
                  <a:lnTo>
                    <a:pt x="68" y="68"/>
                  </a:lnTo>
                  <a:lnTo>
                    <a:pt x="72" y="68"/>
                  </a:lnTo>
                  <a:lnTo>
                    <a:pt x="74" y="72"/>
                  </a:lnTo>
                  <a:lnTo>
                    <a:pt x="70" y="68"/>
                  </a:lnTo>
                  <a:lnTo>
                    <a:pt x="72" y="74"/>
                  </a:lnTo>
                  <a:lnTo>
                    <a:pt x="78" y="78"/>
                  </a:lnTo>
                  <a:lnTo>
                    <a:pt x="80" y="84"/>
                  </a:lnTo>
                  <a:lnTo>
                    <a:pt x="88" y="90"/>
                  </a:lnTo>
                  <a:lnTo>
                    <a:pt x="84" y="92"/>
                  </a:lnTo>
                  <a:lnTo>
                    <a:pt x="82" y="98"/>
                  </a:lnTo>
                  <a:lnTo>
                    <a:pt x="80" y="102"/>
                  </a:lnTo>
                  <a:lnTo>
                    <a:pt x="82" y="104"/>
                  </a:lnTo>
                  <a:lnTo>
                    <a:pt x="82" y="106"/>
                  </a:lnTo>
                  <a:lnTo>
                    <a:pt x="86" y="102"/>
                  </a:lnTo>
                  <a:lnTo>
                    <a:pt x="86" y="98"/>
                  </a:lnTo>
                  <a:lnTo>
                    <a:pt x="90" y="96"/>
                  </a:lnTo>
                  <a:lnTo>
                    <a:pt x="94" y="92"/>
                  </a:lnTo>
                  <a:lnTo>
                    <a:pt x="94" y="96"/>
                  </a:lnTo>
                  <a:lnTo>
                    <a:pt x="98" y="102"/>
                  </a:lnTo>
                  <a:lnTo>
                    <a:pt x="98" y="110"/>
                  </a:lnTo>
                  <a:lnTo>
                    <a:pt x="102" y="110"/>
                  </a:lnTo>
                  <a:lnTo>
                    <a:pt x="102" y="116"/>
                  </a:lnTo>
                  <a:lnTo>
                    <a:pt x="98" y="118"/>
                  </a:lnTo>
                  <a:lnTo>
                    <a:pt x="98" y="124"/>
                  </a:lnTo>
                  <a:lnTo>
                    <a:pt x="100" y="120"/>
                  </a:lnTo>
                  <a:lnTo>
                    <a:pt x="100" y="122"/>
                  </a:lnTo>
                  <a:lnTo>
                    <a:pt x="104" y="120"/>
                  </a:lnTo>
                  <a:lnTo>
                    <a:pt x="106" y="116"/>
                  </a:lnTo>
                  <a:lnTo>
                    <a:pt x="108" y="118"/>
                  </a:lnTo>
                  <a:lnTo>
                    <a:pt x="110" y="114"/>
                  </a:lnTo>
                  <a:lnTo>
                    <a:pt x="110" y="114"/>
                  </a:lnTo>
                  <a:lnTo>
                    <a:pt x="108" y="102"/>
                  </a:lnTo>
                  <a:lnTo>
                    <a:pt x="110" y="96"/>
                  </a:lnTo>
                  <a:lnTo>
                    <a:pt x="110" y="94"/>
                  </a:lnTo>
                  <a:lnTo>
                    <a:pt x="96" y="86"/>
                  </a:lnTo>
                  <a:lnTo>
                    <a:pt x="88" y="84"/>
                  </a:lnTo>
                  <a:lnTo>
                    <a:pt x="84" y="80"/>
                  </a:lnTo>
                  <a:lnTo>
                    <a:pt x="80" y="72"/>
                  </a:lnTo>
                  <a:lnTo>
                    <a:pt x="78" y="68"/>
                  </a:lnTo>
                  <a:lnTo>
                    <a:pt x="78" y="66"/>
                  </a:lnTo>
                  <a:lnTo>
                    <a:pt x="58" y="30"/>
                  </a:lnTo>
                  <a:lnTo>
                    <a:pt x="50" y="24"/>
                  </a:lnTo>
                  <a:lnTo>
                    <a:pt x="50" y="18"/>
                  </a:lnTo>
                  <a:lnTo>
                    <a:pt x="36" y="0"/>
                  </a:lnTo>
                  <a:lnTo>
                    <a:pt x="26" y="6"/>
                  </a:lnTo>
                  <a:lnTo>
                    <a:pt x="20" y="16"/>
                  </a:lnTo>
                  <a:lnTo>
                    <a:pt x="8" y="22"/>
                  </a:lnTo>
                  <a:lnTo>
                    <a:pt x="6" y="14"/>
                  </a:lnTo>
                  <a:lnTo>
                    <a:pt x="2" y="10"/>
                  </a:lnTo>
                  <a:lnTo>
                    <a:pt x="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1" name="Freeform 253">
              <a:extLst>
                <a:ext uri="{FF2B5EF4-FFF2-40B4-BE49-F238E27FC236}">
                  <a16:creationId xmlns:a16="http://schemas.microsoft.com/office/drawing/2014/main" xmlns="" id="{97DBA093-0E39-4D34-A999-DDA37001D873}"/>
                </a:ext>
              </a:extLst>
            </p:cNvPr>
            <p:cNvSpPr>
              <a:spLocks/>
            </p:cNvSpPr>
            <p:nvPr/>
          </p:nvSpPr>
          <p:spPr bwMode="auto">
            <a:xfrm>
              <a:off x="5072063" y="3767138"/>
              <a:ext cx="9525" cy="9525"/>
            </a:xfrm>
            <a:custGeom>
              <a:avLst/>
              <a:gdLst/>
              <a:ahLst/>
              <a:cxnLst>
                <a:cxn ang="0">
                  <a:pos x="2" y="6"/>
                </a:cxn>
                <a:cxn ang="0">
                  <a:pos x="4" y="4"/>
                </a:cxn>
                <a:cxn ang="0">
                  <a:pos x="4" y="2"/>
                </a:cxn>
                <a:cxn ang="0">
                  <a:pos x="6" y="0"/>
                </a:cxn>
                <a:cxn ang="0">
                  <a:pos x="4" y="0"/>
                </a:cxn>
                <a:cxn ang="0">
                  <a:pos x="0" y="2"/>
                </a:cxn>
                <a:cxn ang="0">
                  <a:pos x="2" y="6"/>
                </a:cxn>
                <a:cxn ang="0">
                  <a:pos x="2" y="6"/>
                </a:cxn>
              </a:cxnLst>
              <a:rect l="0" t="0" r="r" b="b"/>
              <a:pathLst>
                <a:path w="6" h="6">
                  <a:moveTo>
                    <a:pt x="2" y="6"/>
                  </a:moveTo>
                  <a:lnTo>
                    <a:pt x="4" y="4"/>
                  </a:lnTo>
                  <a:lnTo>
                    <a:pt x="4" y="2"/>
                  </a:lnTo>
                  <a:lnTo>
                    <a:pt x="6" y="0"/>
                  </a:lnTo>
                  <a:lnTo>
                    <a:pt x="4" y="0"/>
                  </a:lnTo>
                  <a:lnTo>
                    <a:pt x="0" y="2"/>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2" name="Freeform 254">
              <a:extLst>
                <a:ext uri="{FF2B5EF4-FFF2-40B4-BE49-F238E27FC236}">
                  <a16:creationId xmlns:a16="http://schemas.microsoft.com/office/drawing/2014/main" xmlns="" id="{DC9C8286-867C-44BF-9754-068C562301B3}"/>
                </a:ext>
              </a:extLst>
            </p:cNvPr>
            <p:cNvSpPr>
              <a:spLocks/>
            </p:cNvSpPr>
            <p:nvPr/>
          </p:nvSpPr>
          <p:spPr bwMode="auto">
            <a:xfrm>
              <a:off x="5075238" y="3722688"/>
              <a:ext cx="31750" cy="95250"/>
            </a:xfrm>
            <a:custGeom>
              <a:avLst/>
              <a:gdLst/>
              <a:ahLst/>
              <a:cxnLst>
                <a:cxn ang="0">
                  <a:pos x="0" y="34"/>
                </a:cxn>
                <a:cxn ang="0">
                  <a:pos x="2" y="32"/>
                </a:cxn>
                <a:cxn ang="0">
                  <a:pos x="2" y="30"/>
                </a:cxn>
                <a:cxn ang="0">
                  <a:pos x="4" y="28"/>
                </a:cxn>
                <a:cxn ang="0">
                  <a:pos x="2" y="28"/>
                </a:cxn>
                <a:cxn ang="0">
                  <a:pos x="4" y="24"/>
                </a:cxn>
                <a:cxn ang="0">
                  <a:pos x="6" y="20"/>
                </a:cxn>
                <a:cxn ang="0">
                  <a:pos x="12" y="2"/>
                </a:cxn>
                <a:cxn ang="0">
                  <a:pos x="18" y="4"/>
                </a:cxn>
                <a:cxn ang="0">
                  <a:pos x="18" y="0"/>
                </a:cxn>
                <a:cxn ang="0">
                  <a:pos x="20" y="0"/>
                </a:cxn>
                <a:cxn ang="0">
                  <a:pos x="18" y="8"/>
                </a:cxn>
                <a:cxn ang="0">
                  <a:pos x="18" y="14"/>
                </a:cxn>
                <a:cxn ang="0">
                  <a:pos x="16" y="12"/>
                </a:cxn>
                <a:cxn ang="0">
                  <a:pos x="12" y="12"/>
                </a:cxn>
                <a:cxn ang="0">
                  <a:pos x="10" y="16"/>
                </a:cxn>
                <a:cxn ang="0">
                  <a:pos x="10" y="22"/>
                </a:cxn>
                <a:cxn ang="0">
                  <a:pos x="14" y="24"/>
                </a:cxn>
                <a:cxn ang="0">
                  <a:pos x="10" y="24"/>
                </a:cxn>
                <a:cxn ang="0">
                  <a:pos x="8" y="30"/>
                </a:cxn>
                <a:cxn ang="0">
                  <a:pos x="10" y="30"/>
                </a:cxn>
                <a:cxn ang="0">
                  <a:pos x="16" y="28"/>
                </a:cxn>
                <a:cxn ang="0">
                  <a:pos x="16" y="28"/>
                </a:cxn>
                <a:cxn ang="0">
                  <a:pos x="16" y="34"/>
                </a:cxn>
                <a:cxn ang="0">
                  <a:pos x="12" y="42"/>
                </a:cxn>
                <a:cxn ang="0">
                  <a:pos x="10" y="60"/>
                </a:cxn>
                <a:cxn ang="0">
                  <a:pos x="8" y="60"/>
                </a:cxn>
                <a:cxn ang="0">
                  <a:pos x="6" y="54"/>
                </a:cxn>
                <a:cxn ang="0">
                  <a:pos x="4" y="46"/>
                </a:cxn>
                <a:cxn ang="0">
                  <a:pos x="2" y="38"/>
                </a:cxn>
                <a:cxn ang="0">
                  <a:pos x="0" y="34"/>
                </a:cxn>
                <a:cxn ang="0">
                  <a:pos x="0" y="34"/>
                </a:cxn>
              </a:cxnLst>
              <a:rect l="0" t="0" r="r" b="b"/>
              <a:pathLst>
                <a:path w="20" h="60">
                  <a:moveTo>
                    <a:pt x="0" y="34"/>
                  </a:moveTo>
                  <a:lnTo>
                    <a:pt x="2" y="32"/>
                  </a:lnTo>
                  <a:lnTo>
                    <a:pt x="2" y="30"/>
                  </a:lnTo>
                  <a:lnTo>
                    <a:pt x="4" y="28"/>
                  </a:lnTo>
                  <a:lnTo>
                    <a:pt x="2" y="28"/>
                  </a:lnTo>
                  <a:lnTo>
                    <a:pt x="4" y="24"/>
                  </a:lnTo>
                  <a:lnTo>
                    <a:pt x="6" y="20"/>
                  </a:lnTo>
                  <a:lnTo>
                    <a:pt x="12" y="2"/>
                  </a:lnTo>
                  <a:lnTo>
                    <a:pt x="18" y="4"/>
                  </a:lnTo>
                  <a:lnTo>
                    <a:pt x="18" y="0"/>
                  </a:lnTo>
                  <a:lnTo>
                    <a:pt x="20" y="0"/>
                  </a:lnTo>
                  <a:lnTo>
                    <a:pt x="18" y="8"/>
                  </a:lnTo>
                  <a:lnTo>
                    <a:pt x="18" y="14"/>
                  </a:lnTo>
                  <a:lnTo>
                    <a:pt x="16" y="12"/>
                  </a:lnTo>
                  <a:lnTo>
                    <a:pt x="12" y="12"/>
                  </a:lnTo>
                  <a:lnTo>
                    <a:pt x="10" y="16"/>
                  </a:lnTo>
                  <a:lnTo>
                    <a:pt x="10" y="22"/>
                  </a:lnTo>
                  <a:lnTo>
                    <a:pt x="14" y="24"/>
                  </a:lnTo>
                  <a:lnTo>
                    <a:pt x="10" y="24"/>
                  </a:lnTo>
                  <a:lnTo>
                    <a:pt x="8" y="30"/>
                  </a:lnTo>
                  <a:lnTo>
                    <a:pt x="10" y="30"/>
                  </a:lnTo>
                  <a:lnTo>
                    <a:pt x="16" y="28"/>
                  </a:lnTo>
                  <a:lnTo>
                    <a:pt x="16" y="28"/>
                  </a:lnTo>
                  <a:lnTo>
                    <a:pt x="16" y="34"/>
                  </a:lnTo>
                  <a:lnTo>
                    <a:pt x="12" y="42"/>
                  </a:lnTo>
                  <a:lnTo>
                    <a:pt x="10" y="60"/>
                  </a:lnTo>
                  <a:lnTo>
                    <a:pt x="8" y="60"/>
                  </a:lnTo>
                  <a:lnTo>
                    <a:pt x="6" y="54"/>
                  </a:lnTo>
                  <a:lnTo>
                    <a:pt x="4" y="46"/>
                  </a:lnTo>
                  <a:lnTo>
                    <a:pt x="2" y="38"/>
                  </a:lnTo>
                  <a:lnTo>
                    <a:pt x="0" y="34"/>
                  </a:lnTo>
                  <a:lnTo>
                    <a:pt x="0" y="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3" name="Freeform 255">
              <a:extLst>
                <a:ext uri="{FF2B5EF4-FFF2-40B4-BE49-F238E27FC236}">
                  <a16:creationId xmlns:a16="http://schemas.microsoft.com/office/drawing/2014/main" xmlns="" id="{139BC727-1467-4255-8A73-69EAA22D4924}"/>
                </a:ext>
              </a:extLst>
            </p:cNvPr>
            <p:cNvSpPr>
              <a:spLocks/>
            </p:cNvSpPr>
            <p:nvPr/>
          </p:nvSpPr>
          <p:spPr bwMode="auto">
            <a:xfrm>
              <a:off x="4840288" y="3024188"/>
              <a:ext cx="206375" cy="174625"/>
            </a:xfrm>
            <a:custGeom>
              <a:avLst/>
              <a:gdLst/>
              <a:ahLst/>
              <a:cxnLst>
                <a:cxn ang="0">
                  <a:pos x="4" y="104"/>
                </a:cxn>
                <a:cxn ang="0">
                  <a:pos x="6" y="94"/>
                </a:cxn>
                <a:cxn ang="0">
                  <a:pos x="0" y="88"/>
                </a:cxn>
                <a:cxn ang="0">
                  <a:pos x="10" y="80"/>
                </a:cxn>
                <a:cxn ang="0">
                  <a:pos x="10" y="72"/>
                </a:cxn>
                <a:cxn ang="0">
                  <a:pos x="4" y="50"/>
                </a:cxn>
                <a:cxn ang="0">
                  <a:pos x="22" y="50"/>
                </a:cxn>
                <a:cxn ang="0">
                  <a:pos x="22" y="46"/>
                </a:cxn>
                <a:cxn ang="0">
                  <a:pos x="28" y="44"/>
                </a:cxn>
                <a:cxn ang="0">
                  <a:pos x="36" y="46"/>
                </a:cxn>
                <a:cxn ang="0">
                  <a:pos x="32" y="40"/>
                </a:cxn>
                <a:cxn ang="0">
                  <a:pos x="36" y="36"/>
                </a:cxn>
                <a:cxn ang="0">
                  <a:pos x="36" y="28"/>
                </a:cxn>
                <a:cxn ang="0">
                  <a:pos x="46" y="24"/>
                </a:cxn>
                <a:cxn ang="0">
                  <a:pos x="48" y="20"/>
                </a:cxn>
                <a:cxn ang="0">
                  <a:pos x="44" y="18"/>
                </a:cxn>
                <a:cxn ang="0">
                  <a:pos x="44" y="14"/>
                </a:cxn>
                <a:cxn ang="0">
                  <a:pos x="48" y="12"/>
                </a:cxn>
                <a:cxn ang="0">
                  <a:pos x="48" y="12"/>
                </a:cxn>
                <a:cxn ang="0">
                  <a:pos x="54" y="8"/>
                </a:cxn>
                <a:cxn ang="0">
                  <a:pos x="60" y="8"/>
                </a:cxn>
                <a:cxn ang="0">
                  <a:pos x="64" y="0"/>
                </a:cxn>
                <a:cxn ang="0">
                  <a:pos x="70" y="0"/>
                </a:cxn>
                <a:cxn ang="0">
                  <a:pos x="82" y="2"/>
                </a:cxn>
                <a:cxn ang="0">
                  <a:pos x="86" y="4"/>
                </a:cxn>
                <a:cxn ang="0">
                  <a:pos x="84" y="10"/>
                </a:cxn>
                <a:cxn ang="0">
                  <a:pos x="98" y="6"/>
                </a:cxn>
                <a:cxn ang="0">
                  <a:pos x="104" y="12"/>
                </a:cxn>
                <a:cxn ang="0">
                  <a:pos x="106" y="22"/>
                </a:cxn>
                <a:cxn ang="0">
                  <a:pos x="104" y="32"/>
                </a:cxn>
                <a:cxn ang="0">
                  <a:pos x="116" y="48"/>
                </a:cxn>
                <a:cxn ang="0">
                  <a:pos x="118" y="54"/>
                </a:cxn>
                <a:cxn ang="0">
                  <a:pos x="124" y="54"/>
                </a:cxn>
                <a:cxn ang="0">
                  <a:pos x="130" y="58"/>
                </a:cxn>
                <a:cxn ang="0">
                  <a:pos x="130" y="62"/>
                </a:cxn>
                <a:cxn ang="0">
                  <a:pos x="122" y="68"/>
                </a:cxn>
                <a:cxn ang="0">
                  <a:pos x="114" y="66"/>
                </a:cxn>
                <a:cxn ang="0">
                  <a:pos x="110" y="70"/>
                </a:cxn>
                <a:cxn ang="0">
                  <a:pos x="116" y="92"/>
                </a:cxn>
                <a:cxn ang="0">
                  <a:pos x="106" y="92"/>
                </a:cxn>
                <a:cxn ang="0">
                  <a:pos x="102" y="98"/>
                </a:cxn>
                <a:cxn ang="0">
                  <a:pos x="100" y="108"/>
                </a:cxn>
                <a:cxn ang="0">
                  <a:pos x="98" y="110"/>
                </a:cxn>
                <a:cxn ang="0">
                  <a:pos x="94" y="108"/>
                </a:cxn>
                <a:cxn ang="0">
                  <a:pos x="86" y="110"/>
                </a:cxn>
                <a:cxn ang="0">
                  <a:pos x="80" y="104"/>
                </a:cxn>
                <a:cxn ang="0">
                  <a:pos x="76" y="108"/>
                </a:cxn>
                <a:cxn ang="0">
                  <a:pos x="68" y="104"/>
                </a:cxn>
                <a:cxn ang="0">
                  <a:pos x="60" y="108"/>
                </a:cxn>
                <a:cxn ang="0">
                  <a:pos x="58" y="104"/>
                </a:cxn>
                <a:cxn ang="0">
                  <a:pos x="54" y="104"/>
                </a:cxn>
                <a:cxn ang="0">
                  <a:pos x="50" y="100"/>
                </a:cxn>
                <a:cxn ang="0">
                  <a:pos x="36" y="96"/>
                </a:cxn>
                <a:cxn ang="0">
                  <a:pos x="28" y="96"/>
                </a:cxn>
                <a:cxn ang="0">
                  <a:pos x="18" y="96"/>
                </a:cxn>
                <a:cxn ang="0">
                  <a:pos x="14" y="100"/>
                </a:cxn>
                <a:cxn ang="0">
                  <a:pos x="4" y="104"/>
                </a:cxn>
                <a:cxn ang="0">
                  <a:pos x="4" y="104"/>
                </a:cxn>
              </a:cxnLst>
              <a:rect l="0" t="0" r="r" b="b"/>
              <a:pathLst>
                <a:path w="130" h="110">
                  <a:moveTo>
                    <a:pt x="4" y="104"/>
                  </a:moveTo>
                  <a:lnTo>
                    <a:pt x="6" y="94"/>
                  </a:lnTo>
                  <a:lnTo>
                    <a:pt x="0" y="88"/>
                  </a:lnTo>
                  <a:lnTo>
                    <a:pt x="10" y="80"/>
                  </a:lnTo>
                  <a:lnTo>
                    <a:pt x="10" y="72"/>
                  </a:lnTo>
                  <a:lnTo>
                    <a:pt x="4" y="50"/>
                  </a:lnTo>
                  <a:lnTo>
                    <a:pt x="22" y="50"/>
                  </a:lnTo>
                  <a:lnTo>
                    <a:pt x="22" y="46"/>
                  </a:lnTo>
                  <a:lnTo>
                    <a:pt x="28" y="44"/>
                  </a:lnTo>
                  <a:lnTo>
                    <a:pt x="36" y="46"/>
                  </a:lnTo>
                  <a:lnTo>
                    <a:pt x="32" y="40"/>
                  </a:lnTo>
                  <a:lnTo>
                    <a:pt x="36" y="36"/>
                  </a:lnTo>
                  <a:lnTo>
                    <a:pt x="36" y="28"/>
                  </a:lnTo>
                  <a:lnTo>
                    <a:pt x="46" y="24"/>
                  </a:lnTo>
                  <a:lnTo>
                    <a:pt x="48" y="20"/>
                  </a:lnTo>
                  <a:lnTo>
                    <a:pt x="44" y="18"/>
                  </a:lnTo>
                  <a:lnTo>
                    <a:pt x="44" y="14"/>
                  </a:lnTo>
                  <a:lnTo>
                    <a:pt x="48" y="12"/>
                  </a:lnTo>
                  <a:lnTo>
                    <a:pt x="48" y="12"/>
                  </a:lnTo>
                  <a:lnTo>
                    <a:pt x="54" y="8"/>
                  </a:lnTo>
                  <a:lnTo>
                    <a:pt x="60" y="8"/>
                  </a:lnTo>
                  <a:lnTo>
                    <a:pt x="64" y="0"/>
                  </a:lnTo>
                  <a:lnTo>
                    <a:pt x="70" y="0"/>
                  </a:lnTo>
                  <a:lnTo>
                    <a:pt x="82" y="2"/>
                  </a:lnTo>
                  <a:lnTo>
                    <a:pt x="86" y="4"/>
                  </a:lnTo>
                  <a:lnTo>
                    <a:pt x="84" y="10"/>
                  </a:lnTo>
                  <a:lnTo>
                    <a:pt x="98" y="6"/>
                  </a:lnTo>
                  <a:lnTo>
                    <a:pt x="104" y="12"/>
                  </a:lnTo>
                  <a:lnTo>
                    <a:pt x="106" y="22"/>
                  </a:lnTo>
                  <a:lnTo>
                    <a:pt x="104" y="32"/>
                  </a:lnTo>
                  <a:lnTo>
                    <a:pt x="116" y="48"/>
                  </a:lnTo>
                  <a:lnTo>
                    <a:pt x="118" y="54"/>
                  </a:lnTo>
                  <a:lnTo>
                    <a:pt x="124" y="54"/>
                  </a:lnTo>
                  <a:lnTo>
                    <a:pt x="130" y="58"/>
                  </a:lnTo>
                  <a:lnTo>
                    <a:pt x="130" y="62"/>
                  </a:lnTo>
                  <a:lnTo>
                    <a:pt x="122" y="68"/>
                  </a:lnTo>
                  <a:lnTo>
                    <a:pt x="114" y="66"/>
                  </a:lnTo>
                  <a:lnTo>
                    <a:pt x="110" y="70"/>
                  </a:lnTo>
                  <a:lnTo>
                    <a:pt x="116" y="92"/>
                  </a:lnTo>
                  <a:lnTo>
                    <a:pt x="106" y="92"/>
                  </a:lnTo>
                  <a:lnTo>
                    <a:pt x="102" y="98"/>
                  </a:lnTo>
                  <a:lnTo>
                    <a:pt x="100" y="108"/>
                  </a:lnTo>
                  <a:lnTo>
                    <a:pt x="98" y="110"/>
                  </a:lnTo>
                  <a:lnTo>
                    <a:pt x="94" y="108"/>
                  </a:lnTo>
                  <a:lnTo>
                    <a:pt x="86" y="110"/>
                  </a:lnTo>
                  <a:lnTo>
                    <a:pt x="80" y="104"/>
                  </a:lnTo>
                  <a:lnTo>
                    <a:pt x="76" y="108"/>
                  </a:lnTo>
                  <a:lnTo>
                    <a:pt x="68" y="104"/>
                  </a:lnTo>
                  <a:lnTo>
                    <a:pt x="60" y="108"/>
                  </a:lnTo>
                  <a:lnTo>
                    <a:pt x="58" y="104"/>
                  </a:lnTo>
                  <a:lnTo>
                    <a:pt x="54" y="104"/>
                  </a:lnTo>
                  <a:lnTo>
                    <a:pt x="50" y="100"/>
                  </a:lnTo>
                  <a:lnTo>
                    <a:pt x="36" y="96"/>
                  </a:lnTo>
                  <a:lnTo>
                    <a:pt x="28" y="96"/>
                  </a:lnTo>
                  <a:lnTo>
                    <a:pt x="18" y="96"/>
                  </a:lnTo>
                  <a:lnTo>
                    <a:pt x="14" y="100"/>
                  </a:lnTo>
                  <a:lnTo>
                    <a:pt x="4" y="104"/>
                  </a:lnTo>
                  <a:lnTo>
                    <a:pt x="4" y="10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4" name="Freeform 256">
              <a:extLst>
                <a:ext uri="{FF2B5EF4-FFF2-40B4-BE49-F238E27FC236}">
                  <a16:creationId xmlns:a16="http://schemas.microsoft.com/office/drawing/2014/main" xmlns="" id="{E17F8851-2623-47C7-8A3B-649E5831E641}"/>
                </a:ext>
              </a:extLst>
            </p:cNvPr>
            <p:cNvSpPr>
              <a:spLocks/>
            </p:cNvSpPr>
            <p:nvPr/>
          </p:nvSpPr>
          <p:spPr bwMode="auto">
            <a:xfrm>
              <a:off x="4872038" y="3763963"/>
              <a:ext cx="238125" cy="234950"/>
            </a:xfrm>
            <a:custGeom>
              <a:avLst/>
              <a:gdLst/>
              <a:ahLst/>
              <a:cxnLst>
                <a:cxn ang="0">
                  <a:pos x="126" y="4"/>
                </a:cxn>
                <a:cxn ang="0">
                  <a:pos x="114" y="10"/>
                </a:cxn>
                <a:cxn ang="0">
                  <a:pos x="106" y="10"/>
                </a:cxn>
                <a:cxn ang="0">
                  <a:pos x="102" y="6"/>
                </a:cxn>
                <a:cxn ang="0">
                  <a:pos x="98" y="2"/>
                </a:cxn>
                <a:cxn ang="0">
                  <a:pos x="88" y="2"/>
                </a:cxn>
                <a:cxn ang="0">
                  <a:pos x="80" y="4"/>
                </a:cxn>
                <a:cxn ang="0">
                  <a:pos x="76" y="2"/>
                </a:cxn>
                <a:cxn ang="0">
                  <a:pos x="30" y="2"/>
                </a:cxn>
                <a:cxn ang="0">
                  <a:pos x="8" y="2"/>
                </a:cxn>
                <a:cxn ang="0">
                  <a:pos x="4" y="0"/>
                </a:cxn>
                <a:cxn ang="0">
                  <a:pos x="4" y="20"/>
                </a:cxn>
                <a:cxn ang="0">
                  <a:pos x="0" y="28"/>
                </a:cxn>
                <a:cxn ang="0">
                  <a:pos x="2" y="36"/>
                </a:cxn>
                <a:cxn ang="0">
                  <a:pos x="6" y="52"/>
                </a:cxn>
                <a:cxn ang="0">
                  <a:pos x="6" y="80"/>
                </a:cxn>
                <a:cxn ang="0">
                  <a:pos x="6" y="106"/>
                </a:cxn>
                <a:cxn ang="0">
                  <a:pos x="6" y="132"/>
                </a:cxn>
                <a:cxn ang="0">
                  <a:pos x="16" y="144"/>
                </a:cxn>
                <a:cxn ang="0">
                  <a:pos x="38" y="144"/>
                </a:cxn>
                <a:cxn ang="0">
                  <a:pos x="58" y="144"/>
                </a:cxn>
                <a:cxn ang="0">
                  <a:pos x="78" y="144"/>
                </a:cxn>
                <a:cxn ang="0">
                  <a:pos x="90" y="140"/>
                </a:cxn>
                <a:cxn ang="0">
                  <a:pos x="92" y="144"/>
                </a:cxn>
                <a:cxn ang="0">
                  <a:pos x="116" y="144"/>
                </a:cxn>
                <a:cxn ang="0">
                  <a:pos x="126" y="146"/>
                </a:cxn>
                <a:cxn ang="0">
                  <a:pos x="136" y="138"/>
                </a:cxn>
                <a:cxn ang="0">
                  <a:pos x="142" y="132"/>
                </a:cxn>
                <a:cxn ang="0">
                  <a:pos x="146" y="116"/>
                </a:cxn>
                <a:cxn ang="0">
                  <a:pos x="142" y="108"/>
                </a:cxn>
                <a:cxn ang="0">
                  <a:pos x="124" y="68"/>
                </a:cxn>
                <a:cxn ang="0">
                  <a:pos x="118" y="56"/>
                </a:cxn>
                <a:cxn ang="0">
                  <a:pos x="108" y="42"/>
                </a:cxn>
                <a:cxn ang="0">
                  <a:pos x="104" y="32"/>
                </a:cxn>
                <a:cxn ang="0">
                  <a:pos x="106" y="24"/>
                </a:cxn>
                <a:cxn ang="0">
                  <a:pos x="116" y="42"/>
                </a:cxn>
                <a:cxn ang="0">
                  <a:pos x="126" y="58"/>
                </a:cxn>
                <a:cxn ang="0">
                  <a:pos x="132" y="52"/>
                </a:cxn>
                <a:cxn ang="0">
                  <a:pos x="134" y="28"/>
                </a:cxn>
                <a:cxn ang="0">
                  <a:pos x="130" y="12"/>
                </a:cxn>
                <a:cxn ang="0">
                  <a:pos x="128" y="8"/>
                </a:cxn>
              </a:cxnLst>
              <a:rect l="0" t="0" r="r" b="b"/>
              <a:pathLst>
                <a:path w="150" h="148">
                  <a:moveTo>
                    <a:pt x="128" y="8"/>
                  </a:moveTo>
                  <a:lnTo>
                    <a:pt x="126" y="4"/>
                  </a:lnTo>
                  <a:lnTo>
                    <a:pt x="120" y="8"/>
                  </a:lnTo>
                  <a:lnTo>
                    <a:pt x="114" y="10"/>
                  </a:lnTo>
                  <a:lnTo>
                    <a:pt x="112" y="8"/>
                  </a:lnTo>
                  <a:lnTo>
                    <a:pt x="106" y="10"/>
                  </a:lnTo>
                  <a:lnTo>
                    <a:pt x="104" y="6"/>
                  </a:lnTo>
                  <a:lnTo>
                    <a:pt x="102" y="6"/>
                  </a:lnTo>
                  <a:lnTo>
                    <a:pt x="102" y="6"/>
                  </a:lnTo>
                  <a:lnTo>
                    <a:pt x="98" y="2"/>
                  </a:lnTo>
                  <a:lnTo>
                    <a:pt x="94" y="2"/>
                  </a:lnTo>
                  <a:lnTo>
                    <a:pt x="88" y="2"/>
                  </a:lnTo>
                  <a:lnTo>
                    <a:pt x="86" y="2"/>
                  </a:lnTo>
                  <a:lnTo>
                    <a:pt x="80" y="4"/>
                  </a:lnTo>
                  <a:lnTo>
                    <a:pt x="82" y="2"/>
                  </a:lnTo>
                  <a:lnTo>
                    <a:pt x="76" y="2"/>
                  </a:lnTo>
                  <a:lnTo>
                    <a:pt x="58" y="12"/>
                  </a:lnTo>
                  <a:lnTo>
                    <a:pt x="30" y="2"/>
                  </a:lnTo>
                  <a:lnTo>
                    <a:pt x="16" y="0"/>
                  </a:lnTo>
                  <a:lnTo>
                    <a:pt x="8" y="2"/>
                  </a:lnTo>
                  <a:lnTo>
                    <a:pt x="6" y="0"/>
                  </a:lnTo>
                  <a:lnTo>
                    <a:pt x="4" y="0"/>
                  </a:lnTo>
                  <a:lnTo>
                    <a:pt x="2" y="4"/>
                  </a:lnTo>
                  <a:lnTo>
                    <a:pt x="4" y="20"/>
                  </a:lnTo>
                  <a:lnTo>
                    <a:pt x="0" y="24"/>
                  </a:lnTo>
                  <a:lnTo>
                    <a:pt x="0" y="28"/>
                  </a:lnTo>
                  <a:lnTo>
                    <a:pt x="2" y="32"/>
                  </a:lnTo>
                  <a:lnTo>
                    <a:pt x="2" y="36"/>
                  </a:lnTo>
                  <a:lnTo>
                    <a:pt x="6" y="40"/>
                  </a:lnTo>
                  <a:lnTo>
                    <a:pt x="6" y="52"/>
                  </a:lnTo>
                  <a:lnTo>
                    <a:pt x="6" y="66"/>
                  </a:lnTo>
                  <a:lnTo>
                    <a:pt x="6" y="80"/>
                  </a:lnTo>
                  <a:lnTo>
                    <a:pt x="6" y="92"/>
                  </a:lnTo>
                  <a:lnTo>
                    <a:pt x="6" y="106"/>
                  </a:lnTo>
                  <a:lnTo>
                    <a:pt x="6" y="118"/>
                  </a:lnTo>
                  <a:lnTo>
                    <a:pt x="6" y="132"/>
                  </a:lnTo>
                  <a:lnTo>
                    <a:pt x="6" y="144"/>
                  </a:lnTo>
                  <a:lnTo>
                    <a:pt x="16" y="144"/>
                  </a:lnTo>
                  <a:lnTo>
                    <a:pt x="26" y="144"/>
                  </a:lnTo>
                  <a:lnTo>
                    <a:pt x="38" y="144"/>
                  </a:lnTo>
                  <a:lnTo>
                    <a:pt x="48" y="144"/>
                  </a:lnTo>
                  <a:lnTo>
                    <a:pt x="58" y="144"/>
                  </a:lnTo>
                  <a:lnTo>
                    <a:pt x="68" y="144"/>
                  </a:lnTo>
                  <a:lnTo>
                    <a:pt x="78" y="144"/>
                  </a:lnTo>
                  <a:lnTo>
                    <a:pt x="90" y="144"/>
                  </a:lnTo>
                  <a:lnTo>
                    <a:pt x="90" y="140"/>
                  </a:lnTo>
                  <a:lnTo>
                    <a:pt x="92" y="142"/>
                  </a:lnTo>
                  <a:lnTo>
                    <a:pt x="92" y="144"/>
                  </a:lnTo>
                  <a:lnTo>
                    <a:pt x="104" y="144"/>
                  </a:lnTo>
                  <a:lnTo>
                    <a:pt x="116" y="144"/>
                  </a:lnTo>
                  <a:lnTo>
                    <a:pt x="120" y="148"/>
                  </a:lnTo>
                  <a:lnTo>
                    <a:pt x="126" y="146"/>
                  </a:lnTo>
                  <a:lnTo>
                    <a:pt x="128" y="140"/>
                  </a:lnTo>
                  <a:lnTo>
                    <a:pt x="136" y="138"/>
                  </a:lnTo>
                  <a:lnTo>
                    <a:pt x="138" y="132"/>
                  </a:lnTo>
                  <a:lnTo>
                    <a:pt x="142" y="132"/>
                  </a:lnTo>
                  <a:lnTo>
                    <a:pt x="148" y="128"/>
                  </a:lnTo>
                  <a:lnTo>
                    <a:pt x="146" y="116"/>
                  </a:lnTo>
                  <a:lnTo>
                    <a:pt x="150" y="116"/>
                  </a:lnTo>
                  <a:lnTo>
                    <a:pt x="142" y="108"/>
                  </a:lnTo>
                  <a:lnTo>
                    <a:pt x="126" y="78"/>
                  </a:lnTo>
                  <a:lnTo>
                    <a:pt x="124" y="68"/>
                  </a:lnTo>
                  <a:lnTo>
                    <a:pt x="120" y="62"/>
                  </a:lnTo>
                  <a:lnTo>
                    <a:pt x="118" y="56"/>
                  </a:lnTo>
                  <a:lnTo>
                    <a:pt x="112" y="50"/>
                  </a:lnTo>
                  <a:lnTo>
                    <a:pt x="108" y="42"/>
                  </a:lnTo>
                  <a:lnTo>
                    <a:pt x="108" y="36"/>
                  </a:lnTo>
                  <a:lnTo>
                    <a:pt x="104" y="32"/>
                  </a:lnTo>
                  <a:lnTo>
                    <a:pt x="106" y="24"/>
                  </a:lnTo>
                  <a:lnTo>
                    <a:pt x="106" y="24"/>
                  </a:lnTo>
                  <a:lnTo>
                    <a:pt x="108" y="32"/>
                  </a:lnTo>
                  <a:lnTo>
                    <a:pt x="116" y="42"/>
                  </a:lnTo>
                  <a:lnTo>
                    <a:pt x="116" y="46"/>
                  </a:lnTo>
                  <a:lnTo>
                    <a:pt x="126" y="58"/>
                  </a:lnTo>
                  <a:lnTo>
                    <a:pt x="132" y="56"/>
                  </a:lnTo>
                  <a:lnTo>
                    <a:pt x="132" y="52"/>
                  </a:lnTo>
                  <a:lnTo>
                    <a:pt x="136" y="34"/>
                  </a:lnTo>
                  <a:lnTo>
                    <a:pt x="134" y="28"/>
                  </a:lnTo>
                  <a:lnTo>
                    <a:pt x="132" y="20"/>
                  </a:lnTo>
                  <a:lnTo>
                    <a:pt x="130" y="12"/>
                  </a:lnTo>
                  <a:lnTo>
                    <a:pt x="128" y="8"/>
                  </a:lnTo>
                  <a:lnTo>
                    <a:pt x="12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5" name="Freeform 257">
              <a:extLst>
                <a:ext uri="{FF2B5EF4-FFF2-40B4-BE49-F238E27FC236}">
                  <a16:creationId xmlns:a16="http://schemas.microsoft.com/office/drawing/2014/main" xmlns="" id="{83DECFCB-B946-4C2B-9051-D9167711D2EF}"/>
                </a:ext>
              </a:extLst>
            </p:cNvPr>
            <p:cNvSpPr>
              <a:spLocks/>
            </p:cNvSpPr>
            <p:nvPr/>
          </p:nvSpPr>
          <p:spPr bwMode="auto">
            <a:xfrm>
              <a:off x="5338763" y="3052763"/>
              <a:ext cx="863600" cy="460375"/>
            </a:xfrm>
            <a:custGeom>
              <a:avLst/>
              <a:gdLst/>
              <a:ahLst/>
              <a:cxnLst>
                <a:cxn ang="0">
                  <a:pos x="326" y="4"/>
                </a:cxn>
                <a:cxn ang="0">
                  <a:pos x="330" y="30"/>
                </a:cxn>
                <a:cxn ang="0">
                  <a:pos x="346" y="32"/>
                </a:cxn>
                <a:cxn ang="0">
                  <a:pos x="358" y="34"/>
                </a:cxn>
                <a:cxn ang="0">
                  <a:pos x="360" y="44"/>
                </a:cxn>
                <a:cxn ang="0">
                  <a:pos x="406" y="26"/>
                </a:cxn>
                <a:cxn ang="0">
                  <a:pos x="450" y="102"/>
                </a:cxn>
                <a:cxn ang="0">
                  <a:pos x="482" y="104"/>
                </a:cxn>
                <a:cxn ang="0">
                  <a:pos x="536" y="126"/>
                </a:cxn>
                <a:cxn ang="0">
                  <a:pos x="526" y="154"/>
                </a:cxn>
                <a:cxn ang="0">
                  <a:pos x="508" y="180"/>
                </a:cxn>
                <a:cxn ang="0">
                  <a:pos x="484" y="188"/>
                </a:cxn>
                <a:cxn ang="0">
                  <a:pos x="464" y="216"/>
                </a:cxn>
                <a:cxn ang="0">
                  <a:pos x="452" y="236"/>
                </a:cxn>
                <a:cxn ang="0">
                  <a:pos x="452" y="268"/>
                </a:cxn>
                <a:cxn ang="0">
                  <a:pos x="386" y="256"/>
                </a:cxn>
                <a:cxn ang="0">
                  <a:pos x="358" y="264"/>
                </a:cxn>
                <a:cxn ang="0">
                  <a:pos x="326" y="266"/>
                </a:cxn>
                <a:cxn ang="0">
                  <a:pos x="306" y="280"/>
                </a:cxn>
                <a:cxn ang="0">
                  <a:pos x="270" y="276"/>
                </a:cxn>
                <a:cxn ang="0">
                  <a:pos x="262" y="256"/>
                </a:cxn>
                <a:cxn ang="0">
                  <a:pos x="236" y="242"/>
                </a:cxn>
                <a:cxn ang="0">
                  <a:pos x="200" y="238"/>
                </a:cxn>
                <a:cxn ang="0">
                  <a:pos x="168" y="210"/>
                </a:cxn>
                <a:cxn ang="0">
                  <a:pos x="134" y="216"/>
                </a:cxn>
                <a:cxn ang="0">
                  <a:pos x="126" y="268"/>
                </a:cxn>
                <a:cxn ang="0">
                  <a:pos x="108" y="270"/>
                </a:cxn>
                <a:cxn ang="0">
                  <a:pos x="80" y="276"/>
                </a:cxn>
                <a:cxn ang="0">
                  <a:pos x="72" y="256"/>
                </a:cxn>
                <a:cxn ang="0">
                  <a:pos x="60" y="238"/>
                </a:cxn>
                <a:cxn ang="0">
                  <a:pos x="54" y="226"/>
                </a:cxn>
                <a:cxn ang="0">
                  <a:pos x="72" y="216"/>
                </a:cxn>
                <a:cxn ang="0">
                  <a:pos x="94" y="212"/>
                </a:cxn>
                <a:cxn ang="0">
                  <a:pos x="108" y="212"/>
                </a:cxn>
                <a:cxn ang="0">
                  <a:pos x="100" y="200"/>
                </a:cxn>
                <a:cxn ang="0">
                  <a:pos x="90" y="182"/>
                </a:cxn>
                <a:cxn ang="0">
                  <a:pos x="60" y="176"/>
                </a:cxn>
                <a:cxn ang="0">
                  <a:pos x="30" y="194"/>
                </a:cxn>
                <a:cxn ang="0">
                  <a:pos x="26" y="170"/>
                </a:cxn>
                <a:cxn ang="0">
                  <a:pos x="0" y="152"/>
                </a:cxn>
                <a:cxn ang="0">
                  <a:pos x="6" y="122"/>
                </a:cxn>
                <a:cxn ang="0">
                  <a:pos x="30" y="118"/>
                </a:cxn>
                <a:cxn ang="0">
                  <a:pos x="48" y="92"/>
                </a:cxn>
                <a:cxn ang="0">
                  <a:pos x="72" y="82"/>
                </a:cxn>
                <a:cxn ang="0">
                  <a:pos x="102" y="96"/>
                </a:cxn>
                <a:cxn ang="0">
                  <a:pos x="110" y="98"/>
                </a:cxn>
                <a:cxn ang="0">
                  <a:pos x="150" y="98"/>
                </a:cxn>
                <a:cxn ang="0">
                  <a:pos x="180" y="102"/>
                </a:cxn>
                <a:cxn ang="0">
                  <a:pos x="202" y="90"/>
                </a:cxn>
                <a:cxn ang="0">
                  <a:pos x="192" y="70"/>
                </a:cxn>
                <a:cxn ang="0">
                  <a:pos x="210" y="52"/>
                </a:cxn>
                <a:cxn ang="0">
                  <a:pos x="194" y="42"/>
                </a:cxn>
                <a:cxn ang="0">
                  <a:pos x="228" y="26"/>
                </a:cxn>
                <a:cxn ang="0">
                  <a:pos x="290" y="10"/>
                </a:cxn>
              </a:cxnLst>
              <a:rect l="0" t="0" r="r" b="b"/>
              <a:pathLst>
                <a:path w="544" h="290">
                  <a:moveTo>
                    <a:pt x="290" y="10"/>
                  </a:moveTo>
                  <a:lnTo>
                    <a:pt x="290" y="4"/>
                  </a:lnTo>
                  <a:lnTo>
                    <a:pt x="300" y="0"/>
                  </a:lnTo>
                  <a:lnTo>
                    <a:pt x="326" y="4"/>
                  </a:lnTo>
                  <a:lnTo>
                    <a:pt x="328" y="14"/>
                  </a:lnTo>
                  <a:lnTo>
                    <a:pt x="330" y="16"/>
                  </a:lnTo>
                  <a:lnTo>
                    <a:pt x="328" y="26"/>
                  </a:lnTo>
                  <a:lnTo>
                    <a:pt x="330" y="30"/>
                  </a:lnTo>
                  <a:lnTo>
                    <a:pt x="342" y="28"/>
                  </a:lnTo>
                  <a:lnTo>
                    <a:pt x="342" y="24"/>
                  </a:lnTo>
                  <a:lnTo>
                    <a:pt x="346" y="28"/>
                  </a:lnTo>
                  <a:lnTo>
                    <a:pt x="346" y="32"/>
                  </a:lnTo>
                  <a:lnTo>
                    <a:pt x="350" y="34"/>
                  </a:lnTo>
                  <a:lnTo>
                    <a:pt x="348" y="30"/>
                  </a:lnTo>
                  <a:lnTo>
                    <a:pt x="350" y="30"/>
                  </a:lnTo>
                  <a:lnTo>
                    <a:pt x="358" y="34"/>
                  </a:lnTo>
                  <a:lnTo>
                    <a:pt x="362" y="30"/>
                  </a:lnTo>
                  <a:lnTo>
                    <a:pt x="364" y="34"/>
                  </a:lnTo>
                  <a:lnTo>
                    <a:pt x="358" y="40"/>
                  </a:lnTo>
                  <a:lnTo>
                    <a:pt x="360" y="44"/>
                  </a:lnTo>
                  <a:lnTo>
                    <a:pt x="374" y="42"/>
                  </a:lnTo>
                  <a:lnTo>
                    <a:pt x="388" y="28"/>
                  </a:lnTo>
                  <a:lnTo>
                    <a:pt x="404" y="22"/>
                  </a:lnTo>
                  <a:lnTo>
                    <a:pt x="406" y="26"/>
                  </a:lnTo>
                  <a:lnTo>
                    <a:pt x="400" y="28"/>
                  </a:lnTo>
                  <a:lnTo>
                    <a:pt x="402" y="32"/>
                  </a:lnTo>
                  <a:lnTo>
                    <a:pt x="420" y="48"/>
                  </a:lnTo>
                  <a:lnTo>
                    <a:pt x="450" y="102"/>
                  </a:lnTo>
                  <a:lnTo>
                    <a:pt x="458" y="92"/>
                  </a:lnTo>
                  <a:lnTo>
                    <a:pt x="464" y="96"/>
                  </a:lnTo>
                  <a:lnTo>
                    <a:pt x="466" y="104"/>
                  </a:lnTo>
                  <a:lnTo>
                    <a:pt x="482" y="104"/>
                  </a:lnTo>
                  <a:lnTo>
                    <a:pt x="494" y="98"/>
                  </a:lnTo>
                  <a:lnTo>
                    <a:pt x="518" y="126"/>
                  </a:lnTo>
                  <a:lnTo>
                    <a:pt x="532" y="130"/>
                  </a:lnTo>
                  <a:lnTo>
                    <a:pt x="536" y="126"/>
                  </a:lnTo>
                  <a:lnTo>
                    <a:pt x="544" y="136"/>
                  </a:lnTo>
                  <a:lnTo>
                    <a:pt x="542" y="144"/>
                  </a:lnTo>
                  <a:lnTo>
                    <a:pt x="536" y="152"/>
                  </a:lnTo>
                  <a:lnTo>
                    <a:pt x="526" y="154"/>
                  </a:lnTo>
                  <a:lnTo>
                    <a:pt x="522" y="164"/>
                  </a:lnTo>
                  <a:lnTo>
                    <a:pt x="522" y="178"/>
                  </a:lnTo>
                  <a:lnTo>
                    <a:pt x="514" y="184"/>
                  </a:lnTo>
                  <a:lnTo>
                    <a:pt x="508" y="180"/>
                  </a:lnTo>
                  <a:lnTo>
                    <a:pt x="500" y="180"/>
                  </a:lnTo>
                  <a:lnTo>
                    <a:pt x="494" y="178"/>
                  </a:lnTo>
                  <a:lnTo>
                    <a:pt x="488" y="178"/>
                  </a:lnTo>
                  <a:lnTo>
                    <a:pt x="484" y="188"/>
                  </a:lnTo>
                  <a:lnTo>
                    <a:pt x="478" y="202"/>
                  </a:lnTo>
                  <a:lnTo>
                    <a:pt x="478" y="206"/>
                  </a:lnTo>
                  <a:lnTo>
                    <a:pt x="480" y="214"/>
                  </a:lnTo>
                  <a:lnTo>
                    <a:pt x="464" y="216"/>
                  </a:lnTo>
                  <a:lnTo>
                    <a:pt x="458" y="218"/>
                  </a:lnTo>
                  <a:lnTo>
                    <a:pt x="448" y="222"/>
                  </a:lnTo>
                  <a:lnTo>
                    <a:pt x="452" y="228"/>
                  </a:lnTo>
                  <a:lnTo>
                    <a:pt x="452" y="236"/>
                  </a:lnTo>
                  <a:lnTo>
                    <a:pt x="458" y="250"/>
                  </a:lnTo>
                  <a:lnTo>
                    <a:pt x="458" y="254"/>
                  </a:lnTo>
                  <a:lnTo>
                    <a:pt x="454" y="256"/>
                  </a:lnTo>
                  <a:lnTo>
                    <a:pt x="452" y="268"/>
                  </a:lnTo>
                  <a:lnTo>
                    <a:pt x="440" y="264"/>
                  </a:lnTo>
                  <a:lnTo>
                    <a:pt x="438" y="260"/>
                  </a:lnTo>
                  <a:lnTo>
                    <a:pt x="408" y="256"/>
                  </a:lnTo>
                  <a:lnTo>
                    <a:pt x="386" y="256"/>
                  </a:lnTo>
                  <a:lnTo>
                    <a:pt x="376" y="256"/>
                  </a:lnTo>
                  <a:lnTo>
                    <a:pt x="370" y="250"/>
                  </a:lnTo>
                  <a:lnTo>
                    <a:pt x="360" y="256"/>
                  </a:lnTo>
                  <a:lnTo>
                    <a:pt x="358" y="264"/>
                  </a:lnTo>
                  <a:lnTo>
                    <a:pt x="344" y="260"/>
                  </a:lnTo>
                  <a:lnTo>
                    <a:pt x="334" y="258"/>
                  </a:lnTo>
                  <a:lnTo>
                    <a:pt x="328" y="260"/>
                  </a:lnTo>
                  <a:lnTo>
                    <a:pt x="326" y="266"/>
                  </a:lnTo>
                  <a:lnTo>
                    <a:pt x="322" y="272"/>
                  </a:lnTo>
                  <a:lnTo>
                    <a:pt x="318" y="272"/>
                  </a:lnTo>
                  <a:lnTo>
                    <a:pt x="316" y="276"/>
                  </a:lnTo>
                  <a:lnTo>
                    <a:pt x="306" y="280"/>
                  </a:lnTo>
                  <a:lnTo>
                    <a:pt x="296" y="290"/>
                  </a:lnTo>
                  <a:lnTo>
                    <a:pt x="286" y="286"/>
                  </a:lnTo>
                  <a:lnTo>
                    <a:pt x="272" y="288"/>
                  </a:lnTo>
                  <a:lnTo>
                    <a:pt x="270" y="276"/>
                  </a:lnTo>
                  <a:lnTo>
                    <a:pt x="262" y="274"/>
                  </a:lnTo>
                  <a:lnTo>
                    <a:pt x="262" y="268"/>
                  </a:lnTo>
                  <a:lnTo>
                    <a:pt x="264" y="266"/>
                  </a:lnTo>
                  <a:lnTo>
                    <a:pt x="262" y="256"/>
                  </a:lnTo>
                  <a:lnTo>
                    <a:pt x="260" y="256"/>
                  </a:lnTo>
                  <a:lnTo>
                    <a:pt x="256" y="248"/>
                  </a:lnTo>
                  <a:lnTo>
                    <a:pt x="246" y="242"/>
                  </a:lnTo>
                  <a:lnTo>
                    <a:pt x="236" y="242"/>
                  </a:lnTo>
                  <a:lnTo>
                    <a:pt x="226" y="244"/>
                  </a:lnTo>
                  <a:lnTo>
                    <a:pt x="216" y="244"/>
                  </a:lnTo>
                  <a:lnTo>
                    <a:pt x="206" y="246"/>
                  </a:lnTo>
                  <a:lnTo>
                    <a:pt x="200" y="238"/>
                  </a:lnTo>
                  <a:lnTo>
                    <a:pt x="194" y="232"/>
                  </a:lnTo>
                  <a:lnTo>
                    <a:pt x="188" y="226"/>
                  </a:lnTo>
                  <a:lnTo>
                    <a:pt x="180" y="218"/>
                  </a:lnTo>
                  <a:lnTo>
                    <a:pt x="168" y="210"/>
                  </a:lnTo>
                  <a:lnTo>
                    <a:pt x="160" y="206"/>
                  </a:lnTo>
                  <a:lnTo>
                    <a:pt x="152" y="210"/>
                  </a:lnTo>
                  <a:lnTo>
                    <a:pt x="144" y="212"/>
                  </a:lnTo>
                  <a:lnTo>
                    <a:pt x="134" y="216"/>
                  </a:lnTo>
                  <a:lnTo>
                    <a:pt x="126" y="218"/>
                  </a:lnTo>
                  <a:lnTo>
                    <a:pt x="126" y="236"/>
                  </a:lnTo>
                  <a:lnTo>
                    <a:pt x="126" y="252"/>
                  </a:lnTo>
                  <a:lnTo>
                    <a:pt x="126" y="268"/>
                  </a:lnTo>
                  <a:lnTo>
                    <a:pt x="126" y="284"/>
                  </a:lnTo>
                  <a:lnTo>
                    <a:pt x="124" y="286"/>
                  </a:lnTo>
                  <a:lnTo>
                    <a:pt x="116" y="284"/>
                  </a:lnTo>
                  <a:lnTo>
                    <a:pt x="108" y="270"/>
                  </a:lnTo>
                  <a:lnTo>
                    <a:pt x="102" y="266"/>
                  </a:lnTo>
                  <a:lnTo>
                    <a:pt x="86" y="270"/>
                  </a:lnTo>
                  <a:lnTo>
                    <a:pt x="80" y="276"/>
                  </a:lnTo>
                  <a:lnTo>
                    <a:pt x="80" y="276"/>
                  </a:lnTo>
                  <a:lnTo>
                    <a:pt x="80" y="268"/>
                  </a:lnTo>
                  <a:lnTo>
                    <a:pt x="82" y="264"/>
                  </a:lnTo>
                  <a:lnTo>
                    <a:pt x="82" y="260"/>
                  </a:lnTo>
                  <a:lnTo>
                    <a:pt x="72" y="256"/>
                  </a:lnTo>
                  <a:lnTo>
                    <a:pt x="68" y="254"/>
                  </a:lnTo>
                  <a:lnTo>
                    <a:pt x="64" y="252"/>
                  </a:lnTo>
                  <a:lnTo>
                    <a:pt x="64" y="244"/>
                  </a:lnTo>
                  <a:lnTo>
                    <a:pt x="60" y="238"/>
                  </a:lnTo>
                  <a:lnTo>
                    <a:pt x="56" y="234"/>
                  </a:lnTo>
                  <a:lnTo>
                    <a:pt x="52" y="232"/>
                  </a:lnTo>
                  <a:lnTo>
                    <a:pt x="48" y="228"/>
                  </a:lnTo>
                  <a:lnTo>
                    <a:pt x="54" y="226"/>
                  </a:lnTo>
                  <a:lnTo>
                    <a:pt x="66" y="228"/>
                  </a:lnTo>
                  <a:lnTo>
                    <a:pt x="64" y="218"/>
                  </a:lnTo>
                  <a:lnTo>
                    <a:pt x="66" y="216"/>
                  </a:lnTo>
                  <a:lnTo>
                    <a:pt x="72" y="216"/>
                  </a:lnTo>
                  <a:lnTo>
                    <a:pt x="76" y="212"/>
                  </a:lnTo>
                  <a:lnTo>
                    <a:pt x="80" y="210"/>
                  </a:lnTo>
                  <a:lnTo>
                    <a:pt x="88" y="214"/>
                  </a:lnTo>
                  <a:lnTo>
                    <a:pt x="94" y="212"/>
                  </a:lnTo>
                  <a:lnTo>
                    <a:pt x="104" y="216"/>
                  </a:lnTo>
                  <a:lnTo>
                    <a:pt x="110" y="216"/>
                  </a:lnTo>
                  <a:lnTo>
                    <a:pt x="110" y="214"/>
                  </a:lnTo>
                  <a:lnTo>
                    <a:pt x="108" y="212"/>
                  </a:lnTo>
                  <a:lnTo>
                    <a:pt x="110" y="212"/>
                  </a:lnTo>
                  <a:lnTo>
                    <a:pt x="110" y="208"/>
                  </a:lnTo>
                  <a:lnTo>
                    <a:pt x="102" y="202"/>
                  </a:lnTo>
                  <a:lnTo>
                    <a:pt x="100" y="200"/>
                  </a:lnTo>
                  <a:lnTo>
                    <a:pt x="98" y="196"/>
                  </a:lnTo>
                  <a:lnTo>
                    <a:pt x="96" y="192"/>
                  </a:lnTo>
                  <a:lnTo>
                    <a:pt x="90" y="186"/>
                  </a:lnTo>
                  <a:lnTo>
                    <a:pt x="90" y="182"/>
                  </a:lnTo>
                  <a:lnTo>
                    <a:pt x="82" y="178"/>
                  </a:lnTo>
                  <a:lnTo>
                    <a:pt x="72" y="180"/>
                  </a:lnTo>
                  <a:lnTo>
                    <a:pt x="70" y="178"/>
                  </a:lnTo>
                  <a:lnTo>
                    <a:pt x="60" y="176"/>
                  </a:lnTo>
                  <a:lnTo>
                    <a:pt x="50" y="184"/>
                  </a:lnTo>
                  <a:lnTo>
                    <a:pt x="28" y="188"/>
                  </a:lnTo>
                  <a:lnTo>
                    <a:pt x="34" y="192"/>
                  </a:lnTo>
                  <a:lnTo>
                    <a:pt x="30" y="194"/>
                  </a:lnTo>
                  <a:lnTo>
                    <a:pt x="20" y="188"/>
                  </a:lnTo>
                  <a:lnTo>
                    <a:pt x="22" y="184"/>
                  </a:lnTo>
                  <a:lnTo>
                    <a:pt x="28" y="184"/>
                  </a:lnTo>
                  <a:lnTo>
                    <a:pt x="26" y="170"/>
                  </a:lnTo>
                  <a:lnTo>
                    <a:pt x="20" y="164"/>
                  </a:lnTo>
                  <a:lnTo>
                    <a:pt x="10" y="166"/>
                  </a:lnTo>
                  <a:lnTo>
                    <a:pt x="6" y="154"/>
                  </a:lnTo>
                  <a:lnTo>
                    <a:pt x="0" y="152"/>
                  </a:lnTo>
                  <a:lnTo>
                    <a:pt x="2" y="140"/>
                  </a:lnTo>
                  <a:lnTo>
                    <a:pt x="6" y="136"/>
                  </a:lnTo>
                  <a:lnTo>
                    <a:pt x="4" y="132"/>
                  </a:lnTo>
                  <a:lnTo>
                    <a:pt x="6" y="122"/>
                  </a:lnTo>
                  <a:lnTo>
                    <a:pt x="10" y="118"/>
                  </a:lnTo>
                  <a:lnTo>
                    <a:pt x="12" y="108"/>
                  </a:lnTo>
                  <a:lnTo>
                    <a:pt x="24" y="124"/>
                  </a:lnTo>
                  <a:lnTo>
                    <a:pt x="30" y="118"/>
                  </a:lnTo>
                  <a:lnTo>
                    <a:pt x="26" y="106"/>
                  </a:lnTo>
                  <a:lnTo>
                    <a:pt x="38" y="100"/>
                  </a:lnTo>
                  <a:lnTo>
                    <a:pt x="38" y="96"/>
                  </a:lnTo>
                  <a:lnTo>
                    <a:pt x="48" y="92"/>
                  </a:lnTo>
                  <a:lnTo>
                    <a:pt x="54" y="84"/>
                  </a:lnTo>
                  <a:lnTo>
                    <a:pt x="62" y="82"/>
                  </a:lnTo>
                  <a:lnTo>
                    <a:pt x="68" y="88"/>
                  </a:lnTo>
                  <a:lnTo>
                    <a:pt x="72" y="82"/>
                  </a:lnTo>
                  <a:lnTo>
                    <a:pt x="78" y="82"/>
                  </a:lnTo>
                  <a:lnTo>
                    <a:pt x="80" y="86"/>
                  </a:lnTo>
                  <a:lnTo>
                    <a:pt x="94" y="86"/>
                  </a:lnTo>
                  <a:lnTo>
                    <a:pt x="102" y="96"/>
                  </a:lnTo>
                  <a:lnTo>
                    <a:pt x="106" y="106"/>
                  </a:lnTo>
                  <a:lnTo>
                    <a:pt x="108" y="106"/>
                  </a:lnTo>
                  <a:lnTo>
                    <a:pt x="108" y="98"/>
                  </a:lnTo>
                  <a:lnTo>
                    <a:pt x="110" y="98"/>
                  </a:lnTo>
                  <a:lnTo>
                    <a:pt x="122" y="106"/>
                  </a:lnTo>
                  <a:lnTo>
                    <a:pt x="136" y="96"/>
                  </a:lnTo>
                  <a:lnTo>
                    <a:pt x="146" y="100"/>
                  </a:lnTo>
                  <a:lnTo>
                    <a:pt x="150" y="98"/>
                  </a:lnTo>
                  <a:lnTo>
                    <a:pt x="156" y="96"/>
                  </a:lnTo>
                  <a:lnTo>
                    <a:pt x="164" y="106"/>
                  </a:lnTo>
                  <a:lnTo>
                    <a:pt x="172" y="108"/>
                  </a:lnTo>
                  <a:lnTo>
                    <a:pt x="180" y="102"/>
                  </a:lnTo>
                  <a:lnTo>
                    <a:pt x="194" y="104"/>
                  </a:lnTo>
                  <a:lnTo>
                    <a:pt x="198" y="102"/>
                  </a:lnTo>
                  <a:lnTo>
                    <a:pt x="202" y="92"/>
                  </a:lnTo>
                  <a:lnTo>
                    <a:pt x="202" y="90"/>
                  </a:lnTo>
                  <a:lnTo>
                    <a:pt x="194" y="88"/>
                  </a:lnTo>
                  <a:lnTo>
                    <a:pt x="184" y="84"/>
                  </a:lnTo>
                  <a:lnTo>
                    <a:pt x="180" y="76"/>
                  </a:lnTo>
                  <a:lnTo>
                    <a:pt x="192" y="70"/>
                  </a:lnTo>
                  <a:lnTo>
                    <a:pt x="194" y="66"/>
                  </a:lnTo>
                  <a:lnTo>
                    <a:pt x="190" y="60"/>
                  </a:lnTo>
                  <a:lnTo>
                    <a:pt x="194" y="54"/>
                  </a:lnTo>
                  <a:lnTo>
                    <a:pt x="210" y="52"/>
                  </a:lnTo>
                  <a:lnTo>
                    <a:pt x="196" y="48"/>
                  </a:lnTo>
                  <a:lnTo>
                    <a:pt x="196" y="44"/>
                  </a:lnTo>
                  <a:lnTo>
                    <a:pt x="200" y="42"/>
                  </a:lnTo>
                  <a:lnTo>
                    <a:pt x="194" y="42"/>
                  </a:lnTo>
                  <a:lnTo>
                    <a:pt x="196" y="36"/>
                  </a:lnTo>
                  <a:lnTo>
                    <a:pt x="192" y="32"/>
                  </a:lnTo>
                  <a:lnTo>
                    <a:pt x="214" y="34"/>
                  </a:lnTo>
                  <a:lnTo>
                    <a:pt x="228" y="26"/>
                  </a:lnTo>
                  <a:lnTo>
                    <a:pt x="234" y="28"/>
                  </a:lnTo>
                  <a:lnTo>
                    <a:pt x="244" y="22"/>
                  </a:lnTo>
                  <a:lnTo>
                    <a:pt x="252" y="18"/>
                  </a:lnTo>
                  <a:lnTo>
                    <a:pt x="290" y="10"/>
                  </a:lnTo>
                  <a:lnTo>
                    <a:pt x="290"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6" name="Freeform 258">
              <a:extLst>
                <a:ext uri="{FF2B5EF4-FFF2-40B4-BE49-F238E27FC236}">
                  <a16:creationId xmlns:a16="http://schemas.microsoft.com/office/drawing/2014/main" xmlns="" id="{AF795E56-E01E-4587-9914-C1DAD63D14C6}"/>
                </a:ext>
              </a:extLst>
            </p:cNvPr>
            <p:cNvSpPr>
              <a:spLocks/>
            </p:cNvSpPr>
            <p:nvPr/>
          </p:nvSpPr>
          <p:spPr bwMode="auto">
            <a:xfrm>
              <a:off x="5916613" y="3125788"/>
              <a:ext cx="1298575" cy="904875"/>
            </a:xfrm>
            <a:custGeom>
              <a:avLst/>
              <a:gdLst/>
              <a:ahLst/>
              <a:cxnLst>
                <a:cxn ang="0">
                  <a:pos x="720" y="82"/>
                </a:cxn>
                <a:cxn ang="0">
                  <a:pos x="640" y="6"/>
                </a:cxn>
                <a:cxn ang="0">
                  <a:pos x="610" y="72"/>
                </a:cxn>
                <a:cxn ang="0">
                  <a:pos x="562" y="122"/>
                </a:cxn>
                <a:cxn ang="0">
                  <a:pos x="608" y="136"/>
                </a:cxn>
                <a:cxn ang="0">
                  <a:pos x="550" y="164"/>
                </a:cxn>
                <a:cxn ang="0">
                  <a:pos x="510" y="194"/>
                </a:cxn>
                <a:cxn ang="0">
                  <a:pos x="436" y="228"/>
                </a:cxn>
                <a:cxn ang="0">
                  <a:pos x="312" y="216"/>
                </a:cxn>
                <a:cxn ang="0">
                  <a:pos x="230" y="160"/>
                </a:cxn>
                <a:cxn ang="0">
                  <a:pos x="206" y="118"/>
                </a:cxn>
                <a:cxn ang="0">
                  <a:pos x="172" y="106"/>
                </a:cxn>
                <a:cxn ang="0">
                  <a:pos x="130" y="132"/>
                </a:cxn>
                <a:cxn ang="0">
                  <a:pos x="94" y="172"/>
                </a:cxn>
                <a:cxn ang="0">
                  <a:pos x="88" y="222"/>
                </a:cxn>
                <a:cxn ang="0">
                  <a:pos x="26" y="258"/>
                </a:cxn>
                <a:cxn ang="0">
                  <a:pos x="2" y="270"/>
                </a:cxn>
                <a:cxn ang="0">
                  <a:pos x="16" y="302"/>
                </a:cxn>
                <a:cxn ang="0">
                  <a:pos x="26" y="318"/>
                </a:cxn>
                <a:cxn ang="0">
                  <a:pos x="38" y="336"/>
                </a:cxn>
                <a:cxn ang="0">
                  <a:pos x="80" y="336"/>
                </a:cxn>
                <a:cxn ang="0">
                  <a:pos x="82" y="356"/>
                </a:cxn>
                <a:cxn ang="0">
                  <a:pos x="70" y="374"/>
                </a:cxn>
                <a:cxn ang="0">
                  <a:pos x="72" y="390"/>
                </a:cxn>
                <a:cxn ang="0">
                  <a:pos x="70" y="410"/>
                </a:cxn>
                <a:cxn ang="0">
                  <a:pos x="102" y="426"/>
                </a:cxn>
                <a:cxn ang="0">
                  <a:pos x="140" y="438"/>
                </a:cxn>
                <a:cxn ang="0">
                  <a:pos x="156" y="456"/>
                </a:cxn>
                <a:cxn ang="0">
                  <a:pos x="188" y="462"/>
                </a:cxn>
                <a:cxn ang="0">
                  <a:pos x="212" y="458"/>
                </a:cxn>
                <a:cxn ang="0">
                  <a:pos x="242" y="462"/>
                </a:cxn>
                <a:cxn ang="0">
                  <a:pos x="304" y="444"/>
                </a:cxn>
                <a:cxn ang="0">
                  <a:pos x="326" y="458"/>
                </a:cxn>
                <a:cxn ang="0">
                  <a:pos x="322" y="510"/>
                </a:cxn>
                <a:cxn ang="0">
                  <a:pos x="346" y="532"/>
                </a:cxn>
                <a:cxn ang="0">
                  <a:pos x="368" y="548"/>
                </a:cxn>
                <a:cxn ang="0">
                  <a:pos x="376" y="538"/>
                </a:cxn>
                <a:cxn ang="0">
                  <a:pos x="404" y="538"/>
                </a:cxn>
                <a:cxn ang="0">
                  <a:pos x="440" y="540"/>
                </a:cxn>
                <a:cxn ang="0">
                  <a:pos x="466" y="550"/>
                </a:cxn>
                <a:cxn ang="0">
                  <a:pos x="486" y="570"/>
                </a:cxn>
                <a:cxn ang="0">
                  <a:pos x="508" y="552"/>
                </a:cxn>
                <a:cxn ang="0">
                  <a:pos x="534" y="534"/>
                </a:cxn>
                <a:cxn ang="0">
                  <a:pos x="546" y="538"/>
                </a:cxn>
                <a:cxn ang="0">
                  <a:pos x="564" y="534"/>
                </a:cxn>
                <a:cxn ang="0">
                  <a:pos x="592" y="514"/>
                </a:cxn>
                <a:cxn ang="0">
                  <a:pos x="610" y="496"/>
                </a:cxn>
                <a:cxn ang="0">
                  <a:pos x="622" y="474"/>
                </a:cxn>
                <a:cxn ang="0">
                  <a:pos x="640" y="440"/>
                </a:cxn>
                <a:cxn ang="0">
                  <a:pos x="636" y="424"/>
                </a:cxn>
                <a:cxn ang="0">
                  <a:pos x="640" y="406"/>
                </a:cxn>
                <a:cxn ang="0">
                  <a:pos x="646" y="402"/>
                </a:cxn>
                <a:cxn ang="0">
                  <a:pos x="610" y="352"/>
                </a:cxn>
                <a:cxn ang="0">
                  <a:pos x="626" y="332"/>
                </a:cxn>
                <a:cxn ang="0">
                  <a:pos x="650" y="320"/>
                </a:cxn>
                <a:cxn ang="0">
                  <a:pos x="618" y="314"/>
                </a:cxn>
                <a:cxn ang="0">
                  <a:pos x="590" y="282"/>
                </a:cxn>
                <a:cxn ang="0">
                  <a:pos x="644" y="248"/>
                </a:cxn>
                <a:cxn ang="0">
                  <a:pos x="642" y="282"/>
                </a:cxn>
                <a:cxn ang="0">
                  <a:pos x="666" y="270"/>
                </a:cxn>
                <a:cxn ang="0">
                  <a:pos x="728" y="232"/>
                </a:cxn>
                <a:cxn ang="0">
                  <a:pos x="762" y="218"/>
                </a:cxn>
                <a:cxn ang="0">
                  <a:pos x="792" y="174"/>
                </a:cxn>
              </a:cxnLst>
              <a:rect l="0" t="0" r="r" b="b"/>
              <a:pathLst>
                <a:path w="818" h="570">
                  <a:moveTo>
                    <a:pt x="786" y="120"/>
                  </a:moveTo>
                  <a:lnTo>
                    <a:pt x="782" y="122"/>
                  </a:lnTo>
                  <a:lnTo>
                    <a:pt x="768" y="122"/>
                  </a:lnTo>
                  <a:lnTo>
                    <a:pt x="760" y="96"/>
                  </a:lnTo>
                  <a:lnTo>
                    <a:pt x="746" y="88"/>
                  </a:lnTo>
                  <a:lnTo>
                    <a:pt x="742" y="86"/>
                  </a:lnTo>
                  <a:lnTo>
                    <a:pt x="720" y="82"/>
                  </a:lnTo>
                  <a:lnTo>
                    <a:pt x="720" y="76"/>
                  </a:lnTo>
                  <a:lnTo>
                    <a:pt x="716" y="56"/>
                  </a:lnTo>
                  <a:lnTo>
                    <a:pt x="704" y="26"/>
                  </a:lnTo>
                  <a:lnTo>
                    <a:pt x="694" y="12"/>
                  </a:lnTo>
                  <a:lnTo>
                    <a:pt x="678" y="8"/>
                  </a:lnTo>
                  <a:lnTo>
                    <a:pt x="668" y="0"/>
                  </a:lnTo>
                  <a:lnTo>
                    <a:pt x="640" y="6"/>
                  </a:lnTo>
                  <a:lnTo>
                    <a:pt x="632" y="6"/>
                  </a:lnTo>
                  <a:lnTo>
                    <a:pt x="620" y="18"/>
                  </a:lnTo>
                  <a:lnTo>
                    <a:pt x="620" y="22"/>
                  </a:lnTo>
                  <a:lnTo>
                    <a:pt x="628" y="22"/>
                  </a:lnTo>
                  <a:lnTo>
                    <a:pt x="630" y="32"/>
                  </a:lnTo>
                  <a:lnTo>
                    <a:pt x="618" y="42"/>
                  </a:lnTo>
                  <a:lnTo>
                    <a:pt x="610" y="72"/>
                  </a:lnTo>
                  <a:lnTo>
                    <a:pt x="590" y="84"/>
                  </a:lnTo>
                  <a:lnTo>
                    <a:pt x="570" y="74"/>
                  </a:lnTo>
                  <a:lnTo>
                    <a:pt x="560" y="90"/>
                  </a:lnTo>
                  <a:lnTo>
                    <a:pt x="562" y="100"/>
                  </a:lnTo>
                  <a:lnTo>
                    <a:pt x="558" y="108"/>
                  </a:lnTo>
                  <a:lnTo>
                    <a:pt x="560" y="114"/>
                  </a:lnTo>
                  <a:lnTo>
                    <a:pt x="562" y="122"/>
                  </a:lnTo>
                  <a:lnTo>
                    <a:pt x="578" y="124"/>
                  </a:lnTo>
                  <a:lnTo>
                    <a:pt x="584" y="122"/>
                  </a:lnTo>
                  <a:lnTo>
                    <a:pt x="596" y="114"/>
                  </a:lnTo>
                  <a:lnTo>
                    <a:pt x="600" y="120"/>
                  </a:lnTo>
                  <a:lnTo>
                    <a:pt x="608" y="126"/>
                  </a:lnTo>
                  <a:lnTo>
                    <a:pt x="608" y="130"/>
                  </a:lnTo>
                  <a:lnTo>
                    <a:pt x="608" y="136"/>
                  </a:lnTo>
                  <a:lnTo>
                    <a:pt x="612" y="138"/>
                  </a:lnTo>
                  <a:lnTo>
                    <a:pt x="612" y="140"/>
                  </a:lnTo>
                  <a:lnTo>
                    <a:pt x="596" y="142"/>
                  </a:lnTo>
                  <a:lnTo>
                    <a:pt x="578" y="142"/>
                  </a:lnTo>
                  <a:lnTo>
                    <a:pt x="562" y="160"/>
                  </a:lnTo>
                  <a:lnTo>
                    <a:pt x="554" y="164"/>
                  </a:lnTo>
                  <a:lnTo>
                    <a:pt x="550" y="164"/>
                  </a:lnTo>
                  <a:lnTo>
                    <a:pt x="540" y="174"/>
                  </a:lnTo>
                  <a:lnTo>
                    <a:pt x="534" y="178"/>
                  </a:lnTo>
                  <a:lnTo>
                    <a:pt x="524" y="176"/>
                  </a:lnTo>
                  <a:lnTo>
                    <a:pt x="516" y="172"/>
                  </a:lnTo>
                  <a:lnTo>
                    <a:pt x="512" y="174"/>
                  </a:lnTo>
                  <a:lnTo>
                    <a:pt x="506" y="186"/>
                  </a:lnTo>
                  <a:lnTo>
                    <a:pt x="510" y="194"/>
                  </a:lnTo>
                  <a:lnTo>
                    <a:pt x="512" y="196"/>
                  </a:lnTo>
                  <a:lnTo>
                    <a:pt x="486" y="218"/>
                  </a:lnTo>
                  <a:lnTo>
                    <a:pt x="472" y="222"/>
                  </a:lnTo>
                  <a:lnTo>
                    <a:pt x="464" y="220"/>
                  </a:lnTo>
                  <a:lnTo>
                    <a:pt x="454" y="220"/>
                  </a:lnTo>
                  <a:lnTo>
                    <a:pt x="438" y="226"/>
                  </a:lnTo>
                  <a:lnTo>
                    <a:pt x="436" y="228"/>
                  </a:lnTo>
                  <a:lnTo>
                    <a:pt x="416" y="236"/>
                  </a:lnTo>
                  <a:lnTo>
                    <a:pt x="410" y="232"/>
                  </a:lnTo>
                  <a:lnTo>
                    <a:pt x="402" y="232"/>
                  </a:lnTo>
                  <a:lnTo>
                    <a:pt x="384" y="226"/>
                  </a:lnTo>
                  <a:lnTo>
                    <a:pt x="372" y="216"/>
                  </a:lnTo>
                  <a:lnTo>
                    <a:pt x="362" y="214"/>
                  </a:lnTo>
                  <a:lnTo>
                    <a:pt x="312" y="216"/>
                  </a:lnTo>
                  <a:lnTo>
                    <a:pt x="308" y="214"/>
                  </a:lnTo>
                  <a:lnTo>
                    <a:pt x="298" y="204"/>
                  </a:lnTo>
                  <a:lnTo>
                    <a:pt x="288" y="186"/>
                  </a:lnTo>
                  <a:lnTo>
                    <a:pt x="256" y="172"/>
                  </a:lnTo>
                  <a:lnTo>
                    <a:pt x="248" y="174"/>
                  </a:lnTo>
                  <a:lnTo>
                    <a:pt x="226" y="168"/>
                  </a:lnTo>
                  <a:lnTo>
                    <a:pt x="230" y="160"/>
                  </a:lnTo>
                  <a:lnTo>
                    <a:pt x="228" y="144"/>
                  </a:lnTo>
                  <a:lnTo>
                    <a:pt x="222" y="124"/>
                  </a:lnTo>
                  <a:lnTo>
                    <a:pt x="218" y="120"/>
                  </a:lnTo>
                  <a:lnTo>
                    <a:pt x="218" y="120"/>
                  </a:lnTo>
                  <a:lnTo>
                    <a:pt x="218" y="120"/>
                  </a:lnTo>
                  <a:lnTo>
                    <a:pt x="208" y="116"/>
                  </a:lnTo>
                  <a:lnTo>
                    <a:pt x="206" y="118"/>
                  </a:lnTo>
                  <a:lnTo>
                    <a:pt x="202" y="116"/>
                  </a:lnTo>
                  <a:lnTo>
                    <a:pt x="200" y="112"/>
                  </a:lnTo>
                  <a:lnTo>
                    <a:pt x="192" y="106"/>
                  </a:lnTo>
                  <a:lnTo>
                    <a:pt x="188" y="96"/>
                  </a:lnTo>
                  <a:lnTo>
                    <a:pt x="184" y="100"/>
                  </a:lnTo>
                  <a:lnTo>
                    <a:pt x="178" y="98"/>
                  </a:lnTo>
                  <a:lnTo>
                    <a:pt x="172" y="106"/>
                  </a:lnTo>
                  <a:lnTo>
                    <a:pt x="162" y="108"/>
                  </a:lnTo>
                  <a:lnTo>
                    <a:pt x="158" y="118"/>
                  </a:lnTo>
                  <a:lnTo>
                    <a:pt x="158" y="132"/>
                  </a:lnTo>
                  <a:lnTo>
                    <a:pt x="150" y="138"/>
                  </a:lnTo>
                  <a:lnTo>
                    <a:pt x="144" y="134"/>
                  </a:lnTo>
                  <a:lnTo>
                    <a:pt x="136" y="134"/>
                  </a:lnTo>
                  <a:lnTo>
                    <a:pt x="130" y="132"/>
                  </a:lnTo>
                  <a:lnTo>
                    <a:pt x="124" y="132"/>
                  </a:lnTo>
                  <a:lnTo>
                    <a:pt x="120" y="142"/>
                  </a:lnTo>
                  <a:lnTo>
                    <a:pt x="114" y="156"/>
                  </a:lnTo>
                  <a:lnTo>
                    <a:pt x="114" y="160"/>
                  </a:lnTo>
                  <a:lnTo>
                    <a:pt x="116" y="168"/>
                  </a:lnTo>
                  <a:lnTo>
                    <a:pt x="100" y="170"/>
                  </a:lnTo>
                  <a:lnTo>
                    <a:pt x="94" y="172"/>
                  </a:lnTo>
                  <a:lnTo>
                    <a:pt x="84" y="176"/>
                  </a:lnTo>
                  <a:lnTo>
                    <a:pt x="88" y="182"/>
                  </a:lnTo>
                  <a:lnTo>
                    <a:pt x="88" y="190"/>
                  </a:lnTo>
                  <a:lnTo>
                    <a:pt x="94" y="204"/>
                  </a:lnTo>
                  <a:lnTo>
                    <a:pt x="94" y="208"/>
                  </a:lnTo>
                  <a:lnTo>
                    <a:pt x="90" y="210"/>
                  </a:lnTo>
                  <a:lnTo>
                    <a:pt x="88" y="222"/>
                  </a:lnTo>
                  <a:lnTo>
                    <a:pt x="86" y="228"/>
                  </a:lnTo>
                  <a:lnTo>
                    <a:pt x="66" y="238"/>
                  </a:lnTo>
                  <a:lnTo>
                    <a:pt x="60" y="244"/>
                  </a:lnTo>
                  <a:lnTo>
                    <a:pt x="42" y="248"/>
                  </a:lnTo>
                  <a:lnTo>
                    <a:pt x="38" y="256"/>
                  </a:lnTo>
                  <a:lnTo>
                    <a:pt x="34" y="258"/>
                  </a:lnTo>
                  <a:lnTo>
                    <a:pt x="26" y="258"/>
                  </a:lnTo>
                  <a:lnTo>
                    <a:pt x="24" y="254"/>
                  </a:lnTo>
                  <a:lnTo>
                    <a:pt x="22" y="254"/>
                  </a:lnTo>
                  <a:lnTo>
                    <a:pt x="16" y="256"/>
                  </a:lnTo>
                  <a:lnTo>
                    <a:pt x="14" y="258"/>
                  </a:lnTo>
                  <a:lnTo>
                    <a:pt x="4" y="264"/>
                  </a:lnTo>
                  <a:lnTo>
                    <a:pt x="2" y="268"/>
                  </a:lnTo>
                  <a:lnTo>
                    <a:pt x="2" y="270"/>
                  </a:lnTo>
                  <a:lnTo>
                    <a:pt x="0" y="284"/>
                  </a:lnTo>
                  <a:lnTo>
                    <a:pt x="0" y="288"/>
                  </a:lnTo>
                  <a:lnTo>
                    <a:pt x="4" y="290"/>
                  </a:lnTo>
                  <a:lnTo>
                    <a:pt x="12" y="288"/>
                  </a:lnTo>
                  <a:lnTo>
                    <a:pt x="14" y="292"/>
                  </a:lnTo>
                  <a:lnTo>
                    <a:pt x="14" y="296"/>
                  </a:lnTo>
                  <a:lnTo>
                    <a:pt x="16" y="302"/>
                  </a:lnTo>
                  <a:lnTo>
                    <a:pt x="16" y="310"/>
                  </a:lnTo>
                  <a:lnTo>
                    <a:pt x="14" y="310"/>
                  </a:lnTo>
                  <a:lnTo>
                    <a:pt x="10" y="312"/>
                  </a:lnTo>
                  <a:lnTo>
                    <a:pt x="12" y="314"/>
                  </a:lnTo>
                  <a:lnTo>
                    <a:pt x="22" y="316"/>
                  </a:lnTo>
                  <a:lnTo>
                    <a:pt x="22" y="320"/>
                  </a:lnTo>
                  <a:lnTo>
                    <a:pt x="26" y="318"/>
                  </a:lnTo>
                  <a:lnTo>
                    <a:pt x="28" y="320"/>
                  </a:lnTo>
                  <a:lnTo>
                    <a:pt x="30" y="324"/>
                  </a:lnTo>
                  <a:lnTo>
                    <a:pt x="30" y="328"/>
                  </a:lnTo>
                  <a:lnTo>
                    <a:pt x="30" y="330"/>
                  </a:lnTo>
                  <a:lnTo>
                    <a:pt x="34" y="334"/>
                  </a:lnTo>
                  <a:lnTo>
                    <a:pt x="38" y="332"/>
                  </a:lnTo>
                  <a:lnTo>
                    <a:pt x="38" y="336"/>
                  </a:lnTo>
                  <a:lnTo>
                    <a:pt x="40" y="336"/>
                  </a:lnTo>
                  <a:lnTo>
                    <a:pt x="52" y="340"/>
                  </a:lnTo>
                  <a:lnTo>
                    <a:pt x="56" y="340"/>
                  </a:lnTo>
                  <a:lnTo>
                    <a:pt x="68" y="334"/>
                  </a:lnTo>
                  <a:lnTo>
                    <a:pt x="74" y="332"/>
                  </a:lnTo>
                  <a:lnTo>
                    <a:pt x="80" y="334"/>
                  </a:lnTo>
                  <a:lnTo>
                    <a:pt x="80" y="336"/>
                  </a:lnTo>
                  <a:lnTo>
                    <a:pt x="82" y="338"/>
                  </a:lnTo>
                  <a:lnTo>
                    <a:pt x="84" y="338"/>
                  </a:lnTo>
                  <a:lnTo>
                    <a:pt x="84" y="342"/>
                  </a:lnTo>
                  <a:lnTo>
                    <a:pt x="88" y="340"/>
                  </a:lnTo>
                  <a:lnTo>
                    <a:pt x="88" y="340"/>
                  </a:lnTo>
                  <a:lnTo>
                    <a:pt x="84" y="352"/>
                  </a:lnTo>
                  <a:lnTo>
                    <a:pt x="82" y="356"/>
                  </a:lnTo>
                  <a:lnTo>
                    <a:pt x="82" y="358"/>
                  </a:lnTo>
                  <a:lnTo>
                    <a:pt x="78" y="358"/>
                  </a:lnTo>
                  <a:lnTo>
                    <a:pt x="78" y="362"/>
                  </a:lnTo>
                  <a:lnTo>
                    <a:pt x="76" y="364"/>
                  </a:lnTo>
                  <a:lnTo>
                    <a:pt x="70" y="364"/>
                  </a:lnTo>
                  <a:lnTo>
                    <a:pt x="72" y="368"/>
                  </a:lnTo>
                  <a:lnTo>
                    <a:pt x="70" y="374"/>
                  </a:lnTo>
                  <a:lnTo>
                    <a:pt x="72" y="378"/>
                  </a:lnTo>
                  <a:lnTo>
                    <a:pt x="76" y="378"/>
                  </a:lnTo>
                  <a:lnTo>
                    <a:pt x="76" y="380"/>
                  </a:lnTo>
                  <a:lnTo>
                    <a:pt x="78" y="386"/>
                  </a:lnTo>
                  <a:lnTo>
                    <a:pt x="76" y="388"/>
                  </a:lnTo>
                  <a:lnTo>
                    <a:pt x="74" y="386"/>
                  </a:lnTo>
                  <a:lnTo>
                    <a:pt x="72" y="390"/>
                  </a:lnTo>
                  <a:lnTo>
                    <a:pt x="70" y="390"/>
                  </a:lnTo>
                  <a:lnTo>
                    <a:pt x="66" y="386"/>
                  </a:lnTo>
                  <a:lnTo>
                    <a:pt x="64" y="388"/>
                  </a:lnTo>
                  <a:lnTo>
                    <a:pt x="64" y="392"/>
                  </a:lnTo>
                  <a:lnTo>
                    <a:pt x="68" y="396"/>
                  </a:lnTo>
                  <a:lnTo>
                    <a:pt x="66" y="406"/>
                  </a:lnTo>
                  <a:lnTo>
                    <a:pt x="70" y="410"/>
                  </a:lnTo>
                  <a:lnTo>
                    <a:pt x="70" y="412"/>
                  </a:lnTo>
                  <a:lnTo>
                    <a:pt x="78" y="412"/>
                  </a:lnTo>
                  <a:lnTo>
                    <a:pt x="78" y="414"/>
                  </a:lnTo>
                  <a:lnTo>
                    <a:pt x="84" y="414"/>
                  </a:lnTo>
                  <a:lnTo>
                    <a:pt x="84" y="416"/>
                  </a:lnTo>
                  <a:lnTo>
                    <a:pt x="98" y="424"/>
                  </a:lnTo>
                  <a:lnTo>
                    <a:pt x="102" y="426"/>
                  </a:lnTo>
                  <a:lnTo>
                    <a:pt x="102" y="422"/>
                  </a:lnTo>
                  <a:lnTo>
                    <a:pt x="116" y="426"/>
                  </a:lnTo>
                  <a:lnTo>
                    <a:pt x="128" y="434"/>
                  </a:lnTo>
                  <a:lnTo>
                    <a:pt x="130" y="440"/>
                  </a:lnTo>
                  <a:lnTo>
                    <a:pt x="132" y="442"/>
                  </a:lnTo>
                  <a:lnTo>
                    <a:pt x="136" y="438"/>
                  </a:lnTo>
                  <a:lnTo>
                    <a:pt x="140" y="438"/>
                  </a:lnTo>
                  <a:lnTo>
                    <a:pt x="140" y="446"/>
                  </a:lnTo>
                  <a:lnTo>
                    <a:pt x="142" y="446"/>
                  </a:lnTo>
                  <a:lnTo>
                    <a:pt x="142" y="448"/>
                  </a:lnTo>
                  <a:lnTo>
                    <a:pt x="148" y="448"/>
                  </a:lnTo>
                  <a:lnTo>
                    <a:pt x="154" y="448"/>
                  </a:lnTo>
                  <a:lnTo>
                    <a:pt x="154" y="452"/>
                  </a:lnTo>
                  <a:lnTo>
                    <a:pt x="156" y="456"/>
                  </a:lnTo>
                  <a:lnTo>
                    <a:pt x="160" y="454"/>
                  </a:lnTo>
                  <a:lnTo>
                    <a:pt x="164" y="460"/>
                  </a:lnTo>
                  <a:lnTo>
                    <a:pt x="166" y="458"/>
                  </a:lnTo>
                  <a:lnTo>
                    <a:pt x="172" y="460"/>
                  </a:lnTo>
                  <a:lnTo>
                    <a:pt x="172" y="458"/>
                  </a:lnTo>
                  <a:lnTo>
                    <a:pt x="182" y="462"/>
                  </a:lnTo>
                  <a:lnTo>
                    <a:pt x="188" y="462"/>
                  </a:lnTo>
                  <a:lnTo>
                    <a:pt x="190" y="460"/>
                  </a:lnTo>
                  <a:lnTo>
                    <a:pt x="192" y="460"/>
                  </a:lnTo>
                  <a:lnTo>
                    <a:pt x="200" y="458"/>
                  </a:lnTo>
                  <a:lnTo>
                    <a:pt x="202" y="460"/>
                  </a:lnTo>
                  <a:lnTo>
                    <a:pt x="202" y="466"/>
                  </a:lnTo>
                  <a:lnTo>
                    <a:pt x="204" y="468"/>
                  </a:lnTo>
                  <a:lnTo>
                    <a:pt x="212" y="458"/>
                  </a:lnTo>
                  <a:lnTo>
                    <a:pt x="218" y="454"/>
                  </a:lnTo>
                  <a:lnTo>
                    <a:pt x="218" y="454"/>
                  </a:lnTo>
                  <a:lnTo>
                    <a:pt x="222" y="454"/>
                  </a:lnTo>
                  <a:lnTo>
                    <a:pt x="224" y="456"/>
                  </a:lnTo>
                  <a:lnTo>
                    <a:pt x="232" y="458"/>
                  </a:lnTo>
                  <a:lnTo>
                    <a:pt x="236" y="458"/>
                  </a:lnTo>
                  <a:lnTo>
                    <a:pt x="242" y="462"/>
                  </a:lnTo>
                  <a:lnTo>
                    <a:pt x="258" y="454"/>
                  </a:lnTo>
                  <a:lnTo>
                    <a:pt x="278" y="438"/>
                  </a:lnTo>
                  <a:lnTo>
                    <a:pt x="288" y="440"/>
                  </a:lnTo>
                  <a:lnTo>
                    <a:pt x="298" y="436"/>
                  </a:lnTo>
                  <a:lnTo>
                    <a:pt x="300" y="438"/>
                  </a:lnTo>
                  <a:lnTo>
                    <a:pt x="300" y="442"/>
                  </a:lnTo>
                  <a:lnTo>
                    <a:pt x="304" y="444"/>
                  </a:lnTo>
                  <a:lnTo>
                    <a:pt x="304" y="450"/>
                  </a:lnTo>
                  <a:lnTo>
                    <a:pt x="314" y="452"/>
                  </a:lnTo>
                  <a:lnTo>
                    <a:pt x="316" y="452"/>
                  </a:lnTo>
                  <a:lnTo>
                    <a:pt x="316" y="456"/>
                  </a:lnTo>
                  <a:lnTo>
                    <a:pt x="320" y="454"/>
                  </a:lnTo>
                  <a:lnTo>
                    <a:pt x="324" y="454"/>
                  </a:lnTo>
                  <a:lnTo>
                    <a:pt x="326" y="458"/>
                  </a:lnTo>
                  <a:lnTo>
                    <a:pt x="328" y="464"/>
                  </a:lnTo>
                  <a:lnTo>
                    <a:pt x="332" y="464"/>
                  </a:lnTo>
                  <a:lnTo>
                    <a:pt x="334" y="478"/>
                  </a:lnTo>
                  <a:lnTo>
                    <a:pt x="334" y="486"/>
                  </a:lnTo>
                  <a:lnTo>
                    <a:pt x="332" y="494"/>
                  </a:lnTo>
                  <a:lnTo>
                    <a:pt x="324" y="502"/>
                  </a:lnTo>
                  <a:lnTo>
                    <a:pt x="322" y="510"/>
                  </a:lnTo>
                  <a:lnTo>
                    <a:pt x="322" y="516"/>
                  </a:lnTo>
                  <a:lnTo>
                    <a:pt x="320" y="520"/>
                  </a:lnTo>
                  <a:lnTo>
                    <a:pt x="322" y="522"/>
                  </a:lnTo>
                  <a:lnTo>
                    <a:pt x="330" y="516"/>
                  </a:lnTo>
                  <a:lnTo>
                    <a:pt x="336" y="516"/>
                  </a:lnTo>
                  <a:lnTo>
                    <a:pt x="338" y="526"/>
                  </a:lnTo>
                  <a:lnTo>
                    <a:pt x="346" y="532"/>
                  </a:lnTo>
                  <a:lnTo>
                    <a:pt x="342" y="542"/>
                  </a:lnTo>
                  <a:lnTo>
                    <a:pt x="350" y="544"/>
                  </a:lnTo>
                  <a:lnTo>
                    <a:pt x="352" y="548"/>
                  </a:lnTo>
                  <a:lnTo>
                    <a:pt x="356" y="552"/>
                  </a:lnTo>
                  <a:lnTo>
                    <a:pt x="360" y="552"/>
                  </a:lnTo>
                  <a:lnTo>
                    <a:pt x="364" y="548"/>
                  </a:lnTo>
                  <a:lnTo>
                    <a:pt x="368" y="548"/>
                  </a:lnTo>
                  <a:lnTo>
                    <a:pt x="368" y="550"/>
                  </a:lnTo>
                  <a:lnTo>
                    <a:pt x="368" y="556"/>
                  </a:lnTo>
                  <a:lnTo>
                    <a:pt x="374" y="556"/>
                  </a:lnTo>
                  <a:lnTo>
                    <a:pt x="376" y="552"/>
                  </a:lnTo>
                  <a:lnTo>
                    <a:pt x="374" y="548"/>
                  </a:lnTo>
                  <a:lnTo>
                    <a:pt x="374" y="540"/>
                  </a:lnTo>
                  <a:lnTo>
                    <a:pt x="376" y="538"/>
                  </a:lnTo>
                  <a:lnTo>
                    <a:pt x="382" y="540"/>
                  </a:lnTo>
                  <a:lnTo>
                    <a:pt x="386" y="536"/>
                  </a:lnTo>
                  <a:lnTo>
                    <a:pt x="392" y="538"/>
                  </a:lnTo>
                  <a:lnTo>
                    <a:pt x="398" y="536"/>
                  </a:lnTo>
                  <a:lnTo>
                    <a:pt x="400" y="536"/>
                  </a:lnTo>
                  <a:lnTo>
                    <a:pt x="402" y="536"/>
                  </a:lnTo>
                  <a:lnTo>
                    <a:pt x="404" y="538"/>
                  </a:lnTo>
                  <a:lnTo>
                    <a:pt x="408" y="534"/>
                  </a:lnTo>
                  <a:lnTo>
                    <a:pt x="412" y="534"/>
                  </a:lnTo>
                  <a:lnTo>
                    <a:pt x="422" y="528"/>
                  </a:lnTo>
                  <a:lnTo>
                    <a:pt x="432" y="534"/>
                  </a:lnTo>
                  <a:lnTo>
                    <a:pt x="440" y="534"/>
                  </a:lnTo>
                  <a:lnTo>
                    <a:pt x="440" y="536"/>
                  </a:lnTo>
                  <a:lnTo>
                    <a:pt x="440" y="540"/>
                  </a:lnTo>
                  <a:lnTo>
                    <a:pt x="442" y="548"/>
                  </a:lnTo>
                  <a:lnTo>
                    <a:pt x="450" y="552"/>
                  </a:lnTo>
                  <a:lnTo>
                    <a:pt x="458" y="554"/>
                  </a:lnTo>
                  <a:lnTo>
                    <a:pt x="462" y="552"/>
                  </a:lnTo>
                  <a:lnTo>
                    <a:pt x="462" y="554"/>
                  </a:lnTo>
                  <a:lnTo>
                    <a:pt x="462" y="552"/>
                  </a:lnTo>
                  <a:lnTo>
                    <a:pt x="466" y="550"/>
                  </a:lnTo>
                  <a:lnTo>
                    <a:pt x="472" y="552"/>
                  </a:lnTo>
                  <a:lnTo>
                    <a:pt x="474" y="554"/>
                  </a:lnTo>
                  <a:lnTo>
                    <a:pt x="482" y="552"/>
                  </a:lnTo>
                  <a:lnTo>
                    <a:pt x="482" y="554"/>
                  </a:lnTo>
                  <a:lnTo>
                    <a:pt x="480" y="562"/>
                  </a:lnTo>
                  <a:lnTo>
                    <a:pt x="484" y="568"/>
                  </a:lnTo>
                  <a:lnTo>
                    <a:pt x="486" y="570"/>
                  </a:lnTo>
                  <a:lnTo>
                    <a:pt x="490" y="568"/>
                  </a:lnTo>
                  <a:lnTo>
                    <a:pt x="490" y="566"/>
                  </a:lnTo>
                  <a:lnTo>
                    <a:pt x="488" y="562"/>
                  </a:lnTo>
                  <a:lnTo>
                    <a:pt x="490" y="554"/>
                  </a:lnTo>
                  <a:lnTo>
                    <a:pt x="494" y="556"/>
                  </a:lnTo>
                  <a:lnTo>
                    <a:pt x="500" y="552"/>
                  </a:lnTo>
                  <a:lnTo>
                    <a:pt x="508" y="552"/>
                  </a:lnTo>
                  <a:lnTo>
                    <a:pt x="510" y="550"/>
                  </a:lnTo>
                  <a:lnTo>
                    <a:pt x="516" y="550"/>
                  </a:lnTo>
                  <a:lnTo>
                    <a:pt x="524" y="546"/>
                  </a:lnTo>
                  <a:lnTo>
                    <a:pt x="526" y="536"/>
                  </a:lnTo>
                  <a:lnTo>
                    <a:pt x="532" y="542"/>
                  </a:lnTo>
                  <a:lnTo>
                    <a:pt x="532" y="542"/>
                  </a:lnTo>
                  <a:lnTo>
                    <a:pt x="534" y="534"/>
                  </a:lnTo>
                  <a:lnTo>
                    <a:pt x="538" y="538"/>
                  </a:lnTo>
                  <a:lnTo>
                    <a:pt x="538" y="540"/>
                  </a:lnTo>
                  <a:lnTo>
                    <a:pt x="544" y="540"/>
                  </a:lnTo>
                  <a:lnTo>
                    <a:pt x="542" y="538"/>
                  </a:lnTo>
                  <a:lnTo>
                    <a:pt x="544" y="538"/>
                  </a:lnTo>
                  <a:lnTo>
                    <a:pt x="546" y="540"/>
                  </a:lnTo>
                  <a:lnTo>
                    <a:pt x="546" y="538"/>
                  </a:lnTo>
                  <a:lnTo>
                    <a:pt x="546" y="536"/>
                  </a:lnTo>
                  <a:lnTo>
                    <a:pt x="550" y="534"/>
                  </a:lnTo>
                  <a:lnTo>
                    <a:pt x="550" y="538"/>
                  </a:lnTo>
                  <a:lnTo>
                    <a:pt x="554" y="534"/>
                  </a:lnTo>
                  <a:lnTo>
                    <a:pt x="558" y="536"/>
                  </a:lnTo>
                  <a:lnTo>
                    <a:pt x="562" y="534"/>
                  </a:lnTo>
                  <a:lnTo>
                    <a:pt x="564" y="534"/>
                  </a:lnTo>
                  <a:lnTo>
                    <a:pt x="572" y="532"/>
                  </a:lnTo>
                  <a:lnTo>
                    <a:pt x="578" y="524"/>
                  </a:lnTo>
                  <a:lnTo>
                    <a:pt x="586" y="522"/>
                  </a:lnTo>
                  <a:lnTo>
                    <a:pt x="586" y="518"/>
                  </a:lnTo>
                  <a:lnTo>
                    <a:pt x="588" y="520"/>
                  </a:lnTo>
                  <a:lnTo>
                    <a:pt x="588" y="518"/>
                  </a:lnTo>
                  <a:lnTo>
                    <a:pt x="592" y="514"/>
                  </a:lnTo>
                  <a:lnTo>
                    <a:pt x="594" y="512"/>
                  </a:lnTo>
                  <a:lnTo>
                    <a:pt x="592" y="510"/>
                  </a:lnTo>
                  <a:lnTo>
                    <a:pt x="594" y="508"/>
                  </a:lnTo>
                  <a:lnTo>
                    <a:pt x="600" y="508"/>
                  </a:lnTo>
                  <a:lnTo>
                    <a:pt x="606" y="500"/>
                  </a:lnTo>
                  <a:lnTo>
                    <a:pt x="608" y="498"/>
                  </a:lnTo>
                  <a:lnTo>
                    <a:pt x="610" y="496"/>
                  </a:lnTo>
                  <a:lnTo>
                    <a:pt x="612" y="496"/>
                  </a:lnTo>
                  <a:lnTo>
                    <a:pt x="612" y="492"/>
                  </a:lnTo>
                  <a:lnTo>
                    <a:pt x="616" y="482"/>
                  </a:lnTo>
                  <a:lnTo>
                    <a:pt x="614" y="478"/>
                  </a:lnTo>
                  <a:lnTo>
                    <a:pt x="618" y="476"/>
                  </a:lnTo>
                  <a:lnTo>
                    <a:pt x="618" y="480"/>
                  </a:lnTo>
                  <a:lnTo>
                    <a:pt x="622" y="474"/>
                  </a:lnTo>
                  <a:lnTo>
                    <a:pt x="626" y="466"/>
                  </a:lnTo>
                  <a:lnTo>
                    <a:pt x="630" y="460"/>
                  </a:lnTo>
                  <a:lnTo>
                    <a:pt x="634" y="454"/>
                  </a:lnTo>
                  <a:lnTo>
                    <a:pt x="636" y="454"/>
                  </a:lnTo>
                  <a:lnTo>
                    <a:pt x="638" y="456"/>
                  </a:lnTo>
                  <a:lnTo>
                    <a:pt x="640" y="444"/>
                  </a:lnTo>
                  <a:lnTo>
                    <a:pt x="640" y="440"/>
                  </a:lnTo>
                  <a:lnTo>
                    <a:pt x="644" y="440"/>
                  </a:lnTo>
                  <a:lnTo>
                    <a:pt x="644" y="436"/>
                  </a:lnTo>
                  <a:lnTo>
                    <a:pt x="644" y="434"/>
                  </a:lnTo>
                  <a:lnTo>
                    <a:pt x="640" y="436"/>
                  </a:lnTo>
                  <a:lnTo>
                    <a:pt x="646" y="430"/>
                  </a:lnTo>
                  <a:lnTo>
                    <a:pt x="642" y="428"/>
                  </a:lnTo>
                  <a:lnTo>
                    <a:pt x="636" y="424"/>
                  </a:lnTo>
                  <a:lnTo>
                    <a:pt x="630" y="426"/>
                  </a:lnTo>
                  <a:lnTo>
                    <a:pt x="624" y="424"/>
                  </a:lnTo>
                  <a:lnTo>
                    <a:pt x="624" y="422"/>
                  </a:lnTo>
                  <a:lnTo>
                    <a:pt x="630" y="422"/>
                  </a:lnTo>
                  <a:lnTo>
                    <a:pt x="646" y="412"/>
                  </a:lnTo>
                  <a:lnTo>
                    <a:pt x="642" y="408"/>
                  </a:lnTo>
                  <a:lnTo>
                    <a:pt x="640" y="406"/>
                  </a:lnTo>
                  <a:lnTo>
                    <a:pt x="636" y="402"/>
                  </a:lnTo>
                  <a:lnTo>
                    <a:pt x="630" y="400"/>
                  </a:lnTo>
                  <a:lnTo>
                    <a:pt x="628" y="398"/>
                  </a:lnTo>
                  <a:lnTo>
                    <a:pt x="622" y="398"/>
                  </a:lnTo>
                  <a:lnTo>
                    <a:pt x="622" y="398"/>
                  </a:lnTo>
                  <a:lnTo>
                    <a:pt x="628" y="396"/>
                  </a:lnTo>
                  <a:lnTo>
                    <a:pt x="646" y="402"/>
                  </a:lnTo>
                  <a:lnTo>
                    <a:pt x="638" y="392"/>
                  </a:lnTo>
                  <a:lnTo>
                    <a:pt x="638" y="390"/>
                  </a:lnTo>
                  <a:lnTo>
                    <a:pt x="632" y="386"/>
                  </a:lnTo>
                  <a:lnTo>
                    <a:pt x="628" y="368"/>
                  </a:lnTo>
                  <a:lnTo>
                    <a:pt x="622" y="360"/>
                  </a:lnTo>
                  <a:lnTo>
                    <a:pt x="610" y="354"/>
                  </a:lnTo>
                  <a:lnTo>
                    <a:pt x="610" y="352"/>
                  </a:lnTo>
                  <a:lnTo>
                    <a:pt x="616" y="340"/>
                  </a:lnTo>
                  <a:lnTo>
                    <a:pt x="622" y="334"/>
                  </a:lnTo>
                  <a:lnTo>
                    <a:pt x="622" y="332"/>
                  </a:lnTo>
                  <a:lnTo>
                    <a:pt x="622" y="330"/>
                  </a:lnTo>
                  <a:lnTo>
                    <a:pt x="622" y="328"/>
                  </a:lnTo>
                  <a:lnTo>
                    <a:pt x="626" y="328"/>
                  </a:lnTo>
                  <a:lnTo>
                    <a:pt x="626" y="332"/>
                  </a:lnTo>
                  <a:lnTo>
                    <a:pt x="628" y="330"/>
                  </a:lnTo>
                  <a:lnTo>
                    <a:pt x="632" y="326"/>
                  </a:lnTo>
                  <a:lnTo>
                    <a:pt x="632" y="322"/>
                  </a:lnTo>
                  <a:lnTo>
                    <a:pt x="642" y="320"/>
                  </a:lnTo>
                  <a:lnTo>
                    <a:pt x="646" y="316"/>
                  </a:lnTo>
                  <a:lnTo>
                    <a:pt x="648" y="316"/>
                  </a:lnTo>
                  <a:lnTo>
                    <a:pt x="650" y="320"/>
                  </a:lnTo>
                  <a:lnTo>
                    <a:pt x="654" y="316"/>
                  </a:lnTo>
                  <a:lnTo>
                    <a:pt x="656" y="310"/>
                  </a:lnTo>
                  <a:lnTo>
                    <a:pt x="648" y="308"/>
                  </a:lnTo>
                  <a:lnTo>
                    <a:pt x="640" y="308"/>
                  </a:lnTo>
                  <a:lnTo>
                    <a:pt x="632" y="302"/>
                  </a:lnTo>
                  <a:lnTo>
                    <a:pt x="624" y="306"/>
                  </a:lnTo>
                  <a:lnTo>
                    <a:pt x="618" y="314"/>
                  </a:lnTo>
                  <a:lnTo>
                    <a:pt x="614" y="314"/>
                  </a:lnTo>
                  <a:lnTo>
                    <a:pt x="606" y="312"/>
                  </a:lnTo>
                  <a:lnTo>
                    <a:pt x="602" y="302"/>
                  </a:lnTo>
                  <a:lnTo>
                    <a:pt x="594" y="298"/>
                  </a:lnTo>
                  <a:lnTo>
                    <a:pt x="588" y="290"/>
                  </a:lnTo>
                  <a:lnTo>
                    <a:pt x="590" y="286"/>
                  </a:lnTo>
                  <a:lnTo>
                    <a:pt x="590" y="282"/>
                  </a:lnTo>
                  <a:lnTo>
                    <a:pt x="592" y="280"/>
                  </a:lnTo>
                  <a:lnTo>
                    <a:pt x="600" y="280"/>
                  </a:lnTo>
                  <a:lnTo>
                    <a:pt x="608" y="278"/>
                  </a:lnTo>
                  <a:lnTo>
                    <a:pt x="614" y="268"/>
                  </a:lnTo>
                  <a:lnTo>
                    <a:pt x="626" y="262"/>
                  </a:lnTo>
                  <a:lnTo>
                    <a:pt x="636" y="250"/>
                  </a:lnTo>
                  <a:lnTo>
                    <a:pt x="644" y="248"/>
                  </a:lnTo>
                  <a:lnTo>
                    <a:pt x="644" y="246"/>
                  </a:lnTo>
                  <a:lnTo>
                    <a:pt x="650" y="256"/>
                  </a:lnTo>
                  <a:lnTo>
                    <a:pt x="640" y="268"/>
                  </a:lnTo>
                  <a:lnTo>
                    <a:pt x="640" y="272"/>
                  </a:lnTo>
                  <a:lnTo>
                    <a:pt x="638" y="274"/>
                  </a:lnTo>
                  <a:lnTo>
                    <a:pt x="644" y="276"/>
                  </a:lnTo>
                  <a:lnTo>
                    <a:pt x="642" y="282"/>
                  </a:lnTo>
                  <a:lnTo>
                    <a:pt x="638" y="282"/>
                  </a:lnTo>
                  <a:lnTo>
                    <a:pt x="636" y="286"/>
                  </a:lnTo>
                  <a:lnTo>
                    <a:pt x="636" y="286"/>
                  </a:lnTo>
                  <a:lnTo>
                    <a:pt x="646" y="282"/>
                  </a:lnTo>
                  <a:lnTo>
                    <a:pt x="652" y="276"/>
                  </a:lnTo>
                  <a:lnTo>
                    <a:pt x="666" y="268"/>
                  </a:lnTo>
                  <a:lnTo>
                    <a:pt x="666" y="270"/>
                  </a:lnTo>
                  <a:lnTo>
                    <a:pt x="678" y="266"/>
                  </a:lnTo>
                  <a:lnTo>
                    <a:pt x="686" y="256"/>
                  </a:lnTo>
                  <a:lnTo>
                    <a:pt x="698" y="250"/>
                  </a:lnTo>
                  <a:lnTo>
                    <a:pt x="712" y="238"/>
                  </a:lnTo>
                  <a:lnTo>
                    <a:pt x="720" y="240"/>
                  </a:lnTo>
                  <a:lnTo>
                    <a:pt x="730" y="240"/>
                  </a:lnTo>
                  <a:lnTo>
                    <a:pt x="728" y="232"/>
                  </a:lnTo>
                  <a:lnTo>
                    <a:pt x="730" y="230"/>
                  </a:lnTo>
                  <a:lnTo>
                    <a:pt x="740" y="228"/>
                  </a:lnTo>
                  <a:lnTo>
                    <a:pt x="748" y="222"/>
                  </a:lnTo>
                  <a:lnTo>
                    <a:pt x="752" y="214"/>
                  </a:lnTo>
                  <a:lnTo>
                    <a:pt x="756" y="212"/>
                  </a:lnTo>
                  <a:lnTo>
                    <a:pt x="760" y="218"/>
                  </a:lnTo>
                  <a:lnTo>
                    <a:pt x="762" y="218"/>
                  </a:lnTo>
                  <a:lnTo>
                    <a:pt x="762" y="214"/>
                  </a:lnTo>
                  <a:lnTo>
                    <a:pt x="770" y="204"/>
                  </a:lnTo>
                  <a:lnTo>
                    <a:pt x="770" y="190"/>
                  </a:lnTo>
                  <a:lnTo>
                    <a:pt x="768" y="180"/>
                  </a:lnTo>
                  <a:lnTo>
                    <a:pt x="780" y="170"/>
                  </a:lnTo>
                  <a:lnTo>
                    <a:pt x="792" y="172"/>
                  </a:lnTo>
                  <a:lnTo>
                    <a:pt x="792" y="174"/>
                  </a:lnTo>
                  <a:lnTo>
                    <a:pt x="796" y="172"/>
                  </a:lnTo>
                  <a:lnTo>
                    <a:pt x="804" y="152"/>
                  </a:lnTo>
                  <a:lnTo>
                    <a:pt x="810" y="128"/>
                  </a:lnTo>
                  <a:lnTo>
                    <a:pt x="818" y="124"/>
                  </a:lnTo>
                  <a:lnTo>
                    <a:pt x="818" y="106"/>
                  </a:lnTo>
                  <a:lnTo>
                    <a:pt x="786" y="1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7" name="Freeform 259">
              <a:extLst>
                <a:ext uri="{FF2B5EF4-FFF2-40B4-BE49-F238E27FC236}">
                  <a16:creationId xmlns:a16="http://schemas.microsoft.com/office/drawing/2014/main" xmlns="" id="{C85120CB-6953-4A7E-95E0-C14057FA8DE8}"/>
                </a:ext>
              </a:extLst>
            </p:cNvPr>
            <p:cNvSpPr>
              <a:spLocks/>
            </p:cNvSpPr>
            <p:nvPr/>
          </p:nvSpPr>
          <p:spPr bwMode="auto">
            <a:xfrm>
              <a:off x="4818063" y="3160713"/>
              <a:ext cx="384175" cy="257175"/>
            </a:xfrm>
            <a:custGeom>
              <a:avLst/>
              <a:gdLst/>
              <a:ahLst/>
              <a:cxnLst>
                <a:cxn ang="0">
                  <a:pos x="6" y="88"/>
                </a:cxn>
                <a:cxn ang="0">
                  <a:pos x="38" y="96"/>
                </a:cxn>
                <a:cxn ang="0">
                  <a:pos x="64" y="84"/>
                </a:cxn>
                <a:cxn ang="0">
                  <a:pos x="94" y="90"/>
                </a:cxn>
                <a:cxn ang="0">
                  <a:pos x="98" y="104"/>
                </a:cxn>
                <a:cxn ang="0">
                  <a:pos x="104" y="122"/>
                </a:cxn>
                <a:cxn ang="0">
                  <a:pos x="86" y="136"/>
                </a:cxn>
                <a:cxn ang="0">
                  <a:pos x="82" y="142"/>
                </a:cxn>
                <a:cxn ang="0">
                  <a:pos x="98" y="142"/>
                </a:cxn>
                <a:cxn ang="0">
                  <a:pos x="102" y="134"/>
                </a:cxn>
                <a:cxn ang="0">
                  <a:pos x="110" y="134"/>
                </a:cxn>
                <a:cxn ang="0">
                  <a:pos x="114" y="128"/>
                </a:cxn>
                <a:cxn ang="0">
                  <a:pos x="128" y="120"/>
                </a:cxn>
                <a:cxn ang="0">
                  <a:pos x="136" y="122"/>
                </a:cxn>
                <a:cxn ang="0">
                  <a:pos x="132" y="128"/>
                </a:cxn>
                <a:cxn ang="0">
                  <a:pos x="156" y="130"/>
                </a:cxn>
                <a:cxn ang="0">
                  <a:pos x="142" y="144"/>
                </a:cxn>
                <a:cxn ang="0">
                  <a:pos x="154" y="160"/>
                </a:cxn>
                <a:cxn ang="0">
                  <a:pos x="170" y="156"/>
                </a:cxn>
                <a:cxn ang="0">
                  <a:pos x="188" y="150"/>
                </a:cxn>
                <a:cxn ang="0">
                  <a:pos x="186" y="142"/>
                </a:cxn>
                <a:cxn ang="0">
                  <a:pos x="180" y="146"/>
                </a:cxn>
                <a:cxn ang="0">
                  <a:pos x="170" y="138"/>
                </a:cxn>
                <a:cxn ang="0">
                  <a:pos x="168" y="132"/>
                </a:cxn>
                <a:cxn ang="0">
                  <a:pos x="162" y="130"/>
                </a:cxn>
                <a:cxn ang="0">
                  <a:pos x="162" y="126"/>
                </a:cxn>
                <a:cxn ang="0">
                  <a:pos x="168" y="132"/>
                </a:cxn>
                <a:cxn ang="0">
                  <a:pos x="174" y="134"/>
                </a:cxn>
                <a:cxn ang="0">
                  <a:pos x="178" y="126"/>
                </a:cxn>
                <a:cxn ang="0">
                  <a:pos x="196" y="116"/>
                </a:cxn>
                <a:cxn ang="0">
                  <a:pos x="208" y="110"/>
                </a:cxn>
                <a:cxn ang="0">
                  <a:pos x="226" y="94"/>
                </a:cxn>
                <a:cxn ang="0">
                  <a:pos x="238" y="82"/>
                </a:cxn>
                <a:cxn ang="0">
                  <a:pos x="236" y="70"/>
                </a:cxn>
                <a:cxn ang="0">
                  <a:pos x="242" y="60"/>
                </a:cxn>
                <a:cxn ang="0">
                  <a:pos x="206" y="40"/>
                </a:cxn>
                <a:cxn ang="0">
                  <a:pos x="174" y="24"/>
                </a:cxn>
                <a:cxn ang="0">
                  <a:pos x="166" y="12"/>
                </a:cxn>
                <a:cxn ang="0">
                  <a:pos x="120" y="6"/>
                </a:cxn>
                <a:cxn ang="0">
                  <a:pos x="112" y="24"/>
                </a:cxn>
                <a:cxn ang="0">
                  <a:pos x="94" y="18"/>
                </a:cxn>
                <a:cxn ang="0">
                  <a:pos x="74" y="22"/>
                </a:cxn>
                <a:cxn ang="0">
                  <a:pos x="64" y="14"/>
                </a:cxn>
                <a:cxn ang="0">
                  <a:pos x="32" y="10"/>
                </a:cxn>
                <a:cxn ang="0">
                  <a:pos x="22" y="30"/>
                </a:cxn>
                <a:cxn ang="0">
                  <a:pos x="26" y="42"/>
                </a:cxn>
                <a:cxn ang="0">
                  <a:pos x="8" y="70"/>
                </a:cxn>
              </a:cxnLst>
              <a:rect l="0" t="0" r="r" b="b"/>
              <a:pathLst>
                <a:path w="242" h="162">
                  <a:moveTo>
                    <a:pt x="4" y="70"/>
                  </a:moveTo>
                  <a:lnTo>
                    <a:pt x="0" y="84"/>
                  </a:lnTo>
                  <a:lnTo>
                    <a:pt x="6" y="88"/>
                  </a:lnTo>
                  <a:lnTo>
                    <a:pt x="10" y="94"/>
                  </a:lnTo>
                  <a:lnTo>
                    <a:pt x="34" y="92"/>
                  </a:lnTo>
                  <a:lnTo>
                    <a:pt x="38" y="96"/>
                  </a:lnTo>
                  <a:lnTo>
                    <a:pt x="60" y="88"/>
                  </a:lnTo>
                  <a:lnTo>
                    <a:pt x="60" y="88"/>
                  </a:lnTo>
                  <a:lnTo>
                    <a:pt x="64" y="84"/>
                  </a:lnTo>
                  <a:lnTo>
                    <a:pt x="72" y="82"/>
                  </a:lnTo>
                  <a:lnTo>
                    <a:pt x="82" y="88"/>
                  </a:lnTo>
                  <a:lnTo>
                    <a:pt x="94" y="90"/>
                  </a:lnTo>
                  <a:lnTo>
                    <a:pt x="94" y="92"/>
                  </a:lnTo>
                  <a:lnTo>
                    <a:pt x="94" y="100"/>
                  </a:lnTo>
                  <a:lnTo>
                    <a:pt x="98" y="104"/>
                  </a:lnTo>
                  <a:lnTo>
                    <a:pt x="100" y="112"/>
                  </a:lnTo>
                  <a:lnTo>
                    <a:pt x="106" y="114"/>
                  </a:lnTo>
                  <a:lnTo>
                    <a:pt x="104" y="122"/>
                  </a:lnTo>
                  <a:lnTo>
                    <a:pt x="92" y="122"/>
                  </a:lnTo>
                  <a:lnTo>
                    <a:pt x="92" y="130"/>
                  </a:lnTo>
                  <a:lnTo>
                    <a:pt x="86" y="136"/>
                  </a:lnTo>
                  <a:lnTo>
                    <a:pt x="86" y="140"/>
                  </a:lnTo>
                  <a:lnTo>
                    <a:pt x="82" y="140"/>
                  </a:lnTo>
                  <a:lnTo>
                    <a:pt x="82" y="142"/>
                  </a:lnTo>
                  <a:lnTo>
                    <a:pt x="84" y="142"/>
                  </a:lnTo>
                  <a:lnTo>
                    <a:pt x="88" y="146"/>
                  </a:lnTo>
                  <a:lnTo>
                    <a:pt x="98" y="142"/>
                  </a:lnTo>
                  <a:lnTo>
                    <a:pt x="102" y="144"/>
                  </a:lnTo>
                  <a:lnTo>
                    <a:pt x="102" y="144"/>
                  </a:lnTo>
                  <a:lnTo>
                    <a:pt x="102" y="134"/>
                  </a:lnTo>
                  <a:lnTo>
                    <a:pt x="104" y="138"/>
                  </a:lnTo>
                  <a:lnTo>
                    <a:pt x="104" y="136"/>
                  </a:lnTo>
                  <a:lnTo>
                    <a:pt x="110" y="134"/>
                  </a:lnTo>
                  <a:lnTo>
                    <a:pt x="112" y="130"/>
                  </a:lnTo>
                  <a:lnTo>
                    <a:pt x="110" y="124"/>
                  </a:lnTo>
                  <a:lnTo>
                    <a:pt x="114" y="128"/>
                  </a:lnTo>
                  <a:lnTo>
                    <a:pt x="116" y="122"/>
                  </a:lnTo>
                  <a:lnTo>
                    <a:pt x="128" y="118"/>
                  </a:lnTo>
                  <a:lnTo>
                    <a:pt x="128" y="120"/>
                  </a:lnTo>
                  <a:lnTo>
                    <a:pt x="130" y="120"/>
                  </a:lnTo>
                  <a:lnTo>
                    <a:pt x="132" y="116"/>
                  </a:lnTo>
                  <a:lnTo>
                    <a:pt x="136" y="122"/>
                  </a:lnTo>
                  <a:lnTo>
                    <a:pt x="130" y="122"/>
                  </a:lnTo>
                  <a:lnTo>
                    <a:pt x="134" y="124"/>
                  </a:lnTo>
                  <a:lnTo>
                    <a:pt x="132" y="128"/>
                  </a:lnTo>
                  <a:lnTo>
                    <a:pt x="142" y="130"/>
                  </a:lnTo>
                  <a:lnTo>
                    <a:pt x="152" y="128"/>
                  </a:lnTo>
                  <a:lnTo>
                    <a:pt x="156" y="130"/>
                  </a:lnTo>
                  <a:lnTo>
                    <a:pt x="158" y="132"/>
                  </a:lnTo>
                  <a:lnTo>
                    <a:pt x="150" y="136"/>
                  </a:lnTo>
                  <a:lnTo>
                    <a:pt x="142" y="144"/>
                  </a:lnTo>
                  <a:lnTo>
                    <a:pt x="154" y="148"/>
                  </a:lnTo>
                  <a:lnTo>
                    <a:pt x="154" y="152"/>
                  </a:lnTo>
                  <a:lnTo>
                    <a:pt x="154" y="160"/>
                  </a:lnTo>
                  <a:lnTo>
                    <a:pt x="160" y="162"/>
                  </a:lnTo>
                  <a:lnTo>
                    <a:pt x="166" y="160"/>
                  </a:lnTo>
                  <a:lnTo>
                    <a:pt x="170" y="156"/>
                  </a:lnTo>
                  <a:lnTo>
                    <a:pt x="174" y="154"/>
                  </a:lnTo>
                  <a:lnTo>
                    <a:pt x="180" y="148"/>
                  </a:lnTo>
                  <a:lnTo>
                    <a:pt x="188" y="150"/>
                  </a:lnTo>
                  <a:lnTo>
                    <a:pt x="194" y="150"/>
                  </a:lnTo>
                  <a:lnTo>
                    <a:pt x="196" y="142"/>
                  </a:lnTo>
                  <a:lnTo>
                    <a:pt x="186" y="142"/>
                  </a:lnTo>
                  <a:lnTo>
                    <a:pt x="184" y="146"/>
                  </a:lnTo>
                  <a:lnTo>
                    <a:pt x="180" y="144"/>
                  </a:lnTo>
                  <a:lnTo>
                    <a:pt x="180" y="146"/>
                  </a:lnTo>
                  <a:lnTo>
                    <a:pt x="176" y="144"/>
                  </a:lnTo>
                  <a:lnTo>
                    <a:pt x="172" y="138"/>
                  </a:lnTo>
                  <a:lnTo>
                    <a:pt x="170" y="138"/>
                  </a:lnTo>
                  <a:lnTo>
                    <a:pt x="170" y="136"/>
                  </a:lnTo>
                  <a:lnTo>
                    <a:pt x="168" y="136"/>
                  </a:lnTo>
                  <a:lnTo>
                    <a:pt x="168" y="132"/>
                  </a:lnTo>
                  <a:lnTo>
                    <a:pt x="164" y="132"/>
                  </a:lnTo>
                  <a:lnTo>
                    <a:pt x="164" y="134"/>
                  </a:lnTo>
                  <a:lnTo>
                    <a:pt x="162" y="130"/>
                  </a:lnTo>
                  <a:lnTo>
                    <a:pt x="158" y="128"/>
                  </a:lnTo>
                  <a:lnTo>
                    <a:pt x="162" y="128"/>
                  </a:lnTo>
                  <a:lnTo>
                    <a:pt x="162" y="126"/>
                  </a:lnTo>
                  <a:lnTo>
                    <a:pt x="164" y="128"/>
                  </a:lnTo>
                  <a:lnTo>
                    <a:pt x="168" y="128"/>
                  </a:lnTo>
                  <a:lnTo>
                    <a:pt x="168" y="132"/>
                  </a:lnTo>
                  <a:lnTo>
                    <a:pt x="170" y="128"/>
                  </a:lnTo>
                  <a:lnTo>
                    <a:pt x="172" y="134"/>
                  </a:lnTo>
                  <a:lnTo>
                    <a:pt x="174" y="134"/>
                  </a:lnTo>
                  <a:lnTo>
                    <a:pt x="172" y="128"/>
                  </a:lnTo>
                  <a:lnTo>
                    <a:pt x="176" y="122"/>
                  </a:lnTo>
                  <a:lnTo>
                    <a:pt x="178" y="126"/>
                  </a:lnTo>
                  <a:lnTo>
                    <a:pt x="184" y="120"/>
                  </a:lnTo>
                  <a:lnTo>
                    <a:pt x="190" y="120"/>
                  </a:lnTo>
                  <a:lnTo>
                    <a:pt x="196" y="116"/>
                  </a:lnTo>
                  <a:lnTo>
                    <a:pt x="198" y="118"/>
                  </a:lnTo>
                  <a:lnTo>
                    <a:pt x="200" y="116"/>
                  </a:lnTo>
                  <a:lnTo>
                    <a:pt x="208" y="110"/>
                  </a:lnTo>
                  <a:lnTo>
                    <a:pt x="216" y="108"/>
                  </a:lnTo>
                  <a:lnTo>
                    <a:pt x="216" y="102"/>
                  </a:lnTo>
                  <a:lnTo>
                    <a:pt x="226" y="94"/>
                  </a:lnTo>
                  <a:lnTo>
                    <a:pt x="236" y="94"/>
                  </a:lnTo>
                  <a:lnTo>
                    <a:pt x="240" y="86"/>
                  </a:lnTo>
                  <a:lnTo>
                    <a:pt x="238" y="82"/>
                  </a:lnTo>
                  <a:lnTo>
                    <a:pt x="236" y="76"/>
                  </a:lnTo>
                  <a:lnTo>
                    <a:pt x="240" y="74"/>
                  </a:lnTo>
                  <a:lnTo>
                    <a:pt x="236" y="70"/>
                  </a:lnTo>
                  <a:lnTo>
                    <a:pt x="242" y="66"/>
                  </a:lnTo>
                  <a:lnTo>
                    <a:pt x="240" y="60"/>
                  </a:lnTo>
                  <a:lnTo>
                    <a:pt x="242" y="60"/>
                  </a:lnTo>
                  <a:lnTo>
                    <a:pt x="218" y="50"/>
                  </a:lnTo>
                  <a:lnTo>
                    <a:pt x="214" y="52"/>
                  </a:lnTo>
                  <a:lnTo>
                    <a:pt x="206" y="40"/>
                  </a:lnTo>
                  <a:lnTo>
                    <a:pt x="196" y="44"/>
                  </a:lnTo>
                  <a:lnTo>
                    <a:pt x="182" y="40"/>
                  </a:lnTo>
                  <a:lnTo>
                    <a:pt x="174" y="24"/>
                  </a:lnTo>
                  <a:lnTo>
                    <a:pt x="164" y="22"/>
                  </a:lnTo>
                  <a:lnTo>
                    <a:pt x="162" y="14"/>
                  </a:lnTo>
                  <a:lnTo>
                    <a:pt x="166" y="12"/>
                  </a:lnTo>
                  <a:lnTo>
                    <a:pt x="158" y="0"/>
                  </a:lnTo>
                  <a:lnTo>
                    <a:pt x="130" y="6"/>
                  </a:lnTo>
                  <a:lnTo>
                    <a:pt x="120" y="6"/>
                  </a:lnTo>
                  <a:lnTo>
                    <a:pt x="116" y="12"/>
                  </a:lnTo>
                  <a:lnTo>
                    <a:pt x="114" y="22"/>
                  </a:lnTo>
                  <a:lnTo>
                    <a:pt x="112" y="24"/>
                  </a:lnTo>
                  <a:lnTo>
                    <a:pt x="108" y="22"/>
                  </a:lnTo>
                  <a:lnTo>
                    <a:pt x="100" y="24"/>
                  </a:lnTo>
                  <a:lnTo>
                    <a:pt x="94" y="18"/>
                  </a:lnTo>
                  <a:lnTo>
                    <a:pt x="90" y="22"/>
                  </a:lnTo>
                  <a:lnTo>
                    <a:pt x="82" y="18"/>
                  </a:lnTo>
                  <a:lnTo>
                    <a:pt x="74" y="22"/>
                  </a:lnTo>
                  <a:lnTo>
                    <a:pt x="72" y="18"/>
                  </a:lnTo>
                  <a:lnTo>
                    <a:pt x="68" y="18"/>
                  </a:lnTo>
                  <a:lnTo>
                    <a:pt x="64" y="14"/>
                  </a:lnTo>
                  <a:lnTo>
                    <a:pt x="50" y="10"/>
                  </a:lnTo>
                  <a:lnTo>
                    <a:pt x="42" y="10"/>
                  </a:lnTo>
                  <a:lnTo>
                    <a:pt x="32" y="10"/>
                  </a:lnTo>
                  <a:lnTo>
                    <a:pt x="28" y="14"/>
                  </a:lnTo>
                  <a:lnTo>
                    <a:pt x="18" y="18"/>
                  </a:lnTo>
                  <a:lnTo>
                    <a:pt x="22" y="30"/>
                  </a:lnTo>
                  <a:lnTo>
                    <a:pt x="26" y="32"/>
                  </a:lnTo>
                  <a:lnTo>
                    <a:pt x="26" y="40"/>
                  </a:lnTo>
                  <a:lnTo>
                    <a:pt x="26" y="42"/>
                  </a:lnTo>
                  <a:lnTo>
                    <a:pt x="12" y="54"/>
                  </a:lnTo>
                  <a:lnTo>
                    <a:pt x="8" y="64"/>
                  </a:lnTo>
                  <a:lnTo>
                    <a:pt x="8" y="70"/>
                  </a:lnTo>
                  <a:lnTo>
                    <a:pt x="4" y="70"/>
                  </a:lnTo>
                  <a:lnTo>
                    <a:pt x="4" y="7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8" name="Freeform 260">
              <a:extLst>
                <a:ext uri="{FF2B5EF4-FFF2-40B4-BE49-F238E27FC236}">
                  <a16:creationId xmlns:a16="http://schemas.microsoft.com/office/drawing/2014/main" xmlns="" id="{FEF5E646-CB00-42A6-B9D0-336865C265F8}"/>
                </a:ext>
              </a:extLst>
            </p:cNvPr>
            <p:cNvSpPr>
              <a:spLocks/>
            </p:cNvSpPr>
            <p:nvPr/>
          </p:nvSpPr>
          <p:spPr bwMode="auto">
            <a:xfrm>
              <a:off x="4684713" y="3389313"/>
              <a:ext cx="82550" cy="82550"/>
            </a:xfrm>
            <a:custGeom>
              <a:avLst/>
              <a:gdLst/>
              <a:ahLst/>
              <a:cxnLst>
                <a:cxn ang="0">
                  <a:pos x="44" y="8"/>
                </a:cxn>
                <a:cxn ang="0">
                  <a:pos x="48" y="6"/>
                </a:cxn>
                <a:cxn ang="0">
                  <a:pos x="48" y="8"/>
                </a:cxn>
                <a:cxn ang="0">
                  <a:pos x="44" y="18"/>
                </a:cxn>
                <a:cxn ang="0">
                  <a:pos x="46" y="18"/>
                </a:cxn>
                <a:cxn ang="0">
                  <a:pos x="52" y="24"/>
                </a:cxn>
                <a:cxn ang="0">
                  <a:pos x="50" y="24"/>
                </a:cxn>
                <a:cxn ang="0">
                  <a:pos x="48" y="24"/>
                </a:cxn>
                <a:cxn ang="0">
                  <a:pos x="46" y="24"/>
                </a:cxn>
                <a:cxn ang="0">
                  <a:pos x="50" y="30"/>
                </a:cxn>
                <a:cxn ang="0">
                  <a:pos x="50" y="32"/>
                </a:cxn>
                <a:cxn ang="0">
                  <a:pos x="44" y="34"/>
                </a:cxn>
                <a:cxn ang="0">
                  <a:pos x="42" y="34"/>
                </a:cxn>
                <a:cxn ang="0">
                  <a:pos x="44" y="36"/>
                </a:cxn>
                <a:cxn ang="0">
                  <a:pos x="44" y="38"/>
                </a:cxn>
                <a:cxn ang="0">
                  <a:pos x="44" y="38"/>
                </a:cxn>
                <a:cxn ang="0">
                  <a:pos x="42" y="36"/>
                </a:cxn>
                <a:cxn ang="0">
                  <a:pos x="40" y="36"/>
                </a:cxn>
                <a:cxn ang="0">
                  <a:pos x="38" y="40"/>
                </a:cxn>
                <a:cxn ang="0">
                  <a:pos x="38" y="42"/>
                </a:cxn>
                <a:cxn ang="0">
                  <a:pos x="36" y="42"/>
                </a:cxn>
                <a:cxn ang="0">
                  <a:pos x="36" y="46"/>
                </a:cxn>
                <a:cxn ang="0">
                  <a:pos x="36" y="48"/>
                </a:cxn>
                <a:cxn ang="0">
                  <a:pos x="36" y="50"/>
                </a:cxn>
                <a:cxn ang="0">
                  <a:pos x="36" y="52"/>
                </a:cxn>
                <a:cxn ang="0">
                  <a:pos x="34" y="52"/>
                </a:cxn>
                <a:cxn ang="0">
                  <a:pos x="34" y="50"/>
                </a:cxn>
                <a:cxn ang="0">
                  <a:pos x="32" y="50"/>
                </a:cxn>
                <a:cxn ang="0">
                  <a:pos x="30" y="48"/>
                </a:cxn>
                <a:cxn ang="0">
                  <a:pos x="30" y="48"/>
                </a:cxn>
                <a:cxn ang="0">
                  <a:pos x="28" y="46"/>
                </a:cxn>
                <a:cxn ang="0">
                  <a:pos x="28" y="44"/>
                </a:cxn>
                <a:cxn ang="0">
                  <a:pos x="26" y="44"/>
                </a:cxn>
                <a:cxn ang="0">
                  <a:pos x="24" y="46"/>
                </a:cxn>
                <a:cxn ang="0">
                  <a:pos x="24" y="44"/>
                </a:cxn>
                <a:cxn ang="0">
                  <a:pos x="24" y="44"/>
                </a:cxn>
                <a:cxn ang="0">
                  <a:pos x="26" y="44"/>
                </a:cxn>
                <a:cxn ang="0">
                  <a:pos x="20" y="38"/>
                </a:cxn>
                <a:cxn ang="0">
                  <a:pos x="20" y="34"/>
                </a:cxn>
                <a:cxn ang="0">
                  <a:pos x="4" y="20"/>
                </a:cxn>
                <a:cxn ang="0">
                  <a:pos x="4" y="14"/>
                </a:cxn>
                <a:cxn ang="0">
                  <a:pos x="2" y="10"/>
                </a:cxn>
                <a:cxn ang="0">
                  <a:pos x="0" y="8"/>
                </a:cxn>
                <a:cxn ang="0">
                  <a:pos x="0" y="2"/>
                </a:cxn>
                <a:cxn ang="0">
                  <a:pos x="4" y="0"/>
                </a:cxn>
                <a:cxn ang="0">
                  <a:pos x="8" y="6"/>
                </a:cxn>
                <a:cxn ang="0">
                  <a:pos x="10" y="0"/>
                </a:cxn>
                <a:cxn ang="0">
                  <a:pos x="12" y="0"/>
                </a:cxn>
                <a:cxn ang="0">
                  <a:pos x="16" y="0"/>
                </a:cxn>
                <a:cxn ang="0">
                  <a:pos x="28" y="4"/>
                </a:cxn>
                <a:cxn ang="0">
                  <a:pos x="30" y="2"/>
                </a:cxn>
                <a:cxn ang="0">
                  <a:pos x="38" y="4"/>
                </a:cxn>
                <a:cxn ang="0">
                  <a:pos x="42" y="8"/>
                </a:cxn>
                <a:cxn ang="0">
                  <a:pos x="44" y="8"/>
                </a:cxn>
                <a:cxn ang="0">
                  <a:pos x="44" y="8"/>
                </a:cxn>
              </a:cxnLst>
              <a:rect l="0" t="0" r="r" b="b"/>
              <a:pathLst>
                <a:path w="52" h="52">
                  <a:moveTo>
                    <a:pt x="44" y="8"/>
                  </a:moveTo>
                  <a:lnTo>
                    <a:pt x="48" y="6"/>
                  </a:lnTo>
                  <a:lnTo>
                    <a:pt x="48" y="8"/>
                  </a:lnTo>
                  <a:lnTo>
                    <a:pt x="44" y="18"/>
                  </a:lnTo>
                  <a:lnTo>
                    <a:pt x="46" y="18"/>
                  </a:lnTo>
                  <a:lnTo>
                    <a:pt x="52" y="24"/>
                  </a:lnTo>
                  <a:lnTo>
                    <a:pt x="50" y="24"/>
                  </a:lnTo>
                  <a:lnTo>
                    <a:pt x="48" y="24"/>
                  </a:lnTo>
                  <a:lnTo>
                    <a:pt x="46" y="24"/>
                  </a:lnTo>
                  <a:lnTo>
                    <a:pt x="50" y="30"/>
                  </a:lnTo>
                  <a:lnTo>
                    <a:pt x="50" y="32"/>
                  </a:lnTo>
                  <a:lnTo>
                    <a:pt x="44" y="34"/>
                  </a:lnTo>
                  <a:lnTo>
                    <a:pt x="42" y="34"/>
                  </a:lnTo>
                  <a:lnTo>
                    <a:pt x="44" y="36"/>
                  </a:lnTo>
                  <a:lnTo>
                    <a:pt x="44" y="38"/>
                  </a:lnTo>
                  <a:lnTo>
                    <a:pt x="44" y="38"/>
                  </a:lnTo>
                  <a:lnTo>
                    <a:pt x="42" y="36"/>
                  </a:lnTo>
                  <a:lnTo>
                    <a:pt x="40" y="36"/>
                  </a:lnTo>
                  <a:lnTo>
                    <a:pt x="38" y="40"/>
                  </a:lnTo>
                  <a:lnTo>
                    <a:pt x="38" y="42"/>
                  </a:lnTo>
                  <a:lnTo>
                    <a:pt x="36" y="42"/>
                  </a:lnTo>
                  <a:lnTo>
                    <a:pt x="36" y="46"/>
                  </a:lnTo>
                  <a:lnTo>
                    <a:pt x="36" y="48"/>
                  </a:lnTo>
                  <a:lnTo>
                    <a:pt x="36" y="50"/>
                  </a:lnTo>
                  <a:lnTo>
                    <a:pt x="36" y="52"/>
                  </a:lnTo>
                  <a:lnTo>
                    <a:pt x="34" y="52"/>
                  </a:lnTo>
                  <a:lnTo>
                    <a:pt x="34" y="50"/>
                  </a:lnTo>
                  <a:lnTo>
                    <a:pt x="32" y="50"/>
                  </a:lnTo>
                  <a:lnTo>
                    <a:pt x="30" y="48"/>
                  </a:lnTo>
                  <a:lnTo>
                    <a:pt x="30" y="48"/>
                  </a:lnTo>
                  <a:lnTo>
                    <a:pt x="28" y="46"/>
                  </a:lnTo>
                  <a:lnTo>
                    <a:pt x="28" y="44"/>
                  </a:lnTo>
                  <a:lnTo>
                    <a:pt x="26" y="44"/>
                  </a:lnTo>
                  <a:lnTo>
                    <a:pt x="24" y="46"/>
                  </a:lnTo>
                  <a:lnTo>
                    <a:pt x="24" y="44"/>
                  </a:lnTo>
                  <a:lnTo>
                    <a:pt x="24" y="44"/>
                  </a:lnTo>
                  <a:lnTo>
                    <a:pt x="26" y="44"/>
                  </a:lnTo>
                  <a:lnTo>
                    <a:pt x="20" y="38"/>
                  </a:lnTo>
                  <a:lnTo>
                    <a:pt x="20" y="34"/>
                  </a:lnTo>
                  <a:lnTo>
                    <a:pt x="4" y="20"/>
                  </a:lnTo>
                  <a:lnTo>
                    <a:pt x="4" y="14"/>
                  </a:lnTo>
                  <a:lnTo>
                    <a:pt x="2" y="10"/>
                  </a:lnTo>
                  <a:lnTo>
                    <a:pt x="0" y="8"/>
                  </a:lnTo>
                  <a:lnTo>
                    <a:pt x="0" y="2"/>
                  </a:lnTo>
                  <a:lnTo>
                    <a:pt x="4" y="0"/>
                  </a:lnTo>
                  <a:lnTo>
                    <a:pt x="8" y="6"/>
                  </a:lnTo>
                  <a:lnTo>
                    <a:pt x="10" y="0"/>
                  </a:lnTo>
                  <a:lnTo>
                    <a:pt x="12" y="0"/>
                  </a:lnTo>
                  <a:lnTo>
                    <a:pt x="16" y="0"/>
                  </a:lnTo>
                  <a:lnTo>
                    <a:pt x="28" y="4"/>
                  </a:lnTo>
                  <a:lnTo>
                    <a:pt x="30" y="2"/>
                  </a:lnTo>
                  <a:lnTo>
                    <a:pt x="38" y="4"/>
                  </a:lnTo>
                  <a:lnTo>
                    <a:pt x="42" y="8"/>
                  </a:lnTo>
                  <a:lnTo>
                    <a:pt x="44" y="8"/>
                  </a:lnTo>
                  <a:lnTo>
                    <a:pt x="4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89" name="Freeform 261">
              <a:extLst>
                <a:ext uri="{FF2B5EF4-FFF2-40B4-BE49-F238E27FC236}">
                  <a16:creationId xmlns:a16="http://schemas.microsoft.com/office/drawing/2014/main" xmlns="" id="{1719FDC4-2489-4A6B-A239-A84D4F81BA8B}"/>
                </a:ext>
              </a:extLst>
            </p:cNvPr>
            <p:cNvSpPr>
              <a:spLocks/>
            </p:cNvSpPr>
            <p:nvPr/>
          </p:nvSpPr>
          <p:spPr bwMode="auto">
            <a:xfrm>
              <a:off x="4611688" y="4357688"/>
              <a:ext cx="403225" cy="393700"/>
            </a:xfrm>
            <a:custGeom>
              <a:avLst/>
              <a:gdLst/>
              <a:ahLst/>
              <a:cxnLst>
                <a:cxn ang="0">
                  <a:pos x="244" y="50"/>
                </a:cxn>
                <a:cxn ang="0">
                  <a:pos x="250" y="38"/>
                </a:cxn>
                <a:cxn ang="0">
                  <a:pos x="250" y="22"/>
                </a:cxn>
                <a:cxn ang="0">
                  <a:pos x="232" y="8"/>
                </a:cxn>
                <a:cxn ang="0">
                  <a:pos x="220" y="10"/>
                </a:cxn>
                <a:cxn ang="0">
                  <a:pos x="212" y="10"/>
                </a:cxn>
                <a:cxn ang="0">
                  <a:pos x="196" y="0"/>
                </a:cxn>
                <a:cxn ang="0">
                  <a:pos x="192" y="2"/>
                </a:cxn>
                <a:cxn ang="0">
                  <a:pos x="188" y="0"/>
                </a:cxn>
                <a:cxn ang="0">
                  <a:pos x="172" y="0"/>
                </a:cxn>
                <a:cxn ang="0">
                  <a:pos x="168" y="4"/>
                </a:cxn>
                <a:cxn ang="0">
                  <a:pos x="148" y="8"/>
                </a:cxn>
                <a:cxn ang="0">
                  <a:pos x="138" y="8"/>
                </a:cxn>
                <a:cxn ang="0">
                  <a:pos x="136" y="12"/>
                </a:cxn>
                <a:cxn ang="0">
                  <a:pos x="114" y="8"/>
                </a:cxn>
                <a:cxn ang="0">
                  <a:pos x="110" y="10"/>
                </a:cxn>
                <a:cxn ang="0">
                  <a:pos x="96" y="0"/>
                </a:cxn>
                <a:cxn ang="0">
                  <a:pos x="88" y="20"/>
                </a:cxn>
                <a:cxn ang="0">
                  <a:pos x="84" y="30"/>
                </a:cxn>
                <a:cxn ang="0">
                  <a:pos x="72" y="78"/>
                </a:cxn>
                <a:cxn ang="0">
                  <a:pos x="54" y="98"/>
                </a:cxn>
                <a:cxn ang="0">
                  <a:pos x="52" y="112"/>
                </a:cxn>
                <a:cxn ang="0">
                  <a:pos x="34" y="132"/>
                </a:cxn>
                <a:cxn ang="0">
                  <a:pos x="26" y="134"/>
                </a:cxn>
                <a:cxn ang="0">
                  <a:pos x="20" y="130"/>
                </a:cxn>
                <a:cxn ang="0">
                  <a:pos x="12" y="134"/>
                </a:cxn>
                <a:cxn ang="0">
                  <a:pos x="4" y="136"/>
                </a:cxn>
                <a:cxn ang="0">
                  <a:pos x="0" y="148"/>
                </a:cxn>
                <a:cxn ang="0">
                  <a:pos x="12" y="148"/>
                </a:cxn>
                <a:cxn ang="0">
                  <a:pos x="32" y="148"/>
                </a:cxn>
                <a:cxn ang="0">
                  <a:pos x="52" y="148"/>
                </a:cxn>
                <a:cxn ang="0">
                  <a:pos x="62" y="168"/>
                </a:cxn>
                <a:cxn ang="0">
                  <a:pos x="72" y="178"/>
                </a:cxn>
                <a:cxn ang="0">
                  <a:pos x="94" y="176"/>
                </a:cxn>
                <a:cxn ang="0">
                  <a:pos x="112" y="162"/>
                </a:cxn>
                <a:cxn ang="0">
                  <a:pos x="124" y="168"/>
                </a:cxn>
                <a:cxn ang="0">
                  <a:pos x="128" y="188"/>
                </a:cxn>
                <a:cxn ang="0">
                  <a:pos x="130" y="212"/>
                </a:cxn>
                <a:cxn ang="0">
                  <a:pos x="134" y="222"/>
                </a:cxn>
                <a:cxn ang="0">
                  <a:pos x="144" y="216"/>
                </a:cxn>
                <a:cxn ang="0">
                  <a:pos x="156" y="214"/>
                </a:cxn>
                <a:cxn ang="0">
                  <a:pos x="164" y="222"/>
                </a:cxn>
                <a:cxn ang="0">
                  <a:pos x="176" y="224"/>
                </a:cxn>
                <a:cxn ang="0">
                  <a:pos x="198" y="226"/>
                </a:cxn>
                <a:cxn ang="0">
                  <a:pos x="212" y="234"/>
                </a:cxn>
                <a:cxn ang="0">
                  <a:pos x="222" y="246"/>
                </a:cxn>
                <a:cxn ang="0">
                  <a:pos x="230" y="246"/>
                </a:cxn>
                <a:cxn ang="0">
                  <a:pos x="232" y="234"/>
                </a:cxn>
                <a:cxn ang="0">
                  <a:pos x="218" y="228"/>
                </a:cxn>
                <a:cxn ang="0">
                  <a:pos x="222" y="204"/>
                </a:cxn>
                <a:cxn ang="0">
                  <a:pos x="222" y="190"/>
                </a:cxn>
                <a:cxn ang="0">
                  <a:pos x="224" y="184"/>
                </a:cxn>
                <a:cxn ang="0">
                  <a:pos x="244" y="178"/>
                </a:cxn>
                <a:cxn ang="0">
                  <a:pos x="234" y="164"/>
                </a:cxn>
                <a:cxn ang="0">
                  <a:pos x="228" y="146"/>
                </a:cxn>
                <a:cxn ang="0">
                  <a:pos x="226" y="138"/>
                </a:cxn>
                <a:cxn ang="0">
                  <a:pos x="226" y="126"/>
                </a:cxn>
                <a:cxn ang="0">
                  <a:pos x="226" y="122"/>
                </a:cxn>
                <a:cxn ang="0">
                  <a:pos x="228" y="108"/>
                </a:cxn>
                <a:cxn ang="0">
                  <a:pos x="224" y="102"/>
                </a:cxn>
                <a:cxn ang="0">
                  <a:pos x="234" y="86"/>
                </a:cxn>
                <a:cxn ang="0">
                  <a:pos x="234" y="72"/>
                </a:cxn>
                <a:cxn ang="0">
                  <a:pos x="244" y="54"/>
                </a:cxn>
              </a:cxnLst>
              <a:rect l="0" t="0" r="r" b="b"/>
              <a:pathLst>
                <a:path w="254" h="248">
                  <a:moveTo>
                    <a:pt x="244" y="54"/>
                  </a:moveTo>
                  <a:lnTo>
                    <a:pt x="244" y="50"/>
                  </a:lnTo>
                  <a:lnTo>
                    <a:pt x="254" y="40"/>
                  </a:lnTo>
                  <a:lnTo>
                    <a:pt x="250" y="38"/>
                  </a:lnTo>
                  <a:lnTo>
                    <a:pt x="248" y="34"/>
                  </a:lnTo>
                  <a:lnTo>
                    <a:pt x="250" y="22"/>
                  </a:lnTo>
                  <a:lnTo>
                    <a:pt x="248" y="22"/>
                  </a:lnTo>
                  <a:lnTo>
                    <a:pt x="232" y="8"/>
                  </a:lnTo>
                  <a:lnTo>
                    <a:pt x="230" y="10"/>
                  </a:lnTo>
                  <a:lnTo>
                    <a:pt x="220" y="10"/>
                  </a:lnTo>
                  <a:lnTo>
                    <a:pt x="216" y="12"/>
                  </a:lnTo>
                  <a:lnTo>
                    <a:pt x="212" y="10"/>
                  </a:lnTo>
                  <a:lnTo>
                    <a:pt x="204" y="0"/>
                  </a:lnTo>
                  <a:lnTo>
                    <a:pt x="196" y="0"/>
                  </a:lnTo>
                  <a:lnTo>
                    <a:pt x="196" y="4"/>
                  </a:lnTo>
                  <a:lnTo>
                    <a:pt x="192" y="2"/>
                  </a:lnTo>
                  <a:lnTo>
                    <a:pt x="190" y="4"/>
                  </a:lnTo>
                  <a:lnTo>
                    <a:pt x="188" y="0"/>
                  </a:lnTo>
                  <a:lnTo>
                    <a:pt x="178" y="2"/>
                  </a:lnTo>
                  <a:lnTo>
                    <a:pt x="172" y="0"/>
                  </a:lnTo>
                  <a:lnTo>
                    <a:pt x="172" y="4"/>
                  </a:lnTo>
                  <a:lnTo>
                    <a:pt x="168" y="4"/>
                  </a:lnTo>
                  <a:lnTo>
                    <a:pt x="164" y="2"/>
                  </a:lnTo>
                  <a:lnTo>
                    <a:pt x="148" y="8"/>
                  </a:lnTo>
                  <a:lnTo>
                    <a:pt x="142" y="6"/>
                  </a:lnTo>
                  <a:lnTo>
                    <a:pt x="138" y="8"/>
                  </a:lnTo>
                  <a:lnTo>
                    <a:pt x="138" y="12"/>
                  </a:lnTo>
                  <a:lnTo>
                    <a:pt x="136" y="12"/>
                  </a:lnTo>
                  <a:lnTo>
                    <a:pt x="124" y="12"/>
                  </a:lnTo>
                  <a:lnTo>
                    <a:pt x="114" y="8"/>
                  </a:lnTo>
                  <a:lnTo>
                    <a:pt x="112" y="10"/>
                  </a:lnTo>
                  <a:lnTo>
                    <a:pt x="110" y="10"/>
                  </a:lnTo>
                  <a:lnTo>
                    <a:pt x="104" y="2"/>
                  </a:lnTo>
                  <a:lnTo>
                    <a:pt x="96" y="0"/>
                  </a:lnTo>
                  <a:lnTo>
                    <a:pt x="88" y="10"/>
                  </a:lnTo>
                  <a:lnTo>
                    <a:pt x="88" y="20"/>
                  </a:lnTo>
                  <a:lnTo>
                    <a:pt x="84" y="20"/>
                  </a:lnTo>
                  <a:lnTo>
                    <a:pt x="84" y="30"/>
                  </a:lnTo>
                  <a:lnTo>
                    <a:pt x="76" y="44"/>
                  </a:lnTo>
                  <a:lnTo>
                    <a:pt x="72" y="78"/>
                  </a:lnTo>
                  <a:lnTo>
                    <a:pt x="60" y="88"/>
                  </a:lnTo>
                  <a:lnTo>
                    <a:pt x="54" y="98"/>
                  </a:lnTo>
                  <a:lnTo>
                    <a:pt x="52" y="102"/>
                  </a:lnTo>
                  <a:lnTo>
                    <a:pt x="52" y="112"/>
                  </a:lnTo>
                  <a:lnTo>
                    <a:pt x="46" y="122"/>
                  </a:lnTo>
                  <a:lnTo>
                    <a:pt x="34" y="132"/>
                  </a:lnTo>
                  <a:lnTo>
                    <a:pt x="30" y="134"/>
                  </a:lnTo>
                  <a:lnTo>
                    <a:pt x="26" y="134"/>
                  </a:lnTo>
                  <a:lnTo>
                    <a:pt x="26" y="128"/>
                  </a:lnTo>
                  <a:lnTo>
                    <a:pt x="20" y="130"/>
                  </a:lnTo>
                  <a:lnTo>
                    <a:pt x="16" y="134"/>
                  </a:lnTo>
                  <a:lnTo>
                    <a:pt x="12" y="134"/>
                  </a:lnTo>
                  <a:lnTo>
                    <a:pt x="8" y="132"/>
                  </a:lnTo>
                  <a:lnTo>
                    <a:pt x="4" y="136"/>
                  </a:lnTo>
                  <a:lnTo>
                    <a:pt x="2" y="146"/>
                  </a:lnTo>
                  <a:lnTo>
                    <a:pt x="0" y="148"/>
                  </a:lnTo>
                  <a:lnTo>
                    <a:pt x="0" y="154"/>
                  </a:lnTo>
                  <a:lnTo>
                    <a:pt x="12" y="148"/>
                  </a:lnTo>
                  <a:lnTo>
                    <a:pt x="22" y="148"/>
                  </a:lnTo>
                  <a:lnTo>
                    <a:pt x="32" y="148"/>
                  </a:lnTo>
                  <a:lnTo>
                    <a:pt x="42" y="148"/>
                  </a:lnTo>
                  <a:lnTo>
                    <a:pt x="52" y="148"/>
                  </a:lnTo>
                  <a:lnTo>
                    <a:pt x="56" y="152"/>
                  </a:lnTo>
                  <a:lnTo>
                    <a:pt x="62" y="168"/>
                  </a:lnTo>
                  <a:lnTo>
                    <a:pt x="70" y="178"/>
                  </a:lnTo>
                  <a:lnTo>
                    <a:pt x="72" y="178"/>
                  </a:lnTo>
                  <a:lnTo>
                    <a:pt x="84" y="176"/>
                  </a:lnTo>
                  <a:lnTo>
                    <a:pt x="94" y="176"/>
                  </a:lnTo>
                  <a:lnTo>
                    <a:pt x="96" y="162"/>
                  </a:lnTo>
                  <a:lnTo>
                    <a:pt x="112" y="162"/>
                  </a:lnTo>
                  <a:lnTo>
                    <a:pt x="112" y="166"/>
                  </a:lnTo>
                  <a:lnTo>
                    <a:pt x="124" y="168"/>
                  </a:lnTo>
                  <a:lnTo>
                    <a:pt x="126" y="170"/>
                  </a:lnTo>
                  <a:lnTo>
                    <a:pt x="128" y="188"/>
                  </a:lnTo>
                  <a:lnTo>
                    <a:pt x="126" y="196"/>
                  </a:lnTo>
                  <a:lnTo>
                    <a:pt x="130" y="212"/>
                  </a:lnTo>
                  <a:lnTo>
                    <a:pt x="128" y="218"/>
                  </a:lnTo>
                  <a:lnTo>
                    <a:pt x="134" y="222"/>
                  </a:lnTo>
                  <a:lnTo>
                    <a:pt x="136" y="216"/>
                  </a:lnTo>
                  <a:lnTo>
                    <a:pt x="144" y="216"/>
                  </a:lnTo>
                  <a:lnTo>
                    <a:pt x="154" y="216"/>
                  </a:lnTo>
                  <a:lnTo>
                    <a:pt x="156" y="214"/>
                  </a:lnTo>
                  <a:lnTo>
                    <a:pt x="160" y="214"/>
                  </a:lnTo>
                  <a:lnTo>
                    <a:pt x="164" y="222"/>
                  </a:lnTo>
                  <a:lnTo>
                    <a:pt x="172" y="218"/>
                  </a:lnTo>
                  <a:lnTo>
                    <a:pt x="176" y="224"/>
                  </a:lnTo>
                  <a:lnTo>
                    <a:pt x="186" y="228"/>
                  </a:lnTo>
                  <a:lnTo>
                    <a:pt x="198" y="226"/>
                  </a:lnTo>
                  <a:lnTo>
                    <a:pt x="202" y="232"/>
                  </a:lnTo>
                  <a:lnTo>
                    <a:pt x="212" y="234"/>
                  </a:lnTo>
                  <a:lnTo>
                    <a:pt x="214" y="240"/>
                  </a:lnTo>
                  <a:lnTo>
                    <a:pt x="222" y="246"/>
                  </a:lnTo>
                  <a:lnTo>
                    <a:pt x="226" y="246"/>
                  </a:lnTo>
                  <a:lnTo>
                    <a:pt x="230" y="246"/>
                  </a:lnTo>
                  <a:lnTo>
                    <a:pt x="234" y="248"/>
                  </a:lnTo>
                  <a:lnTo>
                    <a:pt x="232" y="234"/>
                  </a:lnTo>
                  <a:lnTo>
                    <a:pt x="224" y="234"/>
                  </a:lnTo>
                  <a:lnTo>
                    <a:pt x="218" y="228"/>
                  </a:lnTo>
                  <a:lnTo>
                    <a:pt x="222" y="210"/>
                  </a:lnTo>
                  <a:lnTo>
                    <a:pt x="222" y="204"/>
                  </a:lnTo>
                  <a:lnTo>
                    <a:pt x="222" y="194"/>
                  </a:lnTo>
                  <a:lnTo>
                    <a:pt x="222" y="190"/>
                  </a:lnTo>
                  <a:lnTo>
                    <a:pt x="224" y="188"/>
                  </a:lnTo>
                  <a:lnTo>
                    <a:pt x="224" y="184"/>
                  </a:lnTo>
                  <a:lnTo>
                    <a:pt x="226" y="184"/>
                  </a:lnTo>
                  <a:lnTo>
                    <a:pt x="244" y="178"/>
                  </a:lnTo>
                  <a:lnTo>
                    <a:pt x="242" y="170"/>
                  </a:lnTo>
                  <a:lnTo>
                    <a:pt x="234" y="164"/>
                  </a:lnTo>
                  <a:lnTo>
                    <a:pt x="228" y="156"/>
                  </a:lnTo>
                  <a:lnTo>
                    <a:pt x="228" y="146"/>
                  </a:lnTo>
                  <a:lnTo>
                    <a:pt x="226" y="142"/>
                  </a:lnTo>
                  <a:lnTo>
                    <a:pt x="226" y="138"/>
                  </a:lnTo>
                  <a:lnTo>
                    <a:pt x="226" y="128"/>
                  </a:lnTo>
                  <a:lnTo>
                    <a:pt x="226" y="126"/>
                  </a:lnTo>
                  <a:lnTo>
                    <a:pt x="226" y="126"/>
                  </a:lnTo>
                  <a:lnTo>
                    <a:pt x="226" y="122"/>
                  </a:lnTo>
                  <a:lnTo>
                    <a:pt x="228" y="114"/>
                  </a:lnTo>
                  <a:lnTo>
                    <a:pt x="228" y="108"/>
                  </a:lnTo>
                  <a:lnTo>
                    <a:pt x="226" y="106"/>
                  </a:lnTo>
                  <a:lnTo>
                    <a:pt x="224" y="102"/>
                  </a:lnTo>
                  <a:lnTo>
                    <a:pt x="228" y="96"/>
                  </a:lnTo>
                  <a:lnTo>
                    <a:pt x="234" y="86"/>
                  </a:lnTo>
                  <a:lnTo>
                    <a:pt x="234" y="74"/>
                  </a:lnTo>
                  <a:lnTo>
                    <a:pt x="234" y="72"/>
                  </a:lnTo>
                  <a:lnTo>
                    <a:pt x="236" y="64"/>
                  </a:lnTo>
                  <a:lnTo>
                    <a:pt x="244" y="54"/>
                  </a:lnTo>
                  <a:lnTo>
                    <a:pt x="244" y="5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0" name="Freeform 262">
              <a:extLst>
                <a:ext uri="{FF2B5EF4-FFF2-40B4-BE49-F238E27FC236}">
                  <a16:creationId xmlns:a16="http://schemas.microsoft.com/office/drawing/2014/main" xmlns="" id="{3C57B8BF-4622-4EAC-998C-62DEDD59227A}"/>
                </a:ext>
              </a:extLst>
            </p:cNvPr>
            <p:cNvSpPr>
              <a:spLocks/>
            </p:cNvSpPr>
            <p:nvPr/>
          </p:nvSpPr>
          <p:spPr bwMode="auto">
            <a:xfrm>
              <a:off x="4697413" y="4945063"/>
              <a:ext cx="349250" cy="307975"/>
            </a:xfrm>
            <a:custGeom>
              <a:avLst/>
              <a:gdLst/>
              <a:ahLst/>
              <a:cxnLst>
                <a:cxn ang="0">
                  <a:pos x="18" y="104"/>
                </a:cxn>
                <a:cxn ang="0">
                  <a:pos x="16" y="98"/>
                </a:cxn>
                <a:cxn ang="0">
                  <a:pos x="6" y="94"/>
                </a:cxn>
                <a:cxn ang="0">
                  <a:pos x="0" y="98"/>
                </a:cxn>
                <a:cxn ang="0">
                  <a:pos x="24" y="148"/>
                </a:cxn>
                <a:cxn ang="0">
                  <a:pos x="22" y="162"/>
                </a:cxn>
                <a:cxn ang="0">
                  <a:pos x="20" y="166"/>
                </a:cxn>
                <a:cxn ang="0">
                  <a:pos x="22" y="170"/>
                </a:cxn>
                <a:cxn ang="0">
                  <a:pos x="26" y="184"/>
                </a:cxn>
                <a:cxn ang="0">
                  <a:pos x="28" y="184"/>
                </a:cxn>
                <a:cxn ang="0">
                  <a:pos x="32" y="188"/>
                </a:cxn>
                <a:cxn ang="0">
                  <a:pos x="38" y="192"/>
                </a:cxn>
                <a:cxn ang="0">
                  <a:pos x="48" y="194"/>
                </a:cxn>
                <a:cxn ang="0">
                  <a:pos x="72" y="188"/>
                </a:cxn>
                <a:cxn ang="0">
                  <a:pos x="78" y="184"/>
                </a:cxn>
                <a:cxn ang="0">
                  <a:pos x="90" y="184"/>
                </a:cxn>
                <a:cxn ang="0">
                  <a:pos x="114" y="186"/>
                </a:cxn>
                <a:cxn ang="0">
                  <a:pos x="124" y="184"/>
                </a:cxn>
                <a:cxn ang="0">
                  <a:pos x="126" y="178"/>
                </a:cxn>
                <a:cxn ang="0">
                  <a:pos x="144" y="174"/>
                </a:cxn>
                <a:cxn ang="0">
                  <a:pos x="176" y="144"/>
                </a:cxn>
                <a:cxn ang="0">
                  <a:pos x="202" y="108"/>
                </a:cxn>
                <a:cxn ang="0">
                  <a:pos x="220" y="70"/>
                </a:cxn>
                <a:cxn ang="0">
                  <a:pos x="210" y="56"/>
                </a:cxn>
                <a:cxn ang="0">
                  <a:pos x="204" y="8"/>
                </a:cxn>
                <a:cxn ang="0">
                  <a:pos x="194" y="4"/>
                </a:cxn>
                <a:cxn ang="0">
                  <a:pos x="176" y="0"/>
                </a:cxn>
                <a:cxn ang="0">
                  <a:pos x="158" y="10"/>
                </a:cxn>
                <a:cxn ang="0">
                  <a:pos x="142" y="26"/>
                </a:cxn>
                <a:cxn ang="0">
                  <a:pos x="126" y="42"/>
                </a:cxn>
                <a:cxn ang="0">
                  <a:pos x="112" y="54"/>
                </a:cxn>
                <a:cxn ang="0">
                  <a:pos x="92" y="50"/>
                </a:cxn>
                <a:cxn ang="0">
                  <a:pos x="68" y="70"/>
                </a:cxn>
                <a:cxn ang="0">
                  <a:pos x="56" y="66"/>
                </a:cxn>
                <a:cxn ang="0">
                  <a:pos x="58" y="52"/>
                </a:cxn>
                <a:cxn ang="0">
                  <a:pos x="46" y="56"/>
                </a:cxn>
                <a:cxn ang="0">
                  <a:pos x="46" y="96"/>
                </a:cxn>
                <a:cxn ang="0">
                  <a:pos x="36" y="104"/>
                </a:cxn>
              </a:cxnLst>
              <a:rect l="0" t="0" r="r" b="b"/>
              <a:pathLst>
                <a:path w="220" h="194">
                  <a:moveTo>
                    <a:pt x="36" y="104"/>
                  </a:moveTo>
                  <a:lnTo>
                    <a:pt x="18" y="104"/>
                  </a:lnTo>
                  <a:lnTo>
                    <a:pt x="16" y="100"/>
                  </a:lnTo>
                  <a:lnTo>
                    <a:pt x="16" y="98"/>
                  </a:lnTo>
                  <a:lnTo>
                    <a:pt x="8" y="92"/>
                  </a:lnTo>
                  <a:lnTo>
                    <a:pt x="6" y="94"/>
                  </a:lnTo>
                  <a:lnTo>
                    <a:pt x="4" y="98"/>
                  </a:lnTo>
                  <a:lnTo>
                    <a:pt x="0" y="98"/>
                  </a:lnTo>
                  <a:lnTo>
                    <a:pt x="14" y="130"/>
                  </a:lnTo>
                  <a:lnTo>
                    <a:pt x="24" y="148"/>
                  </a:lnTo>
                  <a:lnTo>
                    <a:pt x="26" y="158"/>
                  </a:lnTo>
                  <a:lnTo>
                    <a:pt x="22" y="162"/>
                  </a:lnTo>
                  <a:lnTo>
                    <a:pt x="20" y="162"/>
                  </a:lnTo>
                  <a:lnTo>
                    <a:pt x="20" y="166"/>
                  </a:lnTo>
                  <a:lnTo>
                    <a:pt x="22" y="168"/>
                  </a:lnTo>
                  <a:lnTo>
                    <a:pt x="22" y="170"/>
                  </a:lnTo>
                  <a:lnTo>
                    <a:pt x="26" y="178"/>
                  </a:lnTo>
                  <a:lnTo>
                    <a:pt x="26" y="184"/>
                  </a:lnTo>
                  <a:lnTo>
                    <a:pt x="28" y="188"/>
                  </a:lnTo>
                  <a:lnTo>
                    <a:pt x="28" y="184"/>
                  </a:lnTo>
                  <a:lnTo>
                    <a:pt x="32" y="184"/>
                  </a:lnTo>
                  <a:lnTo>
                    <a:pt x="32" y="188"/>
                  </a:lnTo>
                  <a:lnTo>
                    <a:pt x="38" y="188"/>
                  </a:lnTo>
                  <a:lnTo>
                    <a:pt x="38" y="192"/>
                  </a:lnTo>
                  <a:lnTo>
                    <a:pt x="42" y="194"/>
                  </a:lnTo>
                  <a:lnTo>
                    <a:pt x="48" y="194"/>
                  </a:lnTo>
                  <a:lnTo>
                    <a:pt x="54" y="190"/>
                  </a:lnTo>
                  <a:lnTo>
                    <a:pt x="72" y="188"/>
                  </a:lnTo>
                  <a:lnTo>
                    <a:pt x="74" y="186"/>
                  </a:lnTo>
                  <a:lnTo>
                    <a:pt x="78" y="184"/>
                  </a:lnTo>
                  <a:lnTo>
                    <a:pt x="82" y="182"/>
                  </a:lnTo>
                  <a:lnTo>
                    <a:pt x="90" y="184"/>
                  </a:lnTo>
                  <a:lnTo>
                    <a:pt x="98" y="182"/>
                  </a:lnTo>
                  <a:lnTo>
                    <a:pt x="114" y="186"/>
                  </a:lnTo>
                  <a:lnTo>
                    <a:pt x="114" y="182"/>
                  </a:lnTo>
                  <a:lnTo>
                    <a:pt x="124" y="184"/>
                  </a:lnTo>
                  <a:lnTo>
                    <a:pt x="124" y="180"/>
                  </a:lnTo>
                  <a:lnTo>
                    <a:pt x="126" y="178"/>
                  </a:lnTo>
                  <a:lnTo>
                    <a:pt x="138" y="178"/>
                  </a:lnTo>
                  <a:lnTo>
                    <a:pt x="144" y="174"/>
                  </a:lnTo>
                  <a:lnTo>
                    <a:pt x="162" y="160"/>
                  </a:lnTo>
                  <a:lnTo>
                    <a:pt x="176" y="144"/>
                  </a:lnTo>
                  <a:lnTo>
                    <a:pt x="184" y="138"/>
                  </a:lnTo>
                  <a:lnTo>
                    <a:pt x="202" y="108"/>
                  </a:lnTo>
                  <a:lnTo>
                    <a:pt x="214" y="96"/>
                  </a:lnTo>
                  <a:lnTo>
                    <a:pt x="220" y="70"/>
                  </a:lnTo>
                  <a:lnTo>
                    <a:pt x="210" y="70"/>
                  </a:lnTo>
                  <a:lnTo>
                    <a:pt x="210" y="56"/>
                  </a:lnTo>
                  <a:lnTo>
                    <a:pt x="208" y="32"/>
                  </a:lnTo>
                  <a:lnTo>
                    <a:pt x="204" y="8"/>
                  </a:lnTo>
                  <a:lnTo>
                    <a:pt x="198" y="4"/>
                  </a:lnTo>
                  <a:lnTo>
                    <a:pt x="194" y="4"/>
                  </a:lnTo>
                  <a:lnTo>
                    <a:pt x="184" y="2"/>
                  </a:lnTo>
                  <a:lnTo>
                    <a:pt x="176" y="0"/>
                  </a:lnTo>
                  <a:lnTo>
                    <a:pt x="174" y="2"/>
                  </a:lnTo>
                  <a:lnTo>
                    <a:pt x="158" y="10"/>
                  </a:lnTo>
                  <a:lnTo>
                    <a:pt x="148" y="18"/>
                  </a:lnTo>
                  <a:lnTo>
                    <a:pt x="142" y="26"/>
                  </a:lnTo>
                  <a:lnTo>
                    <a:pt x="136" y="32"/>
                  </a:lnTo>
                  <a:lnTo>
                    <a:pt x="126" y="42"/>
                  </a:lnTo>
                  <a:lnTo>
                    <a:pt x="122" y="52"/>
                  </a:lnTo>
                  <a:lnTo>
                    <a:pt x="112" y="54"/>
                  </a:lnTo>
                  <a:lnTo>
                    <a:pt x="100" y="50"/>
                  </a:lnTo>
                  <a:lnTo>
                    <a:pt x="92" y="50"/>
                  </a:lnTo>
                  <a:lnTo>
                    <a:pt x="78" y="68"/>
                  </a:lnTo>
                  <a:lnTo>
                    <a:pt x="68" y="70"/>
                  </a:lnTo>
                  <a:lnTo>
                    <a:pt x="58" y="68"/>
                  </a:lnTo>
                  <a:lnTo>
                    <a:pt x="56" y="66"/>
                  </a:lnTo>
                  <a:lnTo>
                    <a:pt x="60" y="58"/>
                  </a:lnTo>
                  <a:lnTo>
                    <a:pt x="58" y="52"/>
                  </a:lnTo>
                  <a:lnTo>
                    <a:pt x="46" y="40"/>
                  </a:lnTo>
                  <a:lnTo>
                    <a:pt x="46" y="56"/>
                  </a:lnTo>
                  <a:lnTo>
                    <a:pt x="46" y="72"/>
                  </a:lnTo>
                  <a:lnTo>
                    <a:pt x="46" y="96"/>
                  </a:lnTo>
                  <a:lnTo>
                    <a:pt x="36" y="104"/>
                  </a:lnTo>
                  <a:lnTo>
                    <a:pt x="36" y="10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1" name="Freeform 263">
              <a:extLst>
                <a:ext uri="{FF2B5EF4-FFF2-40B4-BE49-F238E27FC236}">
                  <a16:creationId xmlns:a16="http://schemas.microsoft.com/office/drawing/2014/main" xmlns="" id="{410B4E27-87F5-4625-8CDA-8AD168CAB7C6}"/>
                </a:ext>
              </a:extLst>
            </p:cNvPr>
            <p:cNvSpPr>
              <a:spLocks/>
            </p:cNvSpPr>
            <p:nvPr/>
          </p:nvSpPr>
          <p:spPr bwMode="auto">
            <a:xfrm>
              <a:off x="2789238" y="4941888"/>
              <a:ext cx="419100" cy="828675"/>
            </a:xfrm>
            <a:custGeom>
              <a:avLst/>
              <a:gdLst/>
              <a:ahLst/>
              <a:cxnLst>
                <a:cxn ang="0">
                  <a:pos x="18" y="516"/>
                </a:cxn>
                <a:cxn ang="0">
                  <a:pos x="6" y="488"/>
                </a:cxn>
                <a:cxn ang="0">
                  <a:pos x="2" y="464"/>
                </a:cxn>
                <a:cxn ang="0">
                  <a:pos x="14" y="426"/>
                </a:cxn>
                <a:cxn ang="0">
                  <a:pos x="24" y="384"/>
                </a:cxn>
                <a:cxn ang="0">
                  <a:pos x="20" y="370"/>
                </a:cxn>
                <a:cxn ang="0">
                  <a:pos x="26" y="364"/>
                </a:cxn>
                <a:cxn ang="0">
                  <a:pos x="20" y="348"/>
                </a:cxn>
                <a:cxn ang="0">
                  <a:pos x="18" y="328"/>
                </a:cxn>
                <a:cxn ang="0">
                  <a:pos x="20" y="308"/>
                </a:cxn>
                <a:cxn ang="0">
                  <a:pos x="32" y="260"/>
                </a:cxn>
                <a:cxn ang="0">
                  <a:pos x="32" y="226"/>
                </a:cxn>
                <a:cxn ang="0">
                  <a:pos x="40" y="202"/>
                </a:cxn>
                <a:cxn ang="0">
                  <a:pos x="46" y="174"/>
                </a:cxn>
                <a:cxn ang="0">
                  <a:pos x="40" y="156"/>
                </a:cxn>
                <a:cxn ang="0">
                  <a:pos x="38" y="140"/>
                </a:cxn>
                <a:cxn ang="0">
                  <a:pos x="52" y="92"/>
                </a:cxn>
                <a:cxn ang="0">
                  <a:pos x="68" y="74"/>
                </a:cxn>
                <a:cxn ang="0">
                  <a:pos x="66" y="46"/>
                </a:cxn>
                <a:cxn ang="0">
                  <a:pos x="84" y="20"/>
                </a:cxn>
                <a:cxn ang="0">
                  <a:pos x="100" y="4"/>
                </a:cxn>
                <a:cxn ang="0">
                  <a:pos x="124" y="2"/>
                </a:cxn>
                <a:cxn ang="0">
                  <a:pos x="146" y="8"/>
                </a:cxn>
                <a:cxn ang="0">
                  <a:pos x="168" y="30"/>
                </a:cxn>
                <a:cxn ang="0">
                  <a:pos x="208" y="50"/>
                </a:cxn>
                <a:cxn ang="0">
                  <a:pos x="200" y="74"/>
                </a:cxn>
                <a:cxn ang="0">
                  <a:pos x="222" y="82"/>
                </a:cxn>
                <a:cxn ang="0">
                  <a:pos x="252" y="54"/>
                </a:cxn>
                <a:cxn ang="0">
                  <a:pos x="264" y="66"/>
                </a:cxn>
                <a:cxn ang="0">
                  <a:pos x="250" y="84"/>
                </a:cxn>
                <a:cxn ang="0">
                  <a:pos x="210" y="124"/>
                </a:cxn>
                <a:cxn ang="0">
                  <a:pos x="204" y="152"/>
                </a:cxn>
                <a:cxn ang="0">
                  <a:pos x="200" y="184"/>
                </a:cxn>
                <a:cxn ang="0">
                  <a:pos x="210" y="198"/>
                </a:cxn>
                <a:cxn ang="0">
                  <a:pos x="218" y="220"/>
                </a:cxn>
                <a:cxn ang="0">
                  <a:pos x="222" y="234"/>
                </a:cxn>
                <a:cxn ang="0">
                  <a:pos x="206" y="256"/>
                </a:cxn>
                <a:cxn ang="0">
                  <a:pos x="152" y="266"/>
                </a:cxn>
                <a:cxn ang="0">
                  <a:pos x="152" y="274"/>
                </a:cxn>
                <a:cxn ang="0">
                  <a:pos x="148" y="284"/>
                </a:cxn>
                <a:cxn ang="0">
                  <a:pos x="142" y="302"/>
                </a:cxn>
                <a:cxn ang="0">
                  <a:pos x="116" y="298"/>
                </a:cxn>
                <a:cxn ang="0">
                  <a:pos x="112" y="320"/>
                </a:cxn>
                <a:cxn ang="0">
                  <a:pos x="120" y="328"/>
                </a:cxn>
                <a:cxn ang="0">
                  <a:pos x="128" y="320"/>
                </a:cxn>
                <a:cxn ang="0">
                  <a:pos x="130" y="334"/>
                </a:cxn>
                <a:cxn ang="0">
                  <a:pos x="118" y="328"/>
                </a:cxn>
                <a:cxn ang="0">
                  <a:pos x="122" y="338"/>
                </a:cxn>
                <a:cxn ang="0">
                  <a:pos x="110" y="348"/>
                </a:cxn>
                <a:cxn ang="0">
                  <a:pos x="104" y="376"/>
                </a:cxn>
                <a:cxn ang="0">
                  <a:pos x="88" y="380"/>
                </a:cxn>
                <a:cxn ang="0">
                  <a:pos x="82" y="406"/>
                </a:cxn>
                <a:cxn ang="0">
                  <a:pos x="102" y="418"/>
                </a:cxn>
                <a:cxn ang="0">
                  <a:pos x="102" y="432"/>
                </a:cxn>
                <a:cxn ang="0">
                  <a:pos x="96" y="438"/>
                </a:cxn>
                <a:cxn ang="0">
                  <a:pos x="76" y="462"/>
                </a:cxn>
                <a:cxn ang="0">
                  <a:pos x="68" y="476"/>
                </a:cxn>
                <a:cxn ang="0">
                  <a:pos x="66" y="478"/>
                </a:cxn>
                <a:cxn ang="0">
                  <a:pos x="56" y="496"/>
                </a:cxn>
                <a:cxn ang="0">
                  <a:pos x="58" y="510"/>
                </a:cxn>
              </a:cxnLst>
              <a:rect l="0" t="0" r="r" b="b"/>
              <a:pathLst>
                <a:path w="264" h="522">
                  <a:moveTo>
                    <a:pt x="68" y="522"/>
                  </a:moveTo>
                  <a:lnTo>
                    <a:pt x="48" y="518"/>
                  </a:lnTo>
                  <a:lnTo>
                    <a:pt x="18" y="516"/>
                  </a:lnTo>
                  <a:lnTo>
                    <a:pt x="14" y="510"/>
                  </a:lnTo>
                  <a:lnTo>
                    <a:pt x="14" y="488"/>
                  </a:lnTo>
                  <a:lnTo>
                    <a:pt x="6" y="488"/>
                  </a:lnTo>
                  <a:lnTo>
                    <a:pt x="2" y="492"/>
                  </a:lnTo>
                  <a:lnTo>
                    <a:pt x="0" y="478"/>
                  </a:lnTo>
                  <a:lnTo>
                    <a:pt x="2" y="464"/>
                  </a:lnTo>
                  <a:lnTo>
                    <a:pt x="12" y="450"/>
                  </a:lnTo>
                  <a:lnTo>
                    <a:pt x="14" y="440"/>
                  </a:lnTo>
                  <a:lnTo>
                    <a:pt x="14" y="426"/>
                  </a:lnTo>
                  <a:lnTo>
                    <a:pt x="20" y="416"/>
                  </a:lnTo>
                  <a:lnTo>
                    <a:pt x="22" y="406"/>
                  </a:lnTo>
                  <a:lnTo>
                    <a:pt x="24" y="384"/>
                  </a:lnTo>
                  <a:lnTo>
                    <a:pt x="26" y="378"/>
                  </a:lnTo>
                  <a:lnTo>
                    <a:pt x="20" y="374"/>
                  </a:lnTo>
                  <a:lnTo>
                    <a:pt x="20" y="370"/>
                  </a:lnTo>
                  <a:lnTo>
                    <a:pt x="26" y="370"/>
                  </a:lnTo>
                  <a:lnTo>
                    <a:pt x="28" y="368"/>
                  </a:lnTo>
                  <a:lnTo>
                    <a:pt x="26" y="364"/>
                  </a:lnTo>
                  <a:lnTo>
                    <a:pt x="20" y="364"/>
                  </a:lnTo>
                  <a:lnTo>
                    <a:pt x="22" y="354"/>
                  </a:lnTo>
                  <a:lnTo>
                    <a:pt x="20" y="348"/>
                  </a:lnTo>
                  <a:lnTo>
                    <a:pt x="20" y="340"/>
                  </a:lnTo>
                  <a:lnTo>
                    <a:pt x="18" y="338"/>
                  </a:lnTo>
                  <a:lnTo>
                    <a:pt x="18" y="328"/>
                  </a:lnTo>
                  <a:lnTo>
                    <a:pt x="22" y="318"/>
                  </a:lnTo>
                  <a:lnTo>
                    <a:pt x="22" y="314"/>
                  </a:lnTo>
                  <a:lnTo>
                    <a:pt x="20" y="308"/>
                  </a:lnTo>
                  <a:lnTo>
                    <a:pt x="22" y="286"/>
                  </a:lnTo>
                  <a:lnTo>
                    <a:pt x="26" y="266"/>
                  </a:lnTo>
                  <a:lnTo>
                    <a:pt x="32" y="260"/>
                  </a:lnTo>
                  <a:lnTo>
                    <a:pt x="30" y="248"/>
                  </a:lnTo>
                  <a:lnTo>
                    <a:pt x="30" y="228"/>
                  </a:lnTo>
                  <a:lnTo>
                    <a:pt x="32" y="226"/>
                  </a:lnTo>
                  <a:lnTo>
                    <a:pt x="38" y="218"/>
                  </a:lnTo>
                  <a:lnTo>
                    <a:pt x="38" y="204"/>
                  </a:lnTo>
                  <a:lnTo>
                    <a:pt x="40" y="202"/>
                  </a:lnTo>
                  <a:lnTo>
                    <a:pt x="42" y="194"/>
                  </a:lnTo>
                  <a:lnTo>
                    <a:pt x="46" y="186"/>
                  </a:lnTo>
                  <a:lnTo>
                    <a:pt x="46" y="174"/>
                  </a:lnTo>
                  <a:lnTo>
                    <a:pt x="44" y="170"/>
                  </a:lnTo>
                  <a:lnTo>
                    <a:pt x="44" y="164"/>
                  </a:lnTo>
                  <a:lnTo>
                    <a:pt x="40" y="156"/>
                  </a:lnTo>
                  <a:lnTo>
                    <a:pt x="40" y="150"/>
                  </a:lnTo>
                  <a:lnTo>
                    <a:pt x="38" y="148"/>
                  </a:lnTo>
                  <a:lnTo>
                    <a:pt x="38" y="140"/>
                  </a:lnTo>
                  <a:lnTo>
                    <a:pt x="46" y="124"/>
                  </a:lnTo>
                  <a:lnTo>
                    <a:pt x="46" y="110"/>
                  </a:lnTo>
                  <a:lnTo>
                    <a:pt x="52" y="92"/>
                  </a:lnTo>
                  <a:lnTo>
                    <a:pt x="58" y="86"/>
                  </a:lnTo>
                  <a:lnTo>
                    <a:pt x="60" y="78"/>
                  </a:lnTo>
                  <a:lnTo>
                    <a:pt x="68" y="74"/>
                  </a:lnTo>
                  <a:lnTo>
                    <a:pt x="64" y="54"/>
                  </a:lnTo>
                  <a:lnTo>
                    <a:pt x="64" y="50"/>
                  </a:lnTo>
                  <a:lnTo>
                    <a:pt x="66" y="46"/>
                  </a:lnTo>
                  <a:lnTo>
                    <a:pt x="66" y="38"/>
                  </a:lnTo>
                  <a:lnTo>
                    <a:pt x="82" y="32"/>
                  </a:lnTo>
                  <a:lnTo>
                    <a:pt x="84" y="20"/>
                  </a:lnTo>
                  <a:lnTo>
                    <a:pt x="82" y="14"/>
                  </a:lnTo>
                  <a:lnTo>
                    <a:pt x="96" y="0"/>
                  </a:lnTo>
                  <a:lnTo>
                    <a:pt x="100" y="4"/>
                  </a:lnTo>
                  <a:lnTo>
                    <a:pt x="116" y="6"/>
                  </a:lnTo>
                  <a:lnTo>
                    <a:pt x="120" y="12"/>
                  </a:lnTo>
                  <a:lnTo>
                    <a:pt x="124" y="2"/>
                  </a:lnTo>
                  <a:lnTo>
                    <a:pt x="138" y="4"/>
                  </a:lnTo>
                  <a:lnTo>
                    <a:pt x="142" y="6"/>
                  </a:lnTo>
                  <a:lnTo>
                    <a:pt x="146" y="8"/>
                  </a:lnTo>
                  <a:lnTo>
                    <a:pt x="156" y="18"/>
                  </a:lnTo>
                  <a:lnTo>
                    <a:pt x="164" y="26"/>
                  </a:lnTo>
                  <a:lnTo>
                    <a:pt x="168" y="30"/>
                  </a:lnTo>
                  <a:lnTo>
                    <a:pt x="184" y="34"/>
                  </a:lnTo>
                  <a:lnTo>
                    <a:pt x="198" y="42"/>
                  </a:lnTo>
                  <a:lnTo>
                    <a:pt x="208" y="50"/>
                  </a:lnTo>
                  <a:lnTo>
                    <a:pt x="210" y="56"/>
                  </a:lnTo>
                  <a:lnTo>
                    <a:pt x="202" y="70"/>
                  </a:lnTo>
                  <a:lnTo>
                    <a:pt x="200" y="74"/>
                  </a:lnTo>
                  <a:lnTo>
                    <a:pt x="200" y="78"/>
                  </a:lnTo>
                  <a:lnTo>
                    <a:pt x="214" y="78"/>
                  </a:lnTo>
                  <a:lnTo>
                    <a:pt x="222" y="82"/>
                  </a:lnTo>
                  <a:lnTo>
                    <a:pt x="238" y="80"/>
                  </a:lnTo>
                  <a:lnTo>
                    <a:pt x="250" y="68"/>
                  </a:lnTo>
                  <a:lnTo>
                    <a:pt x="252" y="54"/>
                  </a:lnTo>
                  <a:lnTo>
                    <a:pt x="260" y="54"/>
                  </a:lnTo>
                  <a:lnTo>
                    <a:pt x="260" y="56"/>
                  </a:lnTo>
                  <a:lnTo>
                    <a:pt x="264" y="66"/>
                  </a:lnTo>
                  <a:lnTo>
                    <a:pt x="262" y="76"/>
                  </a:lnTo>
                  <a:lnTo>
                    <a:pt x="256" y="82"/>
                  </a:lnTo>
                  <a:lnTo>
                    <a:pt x="250" y="84"/>
                  </a:lnTo>
                  <a:lnTo>
                    <a:pt x="234" y="98"/>
                  </a:lnTo>
                  <a:lnTo>
                    <a:pt x="224" y="114"/>
                  </a:lnTo>
                  <a:lnTo>
                    <a:pt x="210" y="124"/>
                  </a:lnTo>
                  <a:lnTo>
                    <a:pt x="208" y="128"/>
                  </a:lnTo>
                  <a:lnTo>
                    <a:pt x="208" y="144"/>
                  </a:lnTo>
                  <a:lnTo>
                    <a:pt x="204" y="152"/>
                  </a:lnTo>
                  <a:lnTo>
                    <a:pt x="204" y="166"/>
                  </a:lnTo>
                  <a:lnTo>
                    <a:pt x="200" y="174"/>
                  </a:lnTo>
                  <a:lnTo>
                    <a:pt x="200" y="184"/>
                  </a:lnTo>
                  <a:lnTo>
                    <a:pt x="198" y="188"/>
                  </a:lnTo>
                  <a:lnTo>
                    <a:pt x="200" y="194"/>
                  </a:lnTo>
                  <a:lnTo>
                    <a:pt x="210" y="198"/>
                  </a:lnTo>
                  <a:lnTo>
                    <a:pt x="216" y="206"/>
                  </a:lnTo>
                  <a:lnTo>
                    <a:pt x="214" y="214"/>
                  </a:lnTo>
                  <a:lnTo>
                    <a:pt x="218" y="220"/>
                  </a:lnTo>
                  <a:lnTo>
                    <a:pt x="222" y="222"/>
                  </a:lnTo>
                  <a:lnTo>
                    <a:pt x="224" y="232"/>
                  </a:lnTo>
                  <a:lnTo>
                    <a:pt x="222" y="234"/>
                  </a:lnTo>
                  <a:lnTo>
                    <a:pt x="212" y="246"/>
                  </a:lnTo>
                  <a:lnTo>
                    <a:pt x="212" y="252"/>
                  </a:lnTo>
                  <a:lnTo>
                    <a:pt x="206" y="256"/>
                  </a:lnTo>
                  <a:lnTo>
                    <a:pt x="186" y="262"/>
                  </a:lnTo>
                  <a:lnTo>
                    <a:pt x="166" y="266"/>
                  </a:lnTo>
                  <a:lnTo>
                    <a:pt x="152" y="266"/>
                  </a:lnTo>
                  <a:lnTo>
                    <a:pt x="148" y="262"/>
                  </a:lnTo>
                  <a:lnTo>
                    <a:pt x="148" y="270"/>
                  </a:lnTo>
                  <a:lnTo>
                    <a:pt x="152" y="274"/>
                  </a:lnTo>
                  <a:lnTo>
                    <a:pt x="150" y="280"/>
                  </a:lnTo>
                  <a:lnTo>
                    <a:pt x="150" y="282"/>
                  </a:lnTo>
                  <a:lnTo>
                    <a:pt x="148" y="284"/>
                  </a:lnTo>
                  <a:lnTo>
                    <a:pt x="148" y="298"/>
                  </a:lnTo>
                  <a:lnTo>
                    <a:pt x="146" y="300"/>
                  </a:lnTo>
                  <a:lnTo>
                    <a:pt x="142" y="302"/>
                  </a:lnTo>
                  <a:lnTo>
                    <a:pt x="138" y="304"/>
                  </a:lnTo>
                  <a:lnTo>
                    <a:pt x="128" y="304"/>
                  </a:lnTo>
                  <a:lnTo>
                    <a:pt x="116" y="298"/>
                  </a:lnTo>
                  <a:lnTo>
                    <a:pt x="112" y="296"/>
                  </a:lnTo>
                  <a:lnTo>
                    <a:pt x="110" y="300"/>
                  </a:lnTo>
                  <a:lnTo>
                    <a:pt x="112" y="320"/>
                  </a:lnTo>
                  <a:lnTo>
                    <a:pt x="118" y="324"/>
                  </a:lnTo>
                  <a:lnTo>
                    <a:pt x="118" y="326"/>
                  </a:lnTo>
                  <a:lnTo>
                    <a:pt x="120" y="328"/>
                  </a:lnTo>
                  <a:lnTo>
                    <a:pt x="124" y="326"/>
                  </a:lnTo>
                  <a:lnTo>
                    <a:pt x="122" y="324"/>
                  </a:lnTo>
                  <a:lnTo>
                    <a:pt x="128" y="320"/>
                  </a:lnTo>
                  <a:lnTo>
                    <a:pt x="130" y="324"/>
                  </a:lnTo>
                  <a:lnTo>
                    <a:pt x="132" y="330"/>
                  </a:lnTo>
                  <a:lnTo>
                    <a:pt x="130" y="334"/>
                  </a:lnTo>
                  <a:lnTo>
                    <a:pt x="122" y="334"/>
                  </a:lnTo>
                  <a:lnTo>
                    <a:pt x="122" y="332"/>
                  </a:lnTo>
                  <a:lnTo>
                    <a:pt x="118" y="328"/>
                  </a:lnTo>
                  <a:lnTo>
                    <a:pt x="112" y="332"/>
                  </a:lnTo>
                  <a:lnTo>
                    <a:pt x="112" y="334"/>
                  </a:lnTo>
                  <a:lnTo>
                    <a:pt x="122" y="338"/>
                  </a:lnTo>
                  <a:lnTo>
                    <a:pt x="114" y="342"/>
                  </a:lnTo>
                  <a:lnTo>
                    <a:pt x="112" y="344"/>
                  </a:lnTo>
                  <a:lnTo>
                    <a:pt x="110" y="348"/>
                  </a:lnTo>
                  <a:lnTo>
                    <a:pt x="110" y="362"/>
                  </a:lnTo>
                  <a:lnTo>
                    <a:pt x="104" y="370"/>
                  </a:lnTo>
                  <a:lnTo>
                    <a:pt x="104" y="376"/>
                  </a:lnTo>
                  <a:lnTo>
                    <a:pt x="96" y="376"/>
                  </a:lnTo>
                  <a:lnTo>
                    <a:pt x="92" y="380"/>
                  </a:lnTo>
                  <a:lnTo>
                    <a:pt x="88" y="380"/>
                  </a:lnTo>
                  <a:lnTo>
                    <a:pt x="78" y="394"/>
                  </a:lnTo>
                  <a:lnTo>
                    <a:pt x="78" y="398"/>
                  </a:lnTo>
                  <a:lnTo>
                    <a:pt x="82" y="406"/>
                  </a:lnTo>
                  <a:lnTo>
                    <a:pt x="90" y="414"/>
                  </a:lnTo>
                  <a:lnTo>
                    <a:pt x="102" y="416"/>
                  </a:lnTo>
                  <a:lnTo>
                    <a:pt x="102" y="418"/>
                  </a:lnTo>
                  <a:lnTo>
                    <a:pt x="104" y="424"/>
                  </a:lnTo>
                  <a:lnTo>
                    <a:pt x="100" y="428"/>
                  </a:lnTo>
                  <a:lnTo>
                    <a:pt x="102" y="432"/>
                  </a:lnTo>
                  <a:lnTo>
                    <a:pt x="100" y="434"/>
                  </a:lnTo>
                  <a:lnTo>
                    <a:pt x="100" y="436"/>
                  </a:lnTo>
                  <a:lnTo>
                    <a:pt x="96" y="438"/>
                  </a:lnTo>
                  <a:lnTo>
                    <a:pt x="78" y="454"/>
                  </a:lnTo>
                  <a:lnTo>
                    <a:pt x="76" y="458"/>
                  </a:lnTo>
                  <a:lnTo>
                    <a:pt x="76" y="462"/>
                  </a:lnTo>
                  <a:lnTo>
                    <a:pt x="78" y="460"/>
                  </a:lnTo>
                  <a:lnTo>
                    <a:pt x="74" y="472"/>
                  </a:lnTo>
                  <a:lnTo>
                    <a:pt x="68" y="476"/>
                  </a:lnTo>
                  <a:lnTo>
                    <a:pt x="64" y="470"/>
                  </a:lnTo>
                  <a:lnTo>
                    <a:pt x="64" y="474"/>
                  </a:lnTo>
                  <a:lnTo>
                    <a:pt x="66" y="478"/>
                  </a:lnTo>
                  <a:lnTo>
                    <a:pt x="58" y="484"/>
                  </a:lnTo>
                  <a:lnTo>
                    <a:pt x="54" y="496"/>
                  </a:lnTo>
                  <a:lnTo>
                    <a:pt x="56" y="496"/>
                  </a:lnTo>
                  <a:lnTo>
                    <a:pt x="58" y="506"/>
                  </a:lnTo>
                  <a:lnTo>
                    <a:pt x="54" y="508"/>
                  </a:lnTo>
                  <a:lnTo>
                    <a:pt x="58" y="510"/>
                  </a:lnTo>
                  <a:lnTo>
                    <a:pt x="68" y="522"/>
                  </a:lnTo>
                  <a:lnTo>
                    <a:pt x="68" y="52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2" name="Freeform 264">
              <a:extLst>
                <a:ext uri="{FF2B5EF4-FFF2-40B4-BE49-F238E27FC236}">
                  <a16:creationId xmlns:a16="http://schemas.microsoft.com/office/drawing/2014/main" xmlns="" id="{70CC9881-D60C-4A3D-92EA-B5FC1CDF4BFC}"/>
                </a:ext>
              </a:extLst>
            </p:cNvPr>
            <p:cNvSpPr>
              <a:spLocks/>
            </p:cNvSpPr>
            <p:nvPr/>
          </p:nvSpPr>
          <p:spPr bwMode="auto">
            <a:xfrm>
              <a:off x="2389188" y="4084638"/>
              <a:ext cx="82550" cy="92075"/>
            </a:xfrm>
            <a:custGeom>
              <a:avLst/>
              <a:gdLst/>
              <a:ahLst/>
              <a:cxnLst>
                <a:cxn ang="0">
                  <a:pos x="40" y="0"/>
                </a:cxn>
                <a:cxn ang="0">
                  <a:pos x="30" y="0"/>
                </a:cxn>
                <a:cxn ang="0">
                  <a:pos x="18" y="0"/>
                </a:cxn>
                <a:cxn ang="0">
                  <a:pos x="18" y="6"/>
                </a:cxn>
                <a:cxn ang="0">
                  <a:pos x="8" y="6"/>
                </a:cxn>
                <a:cxn ang="0">
                  <a:pos x="20" y="16"/>
                </a:cxn>
                <a:cxn ang="0">
                  <a:pos x="22" y="20"/>
                </a:cxn>
                <a:cxn ang="0">
                  <a:pos x="22" y="24"/>
                </a:cxn>
                <a:cxn ang="0">
                  <a:pos x="10" y="24"/>
                </a:cxn>
                <a:cxn ang="0">
                  <a:pos x="0" y="38"/>
                </a:cxn>
                <a:cxn ang="0">
                  <a:pos x="2" y="40"/>
                </a:cxn>
                <a:cxn ang="0">
                  <a:pos x="0" y="46"/>
                </a:cxn>
                <a:cxn ang="0">
                  <a:pos x="12" y="54"/>
                </a:cxn>
                <a:cxn ang="0">
                  <a:pos x="28" y="58"/>
                </a:cxn>
                <a:cxn ang="0">
                  <a:pos x="30" y="54"/>
                </a:cxn>
                <a:cxn ang="0">
                  <a:pos x="36" y="52"/>
                </a:cxn>
                <a:cxn ang="0">
                  <a:pos x="36" y="48"/>
                </a:cxn>
                <a:cxn ang="0">
                  <a:pos x="40" y="44"/>
                </a:cxn>
                <a:cxn ang="0">
                  <a:pos x="40" y="40"/>
                </a:cxn>
                <a:cxn ang="0">
                  <a:pos x="50" y="32"/>
                </a:cxn>
                <a:cxn ang="0">
                  <a:pos x="52" y="30"/>
                </a:cxn>
                <a:cxn ang="0">
                  <a:pos x="50" y="28"/>
                </a:cxn>
                <a:cxn ang="0">
                  <a:pos x="48" y="30"/>
                </a:cxn>
                <a:cxn ang="0">
                  <a:pos x="44" y="28"/>
                </a:cxn>
                <a:cxn ang="0">
                  <a:pos x="40" y="26"/>
                </a:cxn>
                <a:cxn ang="0">
                  <a:pos x="40" y="0"/>
                </a:cxn>
                <a:cxn ang="0">
                  <a:pos x="40" y="0"/>
                </a:cxn>
              </a:cxnLst>
              <a:rect l="0" t="0" r="r" b="b"/>
              <a:pathLst>
                <a:path w="52" h="58">
                  <a:moveTo>
                    <a:pt x="40" y="0"/>
                  </a:moveTo>
                  <a:lnTo>
                    <a:pt x="30" y="0"/>
                  </a:lnTo>
                  <a:lnTo>
                    <a:pt x="18" y="0"/>
                  </a:lnTo>
                  <a:lnTo>
                    <a:pt x="18" y="6"/>
                  </a:lnTo>
                  <a:lnTo>
                    <a:pt x="8" y="6"/>
                  </a:lnTo>
                  <a:lnTo>
                    <a:pt x="20" y="16"/>
                  </a:lnTo>
                  <a:lnTo>
                    <a:pt x="22" y="20"/>
                  </a:lnTo>
                  <a:lnTo>
                    <a:pt x="22" y="24"/>
                  </a:lnTo>
                  <a:lnTo>
                    <a:pt x="10" y="24"/>
                  </a:lnTo>
                  <a:lnTo>
                    <a:pt x="0" y="38"/>
                  </a:lnTo>
                  <a:lnTo>
                    <a:pt x="2" y="40"/>
                  </a:lnTo>
                  <a:lnTo>
                    <a:pt x="0" y="46"/>
                  </a:lnTo>
                  <a:lnTo>
                    <a:pt x="12" y="54"/>
                  </a:lnTo>
                  <a:lnTo>
                    <a:pt x="28" y="58"/>
                  </a:lnTo>
                  <a:lnTo>
                    <a:pt x="30" y="54"/>
                  </a:lnTo>
                  <a:lnTo>
                    <a:pt x="36" y="52"/>
                  </a:lnTo>
                  <a:lnTo>
                    <a:pt x="36" y="48"/>
                  </a:lnTo>
                  <a:lnTo>
                    <a:pt x="40" y="44"/>
                  </a:lnTo>
                  <a:lnTo>
                    <a:pt x="40" y="40"/>
                  </a:lnTo>
                  <a:lnTo>
                    <a:pt x="50" y="32"/>
                  </a:lnTo>
                  <a:lnTo>
                    <a:pt x="52" y="30"/>
                  </a:lnTo>
                  <a:lnTo>
                    <a:pt x="50" y="28"/>
                  </a:lnTo>
                  <a:lnTo>
                    <a:pt x="48" y="30"/>
                  </a:lnTo>
                  <a:lnTo>
                    <a:pt x="44" y="28"/>
                  </a:lnTo>
                  <a:lnTo>
                    <a:pt x="40" y="26"/>
                  </a:lnTo>
                  <a:lnTo>
                    <a:pt x="40" y="0"/>
                  </a:lnTo>
                  <a:lnTo>
                    <a:pt x="4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3" name="Freeform 265">
              <a:extLst>
                <a:ext uri="{FF2B5EF4-FFF2-40B4-BE49-F238E27FC236}">
                  <a16:creationId xmlns:a16="http://schemas.microsoft.com/office/drawing/2014/main" xmlns="" id="{D2E10AF2-8FE8-4191-A357-21F10BAE8AA9}"/>
                </a:ext>
              </a:extLst>
            </p:cNvPr>
            <p:cNvSpPr>
              <a:spLocks/>
            </p:cNvSpPr>
            <p:nvPr/>
          </p:nvSpPr>
          <p:spPr bwMode="auto">
            <a:xfrm>
              <a:off x="4818063" y="4640263"/>
              <a:ext cx="247650" cy="215900"/>
            </a:xfrm>
            <a:custGeom>
              <a:avLst/>
              <a:gdLst/>
              <a:ahLst/>
              <a:cxnLst>
                <a:cxn ang="0">
                  <a:pos x="76" y="120"/>
                </a:cxn>
                <a:cxn ang="0">
                  <a:pos x="84" y="114"/>
                </a:cxn>
                <a:cxn ang="0">
                  <a:pos x="88" y="114"/>
                </a:cxn>
                <a:cxn ang="0">
                  <a:pos x="102" y="102"/>
                </a:cxn>
                <a:cxn ang="0">
                  <a:pos x="110" y="102"/>
                </a:cxn>
                <a:cxn ang="0">
                  <a:pos x="116" y="92"/>
                </a:cxn>
                <a:cxn ang="0">
                  <a:pos x="140" y="84"/>
                </a:cxn>
                <a:cxn ang="0">
                  <a:pos x="146" y="80"/>
                </a:cxn>
                <a:cxn ang="0">
                  <a:pos x="146" y="70"/>
                </a:cxn>
                <a:cxn ang="0">
                  <a:pos x="154" y="60"/>
                </a:cxn>
                <a:cxn ang="0">
                  <a:pos x="150" y="46"/>
                </a:cxn>
                <a:cxn ang="0">
                  <a:pos x="156" y="34"/>
                </a:cxn>
                <a:cxn ang="0">
                  <a:pos x="150" y="20"/>
                </a:cxn>
                <a:cxn ang="0">
                  <a:pos x="146" y="18"/>
                </a:cxn>
                <a:cxn ang="0">
                  <a:pos x="126" y="6"/>
                </a:cxn>
                <a:cxn ang="0">
                  <a:pos x="120" y="10"/>
                </a:cxn>
                <a:cxn ang="0">
                  <a:pos x="114" y="0"/>
                </a:cxn>
                <a:cxn ang="0">
                  <a:pos x="94" y="6"/>
                </a:cxn>
                <a:cxn ang="0">
                  <a:pos x="92" y="12"/>
                </a:cxn>
                <a:cxn ang="0">
                  <a:pos x="92" y="26"/>
                </a:cxn>
                <a:cxn ang="0">
                  <a:pos x="88" y="50"/>
                </a:cxn>
                <a:cxn ang="0">
                  <a:pos x="102" y="56"/>
                </a:cxn>
                <a:cxn ang="0">
                  <a:pos x="100" y="68"/>
                </a:cxn>
                <a:cxn ang="0">
                  <a:pos x="92" y="68"/>
                </a:cxn>
                <a:cxn ang="0">
                  <a:pos x="82" y="56"/>
                </a:cxn>
                <a:cxn ang="0">
                  <a:pos x="68" y="48"/>
                </a:cxn>
                <a:cxn ang="0">
                  <a:pos x="46" y="46"/>
                </a:cxn>
                <a:cxn ang="0">
                  <a:pos x="34" y="44"/>
                </a:cxn>
                <a:cxn ang="0">
                  <a:pos x="26" y="36"/>
                </a:cxn>
                <a:cxn ang="0">
                  <a:pos x="26" y="64"/>
                </a:cxn>
                <a:cxn ang="0">
                  <a:pos x="18" y="66"/>
                </a:cxn>
                <a:cxn ang="0">
                  <a:pos x="0" y="66"/>
                </a:cxn>
                <a:cxn ang="0">
                  <a:pos x="0" y="86"/>
                </a:cxn>
                <a:cxn ang="0">
                  <a:pos x="0" y="116"/>
                </a:cxn>
                <a:cxn ang="0">
                  <a:pos x="28" y="126"/>
                </a:cxn>
                <a:cxn ang="0">
                  <a:pos x="42" y="132"/>
                </a:cxn>
                <a:cxn ang="0">
                  <a:pos x="58" y="134"/>
                </a:cxn>
                <a:cxn ang="0">
                  <a:pos x="64" y="136"/>
                </a:cxn>
                <a:cxn ang="0">
                  <a:pos x="66" y="134"/>
                </a:cxn>
              </a:cxnLst>
              <a:rect l="0" t="0" r="r" b="b"/>
              <a:pathLst>
                <a:path w="156" h="136">
                  <a:moveTo>
                    <a:pt x="66" y="134"/>
                  </a:moveTo>
                  <a:lnTo>
                    <a:pt x="76" y="120"/>
                  </a:lnTo>
                  <a:lnTo>
                    <a:pt x="78" y="118"/>
                  </a:lnTo>
                  <a:lnTo>
                    <a:pt x="84" y="114"/>
                  </a:lnTo>
                  <a:lnTo>
                    <a:pt x="88" y="116"/>
                  </a:lnTo>
                  <a:lnTo>
                    <a:pt x="88" y="114"/>
                  </a:lnTo>
                  <a:lnTo>
                    <a:pt x="90" y="108"/>
                  </a:lnTo>
                  <a:lnTo>
                    <a:pt x="102" y="102"/>
                  </a:lnTo>
                  <a:lnTo>
                    <a:pt x="106" y="102"/>
                  </a:lnTo>
                  <a:lnTo>
                    <a:pt x="110" y="102"/>
                  </a:lnTo>
                  <a:lnTo>
                    <a:pt x="106" y="94"/>
                  </a:lnTo>
                  <a:lnTo>
                    <a:pt x="116" y="92"/>
                  </a:lnTo>
                  <a:lnTo>
                    <a:pt x="128" y="88"/>
                  </a:lnTo>
                  <a:lnTo>
                    <a:pt x="140" y="84"/>
                  </a:lnTo>
                  <a:lnTo>
                    <a:pt x="148" y="80"/>
                  </a:lnTo>
                  <a:lnTo>
                    <a:pt x="146" y="80"/>
                  </a:lnTo>
                  <a:lnTo>
                    <a:pt x="144" y="76"/>
                  </a:lnTo>
                  <a:lnTo>
                    <a:pt x="146" y="70"/>
                  </a:lnTo>
                  <a:lnTo>
                    <a:pt x="148" y="62"/>
                  </a:lnTo>
                  <a:lnTo>
                    <a:pt x="154" y="60"/>
                  </a:lnTo>
                  <a:lnTo>
                    <a:pt x="150" y="56"/>
                  </a:lnTo>
                  <a:lnTo>
                    <a:pt x="150" y="46"/>
                  </a:lnTo>
                  <a:lnTo>
                    <a:pt x="152" y="38"/>
                  </a:lnTo>
                  <a:lnTo>
                    <a:pt x="156" y="34"/>
                  </a:lnTo>
                  <a:lnTo>
                    <a:pt x="152" y="22"/>
                  </a:lnTo>
                  <a:lnTo>
                    <a:pt x="150" y="20"/>
                  </a:lnTo>
                  <a:lnTo>
                    <a:pt x="148" y="20"/>
                  </a:lnTo>
                  <a:lnTo>
                    <a:pt x="146" y="18"/>
                  </a:lnTo>
                  <a:lnTo>
                    <a:pt x="130" y="12"/>
                  </a:lnTo>
                  <a:lnTo>
                    <a:pt x="126" y="6"/>
                  </a:lnTo>
                  <a:lnTo>
                    <a:pt x="122" y="6"/>
                  </a:lnTo>
                  <a:lnTo>
                    <a:pt x="120" y="10"/>
                  </a:lnTo>
                  <a:lnTo>
                    <a:pt x="114" y="6"/>
                  </a:lnTo>
                  <a:lnTo>
                    <a:pt x="114" y="0"/>
                  </a:lnTo>
                  <a:lnTo>
                    <a:pt x="96" y="6"/>
                  </a:lnTo>
                  <a:lnTo>
                    <a:pt x="94" y="6"/>
                  </a:lnTo>
                  <a:lnTo>
                    <a:pt x="94" y="10"/>
                  </a:lnTo>
                  <a:lnTo>
                    <a:pt x="92" y="12"/>
                  </a:lnTo>
                  <a:lnTo>
                    <a:pt x="92" y="16"/>
                  </a:lnTo>
                  <a:lnTo>
                    <a:pt x="92" y="26"/>
                  </a:lnTo>
                  <a:lnTo>
                    <a:pt x="92" y="32"/>
                  </a:lnTo>
                  <a:lnTo>
                    <a:pt x="88" y="50"/>
                  </a:lnTo>
                  <a:lnTo>
                    <a:pt x="94" y="56"/>
                  </a:lnTo>
                  <a:lnTo>
                    <a:pt x="102" y="56"/>
                  </a:lnTo>
                  <a:lnTo>
                    <a:pt x="104" y="70"/>
                  </a:lnTo>
                  <a:lnTo>
                    <a:pt x="100" y="68"/>
                  </a:lnTo>
                  <a:lnTo>
                    <a:pt x="96" y="68"/>
                  </a:lnTo>
                  <a:lnTo>
                    <a:pt x="92" y="68"/>
                  </a:lnTo>
                  <a:lnTo>
                    <a:pt x="84" y="62"/>
                  </a:lnTo>
                  <a:lnTo>
                    <a:pt x="82" y="56"/>
                  </a:lnTo>
                  <a:lnTo>
                    <a:pt x="72" y="54"/>
                  </a:lnTo>
                  <a:lnTo>
                    <a:pt x="68" y="48"/>
                  </a:lnTo>
                  <a:lnTo>
                    <a:pt x="56" y="50"/>
                  </a:lnTo>
                  <a:lnTo>
                    <a:pt x="46" y="46"/>
                  </a:lnTo>
                  <a:lnTo>
                    <a:pt x="42" y="40"/>
                  </a:lnTo>
                  <a:lnTo>
                    <a:pt x="34" y="44"/>
                  </a:lnTo>
                  <a:lnTo>
                    <a:pt x="30" y="36"/>
                  </a:lnTo>
                  <a:lnTo>
                    <a:pt x="26" y="36"/>
                  </a:lnTo>
                  <a:lnTo>
                    <a:pt x="28" y="38"/>
                  </a:lnTo>
                  <a:lnTo>
                    <a:pt x="26" y="64"/>
                  </a:lnTo>
                  <a:lnTo>
                    <a:pt x="28" y="66"/>
                  </a:lnTo>
                  <a:lnTo>
                    <a:pt x="18" y="66"/>
                  </a:lnTo>
                  <a:lnTo>
                    <a:pt x="10" y="66"/>
                  </a:lnTo>
                  <a:lnTo>
                    <a:pt x="0" y="66"/>
                  </a:lnTo>
                  <a:lnTo>
                    <a:pt x="0" y="76"/>
                  </a:lnTo>
                  <a:lnTo>
                    <a:pt x="0" y="86"/>
                  </a:lnTo>
                  <a:lnTo>
                    <a:pt x="0" y="100"/>
                  </a:lnTo>
                  <a:lnTo>
                    <a:pt x="0" y="116"/>
                  </a:lnTo>
                  <a:lnTo>
                    <a:pt x="16" y="130"/>
                  </a:lnTo>
                  <a:lnTo>
                    <a:pt x="28" y="126"/>
                  </a:lnTo>
                  <a:lnTo>
                    <a:pt x="36" y="128"/>
                  </a:lnTo>
                  <a:lnTo>
                    <a:pt x="42" y="132"/>
                  </a:lnTo>
                  <a:lnTo>
                    <a:pt x="52" y="134"/>
                  </a:lnTo>
                  <a:lnTo>
                    <a:pt x="58" y="134"/>
                  </a:lnTo>
                  <a:lnTo>
                    <a:pt x="62" y="136"/>
                  </a:lnTo>
                  <a:lnTo>
                    <a:pt x="64" y="136"/>
                  </a:lnTo>
                  <a:lnTo>
                    <a:pt x="66" y="134"/>
                  </a:lnTo>
                  <a:lnTo>
                    <a:pt x="66" y="1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4" name="Freeform 266">
              <a:extLst>
                <a:ext uri="{FF2B5EF4-FFF2-40B4-BE49-F238E27FC236}">
                  <a16:creationId xmlns:a16="http://schemas.microsoft.com/office/drawing/2014/main" xmlns="" id="{24E357A0-3967-4354-8FE0-D4D569EA88CE}"/>
                </a:ext>
              </a:extLst>
            </p:cNvPr>
            <p:cNvSpPr>
              <a:spLocks/>
            </p:cNvSpPr>
            <p:nvPr/>
          </p:nvSpPr>
          <p:spPr bwMode="auto">
            <a:xfrm>
              <a:off x="5303838" y="3487738"/>
              <a:ext cx="114300" cy="95250"/>
            </a:xfrm>
            <a:custGeom>
              <a:avLst/>
              <a:gdLst/>
              <a:ahLst/>
              <a:cxnLst>
                <a:cxn ang="0">
                  <a:pos x="54" y="60"/>
                </a:cxn>
                <a:cxn ang="0">
                  <a:pos x="54" y="50"/>
                </a:cxn>
                <a:cxn ang="0">
                  <a:pos x="56" y="48"/>
                </a:cxn>
                <a:cxn ang="0">
                  <a:pos x="58" y="52"/>
                </a:cxn>
                <a:cxn ang="0">
                  <a:pos x="58" y="48"/>
                </a:cxn>
                <a:cxn ang="0">
                  <a:pos x="62" y="32"/>
                </a:cxn>
                <a:cxn ang="0">
                  <a:pos x="66" y="28"/>
                </a:cxn>
                <a:cxn ang="0">
                  <a:pos x="70" y="28"/>
                </a:cxn>
                <a:cxn ang="0">
                  <a:pos x="72" y="30"/>
                </a:cxn>
                <a:cxn ang="0">
                  <a:pos x="70" y="26"/>
                </a:cxn>
                <a:cxn ang="0">
                  <a:pos x="68" y="24"/>
                </a:cxn>
                <a:cxn ang="0">
                  <a:pos x="62" y="24"/>
                </a:cxn>
                <a:cxn ang="0">
                  <a:pos x="54" y="10"/>
                </a:cxn>
                <a:cxn ang="0">
                  <a:pos x="48" y="2"/>
                </a:cxn>
                <a:cxn ang="0">
                  <a:pos x="38" y="12"/>
                </a:cxn>
                <a:cxn ang="0">
                  <a:pos x="32" y="12"/>
                </a:cxn>
                <a:cxn ang="0">
                  <a:pos x="30" y="6"/>
                </a:cxn>
                <a:cxn ang="0">
                  <a:pos x="20" y="0"/>
                </a:cxn>
                <a:cxn ang="0">
                  <a:pos x="16" y="6"/>
                </a:cxn>
                <a:cxn ang="0">
                  <a:pos x="22" y="10"/>
                </a:cxn>
                <a:cxn ang="0">
                  <a:pos x="22" y="12"/>
                </a:cxn>
                <a:cxn ang="0">
                  <a:pos x="22" y="14"/>
                </a:cxn>
                <a:cxn ang="0">
                  <a:pos x="14" y="12"/>
                </a:cxn>
                <a:cxn ang="0">
                  <a:pos x="6" y="8"/>
                </a:cxn>
                <a:cxn ang="0">
                  <a:pos x="0" y="12"/>
                </a:cxn>
                <a:cxn ang="0">
                  <a:pos x="0" y="12"/>
                </a:cxn>
                <a:cxn ang="0">
                  <a:pos x="4" y="16"/>
                </a:cxn>
                <a:cxn ang="0">
                  <a:pos x="6" y="18"/>
                </a:cxn>
                <a:cxn ang="0">
                  <a:pos x="6" y="24"/>
                </a:cxn>
                <a:cxn ang="0">
                  <a:pos x="12" y="30"/>
                </a:cxn>
                <a:cxn ang="0">
                  <a:pos x="12" y="34"/>
                </a:cxn>
                <a:cxn ang="0">
                  <a:pos x="10" y="34"/>
                </a:cxn>
                <a:cxn ang="0">
                  <a:pos x="10" y="36"/>
                </a:cxn>
                <a:cxn ang="0">
                  <a:pos x="16" y="40"/>
                </a:cxn>
                <a:cxn ang="0">
                  <a:pos x="20" y="42"/>
                </a:cxn>
                <a:cxn ang="0">
                  <a:pos x="20" y="46"/>
                </a:cxn>
                <a:cxn ang="0">
                  <a:pos x="20" y="46"/>
                </a:cxn>
                <a:cxn ang="0">
                  <a:pos x="20" y="48"/>
                </a:cxn>
                <a:cxn ang="0">
                  <a:pos x="18" y="48"/>
                </a:cxn>
                <a:cxn ang="0">
                  <a:pos x="20" y="54"/>
                </a:cxn>
                <a:cxn ang="0">
                  <a:pos x="24" y="54"/>
                </a:cxn>
                <a:cxn ang="0">
                  <a:pos x="30" y="44"/>
                </a:cxn>
                <a:cxn ang="0">
                  <a:pos x="40" y="40"/>
                </a:cxn>
                <a:cxn ang="0">
                  <a:pos x="44" y="44"/>
                </a:cxn>
                <a:cxn ang="0">
                  <a:pos x="46" y="52"/>
                </a:cxn>
                <a:cxn ang="0">
                  <a:pos x="42" y="56"/>
                </a:cxn>
                <a:cxn ang="0">
                  <a:pos x="48" y="60"/>
                </a:cxn>
                <a:cxn ang="0">
                  <a:pos x="54" y="60"/>
                </a:cxn>
                <a:cxn ang="0">
                  <a:pos x="54" y="60"/>
                </a:cxn>
              </a:cxnLst>
              <a:rect l="0" t="0" r="r" b="b"/>
              <a:pathLst>
                <a:path w="72" h="60">
                  <a:moveTo>
                    <a:pt x="54" y="60"/>
                  </a:moveTo>
                  <a:lnTo>
                    <a:pt x="54" y="50"/>
                  </a:lnTo>
                  <a:lnTo>
                    <a:pt x="56" y="48"/>
                  </a:lnTo>
                  <a:lnTo>
                    <a:pt x="58" y="52"/>
                  </a:lnTo>
                  <a:lnTo>
                    <a:pt x="58" y="48"/>
                  </a:lnTo>
                  <a:lnTo>
                    <a:pt x="62" y="32"/>
                  </a:lnTo>
                  <a:lnTo>
                    <a:pt x="66" y="28"/>
                  </a:lnTo>
                  <a:lnTo>
                    <a:pt x="70" y="28"/>
                  </a:lnTo>
                  <a:lnTo>
                    <a:pt x="72" y="30"/>
                  </a:lnTo>
                  <a:lnTo>
                    <a:pt x="70" y="26"/>
                  </a:lnTo>
                  <a:lnTo>
                    <a:pt x="68" y="24"/>
                  </a:lnTo>
                  <a:lnTo>
                    <a:pt x="62" y="24"/>
                  </a:lnTo>
                  <a:lnTo>
                    <a:pt x="54" y="10"/>
                  </a:lnTo>
                  <a:lnTo>
                    <a:pt x="48" y="2"/>
                  </a:lnTo>
                  <a:lnTo>
                    <a:pt x="38" y="12"/>
                  </a:lnTo>
                  <a:lnTo>
                    <a:pt x="32" y="12"/>
                  </a:lnTo>
                  <a:lnTo>
                    <a:pt x="30" y="6"/>
                  </a:lnTo>
                  <a:lnTo>
                    <a:pt x="20" y="0"/>
                  </a:lnTo>
                  <a:lnTo>
                    <a:pt x="16" y="6"/>
                  </a:lnTo>
                  <a:lnTo>
                    <a:pt x="22" y="10"/>
                  </a:lnTo>
                  <a:lnTo>
                    <a:pt x="22" y="12"/>
                  </a:lnTo>
                  <a:lnTo>
                    <a:pt x="22" y="14"/>
                  </a:lnTo>
                  <a:lnTo>
                    <a:pt x="14" y="12"/>
                  </a:lnTo>
                  <a:lnTo>
                    <a:pt x="6" y="8"/>
                  </a:lnTo>
                  <a:lnTo>
                    <a:pt x="0" y="12"/>
                  </a:lnTo>
                  <a:lnTo>
                    <a:pt x="0" y="12"/>
                  </a:lnTo>
                  <a:lnTo>
                    <a:pt x="4" y="16"/>
                  </a:lnTo>
                  <a:lnTo>
                    <a:pt x="6" y="18"/>
                  </a:lnTo>
                  <a:lnTo>
                    <a:pt x="6" y="24"/>
                  </a:lnTo>
                  <a:lnTo>
                    <a:pt x="12" y="30"/>
                  </a:lnTo>
                  <a:lnTo>
                    <a:pt x="12" y="34"/>
                  </a:lnTo>
                  <a:lnTo>
                    <a:pt x="10" y="34"/>
                  </a:lnTo>
                  <a:lnTo>
                    <a:pt x="10" y="36"/>
                  </a:lnTo>
                  <a:lnTo>
                    <a:pt x="16" y="40"/>
                  </a:lnTo>
                  <a:lnTo>
                    <a:pt x="20" y="42"/>
                  </a:lnTo>
                  <a:lnTo>
                    <a:pt x="20" y="46"/>
                  </a:lnTo>
                  <a:lnTo>
                    <a:pt x="20" y="46"/>
                  </a:lnTo>
                  <a:lnTo>
                    <a:pt x="20" y="48"/>
                  </a:lnTo>
                  <a:lnTo>
                    <a:pt x="18" y="48"/>
                  </a:lnTo>
                  <a:lnTo>
                    <a:pt x="20" y="54"/>
                  </a:lnTo>
                  <a:lnTo>
                    <a:pt x="24" y="54"/>
                  </a:lnTo>
                  <a:lnTo>
                    <a:pt x="30" y="44"/>
                  </a:lnTo>
                  <a:lnTo>
                    <a:pt x="40" y="40"/>
                  </a:lnTo>
                  <a:lnTo>
                    <a:pt x="44" y="44"/>
                  </a:lnTo>
                  <a:lnTo>
                    <a:pt x="46" y="52"/>
                  </a:lnTo>
                  <a:lnTo>
                    <a:pt x="42" y="56"/>
                  </a:lnTo>
                  <a:lnTo>
                    <a:pt x="48" y="60"/>
                  </a:lnTo>
                  <a:lnTo>
                    <a:pt x="54" y="60"/>
                  </a:lnTo>
                  <a:lnTo>
                    <a:pt x="54" y="6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5" name="Freeform 267">
              <a:extLst>
                <a:ext uri="{FF2B5EF4-FFF2-40B4-BE49-F238E27FC236}">
                  <a16:creationId xmlns:a16="http://schemas.microsoft.com/office/drawing/2014/main" xmlns="" id="{C6F75413-A9A7-44EB-AD36-98470521FAD2}"/>
                </a:ext>
              </a:extLst>
            </p:cNvPr>
            <p:cNvSpPr>
              <a:spLocks/>
            </p:cNvSpPr>
            <p:nvPr/>
          </p:nvSpPr>
          <p:spPr bwMode="auto">
            <a:xfrm>
              <a:off x="2630488" y="4440238"/>
              <a:ext cx="120650" cy="133350"/>
            </a:xfrm>
            <a:custGeom>
              <a:avLst/>
              <a:gdLst/>
              <a:ahLst/>
              <a:cxnLst>
                <a:cxn ang="0">
                  <a:pos x="74" y="20"/>
                </a:cxn>
                <a:cxn ang="0">
                  <a:pos x="64" y="14"/>
                </a:cxn>
                <a:cxn ang="0">
                  <a:pos x="62" y="16"/>
                </a:cxn>
                <a:cxn ang="0">
                  <a:pos x="48" y="16"/>
                </a:cxn>
                <a:cxn ang="0">
                  <a:pos x="46" y="10"/>
                </a:cxn>
                <a:cxn ang="0">
                  <a:pos x="42" y="8"/>
                </a:cxn>
                <a:cxn ang="0">
                  <a:pos x="36" y="4"/>
                </a:cxn>
                <a:cxn ang="0">
                  <a:pos x="26" y="0"/>
                </a:cxn>
                <a:cxn ang="0">
                  <a:pos x="16" y="8"/>
                </a:cxn>
                <a:cxn ang="0">
                  <a:pos x="12" y="8"/>
                </a:cxn>
                <a:cxn ang="0">
                  <a:pos x="10" y="8"/>
                </a:cxn>
                <a:cxn ang="0">
                  <a:pos x="10" y="16"/>
                </a:cxn>
                <a:cxn ang="0">
                  <a:pos x="6" y="22"/>
                </a:cxn>
                <a:cxn ang="0">
                  <a:pos x="6" y="28"/>
                </a:cxn>
                <a:cxn ang="0">
                  <a:pos x="0" y="32"/>
                </a:cxn>
                <a:cxn ang="0">
                  <a:pos x="0" y="50"/>
                </a:cxn>
                <a:cxn ang="0">
                  <a:pos x="8" y="54"/>
                </a:cxn>
                <a:cxn ang="0">
                  <a:pos x="12" y="48"/>
                </a:cxn>
                <a:cxn ang="0">
                  <a:pos x="14" y="52"/>
                </a:cxn>
                <a:cxn ang="0">
                  <a:pos x="12" y="60"/>
                </a:cxn>
                <a:cxn ang="0">
                  <a:pos x="6" y="64"/>
                </a:cxn>
                <a:cxn ang="0">
                  <a:pos x="8" y="70"/>
                </a:cxn>
                <a:cxn ang="0">
                  <a:pos x="4" y="74"/>
                </a:cxn>
                <a:cxn ang="0">
                  <a:pos x="4" y="78"/>
                </a:cxn>
                <a:cxn ang="0">
                  <a:pos x="10" y="78"/>
                </a:cxn>
                <a:cxn ang="0">
                  <a:pos x="12" y="80"/>
                </a:cxn>
                <a:cxn ang="0">
                  <a:pos x="16" y="80"/>
                </a:cxn>
                <a:cxn ang="0">
                  <a:pos x="18" y="84"/>
                </a:cxn>
                <a:cxn ang="0">
                  <a:pos x="24" y="84"/>
                </a:cxn>
                <a:cxn ang="0">
                  <a:pos x="28" y="80"/>
                </a:cxn>
                <a:cxn ang="0">
                  <a:pos x="30" y="70"/>
                </a:cxn>
                <a:cxn ang="0">
                  <a:pos x="32" y="66"/>
                </a:cxn>
                <a:cxn ang="0">
                  <a:pos x="36" y="66"/>
                </a:cxn>
                <a:cxn ang="0">
                  <a:pos x="38" y="60"/>
                </a:cxn>
                <a:cxn ang="0">
                  <a:pos x="56" y="52"/>
                </a:cxn>
                <a:cxn ang="0">
                  <a:pos x="68" y="42"/>
                </a:cxn>
                <a:cxn ang="0">
                  <a:pos x="74" y="32"/>
                </a:cxn>
                <a:cxn ang="0">
                  <a:pos x="76" y="32"/>
                </a:cxn>
                <a:cxn ang="0">
                  <a:pos x="70" y="22"/>
                </a:cxn>
                <a:cxn ang="0">
                  <a:pos x="70" y="20"/>
                </a:cxn>
                <a:cxn ang="0">
                  <a:pos x="74" y="20"/>
                </a:cxn>
                <a:cxn ang="0">
                  <a:pos x="74" y="20"/>
                </a:cxn>
              </a:cxnLst>
              <a:rect l="0" t="0" r="r" b="b"/>
              <a:pathLst>
                <a:path w="76" h="84">
                  <a:moveTo>
                    <a:pt x="74" y="20"/>
                  </a:moveTo>
                  <a:lnTo>
                    <a:pt x="64" y="14"/>
                  </a:lnTo>
                  <a:lnTo>
                    <a:pt x="62" y="16"/>
                  </a:lnTo>
                  <a:lnTo>
                    <a:pt x="48" y="16"/>
                  </a:lnTo>
                  <a:lnTo>
                    <a:pt x="46" y="10"/>
                  </a:lnTo>
                  <a:lnTo>
                    <a:pt x="42" y="8"/>
                  </a:lnTo>
                  <a:lnTo>
                    <a:pt x="36" y="4"/>
                  </a:lnTo>
                  <a:lnTo>
                    <a:pt x="26" y="0"/>
                  </a:lnTo>
                  <a:lnTo>
                    <a:pt x="16" y="8"/>
                  </a:lnTo>
                  <a:lnTo>
                    <a:pt x="12" y="8"/>
                  </a:lnTo>
                  <a:lnTo>
                    <a:pt x="10" y="8"/>
                  </a:lnTo>
                  <a:lnTo>
                    <a:pt x="10" y="16"/>
                  </a:lnTo>
                  <a:lnTo>
                    <a:pt x="6" y="22"/>
                  </a:lnTo>
                  <a:lnTo>
                    <a:pt x="6" y="28"/>
                  </a:lnTo>
                  <a:lnTo>
                    <a:pt x="0" y="32"/>
                  </a:lnTo>
                  <a:lnTo>
                    <a:pt x="0" y="50"/>
                  </a:lnTo>
                  <a:lnTo>
                    <a:pt x="8" y="54"/>
                  </a:lnTo>
                  <a:lnTo>
                    <a:pt x="12" y="48"/>
                  </a:lnTo>
                  <a:lnTo>
                    <a:pt x="14" y="52"/>
                  </a:lnTo>
                  <a:lnTo>
                    <a:pt x="12" y="60"/>
                  </a:lnTo>
                  <a:lnTo>
                    <a:pt x="6" y="64"/>
                  </a:lnTo>
                  <a:lnTo>
                    <a:pt x="8" y="70"/>
                  </a:lnTo>
                  <a:lnTo>
                    <a:pt x="4" y="74"/>
                  </a:lnTo>
                  <a:lnTo>
                    <a:pt x="4" y="78"/>
                  </a:lnTo>
                  <a:lnTo>
                    <a:pt x="10" y="78"/>
                  </a:lnTo>
                  <a:lnTo>
                    <a:pt x="12" y="80"/>
                  </a:lnTo>
                  <a:lnTo>
                    <a:pt x="16" y="80"/>
                  </a:lnTo>
                  <a:lnTo>
                    <a:pt x="18" y="84"/>
                  </a:lnTo>
                  <a:lnTo>
                    <a:pt x="24" y="84"/>
                  </a:lnTo>
                  <a:lnTo>
                    <a:pt x="28" y="80"/>
                  </a:lnTo>
                  <a:lnTo>
                    <a:pt x="30" y="70"/>
                  </a:lnTo>
                  <a:lnTo>
                    <a:pt x="32" y="66"/>
                  </a:lnTo>
                  <a:lnTo>
                    <a:pt x="36" y="66"/>
                  </a:lnTo>
                  <a:lnTo>
                    <a:pt x="38" y="60"/>
                  </a:lnTo>
                  <a:lnTo>
                    <a:pt x="56" y="52"/>
                  </a:lnTo>
                  <a:lnTo>
                    <a:pt x="68" y="42"/>
                  </a:lnTo>
                  <a:lnTo>
                    <a:pt x="74" y="32"/>
                  </a:lnTo>
                  <a:lnTo>
                    <a:pt x="76" y="32"/>
                  </a:lnTo>
                  <a:lnTo>
                    <a:pt x="70" y="22"/>
                  </a:lnTo>
                  <a:lnTo>
                    <a:pt x="70" y="20"/>
                  </a:lnTo>
                  <a:lnTo>
                    <a:pt x="74" y="20"/>
                  </a:lnTo>
                  <a:lnTo>
                    <a:pt x="74"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6" name="Freeform 268">
              <a:extLst>
                <a:ext uri="{FF2B5EF4-FFF2-40B4-BE49-F238E27FC236}">
                  <a16:creationId xmlns:a16="http://schemas.microsoft.com/office/drawing/2014/main" xmlns="" id="{C012A625-A1BE-49F3-9B9C-9E669C49F7C4}"/>
                </a:ext>
              </a:extLst>
            </p:cNvPr>
            <p:cNvSpPr>
              <a:spLocks/>
            </p:cNvSpPr>
            <p:nvPr/>
          </p:nvSpPr>
          <p:spPr bwMode="auto">
            <a:xfrm>
              <a:off x="2671763" y="4205288"/>
              <a:ext cx="257175" cy="352425"/>
            </a:xfrm>
            <a:custGeom>
              <a:avLst/>
              <a:gdLst/>
              <a:ahLst/>
              <a:cxnLst>
                <a:cxn ang="0">
                  <a:pos x="122" y="208"/>
                </a:cxn>
                <a:cxn ang="0">
                  <a:pos x="114" y="218"/>
                </a:cxn>
                <a:cxn ang="0">
                  <a:pos x="112" y="214"/>
                </a:cxn>
                <a:cxn ang="0">
                  <a:pos x="116" y="200"/>
                </a:cxn>
                <a:cxn ang="0">
                  <a:pos x="102" y="198"/>
                </a:cxn>
                <a:cxn ang="0">
                  <a:pos x="88" y="200"/>
                </a:cxn>
                <a:cxn ang="0">
                  <a:pos x="76" y="196"/>
                </a:cxn>
                <a:cxn ang="0">
                  <a:pos x="72" y="190"/>
                </a:cxn>
                <a:cxn ang="0">
                  <a:pos x="64" y="180"/>
                </a:cxn>
                <a:cxn ang="0">
                  <a:pos x="56" y="170"/>
                </a:cxn>
                <a:cxn ang="0">
                  <a:pos x="38" y="162"/>
                </a:cxn>
                <a:cxn ang="0">
                  <a:pos x="22" y="164"/>
                </a:cxn>
                <a:cxn ang="0">
                  <a:pos x="16" y="156"/>
                </a:cxn>
                <a:cxn ang="0">
                  <a:pos x="0" y="148"/>
                </a:cxn>
                <a:cxn ang="0">
                  <a:pos x="0" y="142"/>
                </a:cxn>
                <a:cxn ang="0">
                  <a:pos x="6" y="134"/>
                </a:cxn>
                <a:cxn ang="0">
                  <a:pos x="18" y="124"/>
                </a:cxn>
                <a:cxn ang="0">
                  <a:pos x="26" y="114"/>
                </a:cxn>
                <a:cxn ang="0">
                  <a:pos x="20" y="114"/>
                </a:cxn>
                <a:cxn ang="0">
                  <a:pos x="18" y="94"/>
                </a:cxn>
                <a:cxn ang="0">
                  <a:pos x="20" y="80"/>
                </a:cxn>
                <a:cxn ang="0">
                  <a:pos x="14" y="68"/>
                </a:cxn>
                <a:cxn ang="0">
                  <a:pos x="18" y="64"/>
                </a:cxn>
                <a:cxn ang="0">
                  <a:pos x="20" y="54"/>
                </a:cxn>
                <a:cxn ang="0">
                  <a:pos x="28" y="60"/>
                </a:cxn>
                <a:cxn ang="0">
                  <a:pos x="34" y="46"/>
                </a:cxn>
                <a:cxn ang="0">
                  <a:pos x="42" y="38"/>
                </a:cxn>
                <a:cxn ang="0">
                  <a:pos x="52" y="20"/>
                </a:cxn>
                <a:cxn ang="0">
                  <a:pos x="58" y="20"/>
                </a:cxn>
                <a:cxn ang="0">
                  <a:pos x="64" y="14"/>
                </a:cxn>
                <a:cxn ang="0">
                  <a:pos x="76" y="14"/>
                </a:cxn>
                <a:cxn ang="0">
                  <a:pos x="92" y="2"/>
                </a:cxn>
                <a:cxn ang="0">
                  <a:pos x="94" y="0"/>
                </a:cxn>
                <a:cxn ang="0">
                  <a:pos x="104" y="2"/>
                </a:cxn>
                <a:cxn ang="0">
                  <a:pos x="102" y="8"/>
                </a:cxn>
                <a:cxn ang="0">
                  <a:pos x="84" y="20"/>
                </a:cxn>
                <a:cxn ang="0">
                  <a:pos x="78" y="36"/>
                </a:cxn>
                <a:cxn ang="0">
                  <a:pos x="80" y="44"/>
                </a:cxn>
                <a:cxn ang="0">
                  <a:pos x="88" y="56"/>
                </a:cxn>
                <a:cxn ang="0">
                  <a:pos x="92" y="70"/>
                </a:cxn>
                <a:cxn ang="0">
                  <a:pos x="112" y="70"/>
                </a:cxn>
                <a:cxn ang="0">
                  <a:pos x="128" y="84"/>
                </a:cxn>
                <a:cxn ang="0">
                  <a:pos x="142" y="86"/>
                </a:cxn>
                <a:cxn ang="0">
                  <a:pos x="152" y="84"/>
                </a:cxn>
                <a:cxn ang="0">
                  <a:pos x="150" y="96"/>
                </a:cxn>
                <a:cxn ang="0">
                  <a:pos x="150" y="112"/>
                </a:cxn>
                <a:cxn ang="0">
                  <a:pos x="156" y="122"/>
                </a:cxn>
                <a:cxn ang="0">
                  <a:pos x="156" y="136"/>
                </a:cxn>
                <a:cxn ang="0">
                  <a:pos x="158" y="150"/>
                </a:cxn>
                <a:cxn ang="0">
                  <a:pos x="154" y="140"/>
                </a:cxn>
                <a:cxn ang="0">
                  <a:pos x="144" y="140"/>
                </a:cxn>
                <a:cxn ang="0">
                  <a:pos x="122" y="144"/>
                </a:cxn>
                <a:cxn ang="0">
                  <a:pos x="124" y="152"/>
                </a:cxn>
                <a:cxn ang="0">
                  <a:pos x="130" y="158"/>
                </a:cxn>
                <a:cxn ang="0">
                  <a:pos x="118" y="160"/>
                </a:cxn>
                <a:cxn ang="0">
                  <a:pos x="124" y="174"/>
                </a:cxn>
                <a:cxn ang="0">
                  <a:pos x="124" y="194"/>
                </a:cxn>
              </a:cxnLst>
              <a:rect l="0" t="0" r="r" b="b"/>
              <a:pathLst>
                <a:path w="162" h="222">
                  <a:moveTo>
                    <a:pt x="124" y="194"/>
                  </a:moveTo>
                  <a:lnTo>
                    <a:pt x="122" y="208"/>
                  </a:lnTo>
                  <a:lnTo>
                    <a:pt x="120" y="222"/>
                  </a:lnTo>
                  <a:lnTo>
                    <a:pt x="114" y="218"/>
                  </a:lnTo>
                  <a:lnTo>
                    <a:pt x="112" y="216"/>
                  </a:lnTo>
                  <a:lnTo>
                    <a:pt x="112" y="214"/>
                  </a:lnTo>
                  <a:lnTo>
                    <a:pt x="118" y="204"/>
                  </a:lnTo>
                  <a:lnTo>
                    <a:pt x="116" y="200"/>
                  </a:lnTo>
                  <a:lnTo>
                    <a:pt x="106" y="196"/>
                  </a:lnTo>
                  <a:lnTo>
                    <a:pt x="102" y="198"/>
                  </a:lnTo>
                  <a:lnTo>
                    <a:pt x="94" y="196"/>
                  </a:lnTo>
                  <a:lnTo>
                    <a:pt x="88" y="200"/>
                  </a:lnTo>
                  <a:lnTo>
                    <a:pt x="78" y="198"/>
                  </a:lnTo>
                  <a:lnTo>
                    <a:pt x="76" y="196"/>
                  </a:lnTo>
                  <a:lnTo>
                    <a:pt x="76" y="192"/>
                  </a:lnTo>
                  <a:lnTo>
                    <a:pt x="72" y="190"/>
                  </a:lnTo>
                  <a:lnTo>
                    <a:pt x="70" y="182"/>
                  </a:lnTo>
                  <a:lnTo>
                    <a:pt x="64" y="180"/>
                  </a:lnTo>
                  <a:lnTo>
                    <a:pt x="60" y="174"/>
                  </a:lnTo>
                  <a:lnTo>
                    <a:pt x="56" y="170"/>
                  </a:lnTo>
                  <a:lnTo>
                    <a:pt x="48" y="168"/>
                  </a:lnTo>
                  <a:lnTo>
                    <a:pt x="38" y="162"/>
                  </a:lnTo>
                  <a:lnTo>
                    <a:pt x="36" y="164"/>
                  </a:lnTo>
                  <a:lnTo>
                    <a:pt x="22" y="164"/>
                  </a:lnTo>
                  <a:lnTo>
                    <a:pt x="20" y="158"/>
                  </a:lnTo>
                  <a:lnTo>
                    <a:pt x="16" y="156"/>
                  </a:lnTo>
                  <a:lnTo>
                    <a:pt x="10" y="152"/>
                  </a:lnTo>
                  <a:lnTo>
                    <a:pt x="0" y="148"/>
                  </a:lnTo>
                  <a:lnTo>
                    <a:pt x="0" y="144"/>
                  </a:lnTo>
                  <a:lnTo>
                    <a:pt x="0" y="142"/>
                  </a:lnTo>
                  <a:lnTo>
                    <a:pt x="4" y="142"/>
                  </a:lnTo>
                  <a:lnTo>
                    <a:pt x="6" y="134"/>
                  </a:lnTo>
                  <a:lnTo>
                    <a:pt x="16" y="130"/>
                  </a:lnTo>
                  <a:lnTo>
                    <a:pt x="18" y="124"/>
                  </a:lnTo>
                  <a:lnTo>
                    <a:pt x="26" y="114"/>
                  </a:lnTo>
                  <a:lnTo>
                    <a:pt x="26" y="114"/>
                  </a:lnTo>
                  <a:lnTo>
                    <a:pt x="24" y="114"/>
                  </a:lnTo>
                  <a:lnTo>
                    <a:pt x="20" y="114"/>
                  </a:lnTo>
                  <a:lnTo>
                    <a:pt x="20" y="106"/>
                  </a:lnTo>
                  <a:lnTo>
                    <a:pt x="18" y="94"/>
                  </a:lnTo>
                  <a:lnTo>
                    <a:pt x="20" y="90"/>
                  </a:lnTo>
                  <a:lnTo>
                    <a:pt x="20" y="80"/>
                  </a:lnTo>
                  <a:lnTo>
                    <a:pt x="16" y="76"/>
                  </a:lnTo>
                  <a:lnTo>
                    <a:pt x="14" y="68"/>
                  </a:lnTo>
                  <a:lnTo>
                    <a:pt x="16" y="64"/>
                  </a:lnTo>
                  <a:lnTo>
                    <a:pt x="18" y="64"/>
                  </a:lnTo>
                  <a:lnTo>
                    <a:pt x="22" y="60"/>
                  </a:lnTo>
                  <a:lnTo>
                    <a:pt x="20" y="54"/>
                  </a:lnTo>
                  <a:lnTo>
                    <a:pt x="20" y="50"/>
                  </a:lnTo>
                  <a:lnTo>
                    <a:pt x="28" y="60"/>
                  </a:lnTo>
                  <a:lnTo>
                    <a:pt x="28" y="50"/>
                  </a:lnTo>
                  <a:lnTo>
                    <a:pt x="34" y="46"/>
                  </a:lnTo>
                  <a:lnTo>
                    <a:pt x="38" y="40"/>
                  </a:lnTo>
                  <a:lnTo>
                    <a:pt x="42" y="38"/>
                  </a:lnTo>
                  <a:lnTo>
                    <a:pt x="44" y="26"/>
                  </a:lnTo>
                  <a:lnTo>
                    <a:pt x="52" y="20"/>
                  </a:lnTo>
                  <a:lnTo>
                    <a:pt x="56" y="20"/>
                  </a:lnTo>
                  <a:lnTo>
                    <a:pt x="58" y="20"/>
                  </a:lnTo>
                  <a:lnTo>
                    <a:pt x="60" y="22"/>
                  </a:lnTo>
                  <a:lnTo>
                    <a:pt x="64" y="14"/>
                  </a:lnTo>
                  <a:lnTo>
                    <a:pt x="70" y="16"/>
                  </a:lnTo>
                  <a:lnTo>
                    <a:pt x="76" y="14"/>
                  </a:lnTo>
                  <a:lnTo>
                    <a:pt x="88" y="8"/>
                  </a:lnTo>
                  <a:lnTo>
                    <a:pt x="92" y="2"/>
                  </a:lnTo>
                  <a:lnTo>
                    <a:pt x="94" y="2"/>
                  </a:lnTo>
                  <a:lnTo>
                    <a:pt x="94" y="0"/>
                  </a:lnTo>
                  <a:lnTo>
                    <a:pt x="98" y="0"/>
                  </a:lnTo>
                  <a:lnTo>
                    <a:pt x="104" y="2"/>
                  </a:lnTo>
                  <a:lnTo>
                    <a:pt x="104" y="4"/>
                  </a:lnTo>
                  <a:lnTo>
                    <a:pt x="102" y="8"/>
                  </a:lnTo>
                  <a:lnTo>
                    <a:pt x="94" y="10"/>
                  </a:lnTo>
                  <a:lnTo>
                    <a:pt x="84" y="20"/>
                  </a:lnTo>
                  <a:lnTo>
                    <a:pt x="82" y="26"/>
                  </a:lnTo>
                  <a:lnTo>
                    <a:pt x="78" y="36"/>
                  </a:lnTo>
                  <a:lnTo>
                    <a:pt x="74" y="44"/>
                  </a:lnTo>
                  <a:lnTo>
                    <a:pt x="80" y="44"/>
                  </a:lnTo>
                  <a:lnTo>
                    <a:pt x="82" y="50"/>
                  </a:lnTo>
                  <a:lnTo>
                    <a:pt x="88" y="56"/>
                  </a:lnTo>
                  <a:lnTo>
                    <a:pt x="88" y="66"/>
                  </a:lnTo>
                  <a:lnTo>
                    <a:pt x="92" y="70"/>
                  </a:lnTo>
                  <a:lnTo>
                    <a:pt x="100" y="72"/>
                  </a:lnTo>
                  <a:lnTo>
                    <a:pt x="112" y="70"/>
                  </a:lnTo>
                  <a:lnTo>
                    <a:pt x="118" y="74"/>
                  </a:lnTo>
                  <a:lnTo>
                    <a:pt x="128" y="84"/>
                  </a:lnTo>
                  <a:lnTo>
                    <a:pt x="134" y="84"/>
                  </a:lnTo>
                  <a:lnTo>
                    <a:pt x="142" y="86"/>
                  </a:lnTo>
                  <a:lnTo>
                    <a:pt x="150" y="82"/>
                  </a:lnTo>
                  <a:lnTo>
                    <a:pt x="152" y="84"/>
                  </a:lnTo>
                  <a:lnTo>
                    <a:pt x="154" y="86"/>
                  </a:lnTo>
                  <a:lnTo>
                    <a:pt x="150" y="96"/>
                  </a:lnTo>
                  <a:lnTo>
                    <a:pt x="148" y="104"/>
                  </a:lnTo>
                  <a:lnTo>
                    <a:pt x="150" y="112"/>
                  </a:lnTo>
                  <a:lnTo>
                    <a:pt x="154" y="116"/>
                  </a:lnTo>
                  <a:lnTo>
                    <a:pt x="156" y="122"/>
                  </a:lnTo>
                  <a:lnTo>
                    <a:pt x="150" y="130"/>
                  </a:lnTo>
                  <a:lnTo>
                    <a:pt x="156" y="136"/>
                  </a:lnTo>
                  <a:lnTo>
                    <a:pt x="162" y="148"/>
                  </a:lnTo>
                  <a:lnTo>
                    <a:pt x="158" y="150"/>
                  </a:lnTo>
                  <a:lnTo>
                    <a:pt x="156" y="144"/>
                  </a:lnTo>
                  <a:lnTo>
                    <a:pt x="154" y="140"/>
                  </a:lnTo>
                  <a:lnTo>
                    <a:pt x="146" y="142"/>
                  </a:lnTo>
                  <a:lnTo>
                    <a:pt x="144" y="140"/>
                  </a:lnTo>
                  <a:lnTo>
                    <a:pt x="142" y="144"/>
                  </a:lnTo>
                  <a:lnTo>
                    <a:pt x="122" y="144"/>
                  </a:lnTo>
                  <a:lnTo>
                    <a:pt x="122" y="152"/>
                  </a:lnTo>
                  <a:lnTo>
                    <a:pt x="124" y="152"/>
                  </a:lnTo>
                  <a:lnTo>
                    <a:pt x="128" y="152"/>
                  </a:lnTo>
                  <a:lnTo>
                    <a:pt x="130" y="158"/>
                  </a:lnTo>
                  <a:lnTo>
                    <a:pt x="126" y="158"/>
                  </a:lnTo>
                  <a:lnTo>
                    <a:pt x="118" y="160"/>
                  </a:lnTo>
                  <a:lnTo>
                    <a:pt x="118" y="168"/>
                  </a:lnTo>
                  <a:lnTo>
                    <a:pt x="124" y="174"/>
                  </a:lnTo>
                  <a:lnTo>
                    <a:pt x="126" y="182"/>
                  </a:lnTo>
                  <a:lnTo>
                    <a:pt x="124" y="194"/>
                  </a:lnTo>
                  <a:lnTo>
                    <a:pt x="124" y="19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7" name="Freeform 269">
              <a:extLst>
                <a:ext uri="{FF2B5EF4-FFF2-40B4-BE49-F238E27FC236}">
                  <a16:creationId xmlns:a16="http://schemas.microsoft.com/office/drawing/2014/main" xmlns="" id="{C816FCF1-B052-4E07-A84A-BDFDED66FA2C}"/>
                </a:ext>
              </a:extLst>
            </p:cNvPr>
            <p:cNvSpPr>
              <a:spLocks/>
            </p:cNvSpPr>
            <p:nvPr/>
          </p:nvSpPr>
          <p:spPr bwMode="auto">
            <a:xfrm>
              <a:off x="2779713" y="4357688"/>
              <a:ext cx="828675" cy="869950"/>
            </a:xfrm>
            <a:custGeom>
              <a:avLst/>
              <a:gdLst/>
              <a:ahLst/>
              <a:cxnLst>
                <a:cxn ang="0">
                  <a:pos x="288" y="526"/>
                </a:cxn>
                <a:cxn ang="0">
                  <a:pos x="322" y="480"/>
                </a:cxn>
                <a:cxn ang="0">
                  <a:pos x="338" y="448"/>
                </a:cxn>
                <a:cxn ang="0">
                  <a:pos x="342" y="420"/>
                </a:cxn>
                <a:cxn ang="0">
                  <a:pos x="386" y="390"/>
                </a:cxn>
                <a:cxn ang="0">
                  <a:pos x="394" y="384"/>
                </a:cxn>
                <a:cxn ang="0">
                  <a:pos x="424" y="382"/>
                </a:cxn>
                <a:cxn ang="0">
                  <a:pos x="446" y="350"/>
                </a:cxn>
                <a:cxn ang="0">
                  <a:pos x="462" y="308"/>
                </a:cxn>
                <a:cxn ang="0">
                  <a:pos x="470" y="244"/>
                </a:cxn>
                <a:cxn ang="0">
                  <a:pos x="502" y="210"/>
                </a:cxn>
                <a:cxn ang="0">
                  <a:pos x="522" y="164"/>
                </a:cxn>
                <a:cxn ang="0">
                  <a:pos x="492" y="136"/>
                </a:cxn>
                <a:cxn ang="0">
                  <a:pos x="428" y="108"/>
                </a:cxn>
                <a:cxn ang="0">
                  <a:pos x="396" y="100"/>
                </a:cxn>
                <a:cxn ang="0">
                  <a:pos x="388" y="90"/>
                </a:cxn>
                <a:cxn ang="0">
                  <a:pos x="366" y="84"/>
                </a:cxn>
                <a:cxn ang="0">
                  <a:pos x="340" y="90"/>
                </a:cxn>
                <a:cxn ang="0">
                  <a:pos x="310" y="96"/>
                </a:cxn>
                <a:cxn ang="0">
                  <a:pos x="302" y="94"/>
                </a:cxn>
                <a:cxn ang="0">
                  <a:pos x="308" y="84"/>
                </a:cxn>
                <a:cxn ang="0">
                  <a:pos x="302" y="86"/>
                </a:cxn>
                <a:cxn ang="0">
                  <a:pos x="314" y="46"/>
                </a:cxn>
                <a:cxn ang="0">
                  <a:pos x="298" y="16"/>
                </a:cxn>
                <a:cxn ang="0">
                  <a:pos x="272" y="42"/>
                </a:cxn>
                <a:cxn ang="0">
                  <a:pos x="248" y="38"/>
                </a:cxn>
                <a:cxn ang="0">
                  <a:pos x="234" y="44"/>
                </a:cxn>
                <a:cxn ang="0">
                  <a:pos x="208" y="50"/>
                </a:cxn>
                <a:cxn ang="0">
                  <a:pos x="190" y="46"/>
                </a:cxn>
                <a:cxn ang="0">
                  <a:pos x="192" y="18"/>
                </a:cxn>
                <a:cxn ang="0">
                  <a:pos x="184" y="0"/>
                </a:cxn>
                <a:cxn ang="0">
                  <a:pos x="168" y="10"/>
                </a:cxn>
                <a:cxn ang="0">
                  <a:pos x="140" y="18"/>
                </a:cxn>
                <a:cxn ang="0">
                  <a:pos x="128" y="22"/>
                </a:cxn>
                <a:cxn ang="0">
                  <a:pos x="140" y="40"/>
                </a:cxn>
                <a:cxn ang="0">
                  <a:pos x="110" y="60"/>
                </a:cxn>
                <a:cxn ang="0">
                  <a:pos x="88" y="48"/>
                </a:cxn>
                <a:cxn ang="0">
                  <a:pos x="74" y="48"/>
                </a:cxn>
                <a:cxn ang="0">
                  <a:pos x="60" y="56"/>
                </a:cxn>
                <a:cxn ang="0">
                  <a:pos x="50" y="72"/>
                </a:cxn>
                <a:cxn ang="0">
                  <a:pos x="54" y="112"/>
                </a:cxn>
                <a:cxn ang="0">
                  <a:pos x="30" y="132"/>
                </a:cxn>
                <a:cxn ang="0">
                  <a:pos x="4" y="160"/>
                </a:cxn>
                <a:cxn ang="0">
                  <a:pos x="12" y="196"/>
                </a:cxn>
                <a:cxn ang="0">
                  <a:pos x="36" y="200"/>
                </a:cxn>
                <a:cxn ang="0">
                  <a:pos x="56" y="216"/>
                </a:cxn>
                <a:cxn ang="0">
                  <a:pos x="112" y="200"/>
                </a:cxn>
                <a:cxn ang="0">
                  <a:pos x="112" y="220"/>
                </a:cxn>
                <a:cxn ang="0">
                  <a:pos x="144" y="242"/>
                </a:cxn>
                <a:cxn ang="0">
                  <a:pos x="174" y="254"/>
                </a:cxn>
                <a:cxn ang="0">
                  <a:pos x="178" y="276"/>
                </a:cxn>
                <a:cxn ang="0">
                  <a:pos x="206" y="302"/>
                </a:cxn>
                <a:cxn ang="0">
                  <a:pos x="212" y="336"/>
                </a:cxn>
                <a:cxn ang="0">
                  <a:pos x="212" y="348"/>
                </a:cxn>
                <a:cxn ang="0">
                  <a:pos x="234" y="372"/>
                </a:cxn>
                <a:cxn ang="0">
                  <a:pos x="246" y="396"/>
                </a:cxn>
                <a:cxn ang="0">
                  <a:pos x="262" y="406"/>
                </a:cxn>
                <a:cxn ang="0">
                  <a:pos x="270" y="434"/>
                </a:cxn>
                <a:cxn ang="0">
                  <a:pos x="240" y="466"/>
                </a:cxn>
                <a:cxn ang="0">
                  <a:pos x="224" y="490"/>
                </a:cxn>
                <a:cxn ang="0">
                  <a:pos x="242" y="504"/>
                </a:cxn>
                <a:cxn ang="0">
                  <a:pos x="262" y="516"/>
                </a:cxn>
                <a:cxn ang="0">
                  <a:pos x="272" y="538"/>
                </a:cxn>
              </a:cxnLst>
              <a:rect l="0" t="0" r="r" b="b"/>
              <a:pathLst>
                <a:path w="522" h="548">
                  <a:moveTo>
                    <a:pt x="274" y="548"/>
                  </a:moveTo>
                  <a:lnTo>
                    <a:pt x="280" y="542"/>
                  </a:lnTo>
                  <a:lnTo>
                    <a:pt x="286" y="534"/>
                  </a:lnTo>
                  <a:lnTo>
                    <a:pt x="288" y="526"/>
                  </a:lnTo>
                  <a:lnTo>
                    <a:pt x="304" y="512"/>
                  </a:lnTo>
                  <a:lnTo>
                    <a:pt x="314" y="496"/>
                  </a:lnTo>
                  <a:lnTo>
                    <a:pt x="316" y="492"/>
                  </a:lnTo>
                  <a:lnTo>
                    <a:pt x="322" y="480"/>
                  </a:lnTo>
                  <a:lnTo>
                    <a:pt x="328" y="472"/>
                  </a:lnTo>
                  <a:lnTo>
                    <a:pt x="334" y="468"/>
                  </a:lnTo>
                  <a:lnTo>
                    <a:pt x="336" y="464"/>
                  </a:lnTo>
                  <a:lnTo>
                    <a:pt x="338" y="448"/>
                  </a:lnTo>
                  <a:lnTo>
                    <a:pt x="340" y="446"/>
                  </a:lnTo>
                  <a:lnTo>
                    <a:pt x="338" y="442"/>
                  </a:lnTo>
                  <a:lnTo>
                    <a:pt x="336" y="430"/>
                  </a:lnTo>
                  <a:lnTo>
                    <a:pt x="342" y="420"/>
                  </a:lnTo>
                  <a:lnTo>
                    <a:pt x="364" y="400"/>
                  </a:lnTo>
                  <a:lnTo>
                    <a:pt x="372" y="396"/>
                  </a:lnTo>
                  <a:lnTo>
                    <a:pt x="380" y="394"/>
                  </a:lnTo>
                  <a:lnTo>
                    <a:pt x="386" y="390"/>
                  </a:lnTo>
                  <a:lnTo>
                    <a:pt x="390" y="388"/>
                  </a:lnTo>
                  <a:lnTo>
                    <a:pt x="390" y="386"/>
                  </a:lnTo>
                  <a:lnTo>
                    <a:pt x="392" y="384"/>
                  </a:lnTo>
                  <a:lnTo>
                    <a:pt x="394" y="384"/>
                  </a:lnTo>
                  <a:lnTo>
                    <a:pt x="400" y="384"/>
                  </a:lnTo>
                  <a:lnTo>
                    <a:pt x="406" y="384"/>
                  </a:lnTo>
                  <a:lnTo>
                    <a:pt x="410" y="382"/>
                  </a:lnTo>
                  <a:lnTo>
                    <a:pt x="424" y="382"/>
                  </a:lnTo>
                  <a:lnTo>
                    <a:pt x="426" y="378"/>
                  </a:lnTo>
                  <a:lnTo>
                    <a:pt x="436" y="370"/>
                  </a:lnTo>
                  <a:lnTo>
                    <a:pt x="440" y="360"/>
                  </a:lnTo>
                  <a:lnTo>
                    <a:pt x="446" y="350"/>
                  </a:lnTo>
                  <a:lnTo>
                    <a:pt x="450" y="340"/>
                  </a:lnTo>
                  <a:lnTo>
                    <a:pt x="456" y="334"/>
                  </a:lnTo>
                  <a:lnTo>
                    <a:pt x="458" y="316"/>
                  </a:lnTo>
                  <a:lnTo>
                    <a:pt x="462" y="308"/>
                  </a:lnTo>
                  <a:lnTo>
                    <a:pt x="466" y="284"/>
                  </a:lnTo>
                  <a:lnTo>
                    <a:pt x="464" y="264"/>
                  </a:lnTo>
                  <a:lnTo>
                    <a:pt x="466" y="246"/>
                  </a:lnTo>
                  <a:lnTo>
                    <a:pt x="470" y="244"/>
                  </a:lnTo>
                  <a:lnTo>
                    <a:pt x="474" y="244"/>
                  </a:lnTo>
                  <a:lnTo>
                    <a:pt x="478" y="242"/>
                  </a:lnTo>
                  <a:lnTo>
                    <a:pt x="488" y="220"/>
                  </a:lnTo>
                  <a:lnTo>
                    <a:pt x="502" y="210"/>
                  </a:lnTo>
                  <a:lnTo>
                    <a:pt x="502" y="208"/>
                  </a:lnTo>
                  <a:lnTo>
                    <a:pt x="516" y="190"/>
                  </a:lnTo>
                  <a:lnTo>
                    <a:pt x="520" y="178"/>
                  </a:lnTo>
                  <a:lnTo>
                    <a:pt x="522" y="164"/>
                  </a:lnTo>
                  <a:lnTo>
                    <a:pt x="522" y="160"/>
                  </a:lnTo>
                  <a:lnTo>
                    <a:pt x="518" y="146"/>
                  </a:lnTo>
                  <a:lnTo>
                    <a:pt x="514" y="140"/>
                  </a:lnTo>
                  <a:lnTo>
                    <a:pt x="492" y="136"/>
                  </a:lnTo>
                  <a:lnTo>
                    <a:pt x="472" y="120"/>
                  </a:lnTo>
                  <a:lnTo>
                    <a:pt x="460" y="112"/>
                  </a:lnTo>
                  <a:lnTo>
                    <a:pt x="454" y="110"/>
                  </a:lnTo>
                  <a:lnTo>
                    <a:pt x="428" y="108"/>
                  </a:lnTo>
                  <a:lnTo>
                    <a:pt x="408" y="104"/>
                  </a:lnTo>
                  <a:lnTo>
                    <a:pt x="406" y="102"/>
                  </a:lnTo>
                  <a:lnTo>
                    <a:pt x="394" y="106"/>
                  </a:lnTo>
                  <a:lnTo>
                    <a:pt x="396" y="100"/>
                  </a:lnTo>
                  <a:lnTo>
                    <a:pt x="394" y="100"/>
                  </a:lnTo>
                  <a:lnTo>
                    <a:pt x="392" y="100"/>
                  </a:lnTo>
                  <a:lnTo>
                    <a:pt x="392" y="96"/>
                  </a:lnTo>
                  <a:lnTo>
                    <a:pt x="388" y="90"/>
                  </a:lnTo>
                  <a:lnTo>
                    <a:pt x="382" y="94"/>
                  </a:lnTo>
                  <a:lnTo>
                    <a:pt x="380" y="88"/>
                  </a:lnTo>
                  <a:lnTo>
                    <a:pt x="370" y="84"/>
                  </a:lnTo>
                  <a:lnTo>
                    <a:pt x="366" y="84"/>
                  </a:lnTo>
                  <a:lnTo>
                    <a:pt x="358" y="80"/>
                  </a:lnTo>
                  <a:lnTo>
                    <a:pt x="348" y="78"/>
                  </a:lnTo>
                  <a:lnTo>
                    <a:pt x="346" y="80"/>
                  </a:lnTo>
                  <a:lnTo>
                    <a:pt x="340" y="90"/>
                  </a:lnTo>
                  <a:lnTo>
                    <a:pt x="334" y="92"/>
                  </a:lnTo>
                  <a:lnTo>
                    <a:pt x="328" y="104"/>
                  </a:lnTo>
                  <a:lnTo>
                    <a:pt x="328" y="94"/>
                  </a:lnTo>
                  <a:lnTo>
                    <a:pt x="310" y="96"/>
                  </a:lnTo>
                  <a:lnTo>
                    <a:pt x="308" y="96"/>
                  </a:lnTo>
                  <a:lnTo>
                    <a:pt x="302" y="96"/>
                  </a:lnTo>
                  <a:lnTo>
                    <a:pt x="300" y="98"/>
                  </a:lnTo>
                  <a:lnTo>
                    <a:pt x="302" y="94"/>
                  </a:lnTo>
                  <a:lnTo>
                    <a:pt x="308" y="96"/>
                  </a:lnTo>
                  <a:lnTo>
                    <a:pt x="310" y="94"/>
                  </a:lnTo>
                  <a:lnTo>
                    <a:pt x="312" y="88"/>
                  </a:lnTo>
                  <a:lnTo>
                    <a:pt x="308" y="84"/>
                  </a:lnTo>
                  <a:lnTo>
                    <a:pt x="310" y="82"/>
                  </a:lnTo>
                  <a:lnTo>
                    <a:pt x="306" y="82"/>
                  </a:lnTo>
                  <a:lnTo>
                    <a:pt x="304" y="86"/>
                  </a:lnTo>
                  <a:lnTo>
                    <a:pt x="302" y="86"/>
                  </a:lnTo>
                  <a:lnTo>
                    <a:pt x="302" y="76"/>
                  </a:lnTo>
                  <a:lnTo>
                    <a:pt x="318" y="58"/>
                  </a:lnTo>
                  <a:lnTo>
                    <a:pt x="320" y="48"/>
                  </a:lnTo>
                  <a:lnTo>
                    <a:pt x="314" y="46"/>
                  </a:lnTo>
                  <a:lnTo>
                    <a:pt x="310" y="32"/>
                  </a:lnTo>
                  <a:lnTo>
                    <a:pt x="304" y="18"/>
                  </a:lnTo>
                  <a:lnTo>
                    <a:pt x="302" y="14"/>
                  </a:lnTo>
                  <a:lnTo>
                    <a:pt x="298" y="16"/>
                  </a:lnTo>
                  <a:lnTo>
                    <a:pt x="290" y="28"/>
                  </a:lnTo>
                  <a:lnTo>
                    <a:pt x="286" y="36"/>
                  </a:lnTo>
                  <a:lnTo>
                    <a:pt x="280" y="42"/>
                  </a:lnTo>
                  <a:lnTo>
                    <a:pt x="272" y="42"/>
                  </a:lnTo>
                  <a:lnTo>
                    <a:pt x="266" y="44"/>
                  </a:lnTo>
                  <a:lnTo>
                    <a:pt x="260" y="40"/>
                  </a:lnTo>
                  <a:lnTo>
                    <a:pt x="254" y="36"/>
                  </a:lnTo>
                  <a:lnTo>
                    <a:pt x="248" y="38"/>
                  </a:lnTo>
                  <a:lnTo>
                    <a:pt x="242" y="38"/>
                  </a:lnTo>
                  <a:lnTo>
                    <a:pt x="242" y="38"/>
                  </a:lnTo>
                  <a:lnTo>
                    <a:pt x="240" y="46"/>
                  </a:lnTo>
                  <a:lnTo>
                    <a:pt x="234" y="44"/>
                  </a:lnTo>
                  <a:lnTo>
                    <a:pt x="228" y="44"/>
                  </a:lnTo>
                  <a:lnTo>
                    <a:pt x="224" y="44"/>
                  </a:lnTo>
                  <a:lnTo>
                    <a:pt x="218" y="48"/>
                  </a:lnTo>
                  <a:lnTo>
                    <a:pt x="208" y="50"/>
                  </a:lnTo>
                  <a:lnTo>
                    <a:pt x="204" y="54"/>
                  </a:lnTo>
                  <a:lnTo>
                    <a:pt x="198" y="52"/>
                  </a:lnTo>
                  <a:lnTo>
                    <a:pt x="194" y="50"/>
                  </a:lnTo>
                  <a:lnTo>
                    <a:pt x="190" y="46"/>
                  </a:lnTo>
                  <a:lnTo>
                    <a:pt x="190" y="40"/>
                  </a:lnTo>
                  <a:lnTo>
                    <a:pt x="188" y="36"/>
                  </a:lnTo>
                  <a:lnTo>
                    <a:pt x="190" y="22"/>
                  </a:lnTo>
                  <a:lnTo>
                    <a:pt x="192" y="18"/>
                  </a:lnTo>
                  <a:lnTo>
                    <a:pt x="190" y="10"/>
                  </a:lnTo>
                  <a:lnTo>
                    <a:pt x="186" y="10"/>
                  </a:lnTo>
                  <a:lnTo>
                    <a:pt x="186" y="4"/>
                  </a:lnTo>
                  <a:lnTo>
                    <a:pt x="184" y="0"/>
                  </a:lnTo>
                  <a:lnTo>
                    <a:pt x="178" y="2"/>
                  </a:lnTo>
                  <a:lnTo>
                    <a:pt x="178" y="4"/>
                  </a:lnTo>
                  <a:lnTo>
                    <a:pt x="172" y="10"/>
                  </a:lnTo>
                  <a:lnTo>
                    <a:pt x="168" y="10"/>
                  </a:lnTo>
                  <a:lnTo>
                    <a:pt x="162" y="14"/>
                  </a:lnTo>
                  <a:lnTo>
                    <a:pt x="150" y="16"/>
                  </a:lnTo>
                  <a:lnTo>
                    <a:pt x="146" y="18"/>
                  </a:lnTo>
                  <a:lnTo>
                    <a:pt x="140" y="18"/>
                  </a:lnTo>
                  <a:lnTo>
                    <a:pt x="130" y="14"/>
                  </a:lnTo>
                  <a:lnTo>
                    <a:pt x="122" y="12"/>
                  </a:lnTo>
                  <a:lnTo>
                    <a:pt x="122" y="18"/>
                  </a:lnTo>
                  <a:lnTo>
                    <a:pt x="128" y="22"/>
                  </a:lnTo>
                  <a:lnTo>
                    <a:pt x="128" y="28"/>
                  </a:lnTo>
                  <a:lnTo>
                    <a:pt x="130" y="38"/>
                  </a:lnTo>
                  <a:lnTo>
                    <a:pt x="140" y="38"/>
                  </a:lnTo>
                  <a:lnTo>
                    <a:pt x="140" y="40"/>
                  </a:lnTo>
                  <a:lnTo>
                    <a:pt x="132" y="44"/>
                  </a:lnTo>
                  <a:lnTo>
                    <a:pt x="128" y="50"/>
                  </a:lnTo>
                  <a:lnTo>
                    <a:pt x="114" y="56"/>
                  </a:lnTo>
                  <a:lnTo>
                    <a:pt x="110" y="60"/>
                  </a:lnTo>
                  <a:lnTo>
                    <a:pt x="100" y="60"/>
                  </a:lnTo>
                  <a:lnTo>
                    <a:pt x="94" y="52"/>
                  </a:lnTo>
                  <a:lnTo>
                    <a:pt x="90" y="54"/>
                  </a:lnTo>
                  <a:lnTo>
                    <a:pt x="88" y="48"/>
                  </a:lnTo>
                  <a:lnTo>
                    <a:pt x="86" y="44"/>
                  </a:lnTo>
                  <a:lnTo>
                    <a:pt x="78" y="46"/>
                  </a:lnTo>
                  <a:lnTo>
                    <a:pt x="76" y="44"/>
                  </a:lnTo>
                  <a:lnTo>
                    <a:pt x="74" y="48"/>
                  </a:lnTo>
                  <a:lnTo>
                    <a:pt x="54" y="48"/>
                  </a:lnTo>
                  <a:lnTo>
                    <a:pt x="54" y="56"/>
                  </a:lnTo>
                  <a:lnTo>
                    <a:pt x="56" y="56"/>
                  </a:lnTo>
                  <a:lnTo>
                    <a:pt x="60" y="56"/>
                  </a:lnTo>
                  <a:lnTo>
                    <a:pt x="62" y="62"/>
                  </a:lnTo>
                  <a:lnTo>
                    <a:pt x="58" y="62"/>
                  </a:lnTo>
                  <a:lnTo>
                    <a:pt x="50" y="64"/>
                  </a:lnTo>
                  <a:lnTo>
                    <a:pt x="50" y="72"/>
                  </a:lnTo>
                  <a:lnTo>
                    <a:pt x="56" y="78"/>
                  </a:lnTo>
                  <a:lnTo>
                    <a:pt x="58" y="86"/>
                  </a:lnTo>
                  <a:lnTo>
                    <a:pt x="56" y="98"/>
                  </a:lnTo>
                  <a:lnTo>
                    <a:pt x="54" y="112"/>
                  </a:lnTo>
                  <a:lnTo>
                    <a:pt x="52" y="126"/>
                  </a:lnTo>
                  <a:lnTo>
                    <a:pt x="50" y="126"/>
                  </a:lnTo>
                  <a:lnTo>
                    <a:pt x="44" y="126"/>
                  </a:lnTo>
                  <a:lnTo>
                    <a:pt x="30" y="132"/>
                  </a:lnTo>
                  <a:lnTo>
                    <a:pt x="18" y="138"/>
                  </a:lnTo>
                  <a:lnTo>
                    <a:pt x="10" y="148"/>
                  </a:lnTo>
                  <a:lnTo>
                    <a:pt x="10" y="158"/>
                  </a:lnTo>
                  <a:lnTo>
                    <a:pt x="4" y="160"/>
                  </a:lnTo>
                  <a:lnTo>
                    <a:pt x="0" y="172"/>
                  </a:lnTo>
                  <a:lnTo>
                    <a:pt x="4" y="180"/>
                  </a:lnTo>
                  <a:lnTo>
                    <a:pt x="12" y="190"/>
                  </a:lnTo>
                  <a:lnTo>
                    <a:pt x="12" y="196"/>
                  </a:lnTo>
                  <a:lnTo>
                    <a:pt x="20" y="196"/>
                  </a:lnTo>
                  <a:lnTo>
                    <a:pt x="22" y="202"/>
                  </a:lnTo>
                  <a:lnTo>
                    <a:pt x="30" y="204"/>
                  </a:lnTo>
                  <a:lnTo>
                    <a:pt x="36" y="200"/>
                  </a:lnTo>
                  <a:lnTo>
                    <a:pt x="44" y="194"/>
                  </a:lnTo>
                  <a:lnTo>
                    <a:pt x="44" y="216"/>
                  </a:lnTo>
                  <a:lnTo>
                    <a:pt x="48" y="218"/>
                  </a:lnTo>
                  <a:lnTo>
                    <a:pt x="56" y="216"/>
                  </a:lnTo>
                  <a:lnTo>
                    <a:pt x="72" y="218"/>
                  </a:lnTo>
                  <a:lnTo>
                    <a:pt x="84" y="212"/>
                  </a:lnTo>
                  <a:lnTo>
                    <a:pt x="96" y="200"/>
                  </a:lnTo>
                  <a:lnTo>
                    <a:pt x="112" y="200"/>
                  </a:lnTo>
                  <a:lnTo>
                    <a:pt x="114" y="202"/>
                  </a:lnTo>
                  <a:lnTo>
                    <a:pt x="114" y="206"/>
                  </a:lnTo>
                  <a:lnTo>
                    <a:pt x="114" y="214"/>
                  </a:lnTo>
                  <a:lnTo>
                    <a:pt x="112" y="220"/>
                  </a:lnTo>
                  <a:lnTo>
                    <a:pt x="116" y="230"/>
                  </a:lnTo>
                  <a:lnTo>
                    <a:pt x="124" y="236"/>
                  </a:lnTo>
                  <a:lnTo>
                    <a:pt x="140" y="238"/>
                  </a:lnTo>
                  <a:lnTo>
                    <a:pt x="144" y="242"/>
                  </a:lnTo>
                  <a:lnTo>
                    <a:pt x="156" y="246"/>
                  </a:lnTo>
                  <a:lnTo>
                    <a:pt x="160" y="250"/>
                  </a:lnTo>
                  <a:lnTo>
                    <a:pt x="170" y="250"/>
                  </a:lnTo>
                  <a:lnTo>
                    <a:pt x="174" y="254"/>
                  </a:lnTo>
                  <a:lnTo>
                    <a:pt x="178" y="258"/>
                  </a:lnTo>
                  <a:lnTo>
                    <a:pt x="180" y="268"/>
                  </a:lnTo>
                  <a:lnTo>
                    <a:pt x="180" y="274"/>
                  </a:lnTo>
                  <a:lnTo>
                    <a:pt x="178" y="276"/>
                  </a:lnTo>
                  <a:lnTo>
                    <a:pt x="184" y="288"/>
                  </a:lnTo>
                  <a:lnTo>
                    <a:pt x="206" y="290"/>
                  </a:lnTo>
                  <a:lnTo>
                    <a:pt x="206" y="298"/>
                  </a:lnTo>
                  <a:lnTo>
                    <a:pt x="206" y="302"/>
                  </a:lnTo>
                  <a:lnTo>
                    <a:pt x="212" y="304"/>
                  </a:lnTo>
                  <a:lnTo>
                    <a:pt x="216" y="316"/>
                  </a:lnTo>
                  <a:lnTo>
                    <a:pt x="216" y="328"/>
                  </a:lnTo>
                  <a:lnTo>
                    <a:pt x="212" y="336"/>
                  </a:lnTo>
                  <a:lnTo>
                    <a:pt x="214" y="342"/>
                  </a:lnTo>
                  <a:lnTo>
                    <a:pt x="212" y="344"/>
                  </a:lnTo>
                  <a:lnTo>
                    <a:pt x="210" y="344"/>
                  </a:lnTo>
                  <a:lnTo>
                    <a:pt x="212" y="348"/>
                  </a:lnTo>
                  <a:lnTo>
                    <a:pt x="212" y="368"/>
                  </a:lnTo>
                  <a:lnTo>
                    <a:pt x="214" y="370"/>
                  </a:lnTo>
                  <a:lnTo>
                    <a:pt x="224" y="374"/>
                  </a:lnTo>
                  <a:lnTo>
                    <a:pt x="234" y="372"/>
                  </a:lnTo>
                  <a:lnTo>
                    <a:pt x="242" y="374"/>
                  </a:lnTo>
                  <a:lnTo>
                    <a:pt x="244" y="378"/>
                  </a:lnTo>
                  <a:lnTo>
                    <a:pt x="244" y="394"/>
                  </a:lnTo>
                  <a:lnTo>
                    <a:pt x="246" y="396"/>
                  </a:lnTo>
                  <a:lnTo>
                    <a:pt x="250" y="398"/>
                  </a:lnTo>
                  <a:lnTo>
                    <a:pt x="258" y="396"/>
                  </a:lnTo>
                  <a:lnTo>
                    <a:pt x="260" y="398"/>
                  </a:lnTo>
                  <a:lnTo>
                    <a:pt x="262" y="406"/>
                  </a:lnTo>
                  <a:lnTo>
                    <a:pt x="258" y="422"/>
                  </a:lnTo>
                  <a:lnTo>
                    <a:pt x="266" y="422"/>
                  </a:lnTo>
                  <a:lnTo>
                    <a:pt x="266" y="424"/>
                  </a:lnTo>
                  <a:lnTo>
                    <a:pt x="270" y="434"/>
                  </a:lnTo>
                  <a:lnTo>
                    <a:pt x="268" y="444"/>
                  </a:lnTo>
                  <a:lnTo>
                    <a:pt x="262" y="450"/>
                  </a:lnTo>
                  <a:lnTo>
                    <a:pt x="256" y="452"/>
                  </a:lnTo>
                  <a:lnTo>
                    <a:pt x="240" y="466"/>
                  </a:lnTo>
                  <a:lnTo>
                    <a:pt x="230" y="482"/>
                  </a:lnTo>
                  <a:lnTo>
                    <a:pt x="216" y="492"/>
                  </a:lnTo>
                  <a:lnTo>
                    <a:pt x="222" y="492"/>
                  </a:lnTo>
                  <a:lnTo>
                    <a:pt x="224" y="490"/>
                  </a:lnTo>
                  <a:lnTo>
                    <a:pt x="228" y="490"/>
                  </a:lnTo>
                  <a:lnTo>
                    <a:pt x="236" y="498"/>
                  </a:lnTo>
                  <a:lnTo>
                    <a:pt x="238" y="504"/>
                  </a:lnTo>
                  <a:lnTo>
                    <a:pt x="242" y="504"/>
                  </a:lnTo>
                  <a:lnTo>
                    <a:pt x="244" y="502"/>
                  </a:lnTo>
                  <a:lnTo>
                    <a:pt x="250" y="508"/>
                  </a:lnTo>
                  <a:lnTo>
                    <a:pt x="258" y="512"/>
                  </a:lnTo>
                  <a:lnTo>
                    <a:pt x="262" y="516"/>
                  </a:lnTo>
                  <a:lnTo>
                    <a:pt x="268" y="520"/>
                  </a:lnTo>
                  <a:lnTo>
                    <a:pt x="270" y="526"/>
                  </a:lnTo>
                  <a:lnTo>
                    <a:pt x="278" y="532"/>
                  </a:lnTo>
                  <a:lnTo>
                    <a:pt x="272" y="538"/>
                  </a:lnTo>
                  <a:lnTo>
                    <a:pt x="272" y="546"/>
                  </a:lnTo>
                  <a:lnTo>
                    <a:pt x="274" y="548"/>
                  </a:lnTo>
                  <a:lnTo>
                    <a:pt x="274" y="5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8" name="Freeform 270">
              <a:extLst>
                <a:ext uri="{FF2B5EF4-FFF2-40B4-BE49-F238E27FC236}">
                  <a16:creationId xmlns:a16="http://schemas.microsoft.com/office/drawing/2014/main" xmlns="" id="{7CAAE203-C8F1-4D4A-86DE-07EEF87698AE}"/>
                </a:ext>
              </a:extLst>
            </p:cNvPr>
            <p:cNvSpPr>
              <a:spLocks/>
            </p:cNvSpPr>
            <p:nvPr/>
          </p:nvSpPr>
          <p:spPr bwMode="auto">
            <a:xfrm>
              <a:off x="4456113" y="2293938"/>
              <a:ext cx="552450" cy="660400"/>
            </a:xfrm>
            <a:custGeom>
              <a:avLst/>
              <a:gdLst/>
              <a:ahLst/>
              <a:cxnLst>
                <a:cxn ang="0">
                  <a:pos x="2" y="348"/>
                </a:cxn>
                <a:cxn ang="0">
                  <a:pos x="2" y="336"/>
                </a:cxn>
                <a:cxn ang="0">
                  <a:pos x="28" y="334"/>
                </a:cxn>
                <a:cxn ang="0">
                  <a:pos x="30" y="330"/>
                </a:cxn>
                <a:cxn ang="0">
                  <a:pos x="0" y="326"/>
                </a:cxn>
                <a:cxn ang="0">
                  <a:pos x="16" y="310"/>
                </a:cxn>
                <a:cxn ang="0">
                  <a:pos x="14" y="304"/>
                </a:cxn>
                <a:cxn ang="0">
                  <a:pos x="20" y="294"/>
                </a:cxn>
                <a:cxn ang="0">
                  <a:pos x="28" y="286"/>
                </a:cxn>
                <a:cxn ang="0">
                  <a:pos x="40" y="274"/>
                </a:cxn>
                <a:cxn ang="0">
                  <a:pos x="56" y="270"/>
                </a:cxn>
                <a:cxn ang="0">
                  <a:pos x="70" y="266"/>
                </a:cxn>
                <a:cxn ang="0">
                  <a:pos x="68" y="264"/>
                </a:cxn>
                <a:cxn ang="0">
                  <a:pos x="68" y="246"/>
                </a:cxn>
                <a:cxn ang="0">
                  <a:pos x="92" y="214"/>
                </a:cxn>
                <a:cxn ang="0">
                  <a:pos x="102" y="206"/>
                </a:cxn>
                <a:cxn ang="0">
                  <a:pos x="100" y="188"/>
                </a:cxn>
                <a:cxn ang="0">
                  <a:pos x="114" y="168"/>
                </a:cxn>
                <a:cxn ang="0">
                  <a:pos x="122" y="152"/>
                </a:cxn>
                <a:cxn ang="0">
                  <a:pos x="144" y="132"/>
                </a:cxn>
                <a:cxn ang="0">
                  <a:pos x="144" y="118"/>
                </a:cxn>
                <a:cxn ang="0">
                  <a:pos x="150" y="112"/>
                </a:cxn>
                <a:cxn ang="0">
                  <a:pos x="166" y="102"/>
                </a:cxn>
                <a:cxn ang="0">
                  <a:pos x="170" y="90"/>
                </a:cxn>
                <a:cxn ang="0">
                  <a:pos x="176" y="64"/>
                </a:cxn>
                <a:cxn ang="0">
                  <a:pos x="184" y="62"/>
                </a:cxn>
                <a:cxn ang="0">
                  <a:pos x="196" y="52"/>
                </a:cxn>
                <a:cxn ang="0">
                  <a:pos x="210" y="58"/>
                </a:cxn>
                <a:cxn ang="0">
                  <a:pos x="218" y="48"/>
                </a:cxn>
                <a:cxn ang="0">
                  <a:pos x="224" y="38"/>
                </a:cxn>
                <a:cxn ang="0">
                  <a:pos x="238" y="40"/>
                </a:cxn>
                <a:cxn ang="0">
                  <a:pos x="262" y="18"/>
                </a:cxn>
                <a:cxn ang="0">
                  <a:pos x="278" y="10"/>
                </a:cxn>
                <a:cxn ang="0">
                  <a:pos x="288" y="6"/>
                </a:cxn>
                <a:cxn ang="0">
                  <a:pos x="294" y="22"/>
                </a:cxn>
                <a:cxn ang="0">
                  <a:pos x="308" y="16"/>
                </a:cxn>
                <a:cxn ang="0">
                  <a:pos x="324" y="10"/>
                </a:cxn>
                <a:cxn ang="0">
                  <a:pos x="348" y="30"/>
                </a:cxn>
                <a:cxn ang="0">
                  <a:pos x="346" y="52"/>
                </a:cxn>
                <a:cxn ang="0">
                  <a:pos x="320" y="74"/>
                </a:cxn>
                <a:cxn ang="0">
                  <a:pos x="278" y="60"/>
                </a:cxn>
                <a:cxn ang="0">
                  <a:pos x="224" y="74"/>
                </a:cxn>
                <a:cxn ang="0">
                  <a:pos x="204" y="86"/>
                </a:cxn>
                <a:cxn ang="0">
                  <a:pos x="176" y="110"/>
                </a:cxn>
                <a:cxn ang="0">
                  <a:pos x="152" y="146"/>
                </a:cxn>
                <a:cxn ang="0">
                  <a:pos x="126" y="212"/>
                </a:cxn>
                <a:cxn ang="0">
                  <a:pos x="96" y="260"/>
                </a:cxn>
                <a:cxn ang="0">
                  <a:pos x="102" y="322"/>
                </a:cxn>
                <a:cxn ang="0">
                  <a:pos x="98" y="356"/>
                </a:cxn>
                <a:cxn ang="0">
                  <a:pos x="86" y="392"/>
                </a:cxn>
                <a:cxn ang="0">
                  <a:pos x="76" y="384"/>
                </a:cxn>
                <a:cxn ang="0">
                  <a:pos x="72" y="376"/>
                </a:cxn>
                <a:cxn ang="0">
                  <a:pos x="60" y="390"/>
                </a:cxn>
                <a:cxn ang="0">
                  <a:pos x="28" y="414"/>
                </a:cxn>
                <a:cxn ang="0">
                  <a:pos x="20" y="410"/>
                </a:cxn>
                <a:cxn ang="0">
                  <a:pos x="16" y="384"/>
                </a:cxn>
                <a:cxn ang="0">
                  <a:pos x="6" y="374"/>
                </a:cxn>
                <a:cxn ang="0">
                  <a:pos x="20" y="352"/>
                </a:cxn>
                <a:cxn ang="0">
                  <a:pos x="10" y="362"/>
                </a:cxn>
              </a:cxnLst>
              <a:rect l="0" t="0" r="r" b="b"/>
              <a:pathLst>
                <a:path w="348" h="416">
                  <a:moveTo>
                    <a:pt x="10" y="362"/>
                  </a:moveTo>
                  <a:lnTo>
                    <a:pt x="8" y="356"/>
                  </a:lnTo>
                  <a:lnTo>
                    <a:pt x="4" y="360"/>
                  </a:lnTo>
                  <a:lnTo>
                    <a:pt x="2" y="354"/>
                  </a:lnTo>
                  <a:lnTo>
                    <a:pt x="10" y="346"/>
                  </a:lnTo>
                  <a:lnTo>
                    <a:pt x="2" y="348"/>
                  </a:lnTo>
                  <a:lnTo>
                    <a:pt x="0" y="342"/>
                  </a:lnTo>
                  <a:lnTo>
                    <a:pt x="4" y="344"/>
                  </a:lnTo>
                  <a:lnTo>
                    <a:pt x="4" y="340"/>
                  </a:lnTo>
                  <a:lnTo>
                    <a:pt x="0" y="342"/>
                  </a:lnTo>
                  <a:lnTo>
                    <a:pt x="0" y="338"/>
                  </a:lnTo>
                  <a:lnTo>
                    <a:pt x="2" y="336"/>
                  </a:lnTo>
                  <a:lnTo>
                    <a:pt x="22" y="334"/>
                  </a:lnTo>
                  <a:lnTo>
                    <a:pt x="24" y="336"/>
                  </a:lnTo>
                  <a:lnTo>
                    <a:pt x="26" y="340"/>
                  </a:lnTo>
                  <a:lnTo>
                    <a:pt x="28" y="338"/>
                  </a:lnTo>
                  <a:lnTo>
                    <a:pt x="26" y="336"/>
                  </a:lnTo>
                  <a:lnTo>
                    <a:pt x="28" y="334"/>
                  </a:lnTo>
                  <a:lnTo>
                    <a:pt x="34" y="332"/>
                  </a:lnTo>
                  <a:lnTo>
                    <a:pt x="36" y="330"/>
                  </a:lnTo>
                  <a:lnTo>
                    <a:pt x="30" y="330"/>
                  </a:lnTo>
                  <a:lnTo>
                    <a:pt x="34" y="322"/>
                  </a:lnTo>
                  <a:lnTo>
                    <a:pt x="30" y="324"/>
                  </a:lnTo>
                  <a:lnTo>
                    <a:pt x="30" y="330"/>
                  </a:lnTo>
                  <a:lnTo>
                    <a:pt x="26" y="332"/>
                  </a:lnTo>
                  <a:lnTo>
                    <a:pt x="20" y="332"/>
                  </a:lnTo>
                  <a:lnTo>
                    <a:pt x="20" y="326"/>
                  </a:lnTo>
                  <a:lnTo>
                    <a:pt x="18" y="332"/>
                  </a:lnTo>
                  <a:lnTo>
                    <a:pt x="2" y="334"/>
                  </a:lnTo>
                  <a:lnTo>
                    <a:pt x="0" y="326"/>
                  </a:lnTo>
                  <a:lnTo>
                    <a:pt x="4" y="324"/>
                  </a:lnTo>
                  <a:lnTo>
                    <a:pt x="4" y="320"/>
                  </a:lnTo>
                  <a:lnTo>
                    <a:pt x="0" y="316"/>
                  </a:lnTo>
                  <a:lnTo>
                    <a:pt x="6" y="314"/>
                  </a:lnTo>
                  <a:lnTo>
                    <a:pt x="12" y="312"/>
                  </a:lnTo>
                  <a:lnTo>
                    <a:pt x="16" y="310"/>
                  </a:lnTo>
                  <a:lnTo>
                    <a:pt x="2" y="312"/>
                  </a:lnTo>
                  <a:lnTo>
                    <a:pt x="2" y="306"/>
                  </a:lnTo>
                  <a:lnTo>
                    <a:pt x="6" y="308"/>
                  </a:lnTo>
                  <a:lnTo>
                    <a:pt x="6" y="304"/>
                  </a:lnTo>
                  <a:lnTo>
                    <a:pt x="12" y="304"/>
                  </a:lnTo>
                  <a:lnTo>
                    <a:pt x="14" y="304"/>
                  </a:lnTo>
                  <a:lnTo>
                    <a:pt x="18" y="298"/>
                  </a:lnTo>
                  <a:lnTo>
                    <a:pt x="20" y="304"/>
                  </a:lnTo>
                  <a:lnTo>
                    <a:pt x="20" y="298"/>
                  </a:lnTo>
                  <a:lnTo>
                    <a:pt x="22" y="296"/>
                  </a:lnTo>
                  <a:lnTo>
                    <a:pt x="18" y="296"/>
                  </a:lnTo>
                  <a:lnTo>
                    <a:pt x="20" y="294"/>
                  </a:lnTo>
                  <a:lnTo>
                    <a:pt x="18" y="294"/>
                  </a:lnTo>
                  <a:lnTo>
                    <a:pt x="34" y="292"/>
                  </a:lnTo>
                  <a:lnTo>
                    <a:pt x="32" y="292"/>
                  </a:lnTo>
                  <a:lnTo>
                    <a:pt x="34" y="290"/>
                  </a:lnTo>
                  <a:lnTo>
                    <a:pt x="26" y="288"/>
                  </a:lnTo>
                  <a:lnTo>
                    <a:pt x="28" y="286"/>
                  </a:lnTo>
                  <a:lnTo>
                    <a:pt x="26" y="284"/>
                  </a:lnTo>
                  <a:lnTo>
                    <a:pt x="28" y="280"/>
                  </a:lnTo>
                  <a:lnTo>
                    <a:pt x="32" y="282"/>
                  </a:lnTo>
                  <a:lnTo>
                    <a:pt x="34" y="280"/>
                  </a:lnTo>
                  <a:lnTo>
                    <a:pt x="34" y="276"/>
                  </a:lnTo>
                  <a:lnTo>
                    <a:pt x="40" y="274"/>
                  </a:lnTo>
                  <a:lnTo>
                    <a:pt x="40" y="272"/>
                  </a:lnTo>
                  <a:lnTo>
                    <a:pt x="44" y="274"/>
                  </a:lnTo>
                  <a:lnTo>
                    <a:pt x="44" y="270"/>
                  </a:lnTo>
                  <a:lnTo>
                    <a:pt x="48" y="268"/>
                  </a:lnTo>
                  <a:lnTo>
                    <a:pt x="54" y="264"/>
                  </a:lnTo>
                  <a:lnTo>
                    <a:pt x="56" y="270"/>
                  </a:lnTo>
                  <a:lnTo>
                    <a:pt x="58" y="268"/>
                  </a:lnTo>
                  <a:lnTo>
                    <a:pt x="58" y="264"/>
                  </a:lnTo>
                  <a:lnTo>
                    <a:pt x="62" y="260"/>
                  </a:lnTo>
                  <a:lnTo>
                    <a:pt x="66" y="268"/>
                  </a:lnTo>
                  <a:lnTo>
                    <a:pt x="68" y="268"/>
                  </a:lnTo>
                  <a:lnTo>
                    <a:pt x="70" y="266"/>
                  </a:lnTo>
                  <a:lnTo>
                    <a:pt x="76" y="264"/>
                  </a:lnTo>
                  <a:lnTo>
                    <a:pt x="74" y="260"/>
                  </a:lnTo>
                  <a:lnTo>
                    <a:pt x="84" y="256"/>
                  </a:lnTo>
                  <a:lnTo>
                    <a:pt x="86" y="254"/>
                  </a:lnTo>
                  <a:lnTo>
                    <a:pt x="84" y="252"/>
                  </a:lnTo>
                  <a:lnTo>
                    <a:pt x="68" y="264"/>
                  </a:lnTo>
                  <a:lnTo>
                    <a:pt x="66" y="260"/>
                  </a:lnTo>
                  <a:lnTo>
                    <a:pt x="66" y="256"/>
                  </a:lnTo>
                  <a:lnTo>
                    <a:pt x="64" y="258"/>
                  </a:lnTo>
                  <a:lnTo>
                    <a:pt x="62" y="254"/>
                  </a:lnTo>
                  <a:lnTo>
                    <a:pt x="68" y="250"/>
                  </a:lnTo>
                  <a:lnTo>
                    <a:pt x="68" y="246"/>
                  </a:lnTo>
                  <a:lnTo>
                    <a:pt x="78" y="232"/>
                  </a:lnTo>
                  <a:lnTo>
                    <a:pt x="86" y="234"/>
                  </a:lnTo>
                  <a:lnTo>
                    <a:pt x="86" y="226"/>
                  </a:lnTo>
                  <a:lnTo>
                    <a:pt x="84" y="226"/>
                  </a:lnTo>
                  <a:lnTo>
                    <a:pt x="86" y="220"/>
                  </a:lnTo>
                  <a:lnTo>
                    <a:pt x="92" y="214"/>
                  </a:lnTo>
                  <a:lnTo>
                    <a:pt x="98" y="212"/>
                  </a:lnTo>
                  <a:lnTo>
                    <a:pt x="98" y="208"/>
                  </a:lnTo>
                  <a:lnTo>
                    <a:pt x="94" y="210"/>
                  </a:lnTo>
                  <a:lnTo>
                    <a:pt x="98" y="204"/>
                  </a:lnTo>
                  <a:lnTo>
                    <a:pt x="98" y="200"/>
                  </a:lnTo>
                  <a:lnTo>
                    <a:pt x="102" y="206"/>
                  </a:lnTo>
                  <a:lnTo>
                    <a:pt x="100" y="198"/>
                  </a:lnTo>
                  <a:lnTo>
                    <a:pt x="102" y="196"/>
                  </a:lnTo>
                  <a:lnTo>
                    <a:pt x="104" y="188"/>
                  </a:lnTo>
                  <a:lnTo>
                    <a:pt x="108" y="190"/>
                  </a:lnTo>
                  <a:lnTo>
                    <a:pt x="108" y="184"/>
                  </a:lnTo>
                  <a:lnTo>
                    <a:pt x="100" y="188"/>
                  </a:lnTo>
                  <a:lnTo>
                    <a:pt x="108" y="178"/>
                  </a:lnTo>
                  <a:lnTo>
                    <a:pt x="112" y="178"/>
                  </a:lnTo>
                  <a:lnTo>
                    <a:pt x="112" y="176"/>
                  </a:lnTo>
                  <a:lnTo>
                    <a:pt x="110" y="176"/>
                  </a:lnTo>
                  <a:lnTo>
                    <a:pt x="108" y="170"/>
                  </a:lnTo>
                  <a:lnTo>
                    <a:pt x="114" y="168"/>
                  </a:lnTo>
                  <a:lnTo>
                    <a:pt x="110" y="168"/>
                  </a:lnTo>
                  <a:lnTo>
                    <a:pt x="112" y="164"/>
                  </a:lnTo>
                  <a:lnTo>
                    <a:pt x="118" y="158"/>
                  </a:lnTo>
                  <a:lnTo>
                    <a:pt x="116" y="156"/>
                  </a:lnTo>
                  <a:lnTo>
                    <a:pt x="118" y="154"/>
                  </a:lnTo>
                  <a:lnTo>
                    <a:pt x="122" y="152"/>
                  </a:lnTo>
                  <a:lnTo>
                    <a:pt x="126" y="146"/>
                  </a:lnTo>
                  <a:lnTo>
                    <a:pt x="126" y="142"/>
                  </a:lnTo>
                  <a:lnTo>
                    <a:pt x="128" y="136"/>
                  </a:lnTo>
                  <a:lnTo>
                    <a:pt x="134" y="134"/>
                  </a:lnTo>
                  <a:lnTo>
                    <a:pt x="140" y="138"/>
                  </a:lnTo>
                  <a:lnTo>
                    <a:pt x="144" y="132"/>
                  </a:lnTo>
                  <a:lnTo>
                    <a:pt x="136" y="132"/>
                  </a:lnTo>
                  <a:lnTo>
                    <a:pt x="142" y="128"/>
                  </a:lnTo>
                  <a:lnTo>
                    <a:pt x="140" y="126"/>
                  </a:lnTo>
                  <a:lnTo>
                    <a:pt x="142" y="126"/>
                  </a:lnTo>
                  <a:lnTo>
                    <a:pt x="140" y="122"/>
                  </a:lnTo>
                  <a:lnTo>
                    <a:pt x="144" y="118"/>
                  </a:lnTo>
                  <a:lnTo>
                    <a:pt x="142" y="116"/>
                  </a:lnTo>
                  <a:lnTo>
                    <a:pt x="146" y="112"/>
                  </a:lnTo>
                  <a:lnTo>
                    <a:pt x="148" y="112"/>
                  </a:lnTo>
                  <a:lnTo>
                    <a:pt x="148" y="122"/>
                  </a:lnTo>
                  <a:lnTo>
                    <a:pt x="152" y="118"/>
                  </a:lnTo>
                  <a:lnTo>
                    <a:pt x="150" y="112"/>
                  </a:lnTo>
                  <a:lnTo>
                    <a:pt x="152" y="110"/>
                  </a:lnTo>
                  <a:lnTo>
                    <a:pt x="150" y="106"/>
                  </a:lnTo>
                  <a:lnTo>
                    <a:pt x="152" y="104"/>
                  </a:lnTo>
                  <a:lnTo>
                    <a:pt x="154" y="102"/>
                  </a:lnTo>
                  <a:lnTo>
                    <a:pt x="164" y="108"/>
                  </a:lnTo>
                  <a:lnTo>
                    <a:pt x="166" y="102"/>
                  </a:lnTo>
                  <a:lnTo>
                    <a:pt x="154" y="100"/>
                  </a:lnTo>
                  <a:lnTo>
                    <a:pt x="156" y="96"/>
                  </a:lnTo>
                  <a:lnTo>
                    <a:pt x="166" y="94"/>
                  </a:lnTo>
                  <a:lnTo>
                    <a:pt x="168" y="92"/>
                  </a:lnTo>
                  <a:lnTo>
                    <a:pt x="166" y="90"/>
                  </a:lnTo>
                  <a:lnTo>
                    <a:pt x="170" y="90"/>
                  </a:lnTo>
                  <a:lnTo>
                    <a:pt x="168" y="86"/>
                  </a:lnTo>
                  <a:lnTo>
                    <a:pt x="168" y="86"/>
                  </a:lnTo>
                  <a:lnTo>
                    <a:pt x="168" y="82"/>
                  </a:lnTo>
                  <a:lnTo>
                    <a:pt x="176" y="74"/>
                  </a:lnTo>
                  <a:lnTo>
                    <a:pt x="174" y="70"/>
                  </a:lnTo>
                  <a:lnTo>
                    <a:pt x="176" y="64"/>
                  </a:lnTo>
                  <a:lnTo>
                    <a:pt x="178" y="66"/>
                  </a:lnTo>
                  <a:lnTo>
                    <a:pt x="178" y="70"/>
                  </a:lnTo>
                  <a:lnTo>
                    <a:pt x="182" y="72"/>
                  </a:lnTo>
                  <a:lnTo>
                    <a:pt x="186" y="70"/>
                  </a:lnTo>
                  <a:lnTo>
                    <a:pt x="180" y="62"/>
                  </a:lnTo>
                  <a:lnTo>
                    <a:pt x="184" y="62"/>
                  </a:lnTo>
                  <a:lnTo>
                    <a:pt x="194" y="74"/>
                  </a:lnTo>
                  <a:lnTo>
                    <a:pt x="192" y="68"/>
                  </a:lnTo>
                  <a:lnTo>
                    <a:pt x="188" y="64"/>
                  </a:lnTo>
                  <a:lnTo>
                    <a:pt x="188" y="58"/>
                  </a:lnTo>
                  <a:lnTo>
                    <a:pt x="190" y="54"/>
                  </a:lnTo>
                  <a:lnTo>
                    <a:pt x="196" y="52"/>
                  </a:lnTo>
                  <a:lnTo>
                    <a:pt x="196" y="66"/>
                  </a:lnTo>
                  <a:lnTo>
                    <a:pt x="198" y="54"/>
                  </a:lnTo>
                  <a:lnTo>
                    <a:pt x="204" y="46"/>
                  </a:lnTo>
                  <a:lnTo>
                    <a:pt x="204" y="62"/>
                  </a:lnTo>
                  <a:lnTo>
                    <a:pt x="202" y="70"/>
                  </a:lnTo>
                  <a:lnTo>
                    <a:pt x="210" y="58"/>
                  </a:lnTo>
                  <a:lnTo>
                    <a:pt x="208" y="54"/>
                  </a:lnTo>
                  <a:lnTo>
                    <a:pt x="210" y="50"/>
                  </a:lnTo>
                  <a:lnTo>
                    <a:pt x="214" y="46"/>
                  </a:lnTo>
                  <a:lnTo>
                    <a:pt x="214" y="50"/>
                  </a:lnTo>
                  <a:lnTo>
                    <a:pt x="214" y="52"/>
                  </a:lnTo>
                  <a:lnTo>
                    <a:pt x="218" y="48"/>
                  </a:lnTo>
                  <a:lnTo>
                    <a:pt x="218" y="42"/>
                  </a:lnTo>
                  <a:lnTo>
                    <a:pt x="228" y="56"/>
                  </a:lnTo>
                  <a:lnTo>
                    <a:pt x="228" y="40"/>
                  </a:lnTo>
                  <a:lnTo>
                    <a:pt x="222" y="38"/>
                  </a:lnTo>
                  <a:lnTo>
                    <a:pt x="222" y="32"/>
                  </a:lnTo>
                  <a:lnTo>
                    <a:pt x="224" y="38"/>
                  </a:lnTo>
                  <a:lnTo>
                    <a:pt x="226" y="32"/>
                  </a:lnTo>
                  <a:lnTo>
                    <a:pt x="232" y="40"/>
                  </a:lnTo>
                  <a:lnTo>
                    <a:pt x="234" y="38"/>
                  </a:lnTo>
                  <a:lnTo>
                    <a:pt x="232" y="36"/>
                  </a:lnTo>
                  <a:lnTo>
                    <a:pt x="240" y="36"/>
                  </a:lnTo>
                  <a:lnTo>
                    <a:pt x="238" y="40"/>
                  </a:lnTo>
                  <a:lnTo>
                    <a:pt x="244" y="46"/>
                  </a:lnTo>
                  <a:lnTo>
                    <a:pt x="244" y="36"/>
                  </a:lnTo>
                  <a:lnTo>
                    <a:pt x="252" y="26"/>
                  </a:lnTo>
                  <a:lnTo>
                    <a:pt x="258" y="26"/>
                  </a:lnTo>
                  <a:lnTo>
                    <a:pt x="258" y="22"/>
                  </a:lnTo>
                  <a:lnTo>
                    <a:pt x="262" y="18"/>
                  </a:lnTo>
                  <a:lnTo>
                    <a:pt x="258" y="12"/>
                  </a:lnTo>
                  <a:lnTo>
                    <a:pt x="262" y="12"/>
                  </a:lnTo>
                  <a:lnTo>
                    <a:pt x="262" y="6"/>
                  </a:lnTo>
                  <a:lnTo>
                    <a:pt x="268" y="4"/>
                  </a:lnTo>
                  <a:lnTo>
                    <a:pt x="270" y="12"/>
                  </a:lnTo>
                  <a:lnTo>
                    <a:pt x="278" y="10"/>
                  </a:lnTo>
                  <a:lnTo>
                    <a:pt x="270" y="26"/>
                  </a:lnTo>
                  <a:lnTo>
                    <a:pt x="270" y="34"/>
                  </a:lnTo>
                  <a:lnTo>
                    <a:pt x="266" y="40"/>
                  </a:lnTo>
                  <a:lnTo>
                    <a:pt x="266" y="42"/>
                  </a:lnTo>
                  <a:lnTo>
                    <a:pt x="268" y="42"/>
                  </a:lnTo>
                  <a:lnTo>
                    <a:pt x="288" y="6"/>
                  </a:lnTo>
                  <a:lnTo>
                    <a:pt x="290" y="16"/>
                  </a:lnTo>
                  <a:lnTo>
                    <a:pt x="288" y="18"/>
                  </a:lnTo>
                  <a:lnTo>
                    <a:pt x="290" y="20"/>
                  </a:lnTo>
                  <a:lnTo>
                    <a:pt x="288" y="30"/>
                  </a:lnTo>
                  <a:lnTo>
                    <a:pt x="294" y="26"/>
                  </a:lnTo>
                  <a:lnTo>
                    <a:pt x="294" y="22"/>
                  </a:lnTo>
                  <a:lnTo>
                    <a:pt x="298" y="20"/>
                  </a:lnTo>
                  <a:lnTo>
                    <a:pt x="302" y="0"/>
                  </a:lnTo>
                  <a:lnTo>
                    <a:pt x="314" y="4"/>
                  </a:lnTo>
                  <a:lnTo>
                    <a:pt x="312" y="12"/>
                  </a:lnTo>
                  <a:lnTo>
                    <a:pt x="306" y="14"/>
                  </a:lnTo>
                  <a:lnTo>
                    <a:pt x="308" y="16"/>
                  </a:lnTo>
                  <a:lnTo>
                    <a:pt x="304" y="20"/>
                  </a:lnTo>
                  <a:lnTo>
                    <a:pt x="312" y="18"/>
                  </a:lnTo>
                  <a:lnTo>
                    <a:pt x="308" y="26"/>
                  </a:lnTo>
                  <a:lnTo>
                    <a:pt x="316" y="26"/>
                  </a:lnTo>
                  <a:lnTo>
                    <a:pt x="316" y="14"/>
                  </a:lnTo>
                  <a:lnTo>
                    <a:pt x="324" y="10"/>
                  </a:lnTo>
                  <a:lnTo>
                    <a:pt x="326" y="18"/>
                  </a:lnTo>
                  <a:lnTo>
                    <a:pt x="334" y="16"/>
                  </a:lnTo>
                  <a:lnTo>
                    <a:pt x="338" y="20"/>
                  </a:lnTo>
                  <a:lnTo>
                    <a:pt x="336" y="22"/>
                  </a:lnTo>
                  <a:lnTo>
                    <a:pt x="348" y="28"/>
                  </a:lnTo>
                  <a:lnTo>
                    <a:pt x="348" y="30"/>
                  </a:lnTo>
                  <a:lnTo>
                    <a:pt x="334" y="40"/>
                  </a:lnTo>
                  <a:lnTo>
                    <a:pt x="316" y="38"/>
                  </a:lnTo>
                  <a:lnTo>
                    <a:pt x="334" y="50"/>
                  </a:lnTo>
                  <a:lnTo>
                    <a:pt x="328" y="56"/>
                  </a:lnTo>
                  <a:lnTo>
                    <a:pt x="338" y="56"/>
                  </a:lnTo>
                  <a:lnTo>
                    <a:pt x="346" y="52"/>
                  </a:lnTo>
                  <a:lnTo>
                    <a:pt x="346" y="60"/>
                  </a:lnTo>
                  <a:lnTo>
                    <a:pt x="338" y="58"/>
                  </a:lnTo>
                  <a:lnTo>
                    <a:pt x="336" y="66"/>
                  </a:lnTo>
                  <a:lnTo>
                    <a:pt x="326" y="72"/>
                  </a:lnTo>
                  <a:lnTo>
                    <a:pt x="322" y="80"/>
                  </a:lnTo>
                  <a:lnTo>
                    <a:pt x="320" y="74"/>
                  </a:lnTo>
                  <a:lnTo>
                    <a:pt x="326" y="66"/>
                  </a:lnTo>
                  <a:lnTo>
                    <a:pt x="324" y="56"/>
                  </a:lnTo>
                  <a:lnTo>
                    <a:pt x="308" y="42"/>
                  </a:lnTo>
                  <a:lnTo>
                    <a:pt x="294" y="46"/>
                  </a:lnTo>
                  <a:lnTo>
                    <a:pt x="282" y="52"/>
                  </a:lnTo>
                  <a:lnTo>
                    <a:pt x="278" y="60"/>
                  </a:lnTo>
                  <a:lnTo>
                    <a:pt x="278" y="82"/>
                  </a:lnTo>
                  <a:lnTo>
                    <a:pt x="262" y="94"/>
                  </a:lnTo>
                  <a:lnTo>
                    <a:pt x="254" y="86"/>
                  </a:lnTo>
                  <a:lnTo>
                    <a:pt x="246" y="94"/>
                  </a:lnTo>
                  <a:lnTo>
                    <a:pt x="234" y="90"/>
                  </a:lnTo>
                  <a:lnTo>
                    <a:pt x="224" y="74"/>
                  </a:lnTo>
                  <a:lnTo>
                    <a:pt x="218" y="70"/>
                  </a:lnTo>
                  <a:lnTo>
                    <a:pt x="214" y="70"/>
                  </a:lnTo>
                  <a:lnTo>
                    <a:pt x="216" y="76"/>
                  </a:lnTo>
                  <a:lnTo>
                    <a:pt x="208" y="80"/>
                  </a:lnTo>
                  <a:lnTo>
                    <a:pt x="202" y="80"/>
                  </a:lnTo>
                  <a:lnTo>
                    <a:pt x="204" y="86"/>
                  </a:lnTo>
                  <a:lnTo>
                    <a:pt x="200" y="96"/>
                  </a:lnTo>
                  <a:lnTo>
                    <a:pt x="202" y="100"/>
                  </a:lnTo>
                  <a:lnTo>
                    <a:pt x="200" y="102"/>
                  </a:lnTo>
                  <a:lnTo>
                    <a:pt x="178" y="100"/>
                  </a:lnTo>
                  <a:lnTo>
                    <a:pt x="176" y="102"/>
                  </a:lnTo>
                  <a:lnTo>
                    <a:pt x="176" y="110"/>
                  </a:lnTo>
                  <a:lnTo>
                    <a:pt x="172" y="120"/>
                  </a:lnTo>
                  <a:lnTo>
                    <a:pt x="166" y="114"/>
                  </a:lnTo>
                  <a:lnTo>
                    <a:pt x="156" y="122"/>
                  </a:lnTo>
                  <a:lnTo>
                    <a:pt x="154" y="130"/>
                  </a:lnTo>
                  <a:lnTo>
                    <a:pt x="148" y="140"/>
                  </a:lnTo>
                  <a:lnTo>
                    <a:pt x="152" y="146"/>
                  </a:lnTo>
                  <a:lnTo>
                    <a:pt x="152" y="150"/>
                  </a:lnTo>
                  <a:lnTo>
                    <a:pt x="140" y="168"/>
                  </a:lnTo>
                  <a:lnTo>
                    <a:pt x="136" y="180"/>
                  </a:lnTo>
                  <a:lnTo>
                    <a:pt x="128" y="184"/>
                  </a:lnTo>
                  <a:lnTo>
                    <a:pt x="128" y="200"/>
                  </a:lnTo>
                  <a:lnTo>
                    <a:pt x="126" y="212"/>
                  </a:lnTo>
                  <a:lnTo>
                    <a:pt x="116" y="230"/>
                  </a:lnTo>
                  <a:lnTo>
                    <a:pt x="122" y="238"/>
                  </a:lnTo>
                  <a:lnTo>
                    <a:pt x="122" y="246"/>
                  </a:lnTo>
                  <a:lnTo>
                    <a:pt x="118" y="250"/>
                  </a:lnTo>
                  <a:lnTo>
                    <a:pt x="106" y="250"/>
                  </a:lnTo>
                  <a:lnTo>
                    <a:pt x="96" y="260"/>
                  </a:lnTo>
                  <a:lnTo>
                    <a:pt x="94" y="268"/>
                  </a:lnTo>
                  <a:lnTo>
                    <a:pt x="96" y="278"/>
                  </a:lnTo>
                  <a:lnTo>
                    <a:pt x="94" y="292"/>
                  </a:lnTo>
                  <a:lnTo>
                    <a:pt x="96" y="300"/>
                  </a:lnTo>
                  <a:lnTo>
                    <a:pt x="96" y="314"/>
                  </a:lnTo>
                  <a:lnTo>
                    <a:pt x="102" y="322"/>
                  </a:lnTo>
                  <a:lnTo>
                    <a:pt x="104" y="328"/>
                  </a:lnTo>
                  <a:lnTo>
                    <a:pt x="102" y="332"/>
                  </a:lnTo>
                  <a:lnTo>
                    <a:pt x="94" y="338"/>
                  </a:lnTo>
                  <a:lnTo>
                    <a:pt x="98" y="340"/>
                  </a:lnTo>
                  <a:lnTo>
                    <a:pt x="100" y="348"/>
                  </a:lnTo>
                  <a:lnTo>
                    <a:pt x="98" y="356"/>
                  </a:lnTo>
                  <a:lnTo>
                    <a:pt x="98" y="362"/>
                  </a:lnTo>
                  <a:lnTo>
                    <a:pt x="90" y="366"/>
                  </a:lnTo>
                  <a:lnTo>
                    <a:pt x="90" y="370"/>
                  </a:lnTo>
                  <a:lnTo>
                    <a:pt x="88" y="376"/>
                  </a:lnTo>
                  <a:lnTo>
                    <a:pt x="88" y="382"/>
                  </a:lnTo>
                  <a:lnTo>
                    <a:pt x="86" y="392"/>
                  </a:lnTo>
                  <a:lnTo>
                    <a:pt x="84" y="394"/>
                  </a:lnTo>
                  <a:lnTo>
                    <a:pt x="84" y="390"/>
                  </a:lnTo>
                  <a:lnTo>
                    <a:pt x="82" y="394"/>
                  </a:lnTo>
                  <a:lnTo>
                    <a:pt x="82" y="388"/>
                  </a:lnTo>
                  <a:lnTo>
                    <a:pt x="80" y="386"/>
                  </a:lnTo>
                  <a:lnTo>
                    <a:pt x="76" y="384"/>
                  </a:lnTo>
                  <a:lnTo>
                    <a:pt x="74" y="372"/>
                  </a:lnTo>
                  <a:lnTo>
                    <a:pt x="76" y="368"/>
                  </a:lnTo>
                  <a:lnTo>
                    <a:pt x="74" y="366"/>
                  </a:lnTo>
                  <a:lnTo>
                    <a:pt x="72" y="368"/>
                  </a:lnTo>
                  <a:lnTo>
                    <a:pt x="72" y="376"/>
                  </a:lnTo>
                  <a:lnTo>
                    <a:pt x="72" y="376"/>
                  </a:lnTo>
                  <a:lnTo>
                    <a:pt x="70" y="372"/>
                  </a:lnTo>
                  <a:lnTo>
                    <a:pt x="68" y="376"/>
                  </a:lnTo>
                  <a:lnTo>
                    <a:pt x="72" y="382"/>
                  </a:lnTo>
                  <a:lnTo>
                    <a:pt x="68" y="390"/>
                  </a:lnTo>
                  <a:lnTo>
                    <a:pt x="60" y="388"/>
                  </a:lnTo>
                  <a:lnTo>
                    <a:pt x="60" y="390"/>
                  </a:lnTo>
                  <a:lnTo>
                    <a:pt x="54" y="400"/>
                  </a:lnTo>
                  <a:lnTo>
                    <a:pt x="42" y="412"/>
                  </a:lnTo>
                  <a:lnTo>
                    <a:pt x="40" y="408"/>
                  </a:lnTo>
                  <a:lnTo>
                    <a:pt x="36" y="414"/>
                  </a:lnTo>
                  <a:lnTo>
                    <a:pt x="32" y="416"/>
                  </a:lnTo>
                  <a:lnTo>
                    <a:pt x="28" y="414"/>
                  </a:lnTo>
                  <a:lnTo>
                    <a:pt x="30" y="412"/>
                  </a:lnTo>
                  <a:lnTo>
                    <a:pt x="26" y="412"/>
                  </a:lnTo>
                  <a:lnTo>
                    <a:pt x="26" y="414"/>
                  </a:lnTo>
                  <a:lnTo>
                    <a:pt x="22" y="414"/>
                  </a:lnTo>
                  <a:lnTo>
                    <a:pt x="22" y="406"/>
                  </a:lnTo>
                  <a:lnTo>
                    <a:pt x="20" y="410"/>
                  </a:lnTo>
                  <a:lnTo>
                    <a:pt x="18" y="410"/>
                  </a:lnTo>
                  <a:lnTo>
                    <a:pt x="6" y="398"/>
                  </a:lnTo>
                  <a:lnTo>
                    <a:pt x="8" y="390"/>
                  </a:lnTo>
                  <a:lnTo>
                    <a:pt x="12" y="392"/>
                  </a:lnTo>
                  <a:lnTo>
                    <a:pt x="12" y="390"/>
                  </a:lnTo>
                  <a:lnTo>
                    <a:pt x="16" y="384"/>
                  </a:lnTo>
                  <a:lnTo>
                    <a:pt x="16" y="382"/>
                  </a:lnTo>
                  <a:lnTo>
                    <a:pt x="14" y="382"/>
                  </a:lnTo>
                  <a:lnTo>
                    <a:pt x="18" y="378"/>
                  </a:lnTo>
                  <a:lnTo>
                    <a:pt x="4" y="382"/>
                  </a:lnTo>
                  <a:lnTo>
                    <a:pt x="2" y="378"/>
                  </a:lnTo>
                  <a:lnTo>
                    <a:pt x="6" y="374"/>
                  </a:lnTo>
                  <a:lnTo>
                    <a:pt x="12" y="374"/>
                  </a:lnTo>
                  <a:lnTo>
                    <a:pt x="18" y="368"/>
                  </a:lnTo>
                  <a:lnTo>
                    <a:pt x="10" y="368"/>
                  </a:lnTo>
                  <a:lnTo>
                    <a:pt x="16" y="360"/>
                  </a:lnTo>
                  <a:lnTo>
                    <a:pt x="16" y="358"/>
                  </a:lnTo>
                  <a:lnTo>
                    <a:pt x="20" y="352"/>
                  </a:lnTo>
                  <a:lnTo>
                    <a:pt x="22" y="356"/>
                  </a:lnTo>
                  <a:lnTo>
                    <a:pt x="22" y="352"/>
                  </a:lnTo>
                  <a:lnTo>
                    <a:pt x="26" y="350"/>
                  </a:lnTo>
                  <a:lnTo>
                    <a:pt x="20" y="348"/>
                  </a:lnTo>
                  <a:lnTo>
                    <a:pt x="18" y="350"/>
                  </a:lnTo>
                  <a:lnTo>
                    <a:pt x="10" y="362"/>
                  </a:lnTo>
                  <a:lnTo>
                    <a:pt x="10" y="36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299" name="Freeform 271">
              <a:extLst>
                <a:ext uri="{FF2B5EF4-FFF2-40B4-BE49-F238E27FC236}">
                  <a16:creationId xmlns:a16="http://schemas.microsoft.com/office/drawing/2014/main" xmlns="" id="{1A0B7B67-42B6-4706-A73D-4E45E31C75C3}"/>
                </a:ext>
              </a:extLst>
            </p:cNvPr>
            <p:cNvSpPr>
              <a:spLocks/>
            </p:cNvSpPr>
            <p:nvPr/>
          </p:nvSpPr>
          <p:spPr bwMode="auto">
            <a:xfrm>
              <a:off x="5434013" y="3897313"/>
              <a:ext cx="111125" cy="82550"/>
            </a:xfrm>
            <a:custGeom>
              <a:avLst/>
              <a:gdLst/>
              <a:ahLst/>
              <a:cxnLst>
                <a:cxn ang="0">
                  <a:pos x="54" y="52"/>
                </a:cxn>
                <a:cxn ang="0">
                  <a:pos x="44" y="50"/>
                </a:cxn>
                <a:cxn ang="0">
                  <a:pos x="34" y="50"/>
                </a:cxn>
                <a:cxn ang="0">
                  <a:pos x="24" y="48"/>
                </a:cxn>
                <a:cxn ang="0">
                  <a:pos x="12" y="46"/>
                </a:cxn>
                <a:cxn ang="0">
                  <a:pos x="8" y="34"/>
                </a:cxn>
                <a:cxn ang="0">
                  <a:pos x="0" y="26"/>
                </a:cxn>
                <a:cxn ang="0">
                  <a:pos x="0" y="24"/>
                </a:cxn>
                <a:cxn ang="0">
                  <a:pos x="4" y="20"/>
                </a:cxn>
                <a:cxn ang="0">
                  <a:pos x="4" y="26"/>
                </a:cxn>
                <a:cxn ang="0">
                  <a:pos x="8" y="26"/>
                </a:cxn>
                <a:cxn ang="0">
                  <a:pos x="10" y="30"/>
                </a:cxn>
                <a:cxn ang="0">
                  <a:pos x="18" y="30"/>
                </a:cxn>
                <a:cxn ang="0">
                  <a:pos x="22" y="28"/>
                </a:cxn>
                <a:cxn ang="0">
                  <a:pos x="40" y="30"/>
                </a:cxn>
                <a:cxn ang="0">
                  <a:pos x="46" y="26"/>
                </a:cxn>
                <a:cxn ang="0">
                  <a:pos x="44" y="24"/>
                </a:cxn>
                <a:cxn ang="0">
                  <a:pos x="48" y="24"/>
                </a:cxn>
                <a:cxn ang="0">
                  <a:pos x="48" y="20"/>
                </a:cxn>
                <a:cxn ang="0">
                  <a:pos x="58" y="12"/>
                </a:cxn>
                <a:cxn ang="0">
                  <a:pos x="66" y="0"/>
                </a:cxn>
                <a:cxn ang="0">
                  <a:pos x="68" y="6"/>
                </a:cxn>
                <a:cxn ang="0">
                  <a:pos x="70" y="6"/>
                </a:cxn>
                <a:cxn ang="0">
                  <a:pos x="70" y="18"/>
                </a:cxn>
                <a:cxn ang="0">
                  <a:pos x="66" y="18"/>
                </a:cxn>
                <a:cxn ang="0">
                  <a:pos x="62" y="18"/>
                </a:cxn>
                <a:cxn ang="0">
                  <a:pos x="64" y="24"/>
                </a:cxn>
                <a:cxn ang="0">
                  <a:pos x="66" y="30"/>
                </a:cxn>
                <a:cxn ang="0">
                  <a:pos x="58" y="32"/>
                </a:cxn>
                <a:cxn ang="0">
                  <a:pos x="58" y="42"/>
                </a:cxn>
                <a:cxn ang="0">
                  <a:pos x="56" y="50"/>
                </a:cxn>
                <a:cxn ang="0">
                  <a:pos x="54" y="52"/>
                </a:cxn>
                <a:cxn ang="0">
                  <a:pos x="54" y="52"/>
                </a:cxn>
              </a:cxnLst>
              <a:rect l="0" t="0" r="r" b="b"/>
              <a:pathLst>
                <a:path w="70" h="52">
                  <a:moveTo>
                    <a:pt x="54" y="52"/>
                  </a:moveTo>
                  <a:lnTo>
                    <a:pt x="44" y="50"/>
                  </a:lnTo>
                  <a:lnTo>
                    <a:pt x="34" y="50"/>
                  </a:lnTo>
                  <a:lnTo>
                    <a:pt x="24" y="48"/>
                  </a:lnTo>
                  <a:lnTo>
                    <a:pt x="12" y="46"/>
                  </a:lnTo>
                  <a:lnTo>
                    <a:pt x="8" y="34"/>
                  </a:lnTo>
                  <a:lnTo>
                    <a:pt x="0" y="26"/>
                  </a:lnTo>
                  <a:lnTo>
                    <a:pt x="0" y="24"/>
                  </a:lnTo>
                  <a:lnTo>
                    <a:pt x="4" y="20"/>
                  </a:lnTo>
                  <a:lnTo>
                    <a:pt x="4" y="26"/>
                  </a:lnTo>
                  <a:lnTo>
                    <a:pt x="8" y="26"/>
                  </a:lnTo>
                  <a:lnTo>
                    <a:pt x="10" y="30"/>
                  </a:lnTo>
                  <a:lnTo>
                    <a:pt x="18" y="30"/>
                  </a:lnTo>
                  <a:lnTo>
                    <a:pt x="22" y="28"/>
                  </a:lnTo>
                  <a:lnTo>
                    <a:pt x="40" y="30"/>
                  </a:lnTo>
                  <a:lnTo>
                    <a:pt x="46" y="26"/>
                  </a:lnTo>
                  <a:lnTo>
                    <a:pt x="44" y="24"/>
                  </a:lnTo>
                  <a:lnTo>
                    <a:pt x="48" y="24"/>
                  </a:lnTo>
                  <a:lnTo>
                    <a:pt x="48" y="20"/>
                  </a:lnTo>
                  <a:lnTo>
                    <a:pt x="58" y="12"/>
                  </a:lnTo>
                  <a:lnTo>
                    <a:pt x="66" y="0"/>
                  </a:lnTo>
                  <a:lnTo>
                    <a:pt x="68" y="6"/>
                  </a:lnTo>
                  <a:lnTo>
                    <a:pt x="70" y="6"/>
                  </a:lnTo>
                  <a:lnTo>
                    <a:pt x="70" y="18"/>
                  </a:lnTo>
                  <a:lnTo>
                    <a:pt x="66" y="18"/>
                  </a:lnTo>
                  <a:lnTo>
                    <a:pt x="62" y="18"/>
                  </a:lnTo>
                  <a:lnTo>
                    <a:pt x="64" y="24"/>
                  </a:lnTo>
                  <a:lnTo>
                    <a:pt x="66" y="30"/>
                  </a:lnTo>
                  <a:lnTo>
                    <a:pt x="58" y="32"/>
                  </a:lnTo>
                  <a:lnTo>
                    <a:pt x="58" y="42"/>
                  </a:lnTo>
                  <a:lnTo>
                    <a:pt x="56" y="50"/>
                  </a:lnTo>
                  <a:lnTo>
                    <a:pt x="54" y="52"/>
                  </a:lnTo>
                  <a:lnTo>
                    <a:pt x="54" y="5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0" name="Freeform 272">
              <a:extLst>
                <a:ext uri="{FF2B5EF4-FFF2-40B4-BE49-F238E27FC236}">
                  <a16:creationId xmlns:a16="http://schemas.microsoft.com/office/drawing/2014/main" xmlns="" id="{768DB6AD-D736-4195-8642-34CBA4231B75}"/>
                </a:ext>
              </a:extLst>
            </p:cNvPr>
            <p:cNvSpPr>
              <a:spLocks/>
            </p:cNvSpPr>
            <p:nvPr/>
          </p:nvSpPr>
          <p:spPr bwMode="auto">
            <a:xfrm>
              <a:off x="5453063" y="3925888"/>
              <a:ext cx="168275" cy="187325"/>
            </a:xfrm>
            <a:custGeom>
              <a:avLst/>
              <a:gdLst/>
              <a:ahLst/>
              <a:cxnLst>
                <a:cxn ang="0">
                  <a:pos x="50" y="42"/>
                </a:cxn>
                <a:cxn ang="0">
                  <a:pos x="48" y="50"/>
                </a:cxn>
                <a:cxn ang="0">
                  <a:pos x="46" y="56"/>
                </a:cxn>
                <a:cxn ang="0">
                  <a:pos x="44" y="64"/>
                </a:cxn>
                <a:cxn ang="0">
                  <a:pos x="42" y="70"/>
                </a:cxn>
                <a:cxn ang="0">
                  <a:pos x="32" y="74"/>
                </a:cxn>
                <a:cxn ang="0">
                  <a:pos x="22" y="78"/>
                </a:cxn>
                <a:cxn ang="0">
                  <a:pos x="10" y="80"/>
                </a:cxn>
                <a:cxn ang="0">
                  <a:pos x="0" y="84"/>
                </a:cxn>
                <a:cxn ang="0">
                  <a:pos x="8" y="102"/>
                </a:cxn>
                <a:cxn ang="0">
                  <a:pos x="14" y="118"/>
                </a:cxn>
                <a:cxn ang="0">
                  <a:pos x="30" y="112"/>
                </a:cxn>
                <a:cxn ang="0">
                  <a:pos x="40" y="114"/>
                </a:cxn>
                <a:cxn ang="0">
                  <a:pos x="44" y="110"/>
                </a:cxn>
                <a:cxn ang="0">
                  <a:pos x="44" y="106"/>
                </a:cxn>
                <a:cxn ang="0">
                  <a:pos x="48" y="102"/>
                </a:cxn>
                <a:cxn ang="0">
                  <a:pos x="60" y="98"/>
                </a:cxn>
                <a:cxn ang="0">
                  <a:pos x="64" y="88"/>
                </a:cxn>
                <a:cxn ang="0">
                  <a:pos x="70" y="84"/>
                </a:cxn>
                <a:cxn ang="0">
                  <a:pos x="78" y="84"/>
                </a:cxn>
                <a:cxn ang="0">
                  <a:pos x="78" y="70"/>
                </a:cxn>
                <a:cxn ang="0">
                  <a:pos x="80" y="64"/>
                </a:cxn>
                <a:cxn ang="0">
                  <a:pos x="84" y="62"/>
                </a:cxn>
                <a:cxn ang="0">
                  <a:pos x="86" y="64"/>
                </a:cxn>
                <a:cxn ang="0">
                  <a:pos x="88" y="64"/>
                </a:cxn>
                <a:cxn ang="0">
                  <a:pos x="92" y="56"/>
                </a:cxn>
                <a:cxn ang="0">
                  <a:pos x="102" y="44"/>
                </a:cxn>
                <a:cxn ang="0">
                  <a:pos x="106" y="36"/>
                </a:cxn>
                <a:cxn ang="0">
                  <a:pos x="98" y="30"/>
                </a:cxn>
                <a:cxn ang="0">
                  <a:pos x="90" y="20"/>
                </a:cxn>
                <a:cxn ang="0">
                  <a:pos x="76" y="16"/>
                </a:cxn>
                <a:cxn ang="0">
                  <a:pos x="66" y="10"/>
                </a:cxn>
                <a:cxn ang="0">
                  <a:pos x="60" y="4"/>
                </a:cxn>
                <a:cxn ang="0">
                  <a:pos x="58" y="0"/>
                </a:cxn>
                <a:cxn ang="0">
                  <a:pos x="54" y="0"/>
                </a:cxn>
                <a:cxn ang="0">
                  <a:pos x="50" y="0"/>
                </a:cxn>
                <a:cxn ang="0">
                  <a:pos x="52" y="6"/>
                </a:cxn>
                <a:cxn ang="0">
                  <a:pos x="54" y="12"/>
                </a:cxn>
                <a:cxn ang="0">
                  <a:pos x="46" y="14"/>
                </a:cxn>
                <a:cxn ang="0">
                  <a:pos x="46" y="24"/>
                </a:cxn>
                <a:cxn ang="0">
                  <a:pos x="44" y="32"/>
                </a:cxn>
                <a:cxn ang="0">
                  <a:pos x="50" y="42"/>
                </a:cxn>
                <a:cxn ang="0">
                  <a:pos x="50" y="42"/>
                </a:cxn>
              </a:cxnLst>
              <a:rect l="0" t="0" r="r" b="b"/>
              <a:pathLst>
                <a:path w="106" h="118">
                  <a:moveTo>
                    <a:pt x="50" y="42"/>
                  </a:moveTo>
                  <a:lnTo>
                    <a:pt x="48" y="50"/>
                  </a:lnTo>
                  <a:lnTo>
                    <a:pt x="46" y="56"/>
                  </a:lnTo>
                  <a:lnTo>
                    <a:pt x="44" y="64"/>
                  </a:lnTo>
                  <a:lnTo>
                    <a:pt x="42" y="70"/>
                  </a:lnTo>
                  <a:lnTo>
                    <a:pt x="32" y="74"/>
                  </a:lnTo>
                  <a:lnTo>
                    <a:pt x="22" y="78"/>
                  </a:lnTo>
                  <a:lnTo>
                    <a:pt x="10" y="80"/>
                  </a:lnTo>
                  <a:lnTo>
                    <a:pt x="0" y="84"/>
                  </a:lnTo>
                  <a:lnTo>
                    <a:pt x="8" y="102"/>
                  </a:lnTo>
                  <a:lnTo>
                    <a:pt x="14" y="118"/>
                  </a:lnTo>
                  <a:lnTo>
                    <a:pt x="30" y="112"/>
                  </a:lnTo>
                  <a:lnTo>
                    <a:pt x="40" y="114"/>
                  </a:lnTo>
                  <a:lnTo>
                    <a:pt x="44" y="110"/>
                  </a:lnTo>
                  <a:lnTo>
                    <a:pt x="44" y="106"/>
                  </a:lnTo>
                  <a:lnTo>
                    <a:pt x="48" y="102"/>
                  </a:lnTo>
                  <a:lnTo>
                    <a:pt x="60" y="98"/>
                  </a:lnTo>
                  <a:lnTo>
                    <a:pt x="64" y="88"/>
                  </a:lnTo>
                  <a:lnTo>
                    <a:pt x="70" y="84"/>
                  </a:lnTo>
                  <a:lnTo>
                    <a:pt x="78" y="84"/>
                  </a:lnTo>
                  <a:lnTo>
                    <a:pt x="78" y="70"/>
                  </a:lnTo>
                  <a:lnTo>
                    <a:pt x="80" y="64"/>
                  </a:lnTo>
                  <a:lnTo>
                    <a:pt x="84" y="62"/>
                  </a:lnTo>
                  <a:lnTo>
                    <a:pt x="86" y="64"/>
                  </a:lnTo>
                  <a:lnTo>
                    <a:pt x="88" y="64"/>
                  </a:lnTo>
                  <a:lnTo>
                    <a:pt x="92" y="56"/>
                  </a:lnTo>
                  <a:lnTo>
                    <a:pt x="102" y="44"/>
                  </a:lnTo>
                  <a:lnTo>
                    <a:pt x="106" y="36"/>
                  </a:lnTo>
                  <a:lnTo>
                    <a:pt x="98" y="30"/>
                  </a:lnTo>
                  <a:lnTo>
                    <a:pt x="90" y="20"/>
                  </a:lnTo>
                  <a:lnTo>
                    <a:pt x="76" y="16"/>
                  </a:lnTo>
                  <a:lnTo>
                    <a:pt x="66" y="10"/>
                  </a:lnTo>
                  <a:lnTo>
                    <a:pt x="60" y="4"/>
                  </a:lnTo>
                  <a:lnTo>
                    <a:pt x="58" y="0"/>
                  </a:lnTo>
                  <a:lnTo>
                    <a:pt x="54" y="0"/>
                  </a:lnTo>
                  <a:lnTo>
                    <a:pt x="50" y="0"/>
                  </a:lnTo>
                  <a:lnTo>
                    <a:pt x="52" y="6"/>
                  </a:lnTo>
                  <a:lnTo>
                    <a:pt x="54" y="12"/>
                  </a:lnTo>
                  <a:lnTo>
                    <a:pt x="46" y="14"/>
                  </a:lnTo>
                  <a:lnTo>
                    <a:pt x="46" y="24"/>
                  </a:lnTo>
                  <a:lnTo>
                    <a:pt x="44" y="32"/>
                  </a:lnTo>
                  <a:lnTo>
                    <a:pt x="50" y="42"/>
                  </a:lnTo>
                  <a:lnTo>
                    <a:pt x="50" y="4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1" name="Freeform 273">
              <a:extLst>
                <a:ext uri="{FF2B5EF4-FFF2-40B4-BE49-F238E27FC236}">
                  <a16:creationId xmlns:a16="http://schemas.microsoft.com/office/drawing/2014/main" xmlns="" id="{83DD64CD-93F3-4FB3-A984-A0E056781B1B}"/>
                </a:ext>
              </a:extLst>
            </p:cNvPr>
            <p:cNvSpPr>
              <a:spLocks/>
            </p:cNvSpPr>
            <p:nvPr/>
          </p:nvSpPr>
          <p:spPr bwMode="auto">
            <a:xfrm>
              <a:off x="5256213" y="4059238"/>
              <a:ext cx="219075" cy="139700"/>
            </a:xfrm>
            <a:custGeom>
              <a:avLst/>
              <a:gdLst/>
              <a:ahLst/>
              <a:cxnLst>
                <a:cxn ang="0">
                  <a:pos x="124" y="0"/>
                </a:cxn>
                <a:cxn ang="0">
                  <a:pos x="114" y="2"/>
                </a:cxn>
                <a:cxn ang="0">
                  <a:pos x="104" y="6"/>
                </a:cxn>
                <a:cxn ang="0">
                  <a:pos x="92" y="8"/>
                </a:cxn>
                <a:cxn ang="0">
                  <a:pos x="82" y="10"/>
                </a:cxn>
                <a:cxn ang="0">
                  <a:pos x="74" y="20"/>
                </a:cxn>
                <a:cxn ang="0">
                  <a:pos x="66" y="30"/>
                </a:cxn>
                <a:cxn ang="0">
                  <a:pos x="56" y="38"/>
                </a:cxn>
                <a:cxn ang="0">
                  <a:pos x="48" y="48"/>
                </a:cxn>
                <a:cxn ang="0">
                  <a:pos x="48" y="32"/>
                </a:cxn>
                <a:cxn ang="0">
                  <a:pos x="36" y="28"/>
                </a:cxn>
                <a:cxn ang="0">
                  <a:pos x="24" y="24"/>
                </a:cxn>
                <a:cxn ang="0">
                  <a:pos x="10" y="28"/>
                </a:cxn>
                <a:cxn ang="0">
                  <a:pos x="4" y="32"/>
                </a:cxn>
                <a:cxn ang="0">
                  <a:pos x="4" y="36"/>
                </a:cxn>
                <a:cxn ang="0">
                  <a:pos x="0" y="36"/>
                </a:cxn>
                <a:cxn ang="0">
                  <a:pos x="2" y="44"/>
                </a:cxn>
                <a:cxn ang="0">
                  <a:pos x="0" y="46"/>
                </a:cxn>
                <a:cxn ang="0">
                  <a:pos x="0" y="52"/>
                </a:cxn>
                <a:cxn ang="0">
                  <a:pos x="0" y="52"/>
                </a:cxn>
                <a:cxn ang="0">
                  <a:pos x="2" y="56"/>
                </a:cxn>
                <a:cxn ang="0">
                  <a:pos x="6" y="70"/>
                </a:cxn>
                <a:cxn ang="0">
                  <a:pos x="8" y="72"/>
                </a:cxn>
                <a:cxn ang="0">
                  <a:pos x="8" y="82"/>
                </a:cxn>
                <a:cxn ang="0">
                  <a:pos x="12" y="88"/>
                </a:cxn>
                <a:cxn ang="0">
                  <a:pos x="16" y="88"/>
                </a:cxn>
                <a:cxn ang="0">
                  <a:pos x="30" y="88"/>
                </a:cxn>
                <a:cxn ang="0">
                  <a:pos x="38" y="84"/>
                </a:cxn>
                <a:cxn ang="0">
                  <a:pos x="42" y="78"/>
                </a:cxn>
                <a:cxn ang="0">
                  <a:pos x="56" y="78"/>
                </a:cxn>
                <a:cxn ang="0">
                  <a:pos x="62" y="76"/>
                </a:cxn>
                <a:cxn ang="0">
                  <a:pos x="70" y="72"/>
                </a:cxn>
                <a:cxn ang="0">
                  <a:pos x="78" y="70"/>
                </a:cxn>
                <a:cxn ang="0">
                  <a:pos x="82" y="70"/>
                </a:cxn>
                <a:cxn ang="0">
                  <a:pos x="86" y="64"/>
                </a:cxn>
                <a:cxn ang="0">
                  <a:pos x="92" y="60"/>
                </a:cxn>
                <a:cxn ang="0">
                  <a:pos x="116" y="54"/>
                </a:cxn>
                <a:cxn ang="0">
                  <a:pos x="120" y="50"/>
                </a:cxn>
                <a:cxn ang="0">
                  <a:pos x="128" y="48"/>
                </a:cxn>
                <a:cxn ang="0">
                  <a:pos x="128" y="44"/>
                </a:cxn>
                <a:cxn ang="0">
                  <a:pos x="130" y="40"/>
                </a:cxn>
                <a:cxn ang="0">
                  <a:pos x="138" y="34"/>
                </a:cxn>
                <a:cxn ang="0">
                  <a:pos x="132" y="18"/>
                </a:cxn>
                <a:cxn ang="0">
                  <a:pos x="124" y="0"/>
                </a:cxn>
                <a:cxn ang="0">
                  <a:pos x="124" y="0"/>
                </a:cxn>
              </a:cxnLst>
              <a:rect l="0" t="0" r="r" b="b"/>
              <a:pathLst>
                <a:path w="138" h="88">
                  <a:moveTo>
                    <a:pt x="124" y="0"/>
                  </a:moveTo>
                  <a:lnTo>
                    <a:pt x="114" y="2"/>
                  </a:lnTo>
                  <a:lnTo>
                    <a:pt x="104" y="6"/>
                  </a:lnTo>
                  <a:lnTo>
                    <a:pt x="92" y="8"/>
                  </a:lnTo>
                  <a:lnTo>
                    <a:pt x="82" y="10"/>
                  </a:lnTo>
                  <a:lnTo>
                    <a:pt x="74" y="20"/>
                  </a:lnTo>
                  <a:lnTo>
                    <a:pt x="66" y="30"/>
                  </a:lnTo>
                  <a:lnTo>
                    <a:pt x="56" y="38"/>
                  </a:lnTo>
                  <a:lnTo>
                    <a:pt x="48" y="48"/>
                  </a:lnTo>
                  <a:lnTo>
                    <a:pt x="48" y="32"/>
                  </a:lnTo>
                  <a:lnTo>
                    <a:pt x="36" y="28"/>
                  </a:lnTo>
                  <a:lnTo>
                    <a:pt x="24" y="24"/>
                  </a:lnTo>
                  <a:lnTo>
                    <a:pt x="10" y="28"/>
                  </a:lnTo>
                  <a:lnTo>
                    <a:pt x="4" y="32"/>
                  </a:lnTo>
                  <a:lnTo>
                    <a:pt x="4" y="36"/>
                  </a:lnTo>
                  <a:lnTo>
                    <a:pt x="0" y="36"/>
                  </a:lnTo>
                  <a:lnTo>
                    <a:pt x="2" y="44"/>
                  </a:lnTo>
                  <a:lnTo>
                    <a:pt x="0" y="46"/>
                  </a:lnTo>
                  <a:lnTo>
                    <a:pt x="0" y="52"/>
                  </a:lnTo>
                  <a:lnTo>
                    <a:pt x="0" y="52"/>
                  </a:lnTo>
                  <a:lnTo>
                    <a:pt x="2" y="56"/>
                  </a:lnTo>
                  <a:lnTo>
                    <a:pt x="6" y="70"/>
                  </a:lnTo>
                  <a:lnTo>
                    <a:pt x="8" y="72"/>
                  </a:lnTo>
                  <a:lnTo>
                    <a:pt x="8" y="82"/>
                  </a:lnTo>
                  <a:lnTo>
                    <a:pt x="12" y="88"/>
                  </a:lnTo>
                  <a:lnTo>
                    <a:pt x="16" y="88"/>
                  </a:lnTo>
                  <a:lnTo>
                    <a:pt x="30" y="88"/>
                  </a:lnTo>
                  <a:lnTo>
                    <a:pt x="38" y="84"/>
                  </a:lnTo>
                  <a:lnTo>
                    <a:pt x="42" y="78"/>
                  </a:lnTo>
                  <a:lnTo>
                    <a:pt x="56" y="78"/>
                  </a:lnTo>
                  <a:lnTo>
                    <a:pt x="62" y="76"/>
                  </a:lnTo>
                  <a:lnTo>
                    <a:pt x="70" y="72"/>
                  </a:lnTo>
                  <a:lnTo>
                    <a:pt x="78" y="70"/>
                  </a:lnTo>
                  <a:lnTo>
                    <a:pt x="82" y="70"/>
                  </a:lnTo>
                  <a:lnTo>
                    <a:pt x="86" y="64"/>
                  </a:lnTo>
                  <a:lnTo>
                    <a:pt x="92" y="60"/>
                  </a:lnTo>
                  <a:lnTo>
                    <a:pt x="116" y="54"/>
                  </a:lnTo>
                  <a:lnTo>
                    <a:pt x="120" y="50"/>
                  </a:lnTo>
                  <a:lnTo>
                    <a:pt x="128" y="48"/>
                  </a:lnTo>
                  <a:lnTo>
                    <a:pt x="128" y="44"/>
                  </a:lnTo>
                  <a:lnTo>
                    <a:pt x="130" y="40"/>
                  </a:lnTo>
                  <a:lnTo>
                    <a:pt x="138" y="34"/>
                  </a:lnTo>
                  <a:lnTo>
                    <a:pt x="132" y="18"/>
                  </a:lnTo>
                  <a:lnTo>
                    <a:pt x="124" y="0"/>
                  </a:lnTo>
                  <a:lnTo>
                    <a:pt x="12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2" name="Freeform 274">
              <a:extLst>
                <a:ext uri="{FF2B5EF4-FFF2-40B4-BE49-F238E27FC236}">
                  <a16:creationId xmlns:a16="http://schemas.microsoft.com/office/drawing/2014/main" xmlns="" id="{7D86309C-4F83-436A-8875-2FAE794EA119}"/>
                </a:ext>
              </a:extLst>
            </p:cNvPr>
            <p:cNvSpPr>
              <a:spLocks/>
            </p:cNvSpPr>
            <p:nvPr/>
          </p:nvSpPr>
          <p:spPr bwMode="auto">
            <a:xfrm>
              <a:off x="4986338" y="4687888"/>
              <a:ext cx="228600" cy="368300"/>
            </a:xfrm>
            <a:custGeom>
              <a:avLst/>
              <a:gdLst/>
              <a:ahLst/>
              <a:cxnLst>
                <a:cxn ang="0">
                  <a:pos x="64" y="28"/>
                </a:cxn>
                <a:cxn ang="0">
                  <a:pos x="78" y="16"/>
                </a:cxn>
                <a:cxn ang="0">
                  <a:pos x="86" y="18"/>
                </a:cxn>
                <a:cxn ang="0">
                  <a:pos x="104" y="16"/>
                </a:cxn>
                <a:cxn ang="0">
                  <a:pos x="112" y="12"/>
                </a:cxn>
                <a:cxn ang="0">
                  <a:pos x="120" y="14"/>
                </a:cxn>
                <a:cxn ang="0">
                  <a:pos x="140" y="4"/>
                </a:cxn>
                <a:cxn ang="0">
                  <a:pos x="142" y="4"/>
                </a:cxn>
                <a:cxn ang="0">
                  <a:pos x="144" y="10"/>
                </a:cxn>
                <a:cxn ang="0">
                  <a:pos x="140" y="34"/>
                </a:cxn>
                <a:cxn ang="0">
                  <a:pos x="140" y="38"/>
                </a:cxn>
                <a:cxn ang="0">
                  <a:pos x="142" y="52"/>
                </a:cxn>
                <a:cxn ang="0">
                  <a:pos x="142" y="56"/>
                </a:cxn>
                <a:cxn ang="0">
                  <a:pos x="144" y="60"/>
                </a:cxn>
                <a:cxn ang="0">
                  <a:pos x="140" y="68"/>
                </a:cxn>
                <a:cxn ang="0">
                  <a:pos x="134" y="80"/>
                </a:cxn>
                <a:cxn ang="0">
                  <a:pos x="130" y="82"/>
                </a:cxn>
                <a:cxn ang="0">
                  <a:pos x="122" y="90"/>
                </a:cxn>
                <a:cxn ang="0">
                  <a:pos x="110" y="94"/>
                </a:cxn>
                <a:cxn ang="0">
                  <a:pos x="92" y="106"/>
                </a:cxn>
                <a:cxn ang="0">
                  <a:pos x="88" y="110"/>
                </a:cxn>
                <a:cxn ang="0">
                  <a:pos x="84" y="118"/>
                </a:cxn>
                <a:cxn ang="0">
                  <a:pos x="82" y="116"/>
                </a:cxn>
                <a:cxn ang="0">
                  <a:pos x="66" y="132"/>
                </a:cxn>
                <a:cxn ang="0">
                  <a:pos x="62" y="142"/>
                </a:cxn>
                <a:cxn ang="0">
                  <a:pos x="66" y="148"/>
                </a:cxn>
                <a:cxn ang="0">
                  <a:pos x="72" y="164"/>
                </a:cxn>
                <a:cxn ang="0">
                  <a:pos x="72" y="180"/>
                </a:cxn>
                <a:cxn ang="0">
                  <a:pos x="70" y="194"/>
                </a:cxn>
                <a:cxn ang="0">
                  <a:pos x="72" y="194"/>
                </a:cxn>
                <a:cxn ang="0">
                  <a:pos x="64" y="204"/>
                </a:cxn>
                <a:cxn ang="0">
                  <a:pos x="38" y="214"/>
                </a:cxn>
                <a:cxn ang="0">
                  <a:pos x="36" y="224"/>
                </a:cxn>
                <a:cxn ang="0">
                  <a:pos x="38" y="232"/>
                </a:cxn>
                <a:cxn ang="0">
                  <a:pos x="28" y="218"/>
                </a:cxn>
                <a:cxn ang="0">
                  <a:pos x="22" y="170"/>
                </a:cxn>
                <a:cxn ang="0">
                  <a:pos x="28" y="158"/>
                </a:cxn>
                <a:cxn ang="0">
                  <a:pos x="36" y="120"/>
                </a:cxn>
                <a:cxn ang="0">
                  <a:pos x="40" y="98"/>
                </a:cxn>
                <a:cxn ang="0">
                  <a:pos x="36" y="84"/>
                </a:cxn>
                <a:cxn ang="0">
                  <a:pos x="4" y="76"/>
                </a:cxn>
                <a:cxn ang="0">
                  <a:pos x="0" y="64"/>
                </a:cxn>
                <a:cxn ang="0">
                  <a:pos x="22" y="58"/>
                </a:cxn>
                <a:cxn ang="0">
                  <a:pos x="42" y="50"/>
                </a:cxn>
                <a:cxn ang="0">
                  <a:pos x="60" y="56"/>
                </a:cxn>
                <a:cxn ang="0">
                  <a:pos x="62" y="68"/>
                </a:cxn>
                <a:cxn ang="0">
                  <a:pos x="60" y="82"/>
                </a:cxn>
                <a:cxn ang="0">
                  <a:pos x="68" y="92"/>
                </a:cxn>
                <a:cxn ang="0">
                  <a:pos x="72" y="88"/>
                </a:cxn>
                <a:cxn ang="0">
                  <a:pos x="72" y="82"/>
                </a:cxn>
                <a:cxn ang="0">
                  <a:pos x="80" y="70"/>
                </a:cxn>
                <a:cxn ang="0">
                  <a:pos x="80" y="62"/>
                </a:cxn>
                <a:cxn ang="0">
                  <a:pos x="66" y="44"/>
                </a:cxn>
              </a:cxnLst>
              <a:rect l="0" t="0" r="r" b="b"/>
              <a:pathLst>
                <a:path w="144" h="232">
                  <a:moveTo>
                    <a:pt x="66" y="44"/>
                  </a:moveTo>
                  <a:lnTo>
                    <a:pt x="64" y="28"/>
                  </a:lnTo>
                  <a:lnTo>
                    <a:pt x="68" y="16"/>
                  </a:lnTo>
                  <a:lnTo>
                    <a:pt x="78" y="16"/>
                  </a:lnTo>
                  <a:lnTo>
                    <a:pt x="82" y="16"/>
                  </a:lnTo>
                  <a:lnTo>
                    <a:pt x="86" y="18"/>
                  </a:lnTo>
                  <a:lnTo>
                    <a:pt x="94" y="16"/>
                  </a:lnTo>
                  <a:lnTo>
                    <a:pt x="104" y="16"/>
                  </a:lnTo>
                  <a:lnTo>
                    <a:pt x="108" y="14"/>
                  </a:lnTo>
                  <a:lnTo>
                    <a:pt x="112" y="12"/>
                  </a:lnTo>
                  <a:lnTo>
                    <a:pt x="116" y="14"/>
                  </a:lnTo>
                  <a:lnTo>
                    <a:pt x="120" y="14"/>
                  </a:lnTo>
                  <a:lnTo>
                    <a:pt x="134" y="8"/>
                  </a:lnTo>
                  <a:lnTo>
                    <a:pt x="140" y="4"/>
                  </a:lnTo>
                  <a:lnTo>
                    <a:pt x="142" y="0"/>
                  </a:lnTo>
                  <a:lnTo>
                    <a:pt x="142" y="4"/>
                  </a:lnTo>
                  <a:lnTo>
                    <a:pt x="144" y="4"/>
                  </a:lnTo>
                  <a:lnTo>
                    <a:pt x="144" y="10"/>
                  </a:lnTo>
                  <a:lnTo>
                    <a:pt x="138" y="20"/>
                  </a:lnTo>
                  <a:lnTo>
                    <a:pt x="140" y="34"/>
                  </a:lnTo>
                  <a:lnTo>
                    <a:pt x="138" y="34"/>
                  </a:lnTo>
                  <a:lnTo>
                    <a:pt x="140" y="38"/>
                  </a:lnTo>
                  <a:lnTo>
                    <a:pt x="140" y="52"/>
                  </a:lnTo>
                  <a:lnTo>
                    <a:pt x="142" y="52"/>
                  </a:lnTo>
                  <a:lnTo>
                    <a:pt x="142" y="54"/>
                  </a:lnTo>
                  <a:lnTo>
                    <a:pt x="142" y="56"/>
                  </a:lnTo>
                  <a:lnTo>
                    <a:pt x="144" y="58"/>
                  </a:lnTo>
                  <a:lnTo>
                    <a:pt x="144" y="60"/>
                  </a:lnTo>
                  <a:lnTo>
                    <a:pt x="140" y="66"/>
                  </a:lnTo>
                  <a:lnTo>
                    <a:pt x="140" y="68"/>
                  </a:lnTo>
                  <a:lnTo>
                    <a:pt x="140" y="72"/>
                  </a:lnTo>
                  <a:lnTo>
                    <a:pt x="134" y="80"/>
                  </a:lnTo>
                  <a:lnTo>
                    <a:pt x="130" y="82"/>
                  </a:lnTo>
                  <a:lnTo>
                    <a:pt x="130" y="82"/>
                  </a:lnTo>
                  <a:lnTo>
                    <a:pt x="130" y="84"/>
                  </a:lnTo>
                  <a:lnTo>
                    <a:pt x="122" y="90"/>
                  </a:lnTo>
                  <a:lnTo>
                    <a:pt x="120" y="92"/>
                  </a:lnTo>
                  <a:lnTo>
                    <a:pt x="110" y="94"/>
                  </a:lnTo>
                  <a:lnTo>
                    <a:pt x="100" y="100"/>
                  </a:lnTo>
                  <a:lnTo>
                    <a:pt x="92" y="106"/>
                  </a:lnTo>
                  <a:lnTo>
                    <a:pt x="92" y="108"/>
                  </a:lnTo>
                  <a:lnTo>
                    <a:pt x="88" y="110"/>
                  </a:lnTo>
                  <a:lnTo>
                    <a:pt x="90" y="110"/>
                  </a:lnTo>
                  <a:lnTo>
                    <a:pt x="84" y="118"/>
                  </a:lnTo>
                  <a:lnTo>
                    <a:pt x="82" y="118"/>
                  </a:lnTo>
                  <a:lnTo>
                    <a:pt x="82" y="116"/>
                  </a:lnTo>
                  <a:lnTo>
                    <a:pt x="80" y="118"/>
                  </a:lnTo>
                  <a:lnTo>
                    <a:pt x="66" y="132"/>
                  </a:lnTo>
                  <a:lnTo>
                    <a:pt x="62" y="132"/>
                  </a:lnTo>
                  <a:lnTo>
                    <a:pt x="62" y="142"/>
                  </a:lnTo>
                  <a:lnTo>
                    <a:pt x="66" y="146"/>
                  </a:lnTo>
                  <a:lnTo>
                    <a:pt x="66" y="148"/>
                  </a:lnTo>
                  <a:lnTo>
                    <a:pt x="72" y="166"/>
                  </a:lnTo>
                  <a:lnTo>
                    <a:pt x="72" y="164"/>
                  </a:lnTo>
                  <a:lnTo>
                    <a:pt x="74" y="166"/>
                  </a:lnTo>
                  <a:lnTo>
                    <a:pt x="72" y="180"/>
                  </a:lnTo>
                  <a:lnTo>
                    <a:pt x="70" y="192"/>
                  </a:lnTo>
                  <a:lnTo>
                    <a:pt x="70" y="194"/>
                  </a:lnTo>
                  <a:lnTo>
                    <a:pt x="72" y="190"/>
                  </a:lnTo>
                  <a:lnTo>
                    <a:pt x="72" y="194"/>
                  </a:lnTo>
                  <a:lnTo>
                    <a:pt x="68" y="200"/>
                  </a:lnTo>
                  <a:lnTo>
                    <a:pt x="64" y="204"/>
                  </a:lnTo>
                  <a:lnTo>
                    <a:pt x="48" y="208"/>
                  </a:lnTo>
                  <a:lnTo>
                    <a:pt x="38" y="214"/>
                  </a:lnTo>
                  <a:lnTo>
                    <a:pt x="34" y="220"/>
                  </a:lnTo>
                  <a:lnTo>
                    <a:pt x="36" y="224"/>
                  </a:lnTo>
                  <a:lnTo>
                    <a:pt x="38" y="222"/>
                  </a:lnTo>
                  <a:lnTo>
                    <a:pt x="38" y="232"/>
                  </a:lnTo>
                  <a:lnTo>
                    <a:pt x="28" y="232"/>
                  </a:lnTo>
                  <a:lnTo>
                    <a:pt x="28" y="218"/>
                  </a:lnTo>
                  <a:lnTo>
                    <a:pt x="26" y="194"/>
                  </a:lnTo>
                  <a:lnTo>
                    <a:pt x="22" y="170"/>
                  </a:lnTo>
                  <a:lnTo>
                    <a:pt x="22" y="164"/>
                  </a:lnTo>
                  <a:lnTo>
                    <a:pt x="28" y="158"/>
                  </a:lnTo>
                  <a:lnTo>
                    <a:pt x="38" y="134"/>
                  </a:lnTo>
                  <a:lnTo>
                    <a:pt x="36" y="120"/>
                  </a:lnTo>
                  <a:lnTo>
                    <a:pt x="40" y="108"/>
                  </a:lnTo>
                  <a:lnTo>
                    <a:pt x="40" y="98"/>
                  </a:lnTo>
                  <a:lnTo>
                    <a:pt x="38" y="86"/>
                  </a:lnTo>
                  <a:lnTo>
                    <a:pt x="36" y="84"/>
                  </a:lnTo>
                  <a:lnTo>
                    <a:pt x="18" y="78"/>
                  </a:lnTo>
                  <a:lnTo>
                    <a:pt x="4" y="76"/>
                  </a:lnTo>
                  <a:lnTo>
                    <a:pt x="4" y="72"/>
                  </a:lnTo>
                  <a:lnTo>
                    <a:pt x="0" y="64"/>
                  </a:lnTo>
                  <a:lnTo>
                    <a:pt x="10" y="62"/>
                  </a:lnTo>
                  <a:lnTo>
                    <a:pt x="22" y="58"/>
                  </a:lnTo>
                  <a:lnTo>
                    <a:pt x="34" y="54"/>
                  </a:lnTo>
                  <a:lnTo>
                    <a:pt x="42" y="50"/>
                  </a:lnTo>
                  <a:lnTo>
                    <a:pt x="50" y="58"/>
                  </a:lnTo>
                  <a:lnTo>
                    <a:pt x="60" y="56"/>
                  </a:lnTo>
                  <a:lnTo>
                    <a:pt x="62" y="58"/>
                  </a:lnTo>
                  <a:lnTo>
                    <a:pt x="62" y="68"/>
                  </a:lnTo>
                  <a:lnTo>
                    <a:pt x="58" y="76"/>
                  </a:lnTo>
                  <a:lnTo>
                    <a:pt x="60" y="82"/>
                  </a:lnTo>
                  <a:lnTo>
                    <a:pt x="70" y="90"/>
                  </a:lnTo>
                  <a:lnTo>
                    <a:pt x="68" y="92"/>
                  </a:lnTo>
                  <a:lnTo>
                    <a:pt x="72" y="92"/>
                  </a:lnTo>
                  <a:lnTo>
                    <a:pt x="72" y="88"/>
                  </a:lnTo>
                  <a:lnTo>
                    <a:pt x="70" y="84"/>
                  </a:lnTo>
                  <a:lnTo>
                    <a:pt x="72" y="82"/>
                  </a:lnTo>
                  <a:lnTo>
                    <a:pt x="78" y="78"/>
                  </a:lnTo>
                  <a:lnTo>
                    <a:pt x="80" y="70"/>
                  </a:lnTo>
                  <a:lnTo>
                    <a:pt x="78" y="66"/>
                  </a:lnTo>
                  <a:lnTo>
                    <a:pt x="80" y="62"/>
                  </a:lnTo>
                  <a:lnTo>
                    <a:pt x="78" y="58"/>
                  </a:lnTo>
                  <a:lnTo>
                    <a:pt x="66" y="44"/>
                  </a:lnTo>
                  <a:lnTo>
                    <a:pt x="66" y="4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3" name="Freeform 275">
              <a:extLst>
                <a:ext uri="{FF2B5EF4-FFF2-40B4-BE49-F238E27FC236}">
                  <a16:creationId xmlns:a16="http://schemas.microsoft.com/office/drawing/2014/main" xmlns="" id="{41BB8D65-422F-4E4E-BF85-81ECA8A72C8E}"/>
                </a:ext>
              </a:extLst>
            </p:cNvPr>
            <p:cNvSpPr>
              <a:spLocks/>
            </p:cNvSpPr>
            <p:nvPr/>
          </p:nvSpPr>
          <p:spPr bwMode="auto">
            <a:xfrm>
              <a:off x="5046663" y="4668838"/>
              <a:ext cx="66675" cy="165100"/>
            </a:xfrm>
            <a:custGeom>
              <a:avLst/>
              <a:gdLst/>
              <a:ahLst/>
              <a:cxnLst>
                <a:cxn ang="0">
                  <a:pos x="28" y="56"/>
                </a:cxn>
                <a:cxn ang="0">
                  <a:pos x="28" y="58"/>
                </a:cxn>
                <a:cxn ang="0">
                  <a:pos x="30" y="60"/>
                </a:cxn>
                <a:cxn ang="0">
                  <a:pos x="32" y="68"/>
                </a:cxn>
                <a:cxn ang="0">
                  <a:pos x="28" y="64"/>
                </a:cxn>
                <a:cxn ang="0">
                  <a:pos x="26" y="66"/>
                </a:cxn>
                <a:cxn ang="0">
                  <a:pos x="24" y="64"/>
                </a:cxn>
                <a:cxn ang="0">
                  <a:pos x="24" y="58"/>
                </a:cxn>
                <a:cxn ang="0">
                  <a:pos x="22" y="56"/>
                </a:cxn>
                <a:cxn ang="0">
                  <a:pos x="20" y="46"/>
                </a:cxn>
                <a:cxn ang="0">
                  <a:pos x="16" y="40"/>
                </a:cxn>
                <a:cxn ang="0">
                  <a:pos x="20" y="30"/>
                </a:cxn>
                <a:cxn ang="0">
                  <a:pos x="20" y="14"/>
                </a:cxn>
                <a:cxn ang="0">
                  <a:pos x="14" y="8"/>
                </a:cxn>
                <a:cxn ang="0">
                  <a:pos x="16" y="4"/>
                </a:cxn>
                <a:cxn ang="0">
                  <a:pos x="14" y="2"/>
                </a:cxn>
                <a:cxn ang="0">
                  <a:pos x="10" y="2"/>
                </a:cxn>
                <a:cxn ang="0">
                  <a:pos x="2" y="0"/>
                </a:cxn>
                <a:cxn ang="0">
                  <a:pos x="4" y="2"/>
                </a:cxn>
                <a:cxn ang="0">
                  <a:pos x="6" y="2"/>
                </a:cxn>
                <a:cxn ang="0">
                  <a:pos x="8" y="4"/>
                </a:cxn>
                <a:cxn ang="0">
                  <a:pos x="12" y="16"/>
                </a:cxn>
                <a:cxn ang="0">
                  <a:pos x="8" y="20"/>
                </a:cxn>
                <a:cxn ang="0">
                  <a:pos x="6" y="28"/>
                </a:cxn>
                <a:cxn ang="0">
                  <a:pos x="6" y="38"/>
                </a:cxn>
                <a:cxn ang="0">
                  <a:pos x="10" y="42"/>
                </a:cxn>
                <a:cxn ang="0">
                  <a:pos x="4" y="44"/>
                </a:cxn>
                <a:cxn ang="0">
                  <a:pos x="2" y="52"/>
                </a:cxn>
                <a:cxn ang="0">
                  <a:pos x="0" y="58"/>
                </a:cxn>
                <a:cxn ang="0">
                  <a:pos x="2" y="62"/>
                </a:cxn>
                <a:cxn ang="0">
                  <a:pos x="4" y="62"/>
                </a:cxn>
                <a:cxn ang="0">
                  <a:pos x="12" y="70"/>
                </a:cxn>
                <a:cxn ang="0">
                  <a:pos x="22" y="68"/>
                </a:cxn>
                <a:cxn ang="0">
                  <a:pos x="24" y="70"/>
                </a:cxn>
                <a:cxn ang="0">
                  <a:pos x="24" y="80"/>
                </a:cxn>
                <a:cxn ang="0">
                  <a:pos x="20" y="88"/>
                </a:cxn>
                <a:cxn ang="0">
                  <a:pos x="22" y="94"/>
                </a:cxn>
                <a:cxn ang="0">
                  <a:pos x="32" y="102"/>
                </a:cxn>
                <a:cxn ang="0">
                  <a:pos x="30" y="104"/>
                </a:cxn>
                <a:cxn ang="0">
                  <a:pos x="34" y="104"/>
                </a:cxn>
                <a:cxn ang="0">
                  <a:pos x="34" y="100"/>
                </a:cxn>
                <a:cxn ang="0">
                  <a:pos x="32" y="96"/>
                </a:cxn>
                <a:cxn ang="0">
                  <a:pos x="34" y="94"/>
                </a:cxn>
                <a:cxn ang="0">
                  <a:pos x="40" y="90"/>
                </a:cxn>
                <a:cxn ang="0">
                  <a:pos x="42" y="82"/>
                </a:cxn>
                <a:cxn ang="0">
                  <a:pos x="40" y="78"/>
                </a:cxn>
                <a:cxn ang="0">
                  <a:pos x="42" y="74"/>
                </a:cxn>
                <a:cxn ang="0">
                  <a:pos x="40" y="70"/>
                </a:cxn>
                <a:cxn ang="0">
                  <a:pos x="28" y="56"/>
                </a:cxn>
                <a:cxn ang="0">
                  <a:pos x="28" y="56"/>
                </a:cxn>
              </a:cxnLst>
              <a:rect l="0" t="0" r="r" b="b"/>
              <a:pathLst>
                <a:path w="42" h="104">
                  <a:moveTo>
                    <a:pt x="28" y="56"/>
                  </a:moveTo>
                  <a:lnTo>
                    <a:pt x="28" y="58"/>
                  </a:lnTo>
                  <a:lnTo>
                    <a:pt x="30" y="60"/>
                  </a:lnTo>
                  <a:lnTo>
                    <a:pt x="32" y="68"/>
                  </a:lnTo>
                  <a:lnTo>
                    <a:pt x="28" y="64"/>
                  </a:lnTo>
                  <a:lnTo>
                    <a:pt x="26" y="66"/>
                  </a:lnTo>
                  <a:lnTo>
                    <a:pt x="24" y="64"/>
                  </a:lnTo>
                  <a:lnTo>
                    <a:pt x="24" y="58"/>
                  </a:lnTo>
                  <a:lnTo>
                    <a:pt x="22" y="56"/>
                  </a:lnTo>
                  <a:lnTo>
                    <a:pt x="20" y="46"/>
                  </a:lnTo>
                  <a:lnTo>
                    <a:pt x="16" y="40"/>
                  </a:lnTo>
                  <a:lnTo>
                    <a:pt x="20" y="30"/>
                  </a:lnTo>
                  <a:lnTo>
                    <a:pt x="20" y="14"/>
                  </a:lnTo>
                  <a:lnTo>
                    <a:pt x="14" y="8"/>
                  </a:lnTo>
                  <a:lnTo>
                    <a:pt x="16" y="4"/>
                  </a:lnTo>
                  <a:lnTo>
                    <a:pt x="14" y="2"/>
                  </a:lnTo>
                  <a:lnTo>
                    <a:pt x="10" y="2"/>
                  </a:lnTo>
                  <a:lnTo>
                    <a:pt x="2" y="0"/>
                  </a:lnTo>
                  <a:lnTo>
                    <a:pt x="4" y="2"/>
                  </a:lnTo>
                  <a:lnTo>
                    <a:pt x="6" y="2"/>
                  </a:lnTo>
                  <a:lnTo>
                    <a:pt x="8" y="4"/>
                  </a:lnTo>
                  <a:lnTo>
                    <a:pt x="12" y="16"/>
                  </a:lnTo>
                  <a:lnTo>
                    <a:pt x="8" y="20"/>
                  </a:lnTo>
                  <a:lnTo>
                    <a:pt x="6" y="28"/>
                  </a:lnTo>
                  <a:lnTo>
                    <a:pt x="6" y="38"/>
                  </a:lnTo>
                  <a:lnTo>
                    <a:pt x="10" y="42"/>
                  </a:lnTo>
                  <a:lnTo>
                    <a:pt x="4" y="44"/>
                  </a:lnTo>
                  <a:lnTo>
                    <a:pt x="2" y="52"/>
                  </a:lnTo>
                  <a:lnTo>
                    <a:pt x="0" y="58"/>
                  </a:lnTo>
                  <a:lnTo>
                    <a:pt x="2" y="62"/>
                  </a:lnTo>
                  <a:lnTo>
                    <a:pt x="4" y="62"/>
                  </a:lnTo>
                  <a:lnTo>
                    <a:pt x="12" y="70"/>
                  </a:lnTo>
                  <a:lnTo>
                    <a:pt x="22" y="68"/>
                  </a:lnTo>
                  <a:lnTo>
                    <a:pt x="24" y="70"/>
                  </a:lnTo>
                  <a:lnTo>
                    <a:pt x="24" y="80"/>
                  </a:lnTo>
                  <a:lnTo>
                    <a:pt x="20" y="88"/>
                  </a:lnTo>
                  <a:lnTo>
                    <a:pt x="22" y="94"/>
                  </a:lnTo>
                  <a:lnTo>
                    <a:pt x="32" y="102"/>
                  </a:lnTo>
                  <a:lnTo>
                    <a:pt x="30" y="104"/>
                  </a:lnTo>
                  <a:lnTo>
                    <a:pt x="34" y="104"/>
                  </a:lnTo>
                  <a:lnTo>
                    <a:pt x="34" y="100"/>
                  </a:lnTo>
                  <a:lnTo>
                    <a:pt x="32" y="96"/>
                  </a:lnTo>
                  <a:lnTo>
                    <a:pt x="34" y="94"/>
                  </a:lnTo>
                  <a:lnTo>
                    <a:pt x="40" y="90"/>
                  </a:lnTo>
                  <a:lnTo>
                    <a:pt x="42" y="82"/>
                  </a:lnTo>
                  <a:lnTo>
                    <a:pt x="40" y="78"/>
                  </a:lnTo>
                  <a:lnTo>
                    <a:pt x="42" y="74"/>
                  </a:lnTo>
                  <a:lnTo>
                    <a:pt x="40" y="70"/>
                  </a:lnTo>
                  <a:lnTo>
                    <a:pt x="28" y="56"/>
                  </a:lnTo>
                  <a:lnTo>
                    <a:pt x="28" y="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4" name="Freeform 276">
              <a:extLst>
                <a:ext uri="{FF2B5EF4-FFF2-40B4-BE49-F238E27FC236}">
                  <a16:creationId xmlns:a16="http://schemas.microsoft.com/office/drawing/2014/main" xmlns="" id="{C50ABCCB-5407-4937-AC8F-1DA1982631E6}"/>
                </a:ext>
              </a:extLst>
            </p:cNvPr>
            <p:cNvSpPr>
              <a:spLocks/>
            </p:cNvSpPr>
            <p:nvPr/>
          </p:nvSpPr>
          <p:spPr bwMode="auto">
            <a:xfrm>
              <a:off x="4979988" y="4487863"/>
              <a:ext cx="231775" cy="228600"/>
            </a:xfrm>
            <a:custGeom>
              <a:avLst/>
              <a:gdLst/>
              <a:ahLst/>
              <a:cxnLst>
                <a:cxn ang="0">
                  <a:pos x="12" y="86"/>
                </a:cxn>
                <a:cxn ang="0">
                  <a:pos x="8" y="76"/>
                </a:cxn>
                <a:cxn ang="0">
                  <a:pos x="2" y="70"/>
                </a:cxn>
                <a:cxn ang="0">
                  <a:pos x="2" y="56"/>
                </a:cxn>
                <a:cxn ang="0">
                  <a:pos x="0" y="46"/>
                </a:cxn>
                <a:cxn ang="0">
                  <a:pos x="16" y="30"/>
                </a:cxn>
                <a:cxn ang="0">
                  <a:pos x="12" y="24"/>
                </a:cxn>
                <a:cxn ang="0">
                  <a:pos x="18" y="14"/>
                </a:cxn>
                <a:cxn ang="0">
                  <a:pos x="30" y="0"/>
                </a:cxn>
                <a:cxn ang="0">
                  <a:pos x="30" y="6"/>
                </a:cxn>
                <a:cxn ang="0">
                  <a:pos x="28" y="16"/>
                </a:cxn>
                <a:cxn ang="0">
                  <a:pos x="28" y="22"/>
                </a:cxn>
                <a:cxn ang="0">
                  <a:pos x="32" y="24"/>
                </a:cxn>
                <a:cxn ang="0">
                  <a:pos x="34" y="22"/>
                </a:cxn>
                <a:cxn ang="0">
                  <a:pos x="36" y="18"/>
                </a:cxn>
                <a:cxn ang="0">
                  <a:pos x="38" y="22"/>
                </a:cxn>
                <a:cxn ang="0">
                  <a:pos x="42" y="22"/>
                </a:cxn>
                <a:cxn ang="0">
                  <a:pos x="44" y="26"/>
                </a:cxn>
                <a:cxn ang="0">
                  <a:pos x="44" y="24"/>
                </a:cxn>
                <a:cxn ang="0">
                  <a:pos x="46" y="20"/>
                </a:cxn>
                <a:cxn ang="0">
                  <a:pos x="50" y="20"/>
                </a:cxn>
                <a:cxn ang="0">
                  <a:pos x="56" y="18"/>
                </a:cxn>
                <a:cxn ang="0">
                  <a:pos x="54" y="16"/>
                </a:cxn>
                <a:cxn ang="0">
                  <a:pos x="50" y="16"/>
                </a:cxn>
                <a:cxn ang="0">
                  <a:pos x="52" y="14"/>
                </a:cxn>
                <a:cxn ang="0">
                  <a:pos x="52" y="12"/>
                </a:cxn>
                <a:cxn ang="0">
                  <a:pos x="54" y="10"/>
                </a:cxn>
                <a:cxn ang="0">
                  <a:pos x="56" y="8"/>
                </a:cxn>
                <a:cxn ang="0">
                  <a:pos x="58" y="6"/>
                </a:cxn>
                <a:cxn ang="0">
                  <a:pos x="58" y="4"/>
                </a:cxn>
                <a:cxn ang="0">
                  <a:pos x="58" y="2"/>
                </a:cxn>
                <a:cxn ang="0">
                  <a:pos x="62" y="0"/>
                </a:cxn>
                <a:cxn ang="0">
                  <a:pos x="112" y="38"/>
                </a:cxn>
                <a:cxn ang="0">
                  <a:pos x="124" y="68"/>
                </a:cxn>
                <a:cxn ang="0">
                  <a:pos x="134" y="82"/>
                </a:cxn>
                <a:cxn ang="0">
                  <a:pos x="132" y="94"/>
                </a:cxn>
                <a:cxn ang="0">
                  <a:pos x="130" y="96"/>
                </a:cxn>
                <a:cxn ang="0">
                  <a:pos x="132" y="106"/>
                </a:cxn>
                <a:cxn ang="0">
                  <a:pos x="134" y="112"/>
                </a:cxn>
                <a:cxn ang="0">
                  <a:pos x="146" y="126"/>
                </a:cxn>
                <a:cxn ang="0">
                  <a:pos x="138" y="134"/>
                </a:cxn>
                <a:cxn ang="0">
                  <a:pos x="120" y="140"/>
                </a:cxn>
                <a:cxn ang="0">
                  <a:pos x="112" y="140"/>
                </a:cxn>
                <a:cxn ang="0">
                  <a:pos x="98" y="142"/>
                </a:cxn>
                <a:cxn ang="0">
                  <a:pos x="86" y="142"/>
                </a:cxn>
                <a:cxn ang="0">
                  <a:pos x="72" y="142"/>
                </a:cxn>
                <a:cxn ang="0">
                  <a:pos x="66" y="122"/>
                </a:cxn>
                <a:cxn ang="0">
                  <a:pos x="58" y="116"/>
                </a:cxn>
                <a:cxn ang="0">
                  <a:pos x="56" y="116"/>
                </a:cxn>
                <a:cxn ang="0">
                  <a:pos x="44" y="114"/>
                </a:cxn>
                <a:cxn ang="0">
                  <a:pos x="24" y="102"/>
                </a:cxn>
                <a:cxn ang="0">
                  <a:pos x="20" y="102"/>
                </a:cxn>
              </a:cxnLst>
              <a:rect l="0" t="0" r="r" b="b"/>
              <a:pathLst>
                <a:path w="146" h="144">
                  <a:moveTo>
                    <a:pt x="20" y="102"/>
                  </a:moveTo>
                  <a:lnTo>
                    <a:pt x="12" y="86"/>
                  </a:lnTo>
                  <a:lnTo>
                    <a:pt x="12" y="80"/>
                  </a:lnTo>
                  <a:lnTo>
                    <a:pt x="8" y="76"/>
                  </a:lnTo>
                  <a:lnTo>
                    <a:pt x="2" y="74"/>
                  </a:lnTo>
                  <a:lnTo>
                    <a:pt x="2" y="70"/>
                  </a:lnTo>
                  <a:lnTo>
                    <a:pt x="4" y="66"/>
                  </a:lnTo>
                  <a:lnTo>
                    <a:pt x="2" y="56"/>
                  </a:lnTo>
                  <a:lnTo>
                    <a:pt x="0" y="54"/>
                  </a:lnTo>
                  <a:lnTo>
                    <a:pt x="0" y="46"/>
                  </a:lnTo>
                  <a:lnTo>
                    <a:pt x="8" y="44"/>
                  </a:lnTo>
                  <a:lnTo>
                    <a:pt x="16" y="30"/>
                  </a:lnTo>
                  <a:lnTo>
                    <a:pt x="16" y="26"/>
                  </a:lnTo>
                  <a:lnTo>
                    <a:pt x="12" y="24"/>
                  </a:lnTo>
                  <a:lnTo>
                    <a:pt x="14" y="20"/>
                  </a:lnTo>
                  <a:lnTo>
                    <a:pt x="18" y="14"/>
                  </a:lnTo>
                  <a:lnTo>
                    <a:pt x="12" y="2"/>
                  </a:lnTo>
                  <a:lnTo>
                    <a:pt x="30" y="0"/>
                  </a:lnTo>
                  <a:lnTo>
                    <a:pt x="30" y="2"/>
                  </a:lnTo>
                  <a:lnTo>
                    <a:pt x="30" y="6"/>
                  </a:lnTo>
                  <a:lnTo>
                    <a:pt x="28" y="10"/>
                  </a:lnTo>
                  <a:lnTo>
                    <a:pt x="28" y="16"/>
                  </a:lnTo>
                  <a:lnTo>
                    <a:pt x="30" y="20"/>
                  </a:lnTo>
                  <a:lnTo>
                    <a:pt x="28" y="22"/>
                  </a:lnTo>
                  <a:lnTo>
                    <a:pt x="30" y="24"/>
                  </a:lnTo>
                  <a:lnTo>
                    <a:pt x="32" y="24"/>
                  </a:lnTo>
                  <a:lnTo>
                    <a:pt x="32" y="22"/>
                  </a:lnTo>
                  <a:lnTo>
                    <a:pt x="34" y="22"/>
                  </a:lnTo>
                  <a:lnTo>
                    <a:pt x="34" y="20"/>
                  </a:lnTo>
                  <a:lnTo>
                    <a:pt x="36" y="18"/>
                  </a:lnTo>
                  <a:lnTo>
                    <a:pt x="36" y="18"/>
                  </a:lnTo>
                  <a:lnTo>
                    <a:pt x="38" y="22"/>
                  </a:lnTo>
                  <a:lnTo>
                    <a:pt x="40" y="22"/>
                  </a:lnTo>
                  <a:lnTo>
                    <a:pt x="42" y="22"/>
                  </a:lnTo>
                  <a:lnTo>
                    <a:pt x="42" y="22"/>
                  </a:lnTo>
                  <a:lnTo>
                    <a:pt x="44" y="26"/>
                  </a:lnTo>
                  <a:lnTo>
                    <a:pt x="46" y="26"/>
                  </a:lnTo>
                  <a:lnTo>
                    <a:pt x="44" y="24"/>
                  </a:lnTo>
                  <a:lnTo>
                    <a:pt x="46" y="22"/>
                  </a:lnTo>
                  <a:lnTo>
                    <a:pt x="46" y="20"/>
                  </a:lnTo>
                  <a:lnTo>
                    <a:pt x="50" y="20"/>
                  </a:lnTo>
                  <a:lnTo>
                    <a:pt x="50" y="20"/>
                  </a:lnTo>
                  <a:lnTo>
                    <a:pt x="52" y="20"/>
                  </a:lnTo>
                  <a:lnTo>
                    <a:pt x="56" y="18"/>
                  </a:lnTo>
                  <a:lnTo>
                    <a:pt x="56" y="18"/>
                  </a:lnTo>
                  <a:lnTo>
                    <a:pt x="54" y="16"/>
                  </a:lnTo>
                  <a:lnTo>
                    <a:pt x="52" y="16"/>
                  </a:lnTo>
                  <a:lnTo>
                    <a:pt x="50" y="16"/>
                  </a:lnTo>
                  <a:lnTo>
                    <a:pt x="50" y="14"/>
                  </a:lnTo>
                  <a:lnTo>
                    <a:pt x="52" y="14"/>
                  </a:lnTo>
                  <a:lnTo>
                    <a:pt x="52" y="12"/>
                  </a:lnTo>
                  <a:lnTo>
                    <a:pt x="52" y="12"/>
                  </a:lnTo>
                  <a:lnTo>
                    <a:pt x="54" y="12"/>
                  </a:lnTo>
                  <a:lnTo>
                    <a:pt x="54" y="10"/>
                  </a:lnTo>
                  <a:lnTo>
                    <a:pt x="56" y="8"/>
                  </a:lnTo>
                  <a:lnTo>
                    <a:pt x="56" y="8"/>
                  </a:lnTo>
                  <a:lnTo>
                    <a:pt x="56" y="8"/>
                  </a:lnTo>
                  <a:lnTo>
                    <a:pt x="58" y="6"/>
                  </a:lnTo>
                  <a:lnTo>
                    <a:pt x="58" y="6"/>
                  </a:lnTo>
                  <a:lnTo>
                    <a:pt x="58" y="4"/>
                  </a:lnTo>
                  <a:lnTo>
                    <a:pt x="58" y="4"/>
                  </a:lnTo>
                  <a:lnTo>
                    <a:pt x="58" y="2"/>
                  </a:lnTo>
                  <a:lnTo>
                    <a:pt x="62" y="0"/>
                  </a:lnTo>
                  <a:lnTo>
                    <a:pt x="62" y="0"/>
                  </a:lnTo>
                  <a:lnTo>
                    <a:pt x="108" y="28"/>
                  </a:lnTo>
                  <a:lnTo>
                    <a:pt x="112" y="38"/>
                  </a:lnTo>
                  <a:lnTo>
                    <a:pt x="130" y="50"/>
                  </a:lnTo>
                  <a:lnTo>
                    <a:pt x="124" y="68"/>
                  </a:lnTo>
                  <a:lnTo>
                    <a:pt x="124" y="72"/>
                  </a:lnTo>
                  <a:lnTo>
                    <a:pt x="134" y="82"/>
                  </a:lnTo>
                  <a:lnTo>
                    <a:pt x="130" y="90"/>
                  </a:lnTo>
                  <a:lnTo>
                    <a:pt x="132" y="94"/>
                  </a:lnTo>
                  <a:lnTo>
                    <a:pt x="132" y="96"/>
                  </a:lnTo>
                  <a:lnTo>
                    <a:pt x="130" y="96"/>
                  </a:lnTo>
                  <a:lnTo>
                    <a:pt x="130" y="98"/>
                  </a:lnTo>
                  <a:lnTo>
                    <a:pt x="132" y="106"/>
                  </a:lnTo>
                  <a:lnTo>
                    <a:pt x="132" y="106"/>
                  </a:lnTo>
                  <a:lnTo>
                    <a:pt x="134" y="112"/>
                  </a:lnTo>
                  <a:lnTo>
                    <a:pt x="138" y="122"/>
                  </a:lnTo>
                  <a:lnTo>
                    <a:pt x="146" y="126"/>
                  </a:lnTo>
                  <a:lnTo>
                    <a:pt x="144" y="130"/>
                  </a:lnTo>
                  <a:lnTo>
                    <a:pt x="138" y="134"/>
                  </a:lnTo>
                  <a:lnTo>
                    <a:pt x="124" y="140"/>
                  </a:lnTo>
                  <a:lnTo>
                    <a:pt x="120" y="140"/>
                  </a:lnTo>
                  <a:lnTo>
                    <a:pt x="116" y="138"/>
                  </a:lnTo>
                  <a:lnTo>
                    <a:pt x="112" y="140"/>
                  </a:lnTo>
                  <a:lnTo>
                    <a:pt x="108" y="142"/>
                  </a:lnTo>
                  <a:lnTo>
                    <a:pt x="98" y="142"/>
                  </a:lnTo>
                  <a:lnTo>
                    <a:pt x="90" y="144"/>
                  </a:lnTo>
                  <a:lnTo>
                    <a:pt x="86" y="142"/>
                  </a:lnTo>
                  <a:lnTo>
                    <a:pt x="82" y="142"/>
                  </a:lnTo>
                  <a:lnTo>
                    <a:pt x="72" y="142"/>
                  </a:lnTo>
                  <a:lnTo>
                    <a:pt x="68" y="138"/>
                  </a:lnTo>
                  <a:lnTo>
                    <a:pt x="66" y="122"/>
                  </a:lnTo>
                  <a:lnTo>
                    <a:pt x="62" y="116"/>
                  </a:lnTo>
                  <a:lnTo>
                    <a:pt x="58" y="116"/>
                  </a:lnTo>
                  <a:lnTo>
                    <a:pt x="58" y="118"/>
                  </a:lnTo>
                  <a:lnTo>
                    <a:pt x="56" y="116"/>
                  </a:lnTo>
                  <a:lnTo>
                    <a:pt x="52" y="116"/>
                  </a:lnTo>
                  <a:lnTo>
                    <a:pt x="44" y="114"/>
                  </a:lnTo>
                  <a:lnTo>
                    <a:pt x="28" y="108"/>
                  </a:lnTo>
                  <a:lnTo>
                    <a:pt x="24" y="102"/>
                  </a:lnTo>
                  <a:lnTo>
                    <a:pt x="20" y="102"/>
                  </a:lnTo>
                  <a:lnTo>
                    <a:pt x="20" y="10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5" name="Freeform 277">
              <a:extLst>
                <a:ext uri="{FF2B5EF4-FFF2-40B4-BE49-F238E27FC236}">
                  <a16:creationId xmlns:a16="http://schemas.microsoft.com/office/drawing/2014/main" xmlns="" id="{3A117AA1-2B18-4D92-97C2-2078A5F47184}"/>
                </a:ext>
              </a:extLst>
            </p:cNvPr>
            <p:cNvSpPr>
              <a:spLocks/>
            </p:cNvSpPr>
            <p:nvPr/>
          </p:nvSpPr>
          <p:spPr bwMode="auto">
            <a:xfrm>
              <a:off x="4595813" y="4592638"/>
              <a:ext cx="266700" cy="263525"/>
            </a:xfrm>
            <a:custGeom>
              <a:avLst/>
              <a:gdLst/>
              <a:ahLst/>
              <a:cxnLst>
                <a:cxn ang="0">
                  <a:pos x="74" y="156"/>
                </a:cxn>
                <a:cxn ang="0">
                  <a:pos x="46" y="156"/>
                </a:cxn>
                <a:cxn ang="0">
                  <a:pos x="22" y="150"/>
                </a:cxn>
                <a:cxn ang="0">
                  <a:pos x="14" y="150"/>
                </a:cxn>
                <a:cxn ang="0">
                  <a:pos x="6" y="152"/>
                </a:cxn>
                <a:cxn ang="0">
                  <a:pos x="0" y="146"/>
                </a:cxn>
                <a:cxn ang="0">
                  <a:pos x="2" y="136"/>
                </a:cxn>
                <a:cxn ang="0">
                  <a:pos x="6" y="126"/>
                </a:cxn>
                <a:cxn ang="0">
                  <a:pos x="12" y="100"/>
                </a:cxn>
                <a:cxn ang="0">
                  <a:pos x="16" y="94"/>
                </a:cxn>
                <a:cxn ang="0">
                  <a:pos x="26" y="86"/>
                </a:cxn>
                <a:cxn ang="0">
                  <a:pos x="28" y="70"/>
                </a:cxn>
                <a:cxn ang="0">
                  <a:pos x="28" y="64"/>
                </a:cxn>
                <a:cxn ang="0">
                  <a:pos x="20" y="44"/>
                </a:cxn>
                <a:cxn ang="0">
                  <a:pos x="22" y="32"/>
                </a:cxn>
                <a:cxn ang="0">
                  <a:pos x="10" y="6"/>
                </a:cxn>
                <a:cxn ang="0">
                  <a:pos x="32" y="0"/>
                </a:cxn>
                <a:cxn ang="0">
                  <a:pos x="52" y="0"/>
                </a:cxn>
                <a:cxn ang="0">
                  <a:pos x="66" y="4"/>
                </a:cxn>
                <a:cxn ang="0">
                  <a:pos x="80" y="30"/>
                </a:cxn>
                <a:cxn ang="0">
                  <a:pos x="94" y="28"/>
                </a:cxn>
                <a:cxn ang="0">
                  <a:pos x="106" y="14"/>
                </a:cxn>
                <a:cxn ang="0">
                  <a:pos x="122" y="18"/>
                </a:cxn>
                <a:cxn ang="0">
                  <a:pos x="136" y="22"/>
                </a:cxn>
                <a:cxn ang="0">
                  <a:pos x="136" y="48"/>
                </a:cxn>
                <a:cxn ang="0">
                  <a:pos x="138" y="70"/>
                </a:cxn>
                <a:cxn ang="0">
                  <a:pos x="146" y="68"/>
                </a:cxn>
                <a:cxn ang="0">
                  <a:pos x="164" y="68"/>
                </a:cxn>
                <a:cxn ang="0">
                  <a:pos x="168" y="68"/>
                </a:cxn>
                <a:cxn ang="0">
                  <a:pos x="168" y="96"/>
                </a:cxn>
                <a:cxn ang="0">
                  <a:pos x="150" y="96"/>
                </a:cxn>
                <a:cxn ang="0">
                  <a:pos x="140" y="106"/>
                </a:cxn>
                <a:cxn ang="0">
                  <a:pos x="140" y="130"/>
                </a:cxn>
                <a:cxn ang="0">
                  <a:pos x="156" y="160"/>
                </a:cxn>
                <a:cxn ang="0">
                  <a:pos x="112" y="162"/>
                </a:cxn>
                <a:cxn ang="0">
                  <a:pos x="96" y="162"/>
                </a:cxn>
                <a:cxn ang="0">
                  <a:pos x="90" y="156"/>
                </a:cxn>
              </a:cxnLst>
              <a:rect l="0" t="0" r="r" b="b"/>
              <a:pathLst>
                <a:path w="168" h="166">
                  <a:moveTo>
                    <a:pt x="90" y="156"/>
                  </a:moveTo>
                  <a:lnTo>
                    <a:pt x="74" y="156"/>
                  </a:lnTo>
                  <a:lnTo>
                    <a:pt x="60" y="156"/>
                  </a:lnTo>
                  <a:lnTo>
                    <a:pt x="46" y="156"/>
                  </a:lnTo>
                  <a:lnTo>
                    <a:pt x="30" y="156"/>
                  </a:lnTo>
                  <a:lnTo>
                    <a:pt x="22" y="150"/>
                  </a:lnTo>
                  <a:lnTo>
                    <a:pt x="20" y="150"/>
                  </a:lnTo>
                  <a:lnTo>
                    <a:pt x="14" y="150"/>
                  </a:lnTo>
                  <a:lnTo>
                    <a:pt x="8" y="154"/>
                  </a:lnTo>
                  <a:lnTo>
                    <a:pt x="6" y="152"/>
                  </a:lnTo>
                  <a:lnTo>
                    <a:pt x="0" y="156"/>
                  </a:lnTo>
                  <a:lnTo>
                    <a:pt x="0" y="146"/>
                  </a:lnTo>
                  <a:lnTo>
                    <a:pt x="2" y="148"/>
                  </a:lnTo>
                  <a:lnTo>
                    <a:pt x="2" y="136"/>
                  </a:lnTo>
                  <a:lnTo>
                    <a:pt x="4" y="134"/>
                  </a:lnTo>
                  <a:lnTo>
                    <a:pt x="6" y="126"/>
                  </a:lnTo>
                  <a:lnTo>
                    <a:pt x="10" y="106"/>
                  </a:lnTo>
                  <a:lnTo>
                    <a:pt x="12" y="100"/>
                  </a:lnTo>
                  <a:lnTo>
                    <a:pt x="16" y="98"/>
                  </a:lnTo>
                  <a:lnTo>
                    <a:pt x="16" y="94"/>
                  </a:lnTo>
                  <a:lnTo>
                    <a:pt x="22" y="92"/>
                  </a:lnTo>
                  <a:lnTo>
                    <a:pt x="26" y="86"/>
                  </a:lnTo>
                  <a:lnTo>
                    <a:pt x="28" y="80"/>
                  </a:lnTo>
                  <a:lnTo>
                    <a:pt x="28" y="70"/>
                  </a:lnTo>
                  <a:lnTo>
                    <a:pt x="30" y="68"/>
                  </a:lnTo>
                  <a:lnTo>
                    <a:pt x="28" y="64"/>
                  </a:lnTo>
                  <a:lnTo>
                    <a:pt x="22" y="56"/>
                  </a:lnTo>
                  <a:lnTo>
                    <a:pt x="20" y="44"/>
                  </a:lnTo>
                  <a:lnTo>
                    <a:pt x="22" y="40"/>
                  </a:lnTo>
                  <a:lnTo>
                    <a:pt x="22" y="32"/>
                  </a:lnTo>
                  <a:lnTo>
                    <a:pt x="16" y="16"/>
                  </a:lnTo>
                  <a:lnTo>
                    <a:pt x="10" y="6"/>
                  </a:lnTo>
                  <a:lnTo>
                    <a:pt x="22" y="0"/>
                  </a:lnTo>
                  <a:lnTo>
                    <a:pt x="32" y="0"/>
                  </a:lnTo>
                  <a:lnTo>
                    <a:pt x="42" y="0"/>
                  </a:lnTo>
                  <a:lnTo>
                    <a:pt x="52" y="0"/>
                  </a:lnTo>
                  <a:lnTo>
                    <a:pt x="62" y="0"/>
                  </a:lnTo>
                  <a:lnTo>
                    <a:pt x="66" y="4"/>
                  </a:lnTo>
                  <a:lnTo>
                    <a:pt x="72" y="20"/>
                  </a:lnTo>
                  <a:lnTo>
                    <a:pt x="80" y="30"/>
                  </a:lnTo>
                  <a:lnTo>
                    <a:pt x="82" y="30"/>
                  </a:lnTo>
                  <a:lnTo>
                    <a:pt x="94" y="28"/>
                  </a:lnTo>
                  <a:lnTo>
                    <a:pt x="104" y="28"/>
                  </a:lnTo>
                  <a:lnTo>
                    <a:pt x="106" y="14"/>
                  </a:lnTo>
                  <a:lnTo>
                    <a:pt x="122" y="14"/>
                  </a:lnTo>
                  <a:lnTo>
                    <a:pt x="122" y="18"/>
                  </a:lnTo>
                  <a:lnTo>
                    <a:pt x="134" y="20"/>
                  </a:lnTo>
                  <a:lnTo>
                    <a:pt x="136" y="22"/>
                  </a:lnTo>
                  <a:lnTo>
                    <a:pt x="138" y="40"/>
                  </a:lnTo>
                  <a:lnTo>
                    <a:pt x="136" y="48"/>
                  </a:lnTo>
                  <a:lnTo>
                    <a:pt x="140" y="64"/>
                  </a:lnTo>
                  <a:lnTo>
                    <a:pt x="138" y="70"/>
                  </a:lnTo>
                  <a:lnTo>
                    <a:pt x="144" y="74"/>
                  </a:lnTo>
                  <a:lnTo>
                    <a:pt x="146" y="68"/>
                  </a:lnTo>
                  <a:lnTo>
                    <a:pt x="154" y="68"/>
                  </a:lnTo>
                  <a:lnTo>
                    <a:pt x="164" y="68"/>
                  </a:lnTo>
                  <a:lnTo>
                    <a:pt x="166" y="66"/>
                  </a:lnTo>
                  <a:lnTo>
                    <a:pt x="168" y="68"/>
                  </a:lnTo>
                  <a:lnTo>
                    <a:pt x="166" y="94"/>
                  </a:lnTo>
                  <a:lnTo>
                    <a:pt x="168" y="96"/>
                  </a:lnTo>
                  <a:lnTo>
                    <a:pt x="158" y="96"/>
                  </a:lnTo>
                  <a:lnTo>
                    <a:pt x="150" y="96"/>
                  </a:lnTo>
                  <a:lnTo>
                    <a:pt x="140" y="96"/>
                  </a:lnTo>
                  <a:lnTo>
                    <a:pt x="140" y="106"/>
                  </a:lnTo>
                  <a:lnTo>
                    <a:pt x="140" y="116"/>
                  </a:lnTo>
                  <a:lnTo>
                    <a:pt x="140" y="130"/>
                  </a:lnTo>
                  <a:lnTo>
                    <a:pt x="140" y="146"/>
                  </a:lnTo>
                  <a:lnTo>
                    <a:pt x="156" y="160"/>
                  </a:lnTo>
                  <a:lnTo>
                    <a:pt x="132" y="166"/>
                  </a:lnTo>
                  <a:lnTo>
                    <a:pt x="112" y="162"/>
                  </a:lnTo>
                  <a:lnTo>
                    <a:pt x="100" y="162"/>
                  </a:lnTo>
                  <a:lnTo>
                    <a:pt x="96" y="162"/>
                  </a:lnTo>
                  <a:lnTo>
                    <a:pt x="90" y="156"/>
                  </a:lnTo>
                  <a:lnTo>
                    <a:pt x="90" y="1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6" name="Freeform 278">
              <a:extLst>
                <a:ext uri="{FF2B5EF4-FFF2-40B4-BE49-F238E27FC236}">
                  <a16:creationId xmlns:a16="http://schemas.microsoft.com/office/drawing/2014/main" xmlns="" id="{012FF2D4-684A-4304-9F3E-C971A7D16164}"/>
                </a:ext>
              </a:extLst>
            </p:cNvPr>
            <p:cNvSpPr>
              <a:spLocks/>
            </p:cNvSpPr>
            <p:nvPr/>
          </p:nvSpPr>
          <p:spPr bwMode="auto">
            <a:xfrm>
              <a:off x="4884738" y="4802188"/>
              <a:ext cx="165100" cy="155575"/>
            </a:xfrm>
            <a:custGeom>
              <a:avLst/>
              <a:gdLst/>
              <a:ahLst/>
              <a:cxnLst>
                <a:cxn ang="0">
                  <a:pos x="24" y="32"/>
                </a:cxn>
                <a:cxn ang="0">
                  <a:pos x="26" y="30"/>
                </a:cxn>
                <a:cxn ang="0">
                  <a:pos x="32" y="24"/>
                </a:cxn>
                <a:cxn ang="0">
                  <a:pos x="38" y="20"/>
                </a:cxn>
                <a:cxn ang="0">
                  <a:pos x="38" y="18"/>
                </a:cxn>
                <a:cxn ang="0">
                  <a:pos x="44" y="16"/>
                </a:cxn>
                <a:cxn ang="0">
                  <a:pos x="48" y="18"/>
                </a:cxn>
                <a:cxn ang="0">
                  <a:pos x="48" y="14"/>
                </a:cxn>
                <a:cxn ang="0">
                  <a:pos x="46" y="14"/>
                </a:cxn>
                <a:cxn ang="0">
                  <a:pos x="46" y="12"/>
                </a:cxn>
                <a:cxn ang="0">
                  <a:pos x="48" y="6"/>
                </a:cxn>
                <a:cxn ang="0">
                  <a:pos x="60" y="0"/>
                </a:cxn>
                <a:cxn ang="0">
                  <a:pos x="64" y="0"/>
                </a:cxn>
                <a:cxn ang="0">
                  <a:pos x="68" y="0"/>
                </a:cxn>
                <a:cxn ang="0">
                  <a:pos x="68" y="4"/>
                </a:cxn>
                <a:cxn ang="0">
                  <a:pos x="82" y="6"/>
                </a:cxn>
                <a:cxn ang="0">
                  <a:pos x="100" y="12"/>
                </a:cxn>
                <a:cxn ang="0">
                  <a:pos x="102" y="14"/>
                </a:cxn>
                <a:cxn ang="0">
                  <a:pos x="104" y="26"/>
                </a:cxn>
                <a:cxn ang="0">
                  <a:pos x="104" y="36"/>
                </a:cxn>
                <a:cxn ang="0">
                  <a:pos x="100" y="48"/>
                </a:cxn>
                <a:cxn ang="0">
                  <a:pos x="102" y="62"/>
                </a:cxn>
                <a:cxn ang="0">
                  <a:pos x="92" y="86"/>
                </a:cxn>
                <a:cxn ang="0">
                  <a:pos x="86" y="92"/>
                </a:cxn>
                <a:cxn ang="0">
                  <a:pos x="86" y="98"/>
                </a:cxn>
                <a:cxn ang="0">
                  <a:pos x="80" y="94"/>
                </a:cxn>
                <a:cxn ang="0">
                  <a:pos x="76" y="94"/>
                </a:cxn>
                <a:cxn ang="0">
                  <a:pos x="66" y="92"/>
                </a:cxn>
                <a:cxn ang="0">
                  <a:pos x="58" y="90"/>
                </a:cxn>
                <a:cxn ang="0">
                  <a:pos x="56" y="92"/>
                </a:cxn>
                <a:cxn ang="0">
                  <a:pos x="46" y="88"/>
                </a:cxn>
                <a:cxn ang="0">
                  <a:pos x="40" y="86"/>
                </a:cxn>
                <a:cxn ang="0">
                  <a:pos x="36" y="84"/>
                </a:cxn>
                <a:cxn ang="0">
                  <a:pos x="34" y="70"/>
                </a:cxn>
                <a:cxn ang="0">
                  <a:pos x="22" y="62"/>
                </a:cxn>
                <a:cxn ang="0">
                  <a:pos x="18" y="60"/>
                </a:cxn>
                <a:cxn ang="0">
                  <a:pos x="12" y="52"/>
                </a:cxn>
                <a:cxn ang="0">
                  <a:pos x="6" y="42"/>
                </a:cxn>
                <a:cxn ang="0">
                  <a:pos x="0" y="34"/>
                </a:cxn>
                <a:cxn ang="0">
                  <a:pos x="0" y="30"/>
                </a:cxn>
                <a:cxn ang="0">
                  <a:pos x="10" y="32"/>
                </a:cxn>
                <a:cxn ang="0">
                  <a:pos x="16" y="32"/>
                </a:cxn>
                <a:cxn ang="0">
                  <a:pos x="20" y="34"/>
                </a:cxn>
                <a:cxn ang="0">
                  <a:pos x="22" y="34"/>
                </a:cxn>
                <a:cxn ang="0">
                  <a:pos x="24" y="32"/>
                </a:cxn>
                <a:cxn ang="0">
                  <a:pos x="24" y="32"/>
                </a:cxn>
              </a:cxnLst>
              <a:rect l="0" t="0" r="r" b="b"/>
              <a:pathLst>
                <a:path w="104" h="98">
                  <a:moveTo>
                    <a:pt x="24" y="32"/>
                  </a:moveTo>
                  <a:lnTo>
                    <a:pt x="26" y="30"/>
                  </a:lnTo>
                  <a:lnTo>
                    <a:pt x="32" y="24"/>
                  </a:lnTo>
                  <a:lnTo>
                    <a:pt x="38" y="20"/>
                  </a:lnTo>
                  <a:lnTo>
                    <a:pt x="38" y="18"/>
                  </a:lnTo>
                  <a:lnTo>
                    <a:pt x="44" y="16"/>
                  </a:lnTo>
                  <a:lnTo>
                    <a:pt x="48" y="18"/>
                  </a:lnTo>
                  <a:lnTo>
                    <a:pt x="48" y="14"/>
                  </a:lnTo>
                  <a:lnTo>
                    <a:pt x="46" y="14"/>
                  </a:lnTo>
                  <a:lnTo>
                    <a:pt x="46" y="12"/>
                  </a:lnTo>
                  <a:lnTo>
                    <a:pt x="48" y="6"/>
                  </a:lnTo>
                  <a:lnTo>
                    <a:pt x="60" y="0"/>
                  </a:lnTo>
                  <a:lnTo>
                    <a:pt x="64" y="0"/>
                  </a:lnTo>
                  <a:lnTo>
                    <a:pt x="68" y="0"/>
                  </a:lnTo>
                  <a:lnTo>
                    <a:pt x="68" y="4"/>
                  </a:lnTo>
                  <a:lnTo>
                    <a:pt x="82" y="6"/>
                  </a:lnTo>
                  <a:lnTo>
                    <a:pt x="100" y="12"/>
                  </a:lnTo>
                  <a:lnTo>
                    <a:pt x="102" y="14"/>
                  </a:lnTo>
                  <a:lnTo>
                    <a:pt x="104" y="26"/>
                  </a:lnTo>
                  <a:lnTo>
                    <a:pt x="104" y="36"/>
                  </a:lnTo>
                  <a:lnTo>
                    <a:pt x="100" y="48"/>
                  </a:lnTo>
                  <a:lnTo>
                    <a:pt x="102" y="62"/>
                  </a:lnTo>
                  <a:lnTo>
                    <a:pt x="92" y="86"/>
                  </a:lnTo>
                  <a:lnTo>
                    <a:pt x="86" y="92"/>
                  </a:lnTo>
                  <a:lnTo>
                    <a:pt x="86" y="98"/>
                  </a:lnTo>
                  <a:lnTo>
                    <a:pt x="80" y="94"/>
                  </a:lnTo>
                  <a:lnTo>
                    <a:pt x="76" y="94"/>
                  </a:lnTo>
                  <a:lnTo>
                    <a:pt x="66" y="92"/>
                  </a:lnTo>
                  <a:lnTo>
                    <a:pt x="58" y="90"/>
                  </a:lnTo>
                  <a:lnTo>
                    <a:pt x="56" y="92"/>
                  </a:lnTo>
                  <a:lnTo>
                    <a:pt x="46" y="88"/>
                  </a:lnTo>
                  <a:lnTo>
                    <a:pt x="40" y="86"/>
                  </a:lnTo>
                  <a:lnTo>
                    <a:pt x="36" y="84"/>
                  </a:lnTo>
                  <a:lnTo>
                    <a:pt x="34" y="70"/>
                  </a:lnTo>
                  <a:lnTo>
                    <a:pt x="22" y="62"/>
                  </a:lnTo>
                  <a:lnTo>
                    <a:pt x="18" y="60"/>
                  </a:lnTo>
                  <a:lnTo>
                    <a:pt x="12" y="52"/>
                  </a:lnTo>
                  <a:lnTo>
                    <a:pt x="6" y="42"/>
                  </a:lnTo>
                  <a:lnTo>
                    <a:pt x="0" y="34"/>
                  </a:lnTo>
                  <a:lnTo>
                    <a:pt x="0" y="30"/>
                  </a:lnTo>
                  <a:lnTo>
                    <a:pt x="10" y="32"/>
                  </a:lnTo>
                  <a:lnTo>
                    <a:pt x="16" y="32"/>
                  </a:lnTo>
                  <a:lnTo>
                    <a:pt x="20" y="34"/>
                  </a:lnTo>
                  <a:lnTo>
                    <a:pt x="22" y="34"/>
                  </a:lnTo>
                  <a:lnTo>
                    <a:pt x="24" y="32"/>
                  </a:lnTo>
                  <a:lnTo>
                    <a:pt x="24" y="3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7" name="Freeform 279">
              <a:extLst>
                <a:ext uri="{FF2B5EF4-FFF2-40B4-BE49-F238E27FC236}">
                  <a16:creationId xmlns:a16="http://schemas.microsoft.com/office/drawing/2014/main" xmlns="" id="{7414455F-1D03-4E4E-8580-A6C1228FD30B}"/>
                </a:ext>
              </a:extLst>
            </p:cNvPr>
            <p:cNvSpPr>
              <a:spLocks/>
            </p:cNvSpPr>
            <p:nvPr/>
          </p:nvSpPr>
          <p:spPr bwMode="auto">
            <a:xfrm>
              <a:off x="4351338" y="3957638"/>
              <a:ext cx="336550" cy="260350"/>
            </a:xfrm>
            <a:custGeom>
              <a:avLst/>
              <a:gdLst/>
              <a:ahLst/>
              <a:cxnLst>
                <a:cxn ang="0">
                  <a:pos x="54" y="72"/>
                </a:cxn>
                <a:cxn ang="0">
                  <a:pos x="54" y="94"/>
                </a:cxn>
                <a:cxn ang="0">
                  <a:pos x="50" y="106"/>
                </a:cxn>
                <a:cxn ang="0">
                  <a:pos x="30" y="114"/>
                </a:cxn>
                <a:cxn ang="0">
                  <a:pos x="10" y="120"/>
                </a:cxn>
                <a:cxn ang="0">
                  <a:pos x="0" y="126"/>
                </a:cxn>
                <a:cxn ang="0">
                  <a:pos x="4" y="134"/>
                </a:cxn>
                <a:cxn ang="0">
                  <a:pos x="16" y="150"/>
                </a:cxn>
                <a:cxn ang="0">
                  <a:pos x="24" y="150"/>
                </a:cxn>
                <a:cxn ang="0">
                  <a:pos x="28" y="154"/>
                </a:cxn>
                <a:cxn ang="0">
                  <a:pos x="26" y="158"/>
                </a:cxn>
                <a:cxn ang="0">
                  <a:pos x="32" y="160"/>
                </a:cxn>
                <a:cxn ang="0">
                  <a:pos x="36" y="156"/>
                </a:cxn>
                <a:cxn ang="0">
                  <a:pos x="46" y="154"/>
                </a:cxn>
                <a:cxn ang="0">
                  <a:pos x="54" y="142"/>
                </a:cxn>
                <a:cxn ang="0">
                  <a:pos x="74" y="136"/>
                </a:cxn>
                <a:cxn ang="0">
                  <a:pos x="92" y="148"/>
                </a:cxn>
                <a:cxn ang="0">
                  <a:pos x="100" y="144"/>
                </a:cxn>
                <a:cxn ang="0">
                  <a:pos x="114" y="148"/>
                </a:cxn>
                <a:cxn ang="0">
                  <a:pos x="126" y="150"/>
                </a:cxn>
                <a:cxn ang="0">
                  <a:pos x="154" y="142"/>
                </a:cxn>
                <a:cxn ang="0">
                  <a:pos x="170" y="140"/>
                </a:cxn>
                <a:cxn ang="0">
                  <a:pos x="174" y="136"/>
                </a:cxn>
                <a:cxn ang="0">
                  <a:pos x="178" y="128"/>
                </a:cxn>
                <a:cxn ang="0">
                  <a:pos x="180" y="124"/>
                </a:cxn>
                <a:cxn ang="0">
                  <a:pos x="204" y="94"/>
                </a:cxn>
                <a:cxn ang="0">
                  <a:pos x="210" y="50"/>
                </a:cxn>
                <a:cxn ang="0">
                  <a:pos x="204" y="38"/>
                </a:cxn>
                <a:cxn ang="0">
                  <a:pos x="200" y="6"/>
                </a:cxn>
                <a:cxn ang="0">
                  <a:pos x="194" y="4"/>
                </a:cxn>
                <a:cxn ang="0">
                  <a:pos x="156" y="0"/>
                </a:cxn>
                <a:cxn ang="0">
                  <a:pos x="142" y="8"/>
                </a:cxn>
                <a:cxn ang="0">
                  <a:pos x="130" y="16"/>
                </a:cxn>
                <a:cxn ang="0">
                  <a:pos x="118" y="26"/>
                </a:cxn>
                <a:cxn ang="0">
                  <a:pos x="104" y="34"/>
                </a:cxn>
                <a:cxn ang="0">
                  <a:pos x="90" y="46"/>
                </a:cxn>
                <a:cxn ang="0">
                  <a:pos x="74" y="56"/>
                </a:cxn>
                <a:cxn ang="0">
                  <a:pos x="54" y="62"/>
                </a:cxn>
              </a:cxnLst>
              <a:rect l="0" t="0" r="r" b="b"/>
              <a:pathLst>
                <a:path w="212" h="164">
                  <a:moveTo>
                    <a:pt x="54" y="62"/>
                  </a:moveTo>
                  <a:lnTo>
                    <a:pt x="54" y="72"/>
                  </a:lnTo>
                  <a:lnTo>
                    <a:pt x="54" y="84"/>
                  </a:lnTo>
                  <a:lnTo>
                    <a:pt x="54" y="94"/>
                  </a:lnTo>
                  <a:lnTo>
                    <a:pt x="54" y="106"/>
                  </a:lnTo>
                  <a:lnTo>
                    <a:pt x="50" y="106"/>
                  </a:lnTo>
                  <a:lnTo>
                    <a:pt x="46" y="114"/>
                  </a:lnTo>
                  <a:lnTo>
                    <a:pt x="30" y="114"/>
                  </a:lnTo>
                  <a:lnTo>
                    <a:pt x="16" y="116"/>
                  </a:lnTo>
                  <a:lnTo>
                    <a:pt x="10" y="120"/>
                  </a:lnTo>
                  <a:lnTo>
                    <a:pt x="2" y="120"/>
                  </a:lnTo>
                  <a:lnTo>
                    <a:pt x="0" y="126"/>
                  </a:lnTo>
                  <a:lnTo>
                    <a:pt x="2" y="128"/>
                  </a:lnTo>
                  <a:lnTo>
                    <a:pt x="4" y="134"/>
                  </a:lnTo>
                  <a:lnTo>
                    <a:pt x="10" y="140"/>
                  </a:lnTo>
                  <a:lnTo>
                    <a:pt x="16" y="150"/>
                  </a:lnTo>
                  <a:lnTo>
                    <a:pt x="22" y="152"/>
                  </a:lnTo>
                  <a:lnTo>
                    <a:pt x="24" y="150"/>
                  </a:lnTo>
                  <a:lnTo>
                    <a:pt x="28" y="152"/>
                  </a:lnTo>
                  <a:lnTo>
                    <a:pt x="28" y="154"/>
                  </a:lnTo>
                  <a:lnTo>
                    <a:pt x="26" y="156"/>
                  </a:lnTo>
                  <a:lnTo>
                    <a:pt x="26" y="158"/>
                  </a:lnTo>
                  <a:lnTo>
                    <a:pt x="30" y="162"/>
                  </a:lnTo>
                  <a:lnTo>
                    <a:pt x="32" y="160"/>
                  </a:lnTo>
                  <a:lnTo>
                    <a:pt x="30" y="158"/>
                  </a:lnTo>
                  <a:lnTo>
                    <a:pt x="36" y="156"/>
                  </a:lnTo>
                  <a:lnTo>
                    <a:pt x="46" y="164"/>
                  </a:lnTo>
                  <a:lnTo>
                    <a:pt x="46" y="154"/>
                  </a:lnTo>
                  <a:lnTo>
                    <a:pt x="52" y="150"/>
                  </a:lnTo>
                  <a:lnTo>
                    <a:pt x="54" y="142"/>
                  </a:lnTo>
                  <a:lnTo>
                    <a:pt x="64" y="136"/>
                  </a:lnTo>
                  <a:lnTo>
                    <a:pt x="74" y="136"/>
                  </a:lnTo>
                  <a:lnTo>
                    <a:pt x="84" y="140"/>
                  </a:lnTo>
                  <a:lnTo>
                    <a:pt x="92" y="148"/>
                  </a:lnTo>
                  <a:lnTo>
                    <a:pt x="94" y="148"/>
                  </a:lnTo>
                  <a:lnTo>
                    <a:pt x="100" y="144"/>
                  </a:lnTo>
                  <a:lnTo>
                    <a:pt x="104" y="142"/>
                  </a:lnTo>
                  <a:lnTo>
                    <a:pt x="114" y="148"/>
                  </a:lnTo>
                  <a:lnTo>
                    <a:pt x="124" y="150"/>
                  </a:lnTo>
                  <a:lnTo>
                    <a:pt x="126" y="150"/>
                  </a:lnTo>
                  <a:lnTo>
                    <a:pt x="136" y="142"/>
                  </a:lnTo>
                  <a:lnTo>
                    <a:pt x="154" y="142"/>
                  </a:lnTo>
                  <a:lnTo>
                    <a:pt x="164" y="144"/>
                  </a:lnTo>
                  <a:lnTo>
                    <a:pt x="170" y="140"/>
                  </a:lnTo>
                  <a:lnTo>
                    <a:pt x="172" y="140"/>
                  </a:lnTo>
                  <a:lnTo>
                    <a:pt x="174" y="136"/>
                  </a:lnTo>
                  <a:lnTo>
                    <a:pt x="180" y="136"/>
                  </a:lnTo>
                  <a:lnTo>
                    <a:pt x="178" y="128"/>
                  </a:lnTo>
                  <a:lnTo>
                    <a:pt x="178" y="126"/>
                  </a:lnTo>
                  <a:lnTo>
                    <a:pt x="180" y="124"/>
                  </a:lnTo>
                  <a:lnTo>
                    <a:pt x="182" y="118"/>
                  </a:lnTo>
                  <a:lnTo>
                    <a:pt x="204" y="94"/>
                  </a:lnTo>
                  <a:lnTo>
                    <a:pt x="206" y="70"/>
                  </a:lnTo>
                  <a:lnTo>
                    <a:pt x="210" y="50"/>
                  </a:lnTo>
                  <a:lnTo>
                    <a:pt x="212" y="44"/>
                  </a:lnTo>
                  <a:lnTo>
                    <a:pt x="204" y="38"/>
                  </a:lnTo>
                  <a:lnTo>
                    <a:pt x="200" y="28"/>
                  </a:lnTo>
                  <a:lnTo>
                    <a:pt x="200" y="6"/>
                  </a:lnTo>
                  <a:lnTo>
                    <a:pt x="196" y="8"/>
                  </a:lnTo>
                  <a:lnTo>
                    <a:pt x="194" y="4"/>
                  </a:lnTo>
                  <a:lnTo>
                    <a:pt x="186" y="0"/>
                  </a:lnTo>
                  <a:lnTo>
                    <a:pt x="156" y="0"/>
                  </a:lnTo>
                  <a:lnTo>
                    <a:pt x="150" y="4"/>
                  </a:lnTo>
                  <a:lnTo>
                    <a:pt x="142" y="8"/>
                  </a:lnTo>
                  <a:lnTo>
                    <a:pt x="136" y="12"/>
                  </a:lnTo>
                  <a:lnTo>
                    <a:pt x="130" y="16"/>
                  </a:lnTo>
                  <a:lnTo>
                    <a:pt x="124" y="22"/>
                  </a:lnTo>
                  <a:lnTo>
                    <a:pt x="118" y="26"/>
                  </a:lnTo>
                  <a:lnTo>
                    <a:pt x="110" y="30"/>
                  </a:lnTo>
                  <a:lnTo>
                    <a:pt x="104" y="34"/>
                  </a:lnTo>
                  <a:lnTo>
                    <a:pt x="98" y="40"/>
                  </a:lnTo>
                  <a:lnTo>
                    <a:pt x="90" y="46"/>
                  </a:lnTo>
                  <a:lnTo>
                    <a:pt x="82" y="50"/>
                  </a:lnTo>
                  <a:lnTo>
                    <a:pt x="74" y="56"/>
                  </a:lnTo>
                  <a:lnTo>
                    <a:pt x="64" y="60"/>
                  </a:lnTo>
                  <a:lnTo>
                    <a:pt x="54" y="62"/>
                  </a:lnTo>
                  <a:lnTo>
                    <a:pt x="54" y="6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8" name="Freeform 280">
              <a:extLst>
                <a:ext uri="{FF2B5EF4-FFF2-40B4-BE49-F238E27FC236}">
                  <a16:creationId xmlns:a16="http://schemas.microsoft.com/office/drawing/2014/main" xmlns="" id="{96D5B3A3-EB45-44AB-90C1-E5422F0B393F}"/>
                </a:ext>
              </a:extLst>
            </p:cNvPr>
            <p:cNvSpPr>
              <a:spLocks/>
            </p:cNvSpPr>
            <p:nvPr/>
          </p:nvSpPr>
          <p:spPr bwMode="auto">
            <a:xfrm>
              <a:off x="6053138" y="3795713"/>
              <a:ext cx="168275" cy="95250"/>
            </a:xfrm>
            <a:custGeom>
              <a:avLst/>
              <a:gdLst/>
              <a:ahLst/>
              <a:cxnLst>
                <a:cxn ang="0">
                  <a:pos x="104" y="48"/>
                </a:cxn>
                <a:cxn ang="0">
                  <a:pos x="104" y="42"/>
                </a:cxn>
                <a:cxn ang="0">
                  <a:pos x="106" y="38"/>
                </a:cxn>
                <a:cxn ang="0">
                  <a:pos x="104" y="38"/>
                </a:cxn>
                <a:cxn ang="0">
                  <a:pos x="102" y="40"/>
                </a:cxn>
                <a:cxn ang="0">
                  <a:pos x="96" y="40"/>
                </a:cxn>
                <a:cxn ang="0">
                  <a:pos x="86" y="36"/>
                </a:cxn>
                <a:cxn ang="0">
                  <a:pos x="86" y="38"/>
                </a:cxn>
                <a:cxn ang="0">
                  <a:pos x="80" y="36"/>
                </a:cxn>
                <a:cxn ang="0">
                  <a:pos x="78" y="38"/>
                </a:cxn>
                <a:cxn ang="0">
                  <a:pos x="74" y="32"/>
                </a:cxn>
                <a:cxn ang="0">
                  <a:pos x="70" y="34"/>
                </a:cxn>
                <a:cxn ang="0">
                  <a:pos x="68" y="30"/>
                </a:cxn>
                <a:cxn ang="0">
                  <a:pos x="68" y="26"/>
                </a:cxn>
                <a:cxn ang="0">
                  <a:pos x="62" y="26"/>
                </a:cxn>
                <a:cxn ang="0">
                  <a:pos x="56" y="26"/>
                </a:cxn>
                <a:cxn ang="0">
                  <a:pos x="56" y="24"/>
                </a:cxn>
                <a:cxn ang="0">
                  <a:pos x="54" y="24"/>
                </a:cxn>
                <a:cxn ang="0">
                  <a:pos x="54" y="16"/>
                </a:cxn>
                <a:cxn ang="0">
                  <a:pos x="50" y="16"/>
                </a:cxn>
                <a:cxn ang="0">
                  <a:pos x="46" y="20"/>
                </a:cxn>
                <a:cxn ang="0">
                  <a:pos x="44" y="18"/>
                </a:cxn>
                <a:cxn ang="0">
                  <a:pos x="42" y="12"/>
                </a:cxn>
                <a:cxn ang="0">
                  <a:pos x="30" y="4"/>
                </a:cxn>
                <a:cxn ang="0">
                  <a:pos x="16" y="0"/>
                </a:cxn>
                <a:cxn ang="0">
                  <a:pos x="16" y="4"/>
                </a:cxn>
                <a:cxn ang="0">
                  <a:pos x="12" y="2"/>
                </a:cxn>
                <a:cxn ang="0">
                  <a:pos x="10" y="2"/>
                </a:cxn>
                <a:cxn ang="0">
                  <a:pos x="4" y="8"/>
                </a:cxn>
                <a:cxn ang="0">
                  <a:pos x="2" y="16"/>
                </a:cxn>
                <a:cxn ang="0">
                  <a:pos x="0" y="22"/>
                </a:cxn>
                <a:cxn ang="0">
                  <a:pos x="0" y="24"/>
                </a:cxn>
                <a:cxn ang="0">
                  <a:pos x="2" y="24"/>
                </a:cxn>
                <a:cxn ang="0">
                  <a:pos x="4" y="28"/>
                </a:cxn>
                <a:cxn ang="0">
                  <a:pos x="6" y="28"/>
                </a:cxn>
                <a:cxn ang="0">
                  <a:pos x="10" y="28"/>
                </a:cxn>
                <a:cxn ang="0">
                  <a:pos x="20" y="36"/>
                </a:cxn>
                <a:cxn ang="0">
                  <a:pos x="32" y="42"/>
                </a:cxn>
                <a:cxn ang="0">
                  <a:pos x="36" y="46"/>
                </a:cxn>
                <a:cxn ang="0">
                  <a:pos x="56" y="46"/>
                </a:cxn>
                <a:cxn ang="0">
                  <a:pos x="64" y="54"/>
                </a:cxn>
                <a:cxn ang="0">
                  <a:pos x="94" y="60"/>
                </a:cxn>
                <a:cxn ang="0">
                  <a:pos x="106" y="60"/>
                </a:cxn>
                <a:cxn ang="0">
                  <a:pos x="106" y="54"/>
                </a:cxn>
                <a:cxn ang="0">
                  <a:pos x="104" y="52"/>
                </a:cxn>
                <a:cxn ang="0">
                  <a:pos x="104" y="48"/>
                </a:cxn>
                <a:cxn ang="0">
                  <a:pos x="104" y="48"/>
                </a:cxn>
              </a:cxnLst>
              <a:rect l="0" t="0" r="r" b="b"/>
              <a:pathLst>
                <a:path w="106" h="60">
                  <a:moveTo>
                    <a:pt x="104" y="48"/>
                  </a:moveTo>
                  <a:lnTo>
                    <a:pt x="104" y="42"/>
                  </a:lnTo>
                  <a:lnTo>
                    <a:pt x="106" y="38"/>
                  </a:lnTo>
                  <a:lnTo>
                    <a:pt x="104" y="38"/>
                  </a:lnTo>
                  <a:lnTo>
                    <a:pt x="102" y="40"/>
                  </a:lnTo>
                  <a:lnTo>
                    <a:pt x="96" y="40"/>
                  </a:lnTo>
                  <a:lnTo>
                    <a:pt x="86" y="36"/>
                  </a:lnTo>
                  <a:lnTo>
                    <a:pt x="86" y="38"/>
                  </a:lnTo>
                  <a:lnTo>
                    <a:pt x="80" y="36"/>
                  </a:lnTo>
                  <a:lnTo>
                    <a:pt x="78" y="38"/>
                  </a:lnTo>
                  <a:lnTo>
                    <a:pt x="74" y="32"/>
                  </a:lnTo>
                  <a:lnTo>
                    <a:pt x="70" y="34"/>
                  </a:lnTo>
                  <a:lnTo>
                    <a:pt x="68" y="30"/>
                  </a:lnTo>
                  <a:lnTo>
                    <a:pt x="68" y="26"/>
                  </a:lnTo>
                  <a:lnTo>
                    <a:pt x="62" y="26"/>
                  </a:lnTo>
                  <a:lnTo>
                    <a:pt x="56" y="26"/>
                  </a:lnTo>
                  <a:lnTo>
                    <a:pt x="56" y="24"/>
                  </a:lnTo>
                  <a:lnTo>
                    <a:pt x="54" y="24"/>
                  </a:lnTo>
                  <a:lnTo>
                    <a:pt x="54" y="16"/>
                  </a:lnTo>
                  <a:lnTo>
                    <a:pt x="50" y="16"/>
                  </a:lnTo>
                  <a:lnTo>
                    <a:pt x="46" y="20"/>
                  </a:lnTo>
                  <a:lnTo>
                    <a:pt x="44" y="18"/>
                  </a:lnTo>
                  <a:lnTo>
                    <a:pt x="42" y="12"/>
                  </a:lnTo>
                  <a:lnTo>
                    <a:pt x="30" y="4"/>
                  </a:lnTo>
                  <a:lnTo>
                    <a:pt x="16" y="0"/>
                  </a:lnTo>
                  <a:lnTo>
                    <a:pt x="16" y="4"/>
                  </a:lnTo>
                  <a:lnTo>
                    <a:pt x="12" y="2"/>
                  </a:lnTo>
                  <a:lnTo>
                    <a:pt x="10" y="2"/>
                  </a:lnTo>
                  <a:lnTo>
                    <a:pt x="4" y="8"/>
                  </a:lnTo>
                  <a:lnTo>
                    <a:pt x="2" y="16"/>
                  </a:lnTo>
                  <a:lnTo>
                    <a:pt x="0" y="22"/>
                  </a:lnTo>
                  <a:lnTo>
                    <a:pt x="0" y="24"/>
                  </a:lnTo>
                  <a:lnTo>
                    <a:pt x="2" y="24"/>
                  </a:lnTo>
                  <a:lnTo>
                    <a:pt x="4" y="28"/>
                  </a:lnTo>
                  <a:lnTo>
                    <a:pt x="6" y="28"/>
                  </a:lnTo>
                  <a:lnTo>
                    <a:pt x="10" y="28"/>
                  </a:lnTo>
                  <a:lnTo>
                    <a:pt x="20" y="36"/>
                  </a:lnTo>
                  <a:lnTo>
                    <a:pt x="32" y="42"/>
                  </a:lnTo>
                  <a:lnTo>
                    <a:pt x="36" y="46"/>
                  </a:lnTo>
                  <a:lnTo>
                    <a:pt x="56" y="46"/>
                  </a:lnTo>
                  <a:lnTo>
                    <a:pt x="64" y="54"/>
                  </a:lnTo>
                  <a:lnTo>
                    <a:pt x="94" y="60"/>
                  </a:lnTo>
                  <a:lnTo>
                    <a:pt x="106" y="60"/>
                  </a:lnTo>
                  <a:lnTo>
                    <a:pt x="106" y="54"/>
                  </a:lnTo>
                  <a:lnTo>
                    <a:pt x="104" y="52"/>
                  </a:lnTo>
                  <a:lnTo>
                    <a:pt x="104" y="48"/>
                  </a:lnTo>
                  <a:lnTo>
                    <a:pt x="104" y="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09" name="Freeform 281">
              <a:extLst>
                <a:ext uri="{FF2B5EF4-FFF2-40B4-BE49-F238E27FC236}">
                  <a16:creationId xmlns:a16="http://schemas.microsoft.com/office/drawing/2014/main" xmlns="" id="{10C0A754-EA83-4919-A4E6-09D23F113B7C}"/>
                </a:ext>
              </a:extLst>
            </p:cNvPr>
            <p:cNvSpPr>
              <a:spLocks/>
            </p:cNvSpPr>
            <p:nvPr/>
          </p:nvSpPr>
          <p:spPr bwMode="auto">
            <a:xfrm>
              <a:off x="5846763" y="3544888"/>
              <a:ext cx="3175" cy="3175"/>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0" name="Freeform 282">
              <a:extLst>
                <a:ext uri="{FF2B5EF4-FFF2-40B4-BE49-F238E27FC236}">
                  <a16:creationId xmlns:a16="http://schemas.microsoft.com/office/drawing/2014/main" xmlns="" id="{962B8D9C-3726-4CC3-9DDB-5B865208879E}"/>
                </a:ext>
              </a:extLst>
            </p:cNvPr>
            <p:cNvSpPr>
              <a:spLocks/>
            </p:cNvSpPr>
            <p:nvPr/>
          </p:nvSpPr>
          <p:spPr bwMode="auto">
            <a:xfrm>
              <a:off x="5856288" y="3538538"/>
              <a:ext cx="6350" cy="6350"/>
            </a:xfrm>
            <a:custGeom>
              <a:avLst/>
              <a:gdLst/>
              <a:ahLst/>
              <a:cxnLst>
                <a:cxn ang="0">
                  <a:pos x="4" y="4"/>
                </a:cxn>
                <a:cxn ang="0">
                  <a:pos x="2" y="0"/>
                </a:cxn>
                <a:cxn ang="0">
                  <a:pos x="0" y="0"/>
                </a:cxn>
                <a:cxn ang="0">
                  <a:pos x="2" y="4"/>
                </a:cxn>
                <a:cxn ang="0">
                  <a:pos x="4" y="4"/>
                </a:cxn>
                <a:cxn ang="0">
                  <a:pos x="4" y="4"/>
                </a:cxn>
              </a:cxnLst>
              <a:rect l="0" t="0" r="r" b="b"/>
              <a:pathLst>
                <a:path w="4" h="4">
                  <a:moveTo>
                    <a:pt x="4" y="4"/>
                  </a:moveTo>
                  <a:lnTo>
                    <a:pt x="2" y="0"/>
                  </a:lnTo>
                  <a:lnTo>
                    <a:pt x="0" y="0"/>
                  </a:lnTo>
                  <a:lnTo>
                    <a:pt x="2" y="4"/>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1" name="Freeform 283">
              <a:extLst>
                <a:ext uri="{FF2B5EF4-FFF2-40B4-BE49-F238E27FC236}">
                  <a16:creationId xmlns:a16="http://schemas.microsoft.com/office/drawing/2014/main" xmlns="" id="{06806D9E-270B-4E9F-AB5C-87177CDEF196}"/>
                </a:ext>
              </a:extLst>
            </p:cNvPr>
            <p:cNvSpPr>
              <a:spLocks/>
            </p:cNvSpPr>
            <p:nvPr/>
          </p:nvSpPr>
          <p:spPr bwMode="auto">
            <a:xfrm>
              <a:off x="5868988" y="3544888"/>
              <a:ext cx="6350" cy="1588"/>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2" name="Freeform 284">
              <a:extLst>
                <a:ext uri="{FF2B5EF4-FFF2-40B4-BE49-F238E27FC236}">
                  <a16:creationId xmlns:a16="http://schemas.microsoft.com/office/drawing/2014/main" xmlns="" id="{19B8CDB4-B75C-42C6-92DE-0F5B8A7D3768}"/>
                </a:ext>
              </a:extLst>
            </p:cNvPr>
            <p:cNvSpPr>
              <a:spLocks/>
            </p:cNvSpPr>
            <p:nvPr/>
          </p:nvSpPr>
          <p:spPr bwMode="auto">
            <a:xfrm>
              <a:off x="5821363" y="3449638"/>
              <a:ext cx="234950" cy="114300"/>
            </a:xfrm>
            <a:custGeom>
              <a:avLst/>
              <a:gdLst/>
              <a:ahLst/>
              <a:cxnLst>
                <a:cxn ang="0">
                  <a:pos x="22" y="16"/>
                </a:cxn>
                <a:cxn ang="0">
                  <a:pos x="24" y="10"/>
                </a:cxn>
                <a:cxn ang="0">
                  <a:pos x="30" y="8"/>
                </a:cxn>
                <a:cxn ang="0">
                  <a:pos x="40" y="10"/>
                </a:cxn>
                <a:cxn ang="0">
                  <a:pos x="54" y="14"/>
                </a:cxn>
                <a:cxn ang="0">
                  <a:pos x="56" y="6"/>
                </a:cxn>
                <a:cxn ang="0">
                  <a:pos x="66" y="0"/>
                </a:cxn>
                <a:cxn ang="0">
                  <a:pos x="72" y="6"/>
                </a:cxn>
                <a:cxn ang="0">
                  <a:pos x="82" y="6"/>
                </a:cxn>
                <a:cxn ang="0">
                  <a:pos x="104" y="6"/>
                </a:cxn>
                <a:cxn ang="0">
                  <a:pos x="134" y="10"/>
                </a:cxn>
                <a:cxn ang="0">
                  <a:pos x="136" y="14"/>
                </a:cxn>
                <a:cxn ang="0">
                  <a:pos x="148" y="18"/>
                </a:cxn>
                <a:cxn ang="0">
                  <a:pos x="146" y="24"/>
                </a:cxn>
                <a:cxn ang="0">
                  <a:pos x="126" y="34"/>
                </a:cxn>
                <a:cxn ang="0">
                  <a:pos x="120" y="40"/>
                </a:cxn>
                <a:cxn ang="0">
                  <a:pos x="102" y="44"/>
                </a:cxn>
                <a:cxn ang="0">
                  <a:pos x="98" y="52"/>
                </a:cxn>
                <a:cxn ang="0">
                  <a:pos x="94" y="54"/>
                </a:cxn>
                <a:cxn ang="0">
                  <a:pos x="86" y="54"/>
                </a:cxn>
                <a:cxn ang="0">
                  <a:pos x="84" y="50"/>
                </a:cxn>
                <a:cxn ang="0">
                  <a:pos x="82" y="50"/>
                </a:cxn>
                <a:cxn ang="0">
                  <a:pos x="76" y="52"/>
                </a:cxn>
                <a:cxn ang="0">
                  <a:pos x="74" y="54"/>
                </a:cxn>
                <a:cxn ang="0">
                  <a:pos x="64" y="60"/>
                </a:cxn>
                <a:cxn ang="0">
                  <a:pos x="62" y="64"/>
                </a:cxn>
                <a:cxn ang="0">
                  <a:pos x="62" y="66"/>
                </a:cxn>
                <a:cxn ang="0">
                  <a:pos x="56" y="66"/>
                </a:cxn>
                <a:cxn ang="0">
                  <a:pos x="56" y="70"/>
                </a:cxn>
                <a:cxn ang="0">
                  <a:pos x="48" y="68"/>
                </a:cxn>
                <a:cxn ang="0">
                  <a:pos x="40" y="72"/>
                </a:cxn>
                <a:cxn ang="0">
                  <a:pos x="34" y="70"/>
                </a:cxn>
                <a:cxn ang="0">
                  <a:pos x="32" y="66"/>
                </a:cxn>
                <a:cxn ang="0">
                  <a:pos x="30" y="66"/>
                </a:cxn>
                <a:cxn ang="0">
                  <a:pos x="22" y="68"/>
                </a:cxn>
                <a:cxn ang="0">
                  <a:pos x="16" y="66"/>
                </a:cxn>
                <a:cxn ang="0">
                  <a:pos x="2" y="66"/>
                </a:cxn>
                <a:cxn ang="0">
                  <a:pos x="0" y="64"/>
                </a:cxn>
                <a:cxn ang="0">
                  <a:pos x="0" y="58"/>
                </a:cxn>
                <a:cxn ang="0">
                  <a:pos x="6" y="56"/>
                </a:cxn>
                <a:cxn ang="0">
                  <a:pos x="12" y="56"/>
                </a:cxn>
                <a:cxn ang="0">
                  <a:pos x="16" y="58"/>
                </a:cxn>
                <a:cxn ang="0">
                  <a:pos x="22" y="54"/>
                </a:cxn>
                <a:cxn ang="0">
                  <a:pos x="34" y="54"/>
                </a:cxn>
                <a:cxn ang="0">
                  <a:pos x="38" y="50"/>
                </a:cxn>
                <a:cxn ang="0">
                  <a:pos x="44" y="50"/>
                </a:cxn>
                <a:cxn ang="0">
                  <a:pos x="52" y="44"/>
                </a:cxn>
                <a:cxn ang="0">
                  <a:pos x="40" y="40"/>
                </a:cxn>
                <a:cxn ang="0">
                  <a:pos x="34" y="36"/>
                </a:cxn>
                <a:cxn ang="0">
                  <a:pos x="34" y="34"/>
                </a:cxn>
                <a:cxn ang="0">
                  <a:pos x="32" y="32"/>
                </a:cxn>
                <a:cxn ang="0">
                  <a:pos x="28" y="38"/>
                </a:cxn>
                <a:cxn ang="0">
                  <a:pos x="20" y="36"/>
                </a:cxn>
                <a:cxn ang="0">
                  <a:pos x="18" y="32"/>
                </a:cxn>
                <a:cxn ang="0">
                  <a:pos x="14" y="32"/>
                </a:cxn>
                <a:cxn ang="0">
                  <a:pos x="14" y="30"/>
                </a:cxn>
                <a:cxn ang="0">
                  <a:pos x="26" y="20"/>
                </a:cxn>
                <a:cxn ang="0">
                  <a:pos x="26" y="18"/>
                </a:cxn>
                <a:cxn ang="0">
                  <a:pos x="22" y="16"/>
                </a:cxn>
                <a:cxn ang="0">
                  <a:pos x="22" y="16"/>
                </a:cxn>
              </a:cxnLst>
              <a:rect l="0" t="0" r="r" b="b"/>
              <a:pathLst>
                <a:path w="148" h="72">
                  <a:moveTo>
                    <a:pt x="22" y="16"/>
                  </a:moveTo>
                  <a:lnTo>
                    <a:pt x="24" y="10"/>
                  </a:lnTo>
                  <a:lnTo>
                    <a:pt x="30" y="8"/>
                  </a:lnTo>
                  <a:lnTo>
                    <a:pt x="40" y="10"/>
                  </a:lnTo>
                  <a:lnTo>
                    <a:pt x="54" y="14"/>
                  </a:lnTo>
                  <a:lnTo>
                    <a:pt x="56" y="6"/>
                  </a:lnTo>
                  <a:lnTo>
                    <a:pt x="66" y="0"/>
                  </a:lnTo>
                  <a:lnTo>
                    <a:pt x="72" y="6"/>
                  </a:lnTo>
                  <a:lnTo>
                    <a:pt x="82" y="6"/>
                  </a:lnTo>
                  <a:lnTo>
                    <a:pt x="104" y="6"/>
                  </a:lnTo>
                  <a:lnTo>
                    <a:pt x="134" y="10"/>
                  </a:lnTo>
                  <a:lnTo>
                    <a:pt x="136" y="14"/>
                  </a:lnTo>
                  <a:lnTo>
                    <a:pt x="148" y="18"/>
                  </a:lnTo>
                  <a:lnTo>
                    <a:pt x="146" y="24"/>
                  </a:lnTo>
                  <a:lnTo>
                    <a:pt x="126" y="34"/>
                  </a:lnTo>
                  <a:lnTo>
                    <a:pt x="120" y="40"/>
                  </a:lnTo>
                  <a:lnTo>
                    <a:pt x="102" y="44"/>
                  </a:lnTo>
                  <a:lnTo>
                    <a:pt x="98" y="52"/>
                  </a:lnTo>
                  <a:lnTo>
                    <a:pt x="94" y="54"/>
                  </a:lnTo>
                  <a:lnTo>
                    <a:pt x="86" y="54"/>
                  </a:lnTo>
                  <a:lnTo>
                    <a:pt x="84" y="50"/>
                  </a:lnTo>
                  <a:lnTo>
                    <a:pt x="82" y="50"/>
                  </a:lnTo>
                  <a:lnTo>
                    <a:pt x="76" y="52"/>
                  </a:lnTo>
                  <a:lnTo>
                    <a:pt x="74" y="54"/>
                  </a:lnTo>
                  <a:lnTo>
                    <a:pt x="64" y="60"/>
                  </a:lnTo>
                  <a:lnTo>
                    <a:pt x="62" y="64"/>
                  </a:lnTo>
                  <a:lnTo>
                    <a:pt x="62" y="66"/>
                  </a:lnTo>
                  <a:lnTo>
                    <a:pt x="56" y="66"/>
                  </a:lnTo>
                  <a:lnTo>
                    <a:pt x="56" y="70"/>
                  </a:lnTo>
                  <a:lnTo>
                    <a:pt x="48" y="68"/>
                  </a:lnTo>
                  <a:lnTo>
                    <a:pt x="40" y="72"/>
                  </a:lnTo>
                  <a:lnTo>
                    <a:pt x="34" y="70"/>
                  </a:lnTo>
                  <a:lnTo>
                    <a:pt x="32" y="66"/>
                  </a:lnTo>
                  <a:lnTo>
                    <a:pt x="30" y="66"/>
                  </a:lnTo>
                  <a:lnTo>
                    <a:pt x="22" y="68"/>
                  </a:lnTo>
                  <a:lnTo>
                    <a:pt x="16" y="66"/>
                  </a:lnTo>
                  <a:lnTo>
                    <a:pt x="2" y="66"/>
                  </a:lnTo>
                  <a:lnTo>
                    <a:pt x="0" y="64"/>
                  </a:lnTo>
                  <a:lnTo>
                    <a:pt x="0" y="58"/>
                  </a:lnTo>
                  <a:lnTo>
                    <a:pt x="6" y="56"/>
                  </a:lnTo>
                  <a:lnTo>
                    <a:pt x="12" y="56"/>
                  </a:lnTo>
                  <a:lnTo>
                    <a:pt x="16" y="58"/>
                  </a:lnTo>
                  <a:lnTo>
                    <a:pt x="22" y="54"/>
                  </a:lnTo>
                  <a:lnTo>
                    <a:pt x="34" y="54"/>
                  </a:lnTo>
                  <a:lnTo>
                    <a:pt x="38" y="50"/>
                  </a:lnTo>
                  <a:lnTo>
                    <a:pt x="44" y="50"/>
                  </a:lnTo>
                  <a:lnTo>
                    <a:pt x="52" y="44"/>
                  </a:lnTo>
                  <a:lnTo>
                    <a:pt x="40" y="40"/>
                  </a:lnTo>
                  <a:lnTo>
                    <a:pt x="34" y="36"/>
                  </a:lnTo>
                  <a:lnTo>
                    <a:pt x="34" y="34"/>
                  </a:lnTo>
                  <a:lnTo>
                    <a:pt x="32" y="32"/>
                  </a:lnTo>
                  <a:lnTo>
                    <a:pt x="28" y="38"/>
                  </a:lnTo>
                  <a:lnTo>
                    <a:pt x="20" y="36"/>
                  </a:lnTo>
                  <a:lnTo>
                    <a:pt x="18" y="32"/>
                  </a:lnTo>
                  <a:lnTo>
                    <a:pt x="14" y="32"/>
                  </a:lnTo>
                  <a:lnTo>
                    <a:pt x="14" y="30"/>
                  </a:lnTo>
                  <a:lnTo>
                    <a:pt x="26" y="20"/>
                  </a:lnTo>
                  <a:lnTo>
                    <a:pt x="26" y="18"/>
                  </a:lnTo>
                  <a:lnTo>
                    <a:pt x="22" y="16"/>
                  </a:lnTo>
                  <a:lnTo>
                    <a:pt x="22"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3" name="Freeform 285">
              <a:extLst>
                <a:ext uri="{FF2B5EF4-FFF2-40B4-BE49-F238E27FC236}">
                  <a16:creationId xmlns:a16="http://schemas.microsoft.com/office/drawing/2014/main" xmlns="" id="{AF40BBC7-FC0E-4D6B-8232-FB22FB423E3F}"/>
                </a:ext>
              </a:extLst>
            </p:cNvPr>
            <p:cNvSpPr>
              <a:spLocks/>
            </p:cNvSpPr>
            <p:nvPr/>
          </p:nvSpPr>
          <p:spPr bwMode="auto">
            <a:xfrm>
              <a:off x="5634038" y="3586163"/>
              <a:ext cx="304800" cy="231775"/>
            </a:xfrm>
            <a:custGeom>
              <a:avLst/>
              <a:gdLst/>
              <a:ahLst/>
              <a:cxnLst>
                <a:cxn ang="0">
                  <a:pos x="10" y="60"/>
                </a:cxn>
                <a:cxn ang="0">
                  <a:pos x="6" y="68"/>
                </a:cxn>
                <a:cxn ang="0">
                  <a:pos x="0" y="74"/>
                </a:cxn>
                <a:cxn ang="0">
                  <a:pos x="4" y="80"/>
                </a:cxn>
                <a:cxn ang="0">
                  <a:pos x="2" y="90"/>
                </a:cxn>
                <a:cxn ang="0">
                  <a:pos x="4" y="110"/>
                </a:cxn>
                <a:cxn ang="0">
                  <a:pos x="12" y="112"/>
                </a:cxn>
                <a:cxn ang="0">
                  <a:pos x="16" y="126"/>
                </a:cxn>
                <a:cxn ang="0">
                  <a:pos x="6" y="140"/>
                </a:cxn>
                <a:cxn ang="0">
                  <a:pos x="40" y="144"/>
                </a:cxn>
                <a:cxn ang="0">
                  <a:pos x="52" y="144"/>
                </a:cxn>
                <a:cxn ang="0">
                  <a:pos x="78" y="140"/>
                </a:cxn>
                <a:cxn ang="0">
                  <a:pos x="78" y="134"/>
                </a:cxn>
                <a:cxn ang="0">
                  <a:pos x="86" y="118"/>
                </a:cxn>
                <a:cxn ang="0">
                  <a:pos x="98" y="116"/>
                </a:cxn>
                <a:cxn ang="0">
                  <a:pos x="104" y="110"/>
                </a:cxn>
                <a:cxn ang="0">
                  <a:pos x="108" y="110"/>
                </a:cxn>
                <a:cxn ang="0">
                  <a:pos x="114" y="112"/>
                </a:cxn>
                <a:cxn ang="0">
                  <a:pos x="118" y="100"/>
                </a:cxn>
                <a:cxn ang="0">
                  <a:pos x="122" y="88"/>
                </a:cxn>
                <a:cxn ang="0">
                  <a:pos x="132" y="84"/>
                </a:cxn>
                <a:cxn ang="0">
                  <a:pos x="128" y="76"/>
                </a:cxn>
                <a:cxn ang="0">
                  <a:pos x="138" y="74"/>
                </a:cxn>
                <a:cxn ang="0">
                  <a:pos x="144" y="68"/>
                </a:cxn>
                <a:cxn ang="0">
                  <a:pos x="150" y="56"/>
                </a:cxn>
                <a:cxn ang="0">
                  <a:pos x="148" y="44"/>
                </a:cxn>
                <a:cxn ang="0">
                  <a:pos x="146" y="38"/>
                </a:cxn>
                <a:cxn ang="0">
                  <a:pos x="154" y="34"/>
                </a:cxn>
                <a:cxn ang="0">
                  <a:pos x="164" y="28"/>
                </a:cxn>
                <a:cxn ang="0">
                  <a:pos x="184" y="28"/>
                </a:cxn>
                <a:cxn ang="0">
                  <a:pos x="188" y="22"/>
                </a:cxn>
                <a:cxn ang="0">
                  <a:pos x="192" y="18"/>
                </a:cxn>
                <a:cxn ang="0">
                  <a:pos x="180" y="22"/>
                </a:cxn>
                <a:cxn ang="0">
                  <a:pos x="174" y="18"/>
                </a:cxn>
                <a:cxn ang="0">
                  <a:pos x="150" y="30"/>
                </a:cxn>
                <a:cxn ang="0">
                  <a:pos x="148" y="10"/>
                </a:cxn>
                <a:cxn ang="0">
                  <a:pos x="146" y="4"/>
                </a:cxn>
                <a:cxn ang="0">
                  <a:pos x="138" y="0"/>
                </a:cxn>
                <a:cxn ang="0">
                  <a:pos x="132" y="12"/>
                </a:cxn>
                <a:cxn ang="0">
                  <a:pos x="122" y="14"/>
                </a:cxn>
                <a:cxn ang="0">
                  <a:pos x="120" y="22"/>
                </a:cxn>
                <a:cxn ang="0">
                  <a:pos x="114" y="20"/>
                </a:cxn>
                <a:cxn ang="0">
                  <a:pos x="98" y="20"/>
                </a:cxn>
                <a:cxn ang="0">
                  <a:pos x="78" y="18"/>
                </a:cxn>
                <a:cxn ang="0">
                  <a:pos x="70" y="16"/>
                </a:cxn>
                <a:cxn ang="0">
                  <a:pos x="60" y="20"/>
                </a:cxn>
                <a:cxn ang="0">
                  <a:pos x="56" y="36"/>
                </a:cxn>
                <a:cxn ang="0">
                  <a:pos x="36" y="44"/>
                </a:cxn>
                <a:cxn ang="0">
                  <a:pos x="36" y="50"/>
                </a:cxn>
                <a:cxn ang="0">
                  <a:pos x="26" y="54"/>
                </a:cxn>
                <a:cxn ang="0">
                  <a:pos x="14" y="50"/>
                </a:cxn>
                <a:cxn ang="0">
                  <a:pos x="12" y="48"/>
                </a:cxn>
              </a:cxnLst>
              <a:rect l="0" t="0" r="r" b="b"/>
              <a:pathLst>
                <a:path w="192" h="146">
                  <a:moveTo>
                    <a:pt x="12" y="48"/>
                  </a:moveTo>
                  <a:lnTo>
                    <a:pt x="10" y="60"/>
                  </a:lnTo>
                  <a:lnTo>
                    <a:pt x="6" y="64"/>
                  </a:lnTo>
                  <a:lnTo>
                    <a:pt x="6" y="68"/>
                  </a:lnTo>
                  <a:lnTo>
                    <a:pt x="0" y="70"/>
                  </a:lnTo>
                  <a:lnTo>
                    <a:pt x="0" y="74"/>
                  </a:lnTo>
                  <a:lnTo>
                    <a:pt x="0" y="78"/>
                  </a:lnTo>
                  <a:lnTo>
                    <a:pt x="4" y="80"/>
                  </a:lnTo>
                  <a:lnTo>
                    <a:pt x="4" y="82"/>
                  </a:lnTo>
                  <a:lnTo>
                    <a:pt x="2" y="90"/>
                  </a:lnTo>
                  <a:lnTo>
                    <a:pt x="4" y="98"/>
                  </a:lnTo>
                  <a:lnTo>
                    <a:pt x="4" y="110"/>
                  </a:lnTo>
                  <a:lnTo>
                    <a:pt x="6" y="112"/>
                  </a:lnTo>
                  <a:lnTo>
                    <a:pt x="12" y="112"/>
                  </a:lnTo>
                  <a:lnTo>
                    <a:pt x="16" y="120"/>
                  </a:lnTo>
                  <a:lnTo>
                    <a:pt x="16" y="126"/>
                  </a:lnTo>
                  <a:lnTo>
                    <a:pt x="10" y="134"/>
                  </a:lnTo>
                  <a:lnTo>
                    <a:pt x="6" y="140"/>
                  </a:lnTo>
                  <a:lnTo>
                    <a:pt x="28" y="146"/>
                  </a:lnTo>
                  <a:lnTo>
                    <a:pt x="40" y="144"/>
                  </a:lnTo>
                  <a:lnTo>
                    <a:pt x="50" y="146"/>
                  </a:lnTo>
                  <a:lnTo>
                    <a:pt x="52" y="144"/>
                  </a:lnTo>
                  <a:lnTo>
                    <a:pt x="62" y="144"/>
                  </a:lnTo>
                  <a:lnTo>
                    <a:pt x="78" y="140"/>
                  </a:lnTo>
                  <a:lnTo>
                    <a:pt x="80" y="138"/>
                  </a:lnTo>
                  <a:lnTo>
                    <a:pt x="78" y="134"/>
                  </a:lnTo>
                  <a:lnTo>
                    <a:pt x="80" y="124"/>
                  </a:lnTo>
                  <a:lnTo>
                    <a:pt x="86" y="118"/>
                  </a:lnTo>
                  <a:lnTo>
                    <a:pt x="98" y="116"/>
                  </a:lnTo>
                  <a:lnTo>
                    <a:pt x="98" y="116"/>
                  </a:lnTo>
                  <a:lnTo>
                    <a:pt x="96" y="114"/>
                  </a:lnTo>
                  <a:lnTo>
                    <a:pt x="104" y="110"/>
                  </a:lnTo>
                  <a:lnTo>
                    <a:pt x="108" y="110"/>
                  </a:lnTo>
                  <a:lnTo>
                    <a:pt x="108" y="110"/>
                  </a:lnTo>
                  <a:lnTo>
                    <a:pt x="110" y="108"/>
                  </a:lnTo>
                  <a:lnTo>
                    <a:pt x="114" y="112"/>
                  </a:lnTo>
                  <a:lnTo>
                    <a:pt x="118" y="108"/>
                  </a:lnTo>
                  <a:lnTo>
                    <a:pt x="118" y="100"/>
                  </a:lnTo>
                  <a:lnTo>
                    <a:pt x="120" y="96"/>
                  </a:lnTo>
                  <a:lnTo>
                    <a:pt x="122" y="88"/>
                  </a:lnTo>
                  <a:lnTo>
                    <a:pt x="128" y="88"/>
                  </a:lnTo>
                  <a:lnTo>
                    <a:pt x="132" y="84"/>
                  </a:lnTo>
                  <a:lnTo>
                    <a:pt x="130" y="78"/>
                  </a:lnTo>
                  <a:lnTo>
                    <a:pt x="128" y="76"/>
                  </a:lnTo>
                  <a:lnTo>
                    <a:pt x="128" y="74"/>
                  </a:lnTo>
                  <a:lnTo>
                    <a:pt x="138" y="74"/>
                  </a:lnTo>
                  <a:lnTo>
                    <a:pt x="142" y="74"/>
                  </a:lnTo>
                  <a:lnTo>
                    <a:pt x="144" y="68"/>
                  </a:lnTo>
                  <a:lnTo>
                    <a:pt x="142" y="66"/>
                  </a:lnTo>
                  <a:lnTo>
                    <a:pt x="150" y="56"/>
                  </a:lnTo>
                  <a:lnTo>
                    <a:pt x="150" y="50"/>
                  </a:lnTo>
                  <a:lnTo>
                    <a:pt x="148" y="44"/>
                  </a:lnTo>
                  <a:lnTo>
                    <a:pt x="144" y="40"/>
                  </a:lnTo>
                  <a:lnTo>
                    <a:pt x="146" y="38"/>
                  </a:lnTo>
                  <a:lnTo>
                    <a:pt x="150" y="34"/>
                  </a:lnTo>
                  <a:lnTo>
                    <a:pt x="154" y="34"/>
                  </a:lnTo>
                  <a:lnTo>
                    <a:pt x="156" y="30"/>
                  </a:lnTo>
                  <a:lnTo>
                    <a:pt x="164" y="28"/>
                  </a:lnTo>
                  <a:lnTo>
                    <a:pt x="178" y="26"/>
                  </a:lnTo>
                  <a:lnTo>
                    <a:pt x="184" y="28"/>
                  </a:lnTo>
                  <a:lnTo>
                    <a:pt x="190" y="24"/>
                  </a:lnTo>
                  <a:lnTo>
                    <a:pt x="188" y="22"/>
                  </a:lnTo>
                  <a:lnTo>
                    <a:pt x="192" y="20"/>
                  </a:lnTo>
                  <a:lnTo>
                    <a:pt x="192" y="18"/>
                  </a:lnTo>
                  <a:lnTo>
                    <a:pt x="188" y="18"/>
                  </a:lnTo>
                  <a:lnTo>
                    <a:pt x="180" y="22"/>
                  </a:lnTo>
                  <a:lnTo>
                    <a:pt x="178" y="18"/>
                  </a:lnTo>
                  <a:lnTo>
                    <a:pt x="174" y="18"/>
                  </a:lnTo>
                  <a:lnTo>
                    <a:pt x="164" y="24"/>
                  </a:lnTo>
                  <a:lnTo>
                    <a:pt x="150" y="30"/>
                  </a:lnTo>
                  <a:lnTo>
                    <a:pt x="148" y="22"/>
                  </a:lnTo>
                  <a:lnTo>
                    <a:pt x="148" y="10"/>
                  </a:lnTo>
                  <a:lnTo>
                    <a:pt x="146" y="8"/>
                  </a:lnTo>
                  <a:lnTo>
                    <a:pt x="146" y="4"/>
                  </a:lnTo>
                  <a:lnTo>
                    <a:pt x="140" y="0"/>
                  </a:lnTo>
                  <a:lnTo>
                    <a:pt x="138" y="0"/>
                  </a:lnTo>
                  <a:lnTo>
                    <a:pt x="130" y="10"/>
                  </a:lnTo>
                  <a:lnTo>
                    <a:pt x="132" y="12"/>
                  </a:lnTo>
                  <a:lnTo>
                    <a:pt x="130" y="16"/>
                  </a:lnTo>
                  <a:lnTo>
                    <a:pt x="122" y="14"/>
                  </a:lnTo>
                  <a:lnTo>
                    <a:pt x="120" y="18"/>
                  </a:lnTo>
                  <a:lnTo>
                    <a:pt x="120" y="22"/>
                  </a:lnTo>
                  <a:lnTo>
                    <a:pt x="120" y="22"/>
                  </a:lnTo>
                  <a:lnTo>
                    <a:pt x="114" y="20"/>
                  </a:lnTo>
                  <a:lnTo>
                    <a:pt x="102" y="24"/>
                  </a:lnTo>
                  <a:lnTo>
                    <a:pt x="98" y="20"/>
                  </a:lnTo>
                  <a:lnTo>
                    <a:pt x="82" y="18"/>
                  </a:lnTo>
                  <a:lnTo>
                    <a:pt x="78" y="18"/>
                  </a:lnTo>
                  <a:lnTo>
                    <a:pt x="70" y="16"/>
                  </a:lnTo>
                  <a:lnTo>
                    <a:pt x="70" y="16"/>
                  </a:lnTo>
                  <a:lnTo>
                    <a:pt x="68" y="20"/>
                  </a:lnTo>
                  <a:lnTo>
                    <a:pt x="60" y="20"/>
                  </a:lnTo>
                  <a:lnTo>
                    <a:pt x="58" y="24"/>
                  </a:lnTo>
                  <a:lnTo>
                    <a:pt x="56" y="36"/>
                  </a:lnTo>
                  <a:lnTo>
                    <a:pt x="44" y="42"/>
                  </a:lnTo>
                  <a:lnTo>
                    <a:pt x="36" y="44"/>
                  </a:lnTo>
                  <a:lnTo>
                    <a:pt x="38" y="46"/>
                  </a:lnTo>
                  <a:lnTo>
                    <a:pt x="36" y="50"/>
                  </a:lnTo>
                  <a:lnTo>
                    <a:pt x="32" y="54"/>
                  </a:lnTo>
                  <a:lnTo>
                    <a:pt x="26" y="54"/>
                  </a:lnTo>
                  <a:lnTo>
                    <a:pt x="20" y="50"/>
                  </a:lnTo>
                  <a:lnTo>
                    <a:pt x="14" y="50"/>
                  </a:lnTo>
                  <a:lnTo>
                    <a:pt x="12" y="48"/>
                  </a:lnTo>
                  <a:lnTo>
                    <a:pt x="12" y="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4" name="Freeform 286">
              <a:extLst>
                <a:ext uri="{FF2B5EF4-FFF2-40B4-BE49-F238E27FC236}">
                  <a16:creationId xmlns:a16="http://schemas.microsoft.com/office/drawing/2014/main" xmlns="" id="{D1DC934E-AE30-421F-BD83-BB0AD4A3196C}"/>
                </a:ext>
              </a:extLst>
            </p:cNvPr>
            <p:cNvSpPr>
              <a:spLocks/>
            </p:cNvSpPr>
            <p:nvPr/>
          </p:nvSpPr>
          <p:spPr bwMode="auto">
            <a:xfrm>
              <a:off x="5780088" y="3513138"/>
              <a:ext cx="161925" cy="120650"/>
            </a:xfrm>
            <a:custGeom>
              <a:avLst/>
              <a:gdLst/>
              <a:ahLst/>
              <a:cxnLst>
                <a:cxn ang="0">
                  <a:pos x="86" y="40"/>
                </a:cxn>
                <a:cxn ang="0">
                  <a:pos x="90" y="46"/>
                </a:cxn>
                <a:cxn ang="0">
                  <a:pos x="100" y="48"/>
                </a:cxn>
                <a:cxn ang="0">
                  <a:pos x="102" y="58"/>
                </a:cxn>
                <a:cxn ang="0">
                  <a:pos x="100" y="66"/>
                </a:cxn>
                <a:cxn ang="0">
                  <a:pos x="96" y="64"/>
                </a:cxn>
                <a:cxn ang="0">
                  <a:pos x="86" y="64"/>
                </a:cxn>
                <a:cxn ang="0">
                  <a:pos x="72" y="70"/>
                </a:cxn>
                <a:cxn ang="0">
                  <a:pos x="56" y="68"/>
                </a:cxn>
                <a:cxn ang="0">
                  <a:pos x="54" y="54"/>
                </a:cxn>
                <a:cxn ang="0">
                  <a:pos x="48" y="46"/>
                </a:cxn>
                <a:cxn ang="0">
                  <a:pos x="38" y="56"/>
                </a:cxn>
                <a:cxn ang="0">
                  <a:pos x="38" y="62"/>
                </a:cxn>
                <a:cxn ang="0">
                  <a:pos x="28" y="64"/>
                </a:cxn>
                <a:cxn ang="0">
                  <a:pos x="28" y="68"/>
                </a:cxn>
                <a:cxn ang="0">
                  <a:pos x="10" y="70"/>
                </a:cxn>
                <a:cxn ang="0">
                  <a:pos x="6" y="64"/>
                </a:cxn>
                <a:cxn ang="0">
                  <a:pos x="8" y="58"/>
                </a:cxn>
                <a:cxn ang="0">
                  <a:pos x="10" y="42"/>
                </a:cxn>
                <a:cxn ang="0">
                  <a:pos x="4" y="34"/>
                </a:cxn>
                <a:cxn ang="0">
                  <a:pos x="2" y="30"/>
                </a:cxn>
                <a:cxn ang="0">
                  <a:pos x="16" y="26"/>
                </a:cxn>
                <a:cxn ang="0">
                  <a:pos x="26" y="16"/>
                </a:cxn>
                <a:cxn ang="0">
                  <a:pos x="28" y="6"/>
                </a:cxn>
                <a:cxn ang="0">
                  <a:pos x="42" y="0"/>
                </a:cxn>
                <a:cxn ang="0">
                  <a:pos x="46" y="6"/>
                </a:cxn>
                <a:cxn ang="0">
                  <a:pos x="42" y="12"/>
                </a:cxn>
                <a:cxn ang="0">
                  <a:pos x="48" y="14"/>
                </a:cxn>
                <a:cxn ang="0">
                  <a:pos x="38" y="16"/>
                </a:cxn>
                <a:cxn ang="0">
                  <a:pos x="26" y="18"/>
                </a:cxn>
                <a:cxn ang="0">
                  <a:pos x="28" y="26"/>
                </a:cxn>
                <a:cxn ang="0">
                  <a:pos x="48" y="28"/>
                </a:cxn>
                <a:cxn ang="0">
                  <a:pos x="58" y="26"/>
                </a:cxn>
                <a:cxn ang="0">
                  <a:pos x="66" y="32"/>
                </a:cxn>
                <a:cxn ang="0">
                  <a:pos x="82" y="30"/>
                </a:cxn>
                <a:cxn ang="0">
                  <a:pos x="88" y="26"/>
                </a:cxn>
              </a:cxnLst>
              <a:rect l="0" t="0" r="r" b="b"/>
              <a:pathLst>
                <a:path w="102" h="76">
                  <a:moveTo>
                    <a:pt x="88" y="26"/>
                  </a:moveTo>
                  <a:lnTo>
                    <a:pt x="86" y="40"/>
                  </a:lnTo>
                  <a:lnTo>
                    <a:pt x="86" y="44"/>
                  </a:lnTo>
                  <a:lnTo>
                    <a:pt x="90" y="46"/>
                  </a:lnTo>
                  <a:lnTo>
                    <a:pt x="98" y="44"/>
                  </a:lnTo>
                  <a:lnTo>
                    <a:pt x="100" y="48"/>
                  </a:lnTo>
                  <a:lnTo>
                    <a:pt x="100" y="52"/>
                  </a:lnTo>
                  <a:lnTo>
                    <a:pt x="102" y="58"/>
                  </a:lnTo>
                  <a:lnTo>
                    <a:pt x="102" y="66"/>
                  </a:lnTo>
                  <a:lnTo>
                    <a:pt x="100" y="66"/>
                  </a:lnTo>
                  <a:lnTo>
                    <a:pt x="100" y="64"/>
                  </a:lnTo>
                  <a:lnTo>
                    <a:pt x="96" y="64"/>
                  </a:lnTo>
                  <a:lnTo>
                    <a:pt x="88" y="68"/>
                  </a:lnTo>
                  <a:lnTo>
                    <a:pt x="86" y="64"/>
                  </a:lnTo>
                  <a:lnTo>
                    <a:pt x="82" y="64"/>
                  </a:lnTo>
                  <a:lnTo>
                    <a:pt x="72" y="70"/>
                  </a:lnTo>
                  <a:lnTo>
                    <a:pt x="58" y="76"/>
                  </a:lnTo>
                  <a:lnTo>
                    <a:pt x="56" y="68"/>
                  </a:lnTo>
                  <a:lnTo>
                    <a:pt x="56" y="56"/>
                  </a:lnTo>
                  <a:lnTo>
                    <a:pt x="54" y="54"/>
                  </a:lnTo>
                  <a:lnTo>
                    <a:pt x="54" y="50"/>
                  </a:lnTo>
                  <a:lnTo>
                    <a:pt x="48" y="46"/>
                  </a:lnTo>
                  <a:lnTo>
                    <a:pt x="46" y="46"/>
                  </a:lnTo>
                  <a:lnTo>
                    <a:pt x="38" y="56"/>
                  </a:lnTo>
                  <a:lnTo>
                    <a:pt x="40" y="58"/>
                  </a:lnTo>
                  <a:lnTo>
                    <a:pt x="38" y="62"/>
                  </a:lnTo>
                  <a:lnTo>
                    <a:pt x="30" y="60"/>
                  </a:lnTo>
                  <a:lnTo>
                    <a:pt x="28" y="64"/>
                  </a:lnTo>
                  <a:lnTo>
                    <a:pt x="28" y="68"/>
                  </a:lnTo>
                  <a:lnTo>
                    <a:pt x="28" y="68"/>
                  </a:lnTo>
                  <a:lnTo>
                    <a:pt x="22" y="66"/>
                  </a:lnTo>
                  <a:lnTo>
                    <a:pt x="10" y="70"/>
                  </a:lnTo>
                  <a:lnTo>
                    <a:pt x="6" y="66"/>
                  </a:lnTo>
                  <a:lnTo>
                    <a:pt x="6" y="64"/>
                  </a:lnTo>
                  <a:lnTo>
                    <a:pt x="6" y="62"/>
                  </a:lnTo>
                  <a:lnTo>
                    <a:pt x="8" y="58"/>
                  </a:lnTo>
                  <a:lnTo>
                    <a:pt x="14" y="50"/>
                  </a:lnTo>
                  <a:lnTo>
                    <a:pt x="10" y="42"/>
                  </a:lnTo>
                  <a:lnTo>
                    <a:pt x="10" y="36"/>
                  </a:lnTo>
                  <a:lnTo>
                    <a:pt x="4" y="34"/>
                  </a:lnTo>
                  <a:lnTo>
                    <a:pt x="0" y="30"/>
                  </a:lnTo>
                  <a:lnTo>
                    <a:pt x="2" y="30"/>
                  </a:lnTo>
                  <a:lnTo>
                    <a:pt x="2" y="26"/>
                  </a:lnTo>
                  <a:lnTo>
                    <a:pt x="16" y="26"/>
                  </a:lnTo>
                  <a:lnTo>
                    <a:pt x="18" y="18"/>
                  </a:lnTo>
                  <a:lnTo>
                    <a:pt x="26" y="16"/>
                  </a:lnTo>
                  <a:lnTo>
                    <a:pt x="26" y="10"/>
                  </a:lnTo>
                  <a:lnTo>
                    <a:pt x="28" y="6"/>
                  </a:lnTo>
                  <a:lnTo>
                    <a:pt x="32" y="6"/>
                  </a:lnTo>
                  <a:lnTo>
                    <a:pt x="42" y="0"/>
                  </a:lnTo>
                  <a:lnTo>
                    <a:pt x="44" y="0"/>
                  </a:lnTo>
                  <a:lnTo>
                    <a:pt x="46" y="6"/>
                  </a:lnTo>
                  <a:lnTo>
                    <a:pt x="42" y="10"/>
                  </a:lnTo>
                  <a:lnTo>
                    <a:pt x="42" y="12"/>
                  </a:lnTo>
                  <a:lnTo>
                    <a:pt x="44" y="14"/>
                  </a:lnTo>
                  <a:lnTo>
                    <a:pt x="48" y="14"/>
                  </a:lnTo>
                  <a:lnTo>
                    <a:pt x="42" y="18"/>
                  </a:lnTo>
                  <a:lnTo>
                    <a:pt x="38" y="16"/>
                  </a:lnTo>
                  <a:lnTo>
                    <a:pt x="32" y="16"/>
                  </a:lnTo>
                  <a:lnTo>
                    <a:pt x="26" y="18"/>
                  </a:lnTo>
                  <a:lnTo>
                    <a:pt x="26" y="24"/>
                  </a:lnTo>
                  <a:lnTo>
                    <a:pt x="28" y="26"/>
                  </a:lnTo>
                  <a:lnTo>
                    <a:pt x="42" y="26"/>
                  </a:lnTo>
                  <a:lnTo>
                    <a:pt x="48" y="28"/>
                  </a:lnTo>
                  <a:lnTo>
                    <a:pt x="56" y="26"/>
                  </a:lnTo>
                  <a:lnTo>
                    <a:pt x="58" y="26"/>
                  </a:lnTo>
                  <a:lnTo>
                    <a:pt x="60" y="30"/>
                  </a:lnTo>
                  <a:lnTo>
                    <a:pt x="66" y="32"/>
                  </a:lnTo>
                  <a:lnTo>
                    <a:pt x="74" y="28"/>
                  </a:lnTo>
                  <a:lnTo>
                    <a:pt x="82" y="30"/>
                  </a:lnTo>
                  <a:lnTo>
                    <a:pt x="82" y="26"/>
                  </a:lnTo>
                  <a:lnTo>
                    <a:pt x="88" y="26"/>
                  </a:lnTo>
                  <a:lnTo>
                    <a:pt x="88"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5" name="Freeform 287">
              <a:extLst>
                <a:ext uri="{FF2B5EF4-FFF2-40B4-BE49-F238E27FC236}">
                  <a16:creationId xmlns:a16="http://schemas.microsoft.com/office/drawing/2014/main" xmlns="" id="{FB45B711-C63F-4322-B282-1B6B6911AEAA}"/>
                </a:ext>
              </a:extLst>
            </p:cNvPr>
            <p:cNvSpPr>
              <a:spLocks/>
            </p:cNvSpPr>
            <p:nvPr/>
          </p:nvSpPr>
          <p:spPr bwMode="auto">
            <a:xfrm>
              <a:off x="5465763" y="3462338"/>
              <a:ext cx="298450" cy="209550"/>
            </a:xfrm>
            <a:custGeom>
              <a:avLst/>
              <a:gdLst/>
              <a:ahLst/>
              <a:cxnLst>
                <a:cxn ang="0">
                  <a:pos x="26" y="94"/>
                </a:cxn>
                <a:cxn ang="0">
                  <a:pos x="50" y="84"/>
                </a:cxn>
                <a:cxn ang="0">
                  <a:pos x="62" y="80"/>
                </a:cxn>
                <a:cxn ang="0">
                  <a:pos x="80" y="90"/>
                </a:cxn>
                <a:cxn ang="0">
                  <a:pos x="94" y="98"/>
                </a:cxn>
                <a:cxn ang="0">
                  <a:pos x="116" y="108"/>
                </a:cxn>
                <a:cxn ang="0">
                  <a:pos x="118" y="126"/>
                </a:cxn>
                <a:cxn ang="0">
                  <a:pos x="126" y="128"/>
                </a:cxn>
                <a:cxn ang="0">
                  <a:pos x="138" y="132"/>
                </a:cxn>
                <a:cxn ang="0">
                  <a:pos x="144" y="124"/>
                </a:cxn>
                <a:cxn ang="0">
                  <a:pos x="150" y="120"/>
                </a:cxn>
                <a:cxn ang="0">
                  <a:pos x="164" y="102"/>
                </a:cxn>
                <a:cxn ang="0">
                  <a:pos x="174" y="98"/>
                </a:cxn>
                <a:cxn ang="0">
                  <a:pos x="176" y="94"/>
                </a:cxn>
                <a:cxn ang="0">
                  <a:pos x="188" y="96"/>
                </a:cxn>
                <a:cxn ang="0">
                  <a:pos x="188" y="86"/>
                </a:cxn>
                <a:cxn ang="0">
                  <a:pos x="178" y="80"/>
                </a:cxn>
                <a:cxn ang="0">
                  <a:pos x="162" y="70"/>
                </a:cxn>
                <a:cxn ang="0">
                  <a:pos x="148" y="60"/>
                </a:cxn>
                <a:cxn ang="0">
                  <a:pos x="132" y="48"/>
                </a:cxn>
                <a:cxn ang="0">
                  <a:pos x="128" y="38"/>
                </a:cxn>
                <a:cxn ang="0">
                  <a:pos x="120" y="26"/>
                </a:cxn>
                <a:cxn ang="0">
                  <a:pos x="102" y="26"/>
                </a:cxn>
                <a:cxn ang="0">
                  <a:pos x="100" y="18"/>
                </a:cxn>
                <a:cxn ang="0">
                  <a:pos x="100" y="16"/>
                </a:cxn>
                <a:cxn ang="0">
                  <a:pos x="90" y="10"/>
                </a:cxn>
                <a:cxn ang="0">
                  <a:pos x="80" y="4"/>
                </a:cxn>
                <a:cxn ang="0">
                  <a:pos x="78" y="8"/>
                </a:cxn>
                <a:cxn ang="0">
                  <a:pos x="72" y="8"/>
                </a:cxn>
                <a:cxn ang="0">
                  <a:pos x="64" y="12"/>
                </a:cxn>
                <a:cxn ang="0">
                  <a:pos x="58" y="18"/>
                </a:cxn>
                <a:cxn ang="0">
                  <a:pos x="60" y="28"/>
                </a:cxn>
                <a:cxn ang="0">
                  <a:pos x="44" y="28"/>
                </a:cxn>
                <a:cxn ang="0">
                  <a:pos x="28" y="12"/>
                </a:cxn>
                <a:cxn ang="0">
                  <a:pos x="6" y="12"/>
                </a:cxn>
                <a:cxn ang="0">
                  <a:pos x="0" y="18"/>
                </a:cxn>
                <a:cxn ang="0">
                  <a:pos x="4" y="30"/>
                </a:cxn>
                <a:cxn ang="0">
                  <a:pos x="6" y="18"/>
                </a:cxn>
                <a:cxn ang="0">
                  <a:pos x="16" y="16"/>
                </a:cxn>
                <a:cxn ang="0">
                  <a:pos x="30" y="32"/>
                </a:cxn>
                <a:cxn ang="0">
                  <a:pos x="24" y="38"/>
                </a:cxn>
                <a:cxn ang="0">
                  <a:pos x="24" y="40"/>
                </a:cxn>
                <a:cxn ang="0">
                  <a:pos x="4" y="32"/>
                </a:cxn>
                <a:cxn ang="0">
                  <a:pos x="2" y="46"/>
                </a:cxn>
                <a:cxn ang="0">
                  <a:pos x="12" y="50"/>
                </a:cxn>
                <a:cxn ang="0">
                  <a:pos x="18" y="54"/>
                </a:cxn>
                <a:cxn ang="0">
                  <a:pos x="12" y="54"/>
                </a:cxn>
                <a:cxn ang="0">
                  <a:pos x="12" y="62"/>
                </a:cxn>
                <a:cxn ang="0">
                  <a:pos x="18" y="78"/>
                </a:cxn>
                <a:cxn ang="0">
                  <a:pos x="18" y="94"/>
                </a:cxn>
              </a:cxnLst>
              <a:rect l="0" t="0" r="r" b="b"/>
              <a:pathLst>
                <a:path w="188" h="132">
                  <a:moveTo>
                    <a:pt x="18" y="94"/>
                  </a:moveTo>
                  <a:lnTo>
                    <a:pt x="26" y="94"/>
                  </a:lnTo>
                  <a:lnTo>
                    <a:pt x="38" y="84"/>
                  </a:lnTo>
                  <a:lnTo>
                    <a:pt x="50" y="84"/>
                  </a:lnTo>
                  <a:lnTo>
                    <a:pt x="52" y="80"/>
                  </a:lnTo>
                  <a:lnTo>
                    <a:pt x="62" y="80"/>
                  </a:lnTo>
                  <a:lnTo>
                    <a:pt x="66" y="86"/>
                  </a:lnTo>
                  <a:lnTo>
                    <a:pt x="80" y="90"/>
                  </a:lnTo>
                  <a:lnTo>
                    <a:pt x="90" y="92"/>
                  </a:lnTo>
                  <a:lnTo>
                    <a:pt x="94" y="98"/>
                  </a:lnTo>
                  <a:lnTo>
                    <a:pt x="110" y="108"/>
                  </a:lnTo>
                  <a:lnTo>
                    <a:pt x="116" y="108"/>
                  </a:lnTo>
                  <a:lnTo>
                    <a:pt x="118" y="122"/>
                  </a:lnTo>
                  <a:lnTo>
                    <a:pt x="118" y="126"/>
                  </a:lnTo>
                  <a:lnTo>
                    <a:pt x="120" y="128"/>
                  </a:lnTo>
                  <a:lnTo>
                    <a:pt x="126" y="128"/>
                  </a:lnTo>
                  <a:lnTo>
                    <a:pt x="132" y="132"/>
                  </a:lnTo>
                  <a:lnTo>
                    <a:pt x="138" y="132"/>
                  </a:lnTo>
                  <a:lnTo>
                    <a:pt x="142" y="128"/>
                  </a:lnTo>
                  <a:lnTo>
                    <a:pt x="144" y="124"/>
                  </a:lnTo>
                  <a:lnTo>
                    <a:pt x="142" y="122"/>
                  </a:lnTo>
                  <a:lnTo>
                    <a:pt x="150" y="120"/>
                  </a:lnTo>
                  <a:lnTo>
                    <a:pt x="162" y="114"/>
                  </a:lnTo>
                  <a:lnTo>
                    <a:pt x="164" y="102"/>
                  </a:lnTo>
                  <a:lnTo>
                    <a:pt x="166" y="98"/>
                  </a:lnTo>
                  <a:lnTo>
                    <a:pt x="174" y="98"/>
                  </a:lnTo>
                  <a:lnTo>
                    <a:pt x="176" y="94"/>
                  </a:lnTo>
                  <a:lnTo>
                    <a:pt x="176" y="94"/>
                  </a:lnTo>
                  <a:lnTo>
                    <a:pt x="184" y="96"/>
                  </a:lnTo>
                  <a:lnTo>
                    <a:pt x="188" y="96"/>
                  </a:lnTo>
                  <a:lnTo>
                    <a:pt x="188" y="88"/>
                  </a:lnTo>
                  <a:lnTo>
                    <a:pt x="188" y="86"/>
                  </a:lnTo>
                  <a:lnTo>
                    <a:pt x="188" y="84"/>
                  </a:lnTo>
                  <a:lnTo>
                    <a:pt x="178" y="80"/>
                  </a:lnTo>
                  <a:lnTo>
                    <a:pt x="174" y="80"/>
                  </a:lnTo>
                  <a:lnTo>
                    <a:pt x="162" y="70"/>
                  </a:lnTo>
                  <a:lnTo>
                    <a:pt x="154" y="68"/>
                  </a:lnTo>
                  <a:lnTo>
                    <a:pt x="148" y="60"/>
                  </a:lnTo>
                  <a:lnTo>
                    <a:pt x="136" y="54"/>
                  </a:lnTo>
                  <a:lnTo>
                    <a:pt x="132" y="48"/>
                  </a:lnTo>
                  <a:lnTo>
                    <a:pt x="132" y="42"/>
                  </a:lnTo>
                  <a:lnTo>
                    <a:pt x="128" y="38"/>
                  </a:lnTo>
                  <a:lnTo>
                    <a:pt x="126" y="30"/>
                  </a:lnTo>
                  <a:lnTo>
                    <a:pt x="120" y="26"/>
                  </a:lnTo>
                  <a:lnTo>
                    <a:pt x="118" y="30"/>
                  </a:lnTo>
                  <a:lnTo>
                    <a:pt x="102" y="26"/>
                  </a:lnTo>
                  <a:lnTo>
                    <a:pt x="100" y="24"/>
                  </a:lnTo>
                  <a:lnTo>
                    <a:pt x="100" y="18"/>
                  </a:lnTo>
                  <a:lnTo>
                    <a:pt x="102" y="18"/>
                  </a:lnTo>
                  <a:lnTo>
                    <a:pt x="100" y="16"/>
                  </a:lnTo>
                  <a:lnTo>
                    <a:pt x="98" y="10"/>
                  </a:lnTo>
                  <a:lnTo>
                    <a:pt x="90" y="10"/>
                  </a:lnTo>
                  <a:lnTo>
                    <a:pt x="82" y="0"/>
                  </a:lnTo>
                  <a:lnTo>
                    <a:pt x="80" y="4"/>
                  </a:lnTo>
                  <a:lnTo>
                    <a:pt x="76" y="4"/>
                  </a:lnTo>
                  <a:lnTo>
                    <a:pt x="78" y="8"/>
                  </a:lnTo>
                  <a:lnTo>
                    <a:pt x="74" y="6"/>
                  </a:lnTo>
                  <a:lnTo>
                    <a:pt x="72" y="8"/>
                  </a:lnTo>
                  <a:lnTo>
                    <a:pt x="72" y="10"/>
                  </a:lnTo>
                  <a:lnTo>
                    <a:pt x="64" y="12"/>
                  </a:lnTo>
                  <a:lnTo>
                    <a:pt x="60" y="16"/>
                  </a:lnTo>
                  <a:lnTo>
                    <a:pt x="58" y="18"/>
                  </a:lnTo>
                  <a:lnTo>
                    <a:pt x="62" y="28"/>
                  </a:lnTo>
                  <a:lnTo>
                    <a:pt x="60" y="28"/>
                  </a:lnTo>
                  <a:lnTo>
                    <a:pt x="46" y="26"/>
                  </a:lnTo>
                  <a:lnTo>
                    <a:pt x="44" y="28"/>
                  </a:lnTo>
                  <a:lnTo>
                    <a:pt x="36" y="26"/>
                  </a:lnTo>
                  <a:lnTo>
                    <a:pt x="28" y="12"/>
                  </a:lnTo>
                  <a:lnTo>
                    <a:pt x="22" y="8"/>
                  </a:lnTo>
                  <a:lnTo>
                    <a:pt x="6" y="12"/>
                  </a:lnTo>
                  <a:lnTo>
                    <a:pt x="0" y="18"/>
                  </a:lnTo>
                  <a:lnTo>
                    <a:pt x="0" y="18"/>
                  </a:lnTo>
                  <a:lnTo>
                    <a:pt x="0" y="24"/>
                  </a:lnTo>
                  <a:lnTo>
                    <a:pt x="4" y="30"/>
                  </a:lnTo>
                  <a:lnTo>
                    <a:pt x="2" y="22"/>
                  </a:lnTo>
                  <a:lnTo>
                    <a:pt x="6" y="18"/>
                  </a:lnTo>
                  <a:lnTo>
                    <a:pt x="14" y="14"/>
                  </a:lnTo>
                  <a:lnTo>
                    <a:pt x="16" y="16"/>
                  </a:lnTo>
                  <a:lnTo>
                    <a:pt x="20" y="24"/>
                  </a:lnTo>
                  <a:lnTo>
                    <a:pt x="30" y="32"/>
                  </a:lnTo>
                  <a:lnTo>
                    <a:pt x="26" y="36"/>
                  </a:lnTo>
                  <a:lnTo>
                    <a:pt x="24" y="38"/>
                  </a:lnTo>
                  <a:lnTo>
                    <a:pt x="26" y="40"/>
                  </a:lnTo>
                  <a:lnTo>
                    <a:pt x="24" y="40"/>
                  </a:lnTo>
                  <a:lnTo>
                    <a:pt x="8" y="38"/>
                  </a:lnTo>
                  <a:lnTo>
                    <a:pt x="4" y="32"/>
                  </a:lnTo>
                  <a:lnTo>
                    <a:pt x="6" y="40"/>
                  </a:lnTo>
                  <a:lnTo>
                    <a:pt x="2" y="46"/>
                  </a:lnTo>
                  <a:lnTo>
                    <a:pt x="4" y="52"/>
                  </a:lnTo>
                  <a:lnTo>
                    <a:pt x="12" y="50"/>
                  </a:lnTo>
                  <a:lnTo>
                    <a:pt x="16" y="52"/>
                  </a:lnTo>
                  <a:lnTo>
                    <a:pt x="18" y="54"/>
                  </a:lnTo>
                  <a:lnTo>
                    <a:pt x="14" y="52"/>
                  </a:lnTo>
                  <a:lnTo>
                    <a:pt x="12" y="54"/>
                  </a:lnTo>
                  <a:lnTo>
                    <a:pt x="18" y="58"/>
                  </a:lnTo>
                  <a:lnTo>
                    <a:pt x="12" y="62"/>
                  </a:lnTo>
                  <a:lnTo>
                    <a:pt x="20" y="68"/>
                  </a:lnTo>
                  <a:lnTo>
                    <a:pt x="18" y="78"/>
                  </a:lnTo>
                  <a:lnTo>
                    <a:pt x="18" y="94"/>
                  </a:lnTo>
                  <a:lnTo>
                    <a:pt x="18" y="9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6" name="Freeform 288">
              <a:extLst>
                <a:ext uri="{FF2B5EF4-FFF2-40B4-BE49-F238E27FC236}">
                  <a16:creationId xmlns:a16="http://schemas.microsoft.com/office/drawing/2014/main" xmlns="" id="{6AD90123-63B2-4A8B-A937-B9D305CE8DDC}"/>
                </a:ext>
              </a:extLst>
            </p:cNvPr>
            <p:cNvSpPr>
              <a:spLocks/>
            </p:cNvSpPr>
            <p:nvPr/>
          </p:nvSpPr>
          <p:spPr bwMode="auto">
            <a:xfrm>
              <a:off x="5643563" y="3624263"/>
              <a:ext cx="355600" cy="327025"/>
            </a:xfrm>
            <a:custGeom>
              <a:avLst/>
              <a:gdLst/>
              <a:ahLst/>
              <a:cxnLst>
                <a:cxn ang="0">
                  <a:pos x="34" y="120"/>
                </a:cxn>
                <a:cxn ang="0">
                  <a:pos x="56" y="120"/>
                </a:cxn>
                <a:cxn ang="0">
                  <a:pos x="72" y="110"/>
                </a:cxn>
                <a:cxn ang="0">
                  <a:pos x="92" y="92"/>
                </a:cxn>
                <a:cxn ang="0">
                  <a:pos x="98" y="86"/>
                </a:cxn>
                <a:cxn ang="0">
                  <a:pos x="104" y="84"/>
                </a:cxn>
                <a:cxn ang="0">
                  <a:pos x="112" y="76"/>
                </a:cxn>
                <a:cxn ang="0">
                  <a:pos x="122" y="64"/>
                </a:cxn>
                <a:cxn ang="0">
                  <a:pos x="122" y="52"/>
                </a:cxn>
                <a:cxn ang="0">
                  <a:pos x="136" y="50"/>
                </a:cxn>
                <a:cxn ang="0">
                  <a:pos x="144" y="32"/>
                </a:cxn>
                <a:cxn ang="0">
                  <a:pos x="138" y="16"/>
                </a:cxn>
                <a:cxn ang="0">
                  <a:pos x="148" y="10"/>
                </a:cxn>
                <a:cxn ang="0">
                  <a:pos x="172" y="2"/>
                </a:cxn>
                <a:cxn ang="0">
                  <a:pos x="194" y="2"/>
                </a:cxn>
                <a:cxn ang="0">
                  <a:pos x="200" y="6"/>
                </a:cxn>
                <a:cxn ang="0">
                  <a:pos x="202" y="16"/>
                </a:cxn>
                <a:cxn ang="0">
                  <a:pos x="210" y="22"/>
                </a:cxn>
                <a:cxn ang="0">
                  <a:pos x="216" y="32"/>
                </a:cxn>
                <a:cxn ang="0">
                  <a:pos x="206" y="40"/>
                </a:cxn>
                <a:cxn ang="0">
                  <a:pos x="180" y="36"/>
                </a:cxn>
                <a:cxn ang="0">
                  <a:pos x="176" y="46"/>
                </a:cxn>
                <a:cxn ang="0">
                  <a:pos x="176" y="54"/>
                </a:cxn>
                <a:cxn ang="0">
                  <a:pos x="180" y="66"/>
                </a:cxn>
                <a:cxn ang="0">
                  <a:pos x="186" y="74"/>
                </a:cxn>
                <a:cxn ang="0">
                  <a:pos x="192" y="82"/>
                </a:cxn>
                <a:cxn ang="0">
                  <a:pos x="186" y="92"/>
                </a:cxn>
                <a:cxn ang="0">
                  <a:pos x="184" y="98"/>
                </a:cxn>
                <a:cxn ang="0">
                  <a:pos x="172" y="112"/>
                </a:cxn>
                <a:cxn ang="0">
                  <a:pos x="154" y="134"/>
                </a:cxn>
                <a:cxn ang="0">
                  <a:pos x="134" y="148"/>
                </a:cxn>
                <a:cxn ang="0">
                  <a:pos x="116" y="164"/>
                </a:cxn>
                <a:cxn ang="0">
                  <a:pos x="126" y="178"/>
                </a:cxn>
                <a:cxn ang="0">
                  <a:pos x="136" y="192"/>
                </a:cxn>
                <a:cxn ang="0">
                  <a:pos x="132" y="200"/>
                </a:cxn>
                <a:cxn ang="0">
                  <a:pos x="118" y="200"/>
                </a:cxn>
                <a:cxn ang="0">
                  <a:pos x="106" y="198"/>
                </a:cxn>
                <a:cxn ang="0">
                  <a:pos x="96" y="206"/>
                </a:cxn>
                <a:cxn ang="0">
                  <a:pos x="88" y="202"/>
                </a:cxn>
                <a:cxn ang="0">
                  <a:pos x="78" y="186"/>
                </a:cxn>
                <a:cxn ang="0">
                  <a:pos x="56" y="184"/>
                </a:cxn>
                <a:cxn ang="0">
                  <a:pos x="44" y="182"/>
                </a:cxn>
                <a:cxn ang="0">
                  <a:pos x="22" y="184"/>
                </a:cxn>
                <a:cxn ang="0">
                  <a:pos x="12" y="188"/>
                </a:cxn>
                <a:cxn ang="0">
                  <a:pos x="18" y="166"/>
                </a:cxn>
                <a:cxn ang="0">
                  <a:pos x="32" y="156"/>
                </a:cxn>
                <a:cxn ang="0">
                  <a:pos x="10" y="132"/>
                </a:cxn>
                <a:cxn ang="0">
                  <a:pos x="0" y="116"/>
                </a:cxn>
              </a:cxnLst>
              <a:rect l="0" t="0" r="r" b="b"/>
              <a:pathLst>
                <a:path w="224" h="206">
                  <a:moveTo>
                    <a:pt x="0" y="116"/>
                  </a:moveTo>
                  <a:lnTo>
                    <a:pt x="22" y="122"/>
                  </a:lnTo>
                  <a:lnTo>
                    <a:pt x="34" y="120"/>
                  </a:lnTo>
                  <a:lnTo>
                    <a:pt x="44" y="122"/>
                  </a:lnTo>
                  <a:lnTo>
                    <a:pt x="46" y="120"/>
                  </a:lnTo>
                  <a:lnTo>
                    <a:pt x="56" y="120"/>
                  </a:lnTo>
                  <a:lnTo>
                    <a:pt x="72" y="116"/>
                  </a:lnTo>
                  <a:lnTo>
                    <a:pt x="74" y="114"/>
                  </a:lnTo>
                  <a:lnTo>
                    <a:pt x="72" y="110"/>
                  </a:lnTo>
                  <a:lnTo>
                    <a:pt x="74" y="100"/>
                  </a:lnTo>
                  <a:lnTo>
                    <a:pt x="80" y="94"/>
                  </a:lnTo>
                  <a:lnTo>
                    <a:pt x="92" y="92"/>
                  </a:lnTo>
                  <a:lnTo>
                    <a:pt x="92" y="92"/>
                  </a:lnTo>
                  <a:lnTo>
                    <a:pt x="90" y="90"/>
                  </a:lnTo>
                  <a:lnTo>
                    <a:pt x="98" y="86"/>
                  </a:lnTo>
                  <a:lnTo>
                    <a:pt x="102" y="86"/>
                  </a:lnTo>
                  <a:lnTo>
                    <a:pt x="102" y="86"/>
                  </a:lnTo>
                  <a:lnTo>
                    <a:pt x="104" y="84"/>
                  </a:lnTo>
                  <a:lnTo>
                    <a:pt x="108" y="88"/>
                  </a:lnTo>
                  <a:lnTo>
                    <a:pt x="112" y="84"/>
                  </a:lnTo>
                  <a:lnTo>
                    <a:pt x="112" y="76"/>
                  </a:lnTo>
                  <a:lnTo>
                    <a:pt x="114" y="72"/>
                  </a:lnTo>
                  <a:lnTo>
                    <a:pt x="116" y="64"/>
                  </a:lnTo>
                  <a:lnTo>
                    <a:pt x="122" y="64"/>
                  </a:lnTo>
                  <a:lnTo>
                    <a:pt x="126" y="60"/>
                  </a:lnTo>
                  <a:lnTo>
                    <a:pt x="124" y="54"/>
                  </a:lnTo>
                  <a:lnTo>
                    <a:pt x="122" y="52"/>
                  </a:lnTo>
                  <a:lnTo>
                    <a:pt x="122" y="50"/>
                  </a:lnTo>
                  <a:lnTo>
                    <a:pt x="132" y="50"/>
                  </a:lnTo>
                  <a:lnTo>
                    <a:pt x="136" y="50"/>
                  </a:lnTo>
                  <a:lnTo>
                    <a:pt x="138" y="44"/>
                  </a:lnTo>
                  <a:lnTo>
                    <a:pt x="136" y="42"/>
                  </a:lnTo>
                  <a:lnTo>
                    <a:pt x="144" y="32"/>
                  </a:lnTo>
                  <a:lnTo>
                    <a:pt x="144" y="26"/>
                  </a:lnTo>
                  <a:lnTo>
                    <a:pt x="142" y="20"/>
                  </a:lnTo>
                  <a:lnTo>
                    <a:pt x="138" y="16"/>
                  </a:lnTo>
                  <a:lnTo>
                    <a:pt x="140" y="14"/>
                  </a:lnTo>
                  <a:lnTo>
                    <a:pt x="144" y="10"/>
                  </a:lnTo>
                  <a:lnTo>
                    <a:pt x="148" y="10"/>
                  </a:lnTo>
                  <a:lnTo>
                    <a:pt x="150" y="6"/>
                  </a:lnTo>
                  <a:lnTo>
                    <a:pt x="158" y="4"/>
                  </a:lnTo>
                  <a:lnTo>
                    <a:pt x="172" y="2"/>
                  </a:lnTo>
                  <a:lnTo>
                    <a:pt x="178" y="4"/>
                  </a:lnTo>
                  <a:lnTo>
                    <a:pt x="184" y="0"/>
                  </a:lnTo>
                  <a:lnTo>
                    <a:pt x="194" y="2"/>
                  </a:lnTo>
                  <a:lnTo>
                    <a:pt x="194" y="6"/>
                  </a:lnTo>
                  <a:lnTo>
                    <a:pt x="198" y="4"/>
                  </a:lnTo>
                  <a:lnTo>
                    <a:pt x="200" y="6"/>
                  </a:lnTo>
                  <a:lnTo>
                    <a:pt x="202" y="10"/>
                  </a:lnTo>
                  <a:lnTo>
                    <a:pt x="202" y="14"/>
                  </a:lnTo>
                  <a:lnTo>
                    <a:pt x="202" y="16"/>
                  </a:lnTo>
                  <a:lnTo>
                    <a:pt x="206" y="20"/>
                  </a:lnTo>
                  <a:lnTo>
                    <a:pt x="210" y="18"/>
                  </a:lnTo>
                  <a:lnTo>
                    <a:pt x="210" y="22"/>
                  </a:lnTo>
                  <a:lnTo>
                    <a:pt x="212" y="22"/>
                  </a:lnTo>
                  <a:lnTo>
                    <a:pt x="224" y="26"/>
                  </a:lnTo>
                  <a:lnTo>
                    <a:pt x="216" y="32"/>
                  </a:lnTo>
                  <a:lnTo>
                    <a:pt x="214" y="38"/>
                  </a:lnTo>
                  <a:lnTo>
                    <a:pt x="208" y="38"/>
                  </a:lnTo>
                  <a:lnTo>
                    <a:pt x="206" y="40"/>
                  </a:lnTo>
                  <a:lnTo>
                    <a:pt x="202" y="38"/>
                  </a:lnTo>
                  <a:lnTo>
                    <a:pt x="196" y="42"/>
                  </a:lnTo>
                  <a:lnTo>
                    <a:pt x="180" y="36"/>
                  </a:lnTo>
                  <a:lnTo>
                    <a:pt x="174" y="38"/>
                  </a:lnTo>
                  <a:lnTo>
                    <a:pt x="172" y="44"/>
                  </a:lnTo>
                  <a:lnTo>
                    <a:pt x="176" y="46"/>
                  </a:lnTo>
                  <a:lnTo>
                    <a:pt x="174" y="48"/>
                  </a:lnTo>
                  <a:lnTo>
                    <a:pt x="178" y="50"/>
                  </a:lnTo>
                  <a:lnTo>
                    <a:pt x="176" y="54"/>
                  </a:lnTo>
                  <a:lnTo>
                    <a:pt x="178" y="58"/>
                  </a:lnTo>
                  <a:lnTo>
                    <a:pt x="174" y="62"/>
                  </a:lnTo>
                  <a:lnTo>
                    <a:pt x="180" y="66"/>
                  </a:lnTo>
                  <a:lnTo>
                    <a:pt x="180" y="68"/>
                  </a:lnTo>
                  <a:lnTo>
                    <a:pt x="184" y="70"/>
                  </a:lnTo>
                  <a:lnTo>
                    <a:pt x="186" y="74"/>
                  </a:lnTo>
                  <a:lnTo>
                    <a:pt x="192" y="76"/>
                  </a:lnTo>
                  <a:lnTo>
                    <a:pt x="194" y="80"/>
                  </a:lnTo>
                  <a:lnTo>
                    <a:pt x="192" y="82"/>
                  </a:lnTo>
                  <a:lnTo>
                    <a:pt x="184" y="84"/>
                  </a:lnTo>
                  <a:lnTo>
                    <a:pt x="184" y="88"/>
                  </a:lnTo>
                  <a:lnTo>
                    <a:pt x="186" y="92"/>
                  </a:lnTo>
                  <a:lnTo>
                    <a:pt x="184" y="94"/>
                  </a:lnTo>
                  <a:lnTo>
                    <a:pt x="186" y="98"/>
                  </a:lnTo>
                  <a:lnTo>
                    <a:pt x="184" y="98"/>
                  </a:lnTo>
                  <a:lnTo>
                    <a:pt x="180" y="100"/>
                  </a:lnTo>
                  <a:lnTo>
                    <a:pt x="174" y="108"/>
                  </a:lnTo>
                  <a:lnTo>
                    <a:pt x="172" y="112"/>
                  </a:lnTo>
                  <a:lnTo>
                    <a:pt x="168" y="116"/>
                  </a:lnTo>
                  <a:lnTo>
                    <a:pt x="160" y="128"/>
                  </a:lnTo>
                  <a:lnTo>
                    <a:pt x="154" y="134"/>
                  </a:lnTo>
                  <a:lnTo>
                    <a:pt x="146" y="144"/>
                  </a:lnTo>
                  <a:lnTo>
                    <a:pt x="138" y="146"/>
                  </a:lnTo>
                  <a:lnTo>
                    <a:pt x="134" y="148"/>
                  </a:lnTo>
                  <a:lnTo>
                    <a:pt x="128" y="144"/>
                  </a:lnTo>
                  <a:lnTo>
                    <a:pt x="116" y="158"/>
                  </a:lnTo>
                  <a:lnTo>
                    <a:pt x="116" y="164"/>
                  </a:lnTo>
                  <a:lnTo>
                    <a:pt x="124" y="166"/>
                  </a:lnTo>
                  <a:lnTo>
                    <a:pt x="124" y="176"/>
                  </a:lnTo>
                  <a:lnTo>
                    <a:pt x="126" y="178"/>
                  </a:lnTo>
                  <a:lnTo>
                    <a:pt x="130" y="178"/>
                  </a:lnTo>
                  <a:lnTo>
                    <a:pt x="132" y="184"/>
                  </a:lnTo>
                  <a:lnTo>
                    <a:pt x="136" y="192"/>
                  </a:lnTo>
                  <a:lnTo>
                    <a:pt x="136" y="196"/>
                  </a:lnTo>
                  <a:lnTo>
                    <a:pt x="136" y="198"/>
                  </a:lnTo>
                  <a:lnTo>
                    <a:pt x="132" y="200"/>
                  </a:lnTo>
                  <a:lnTo>
                    <a:pt x="128" y="196"/>
                  </a:lnTo>
                  <a:lnTo>
                    <a:pt x="122" y="200"/>
                  </a:lnTo>
                  <a:lnTo>
                    <a:pt x="118" y="200"/>
                  </a:lnTo>
                  <a:lnTo>
                    <a:pt x="116" y="198"/>
                  </a:lnTo>
                  <a:lnTo>
                    <a:pt x="108" y="198"/>
                  </a:lnTo>
                  <a:lnTo>
                    <a:pt x="106" y="198"/>
                  </a:lnTo>
                  <a:lnTo>
                    <a:pt x="106" y="202"/>
                  </a:lnTo>
                  <a:lnTo>
                    <a:pt x="98" y="202"/>
                  </a:lnTo>
                  <a:lnTo>
                    <a:pt x="96" y="206"/>
                  </a:lnTo>
                  <a:lnTo>
                    <a:pt x="96" y="206"/>
                  </a:lnTo>
                  <a:lnTo>
                    <a:pt x="88" y="204"/>
                  </a:lnTo>
                  <a:lnTo>
                    <a:pt x="88" y="202"/>
                  </a:lnTo>
                  <a:lnTo>
                    <a:pt x="84" y="192"/>
                  </a:lnTo>
                  <a:lnTo>
                    <a:pt x="78" y="190"/>
                  </a:lnTo>
                  <a:lnTo>
                    <a:pt x="78" y="186"/>
                  </a:lnTo>
                  <a:lnTo>
                    <a:pt x="76" y="184"/>
                  </a:lnTo>
                  <a:lnTo>
                    <a:pt x="72" y="182"/>
                  </a:lnTo>
                  <a:lnTo>
                    <a:pt x="56" y="184"/>
                  </a:lnTo>
                  <a:lnTo>
                    <a:pt x="52" y="184"/>
                  </a:lnTo>
                  <a:lnTo>
                    <a:pt x="50" y="186"/>
                  </a:lnTo>
                  <a:lnTo>
                    <a:pt x="44" y="182"/>
                  </a:lnTo>
                  <a:lnTo>
                    <a:pt x="36" y="182"/>
                  </a:lnTo>
                  <a:lnTo>
                    <a:pt x="32" y="186"/>
                  </a:lnTo>
                  <a:lnTo>
                    <a:pt x="22" y="184"/>
                  </a:lnTo>
                  <a:lnTo>
                    <a:pt x="18" y="186"/>
                  </a:lnTo>
                  <a:lnTo>
                    <a:pt x="16" y="186"/>
                  </a:lnTo>
                  <a:lnTo>
                    <a:pt x="12" y="188"/>
                  </a:lnTo>
                  <a:lnTo>
                    <a:pt x="10" y="186"/>
                  </a:lnTo>
                  <a:lnTo>
                    <a:pt x="14" y="172"/>
                  </a:lnTo>
                  <a:lnTo>
                    <a:pt x="18" y="166"/>
                  </a:lnTo>
                  <a:lnTo>
                    <a:pt x="28" y="164"/>
                  </a:lnTo>
                  <a:lnTo>
                    <a:pt x="32" y="160"/>
                  </a:lnTo>
                  <a:lnTo>
                    <a:pt x="32" y="156"/>
                  </a:lnTo>
                  <a:lnTo>
                    <a:pt x="26" y="154"/>
                  </a:lnTo>
                  <a:lnTo>
                    <a:pt x="26" y="140"/>
                  </a:lnTo>
                  <a:lnTo>
                    <a:pt x="10" y="132"/>
                  </a:lnTo>
                  <a:lnTo>
                    <a:pt x="4" y="122"/>
                  </a:lnTo>
                  <a:lnTo>
                    <a:pt x="0" y="116"/>
                  </a:lnTo>
                  <a:lnTo>
                    <a:pt x="0" y="116"/>
                  </a:lnTo>
                  <a:lnTo>
                    <a:pt x="0" y="1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7" name="Freeform 289">
              <a:extLst>
                <a:ext uri="{FF2B5EF4-FFF2-40B4-BE49-F238E27FC236}">
                  <a16:creationId xmlns:a16="http://schemas.microsoft.com/office/drawing/2014/main" xmlns="" id="{67BE8C0C-0DCC-49DF-BB62-2D22C9911D40}"/>
                </a:ext>
              </a:extLst>
            </p:cNvPr>
            <p:cNvSpPr>
              <a:spLocks/>
            </p:cNvSpPr>
            <p:nvPr/>
          </p:nvSpPr>
          <p:spPr bwMode="auto">
            <a:xfrm>
              <a:off x="5287963" y="3548063"/>
              <a:ext cx="406400" cy="371475"/>
            </a:xfrm>
            <a:custGeom>
              <a:avLst/>
              <a:gdLst/>
              <a:ahLst/>
              <a:cxnLst>
                <a:cxn ang="0">
                  <a:pos x="238" y="220"/>
                </a:cxn>
                <a:cxn ang="0">
                  <a:pos x="252" y="212"/>
                </a:cxn>
                <a:cxn ang="0">
                  <a:pos x="256" y="204"/>
                </a:cxn>
                <a:cxn ang="0">
                  <a:pos x="250" y="188"/>
                </a:cxn>
                <a:cxn ang="0">
                  <a:pos x="228" y="170"/>
                </a:cxn>
                <a:cxn ang="0">
                  <a:pos x="224" y="164"/>
                </a:cxn>
                <a:cxn ang="0">
                  <a:pos x="234" y="150"/>
                </a:cxn>
                <a:cxn ang="0">
                  <a:pos x="230" y="136"/>
                </a:cxn>
                <a:cxn ang="0">
                  <a:pos x="222" y="134"/>
                </a:cxn>
                <a:cxn ang="0">
                  <a:pos x="220" y="114"/>
                </a:cxn>
                <a:cxn ang="0">
                  <a:pos x="222" y="104"/>
                </a:cxn>
                <a:cxn ang="0">
                  <a:pos x="218" y="98"/>
                </a:cxn>
                <a:cxn ang="0">
                  <a:pos x="224" y="92"/>
                </a:cxn>
                <a:cxn ang="0">
                  <a:pos x="228" y="84"/>
                </a:cxn>
                <a:cxn ang="0">
                  <a:pos x="230" y="68"/>
                </a:cxn>
                <a:cxn ang="0">
                  <a:pos x="222" y="54"/>
                </a:cxn>
                <a:cxn ang="0">
                  <a:pos x="202" y="38"/>
                </a:cxn>
                <a:cxn ang="0">
                  <a:pos x="178" y="32"/>
                </a:cxn>
                <a:cxn ang="0">
                  <a:pos x="164" y="26"/>
                </a:cxn>
                <a:cxn ang="0">
                  <a:pos x="150" y="30"/>
                </a:cxn>
                <a:cxn ang="0">
                  <a:pos x="130" y="40"/>
                </a:cxn>
                <a:cxn ang="0">
                  <a:pos x="122" y="50"/>
                </a:cxn>
                <a:cxn ang="0">
                  <a:pos x="88" y="50"/>
                </a:cxn>
                <a:cxn ang="0">
                  <a:pos x="74" y="42"/>
                </a:cxn>
                <a:cxn ang="0">
                  <a:pos x="64" y="22"/>
                </a:cxn>
                <a:cxn ang="0">
                  <a:pos x="52" y="18"/>
                </a:cxn>
                <a:cxn ang="0">
                  <a:pos x="54" y="6"/>
                </a:cxn>
                <a:cxn ang="0">
                  <a:pos x="40" y="6"/>
                </a:cxn>
                <a:cxn ang="0">
                  <a:pos x="30" y="16"/>
                </a:cxn>
                <a:cxn ang="0">
                  <a:pos x="24" y="16"/>
                </a:cxn>
                <a:cxn ang="0">
                  <a:pos x="8" y="2"/>
                </a:cxn>
                <a:cxn ang="0">
                  <a:pos x="4" y="6"/>
                </a:cxn>
                <a:cxn ang="0">
                  <a:pos x="2" y="14"/>
                </a:cxn>
                <a:cxn ang="0">
                  <a:pos x="8" y="40"/>
                </a:cxn>
                <a:cxn ang="0">
                  <a:pos x="10" y="52"/>
                </a:cxn>
                <a:cxn ang="0">
                  <a:pos x="18" y="64"/>
                </a:cxn>
                <a:cxn ang="0">
                  <a:pos x="28" y="68"/>
                </a:cxn>
                <a:cxn ang="0">
                  <a:pos x="28" y="78"/>
                </a:cxn>
                <a:cxn ang="0">
                  <a:pos x="22" y="88"/>
                </a:cxn>
                <a:cxn ang="0">
                  <a:pos x="16" y="98"/>
                </a:cxn>
                <a:cxn ang="0">
                  <a:pos x="20" y="102"/>
                </a:cxn>
                <a:cxn ang="0">
                  <a:pos x="24" y="112"/>
                </a:cxn>
                <a:cxn ang="0">
                  <a:pos x="48" y="134"/>
                </a:cxn>
                <a:cxn ang="0">
                  <a:pos x="50" y="146"/>
                </a:cxn>
                <a:cxn ang="0">
                  <a:pos x="60" y="160"/>
                </a:cxn>
                <a:cxn ang="0">
                  <a:pos x="62" y="158"/>
                </a:cxn>
                <a:cxn ang="0">
                  <a:pos x="62" y="152"/>
                </a:cxn>
                <a:cxn ang="0">
                  <a:pos x="68" y="158"/>
                </a:cxn>
                <a:cxn ang="0">
                  <a:pos x="76" y="158"/>
                </a:cxn>
                <a:cxn ang="0">
                  <a:pos x="82" y="166"/>
                </a:cxn>
                <a:cxn ang="0">
                  <a:pos x="86" y="174"/>
                </a:cxn>
                <a:cxn ang="0">
                  <a:pos x="98" y="194"/>
                </a:cxn>
                <a:cxn ang="0">
                  <a:pos x="116" y="204"/>
                </a:cxn>
                <a:cxn ang="0">
                  <a:pos x="124" y="210"/>
                </a:cxn>
                <a:cxn ang="0">
                  <a:pos x="132" y="212"/>
                </a:cxn>
                <a:cxn ang="0">
                  <a:pos x="150" y="212"/>
                </a:cxn>
                <a:cxn ang="0">
                  <a:pos x="164" y="204"/>
                </a:cxn>
                <a:cxn ang="0">
                  <a:pos x="178" y="226"/>
                </a:cxn>
                <a:cxn ang="0">
                  <a:pos x="200" y="230"/>
                </a:cxn>
                <a:cxn ang="0">
                  <a:pos x="208" y="232"/>
                </a:cxn>
                <a:cxn ang="0">
                  <a:pos x="218" y="230"/>
                </a:cxn>
                <a:cxn ang="0">
                  <a:pos x="234" y="234"/>
                </a:cxn>
              </a:cxnLst>
              <a:rect l="0" t="0" r="r" b="b"/>
              <a:pathLst>
                <a:path w="256" h="234">
                  <a:moveTo>
                    <a:pt x="234" y="234"/>
                  </a:moveTo>
                  <a:lnTo>
                    <a:pt x="238" y="220"/>
                  </a:lnTo>
                  <a:lnTo>
                    <a:pt x="242" y="214"/>
                  </a:lnTo>
                  <a:lnTo>
                    <a:pt x="252" y="212"/>
                  </a:lnTo>
                  <a:lnTo>
                    <a:pt x="256" y="208"/>
                  </a:lnTo>
                  <a:lnTo>
                    <a:pt x="256" y="204"/>
                  </a:lnTo>
                  <a:lnTo>
                    <a:pt x="250" y="202"/>
                  </a:lnTo>
                  <a:lnTo>
                    <a:pt x="250" y="188"/>
                  </a:lnTo>
                  <a:lnTo>
                    <a:pt x="234" y="180"/>
                  </a:lnTo>
                  <a:lnTo>
                    <a:pt x="228" y="170"/>
                  </a:lnTo>
                  <a:lnTo>
                    <a:pt x="224" y="164"/>
                  </a:lnTo>
                  <a:lnTo>
                    <a:pt x="224" y="164"/>
                  </a:lnTo>
                  <a:lnTo>
                    <a:pt x="228" y="158"/>
                  </a:lnTo>
                  <a:lnTo>
                    <a:pt x="234" y="150"/>
                  </a:lnTo>
                  <a:lnTo>
                    <a:pt x="234" y="144"/>
                  </a:lnTo>
                  <a:lnTo>
                    <a:pt x="230" y="136"/>
                  </a:lnTo>
                  <a:lnTo>
                    <a:pt x="224" y="136"/>
                  </a:lnTo>
                  <a:lnTo>
                    <a:pt x="222" y="134"/>
                  </a:lnTo>
                  <a:lnTo>
                    <a:pt x="222" y="122"/>
                  </a:lnTo>
                  <a:lnTo>
                    <a:pt x="220" y="114"/>
                  </a:lnTo>
                  <a:lnTo>
                    <a:pt x="222" y="106"/>
                  </a:lnTo>
                  <a:lnTo>
                    <a:pt x="222" y="104"/>
                  </a:lnTo>
                  <a:lnTo>
                    <a:pt x="218" y="102"/>
                  </a:lnTo>
                  <a:lnTo>
                    <a:pt x="218" y="98"/>
                  </a:lnTo>
                  <a:lnTo>
                    <a:pt x="218" y="94"/>
                  </a:lnTo>
                  <a:lnTo>
                    <a:pt x="224" y="92"/>
                  </a:lnTo>
                  <a:lnTo>
                    <a:pt x="224" y="88"/>
                  </a:lnTo>
                  <a:lnTo>
                    <a:pt x="228" y="84"/>
                  </a:lnTo>
                  <a:lnTo>
                    <a:pt x="230" y="72"/>
                  </a:lnTo>
                  <a:lnTo>
                    <a:pt x="230" y="68"/>
                  </a:lnTo>
                  <a:lnTo>
                    <a:pt x="228" y="54"/>
                  </a:lnTo>
                  <a:lnTo>
                    <a:pt x="222" y="54"/>
                  </a:lnTo>
                  <a:lnTo>
                    <a:pt x="206" y="44"/>
                  </a:lnTo>
                  <a:lnTo>
                    <a:pt x="202" y="38"/>
                  </a:lnTo>
                  <a:lnTo>
                    <a:pt x="192" y="36"/>
                  </a:lnTo>
                  <a:lnTo>
                    <a:pt x="178" y="32"/>
                  </a:lnTo>
                  <a:lnTo>
                    <a:pt x="174" y="26"/>
                  </a:lnTo>
                  <a:lnTo>
                    <a:pt x="164" y="26"/>
                  </a:lnTo>
                  <a:lnTo>
                    <a:pt x="162" y="30"/>
                  </a:lnTo>
                  <a:lnTo>
                    <a:pt x="150" y="30"/>
                  </a:lnTo>
                  <a:lnTo>
                    <a:pt x="138" y="40"/>
                  </a:lnTo>
                  <a:lnTo>
                    <a:pt x="130" y="40"/>
                  </a:lnTo>
                  <a:lnTo>
                    <a:pt x="132" y="50"/>
                  </a:lnTo>
                  <a:lnTo>
                    <a:pt x="122" y="50"/>
                  </a:lnTo>
                  <a:lnTo>
                    <a:pt x="100" y="54"/>
                  </a:lnTo>
                  <a:lnTo>
                    <a:pt x="88" y="50"/>
                  </a:lnTo>
                  <a:lnTo>
                    <a:pt x="80" y="42"/>
                  </a:lnTo>
                  <a:lnTo>
                    <a:pt x="74" y="42"/>
                  </a:lnTo>
                  <a:lnTo>
                    <a:pt x="66" y="38"/>
                  </a:lnTo>
                  <a:lnTo>
                    <a:pt x="64" y="22"/>
                  </a:lnTo>
                  <a:lnTo>
                    <a:pt x="58" y="22"/>
                  </a:lnTo>
                  <a:lnTo>
                    <a:pt x="52" y="18"/>
                  </a:lnTo>
                  <a:lnTo>
                    <a:pt x="56" y="14"/>
                  </a:lnTo>
                  <a:lnTo>
                    <a:pt x="54" y="6"/>
                  </a:lnTo>
                  <a:lnTo>
                    <a:pt x="50" y="2"/>
                  </a:lnTo>
                  <a:lnTo>
                    <a:pt x="40" y="6"/>
                  </a:lnTo>
                  <a:lnTo>
                    <a:pt x="34" y="16"/>
                  </a:lnTo>
                  <a:lnTo>
                    <a:pt x="30" y="16"/>
                  </a:lnTo>
                  <a:lnTo>
                    <a:pt x="26" y="16"/>
                  </a:lnTo>
                  <a:lnTo>
                    <a:pt x="24" y="16"/>
                  </a:lnTo>
                  <a:lnTo>
                    <a:pt x="18" y="14"/>
                  </a:lnTo>
                  <a:lnTo>
                    <a:pt x="8" y="2"/>
                  </a:lnTo>
                  <a:lnTo>
                    <a:pt x="6" y="0"/>
                  </a:lnTo>
                  <a:lnTo>
                    <a:pt x="4" y="6"/>
                  </a:lnTo>
                  <a:lnTo>
                    <a:pt x="0" y="8"/>
                  </a:lnTo>
                  <a:lnTo>
                    <a:pt x="2" y="14"/>
                  </a:lnTo>
                  <a:lnTo>
                    <a:pt x="2" y="34"/>
                  </a:lnTo>
                  <a:lnTo>
                    <a:pt x="8" y="40"/>
                  </a:lnTo>
                  <a:lnTo>
                    <a:pt x="10" y="44"/>
                  </a:lnTo>
                  <a:lnTo>
                    <a:pt x="10" y="52"/>
                  </a:lnTo>
                  <a:lnTo>
                    <a:pt x="16" y="58"/>
                  </a:lnTo>
                  <a:lnTo>
                    <a:pt x="18" y="64"/>
                  </a:lnTo>
                  <a:lnTo>
                    <a:pt x="20" y="66"/>
                  </a:lnTo>
                  <a:lnTo>
                    <a:pt x="28" y="68"/>
                  </a:lnTo>
                  <a:lnTo>
                    <a:pt x="26" y="72"/>
                  </a:lnTo>
                  <a:lnTo>
                    <a:pt x="28" y="78"/>
                  </a:lnTo>
                  <a:lnTo>
                    <a:pt x="22" y="86"/>
                  </a:lnTo>
                  <a:lnTo>
                    <a:pt x="22" y="88"/>
                  </a:lnTo>
                  <a:lnTo>
                    <a:pt x="18" y="90"/>
                  </a:lnTo>
                  <a:lnTo>
                    <a:pt x="16" y="98"/>
                  </a:lnTo>
                  <a:lnTo>
                    <a:pt x="16" y="102"/>
                  </a:lnTo>
                  <a:lnTo>
                    <a:pt x="20" y="102"/>
                  </a:lnTo>
                  <a:lnTo>
                    <a:pt x="24" y="110"/>
                  </a:lnTo>
                  <a:lnTo>
                    <a:pt x="24" y="112"/>
                  </a:lnTo>
                  <a:lnTo>
                    <a:pt x="42" y="124"/>
                  </a:lnTo>
                  <a:lnTo>
                    <a:pt x="48" y="134"/>
                  </a:lnTo>
                  <a:lnTo>
                    <a:pt x="46" y="146"/>
                  </a:lnTo>
                  <a:lnTo>
                    <a:pt x="50" y="146"/>
                  </a:lnTo>
                  <a:lnTo>
                    <a:pt x="52" y="154"/>
                  </a:lnTo>
                  <a:lnTo>
                    <a:pt x="60" y="160"/>
                  </a:lnTo>
                  <a:lnTo>
                    <a:pt x="60" y="158"/>
                  </a:lnTo>
                  <a:lnTo>
                    <a:pt x="62" y="158"/>
                  </a:lnTo>
                  <a:lnTo>
                    <a:pt x="62" y="154"/>
                  </a:lnTo>
                  <a:lnTo>
                    <a:pt x="62" y="152"/>
                  </a:lnTo>
                  <a:lnTo>
                    <a:pt x="66" y="154"/>
                  </a:lnTo>
                  <a:lnTo>
                    <a:pt x="68" y="158"/>
                  </a:lnTo>
                  <a:lnTo>
                    <a:pt x="72" y="162"/>
                  </a:lnTo>
                  <a:lnTo>
                    <a:pt x="76" y="158"/>
                  </a:lnTo>
                  <a:lnTo>
                    <a:pt x="78" y="160"/>
                  </a:lnTo>
                  <a:lnTo>
                    <a:pt x="82" y="166"/>
                  </a:lnTo>
                  <a:lnTo>
                    <a:pt x="84" y="168"/>
                  </a:lnTo>
                  <a:lnTo>
                    <a:pt x="86" y="174"/>
                  </a:lnTo>
                  <a:lnTo>
                    <a:pt x="90" y="178"/>
                  </a:lnTo>
                  <a:lnTo>
                    <a:pt x="98" y="194"/>
                  </a:lnTo>
                  <a:lnTo>
                    <a:pt x="110" y="198"/>
                  </a:lnTo>
                  <a:lnTo>
                    <a:pt x="116" y="204"/>
                  </a:lnTo>
                  <a:lnTo>
                    <a:pt x="124" y="208"/>
                  </a:lnTo>
                  <a:lnTo>
                    <a:pt x="124" y="210"/>
                  </a:lnTo>
                  <a:lnTo>
                    <a:pt x="126" y="212"/>
                  </a:lnTo>
                  <a:lnTo>
                    <a:pt x="132" y="212"/>
                  </a:lnTo>
                  <a:lnTo>
                    <a:pt x="140" y="214"/>
                  </a:lnTo>
                  <a:lnTo>
                    <a:pt x="150" y="212"/>
                  </a:lnTo>
                  <a:lnTo>
                    <a:pt x="152" y="208"/>
                  </a:lnTo>
                  <a:lnTo>
                    <a:pt x="164" y="204"/>
                  </a:lnTo>
                  <a:lnTo>
                    <a:pt x="170" y="208"/>
                  </a:lnTo>
                  <a:lnTo>
                    <a:pt x="178" y="226"/>
                  </a:lnTo>
                  <a:lnTo>
                    <a:pt x="194" y="228"/>
                  </a:lnTo>
                  <a:lnTo>
                    <a:pt x="200" y="230"/>
                  </a:lnTo>
                  <a:lnTo>
                    <a:pt x="202" y="230"/>
                  </a:lnTo>
                  <a:lnTo>
                    <a:pt x="208" y="232"/>
                  </a:lnTo>
                  <a:lnTo>
                    <a:pt x="218" y="232"/>
                  </a:lnTo>
                  <a:lnTo>
                    <a:pt x="218" y="230"/>
                  </a:lnTo>
                  <a:lnTo>
                    <a:pt x="224" y="234"/>
                  </a:lnTo>
                  <a:lnTo>
                    <a:pt x="234" y="234"/>
                  </a:lnTo>
                  <a:lnTo>
                    <a:pt x="234" y="2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8" name="Freeform 290">
              <a:extLst>
                <a:ext uri="{FF2B5EF4-FFF2-40B4-BE49-F238E27FC236}">
                  <a16:creationId xmlns:a16="http://schemas.microsoft.com/office/drawing/2014/main" xmlns="" id="{0A3CFB7D-F092-4DB6-92EA-25610829B078}"/>
                </a:ext>
              </a:extLst>
            </p:cNvPr>
            <p:cNvSpPr>
              <a:spLocks/>
            </p:cNvSpPr>
            <p:nvPr/>
          </p:nvSpPr>
          <p:spPr bwMode="auto">
            <a:xfrm>
              <a:off x="5272088" y="3506788"/>
              <a:ext cx="63500" cy="66675"/>
            </a:xfrm>
            <a:custGeom>
              <a:avLst/>
              <a:gdLst/>
              <a:ahLst/>
              <a:cxnLst>
                <a:cxn ang="0">
                  <a:pos x="18" y="28"/>
                </a:cxn>
                <a:cxn ang="0">
                  <a:pos x="20" y="28"/>
                </a:cxn>
                <a:cxn ang="0">
                  <a:pos x="26" y="30"/>
                </a:cxn>
                <a:cxn ang="0">
                  <a:pos x="30" y="30"/>
                </a:cxn>
                <a:cxn ang="0">
                  <a:pos x="34" y="36"/>
                </a:cxn>
                <a:cxn ang="0">
                  <a:pos x="34" y="42"/>
                </a:cxn>
                <a:cxn ang="0">
                  <a:pos x="36" y="42"/>
                </a:cxn>
                <a:cxn ang="0">
                  <a:pos x="40" y="42"/>
                </a:cxn>
                <a:cxn ang="0">
                  <a:pos x="38" y="36"/>
                </a:cxn>
                <a:cxn ang="0">
                  <a:pos x="40" y="36"/>
                </a:cxn>
                <a:cxn ang="0">
                  <a:pos x="40" y="34"/>
                </a:cxn>
                <a:cxn ang="0">
                  <a:pos x="40" y="34"/>
                </a:cxn>
                <a:cxn ang="0">
                  <a:pos x="40" y="30"/>
                </a:cxn>
                <a:cxn ang="0">
                  <a:pos x="36" y="28"/>
                </a:cxn>
                <a:cxn ang="0">
                  <a:pos x="30" y="24"/>
                </a:cxn>
                <a:cxn ang="0">
                  <a:pos x="30" y="22"/>
                </a:cxn>
                <a:cxn ang="0">
                  <a:pos x="32" y="22"/>
                </a:cxn>
                <a:cxn ang="0">
                  <a:pos x="32" y="18"/>
                </a:cxn>
                <a:cxn ang="0">
                  <a:pos x="26" y="12"/>
                </a:cxn>
                <a:cxn ang="0">
                  <a:pos x="26" y="6"/>
                </a:cxn>
                <a:cxn ang="0">
                  <a:pos x="24" y="4"/>
                </a:cxn>
                <a:cxn ang="0">
                  <a:pos x="20" y="0"/>
                </a:cxn>
                <a:cxn ang="0">
                  <a:pos x="20" y="0"/>
                </a:cxn>
                <a:cxn ang="0">
                  <a:pos x="0" y="2"/>
                </a:cxn>
                <a:cxn ang="0">
                  <a:pos x="2" y="4"/>
                </a:cxn>
                <a:cxn ang="0">
                  <a:pos x="4" y="8"/>
                </a:cxn>
                <a:cxn ang="0">
                  <a:pos x="4" y="16"/>
                </a:cxn>
                <a:cxn ang="0">
                  <a:pos x="6" y="18"/>
                </a:cxn>
                <a:cxn ang="0">
                  <a:pos x="16" y="26"/>
                </a:cxn>
                <a:cxn ang="0">
                  <a:pos x="18" y="28"/>
                </a:cxn>
                <a:cxn ang="0">
                  <a:pos x="18" y="28"/>
                </a:cxn>
              </a:cxnLst>
              <a:rect l="0" t="0" r="r" b="b"/>
              <a:pathLst>
                <a:path w="40" h="42">
                  <a:moveTo>
                    <a:pt x="18" y="28"/>
                  </a:moveTo>
                  <a:lnTo>
                    <a:pt x="20" y="28"/>
                  </a:lnTo>
                  <a:lnTo>
                    <a:pt x="26" y="30"/>
                  </a:lnTo>
                  <a:lnTo>
                    <a:pt x="30" y="30"/>
                  </a:lnTo>
                  <a:lnTo>
                    <a:pt x="34" y="36"/>
                  </a:lnTo>
                  <a:lnTo>
                    <a:pt x="34" y="42"/>
                  </a:lnTo>
                  <a:lnTo>
                    <a:pt x="36" y="42"/>
                  </a:lnTo>
                  <a:lnTo>
                    <a:pt x="40" y="42"/>
                  </a:lnTo>
                  <a:lnTo>
                    <a:pt x="38" y="36"/>
                  </a:lnTo>
                  <a:lnTo>
                    <a:pt x="40" y="36"/>
                  </a:lnTo>
                  <a:lnTo>
                    <a:pt x="40" y="34"/>
                  </a:lnTo>
                  <a:lnTo>
                    <a:pt x="40" y="34"/>
                  </a:lnTo>
                  <a:lnTo>
                    <a:pt x="40" y="30"/>
                  </a:lnTo>
                  <a:lnTo>
                    <a:pt x="36" y="28"/>
                  </a:lnTo>
                  <a:lnTo>
                    <a:pt x="30" y="24"/>
                  </a:lnTo>
                  <a:lnTo>
                    <a:pt x="30" y="22"/>
                  </a:lnTo>
                  <a:lnTo>
                    <a:pt x="32" y="22"/>
                  </a:lnTo>
                  <a:lnTo>
                    <a:pt x="32" y="18"/>
                  </a:lnTo>
                  <a:lnTo>
                    <a:pt x="26" y="12"/>
                  </a:lnTo>
                  <a:lnTo>
                    <a:pt x="26" y="6"/>
                  </a:lnTo>
                  <a:lnTo>
                    <a:pt x="24" y="4"/>
                  </a:lnTo>
                  <a:lnTo>
                    <a:pt x="20" y="0"/>
                  </a:lnTo>
                  <a:lnTo>
                    <a:pt x="20" y="0"/>
                  </a:lnTo>
                  <a:lnTo>
                    <a:pt x="0" y="2"/>
                  </a:lnTo>
                  <a:lnTo>
                    <a:pt x="2" y="4"/>
                  </a:lnTo>
                  <a:lnTo>
                    <a:pt x="4" y="8"/>
                  </a:lnTo>
                  <a:lnTo>
                    <a:pt x="4" y="16"/>
                  </a:lnTo>
                  <a:lnTo>
                    <a:pt x="6" y="18"/>
                  </a:lnTo>
                  <a:lnTo>
                    <a:pt x="16" y="26"/>
                  </a:lnTo>
                  <a:lnTo>
                    <a:pt x="18" y="28"/>
                  </a:lnTo>
                  <a:lnTo>
                    <a:pt x="18"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19" name="Freeform 291">
              <a:extLst>
                <a:ext uri="{FF2B5EF4-FFF2-40B4-BE49-F238E27FC236}">
                  <a16:creationId xmlns:a16="http://schemas.microsoft.com/office/drawing/2014/main" xmlns="" id="{F84512CB-013B-4CD5-B61A-6A20B0E784A6}"/>
                </a:ext>
              </a:extLst>
            </p:cNvPr>
            <p:cNvSpPr>
              <a:spLocks/>
            </p:cNvSpPr>
            <p:nvPr/>
          </p:nvSpPr>
          <p:spPr bwMode="auto">
            <a:xfrm>
              <a:off x="5300663" y="3551238"/>
              <a:ext cx="25400" cy="22225"/>
            </a:xfrm>
            <a:custGeom>
              <a:avLst/>
              <a:gdLst/>
              <a:ahLst/>
              <a:cxnLst>
                <a:cxn ang="0">
                  <a:pos x="0" y="0"/>
                </a:cxn>
                <a:cxn ang="0">
                  <a:pos x="2" y="0"/>
                </a:cxn>
                <a:cxn ang="0">
                  <a:pos x="8" y="2"/>
                </a:cxn>
                <a:cxn ang="0">
                  <a:pos x="12" y="2"/>
                </a:cxn>
                <a:cxn ang="0">
                  <a:pos x="16" y="8"/>
                </a:cxn>
                <a:cxn ang="0">
                  <a:pos x="16" y="14"/>
                </a:cxn>
                <a:cxn ang="0">
                  <a:pos x="10" y="12"/>
                </a:cxn>
                <a:cxn ang="0">
                  <a:pos x="0" y="0"/>
                </a:cxn>
                <a:cxn ang="0">
                  <a:pos x="0" y="0"/>
                </a:cxn>
              </a:cxnLst>
              <a:rect l="0" t="0" r="r" b="b"/>
              <a:pathLst>
                <a:path w="16" h="14">
                  <a:moveTo>
                    <a:pt x="0" y="0"/>
                  </a:moveTo>
                  <a:lnTo>
                    <a:pt x="2" y="0"/>
                  </a:lnTo>
                  <a:lnTo>
                    <a:pt x="8" y="2"/>
                  </a:lnTo>
                  <a:lnTo>
                    <a:pt x="12" y="2"/>
                  </a:lnTo>
                  <a:lnTo>
                    <a:pt x="16" y="8"/>
                  </a:lnTo>
                  <a:lnTo>
                    <a:pt x="16" y="14"/>
                  </a:lnTo>
                  <a:lnTo>
                    <a:pt x="10" y="1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0" name="Freeform 292">
              <a:extLst>
                <a:ext uri="{FF2B5EF4-FFF2-40B4-BE49-F238E27FC236}">
                  <a16:creationId xmlns:a16="http://schemas.microsoft.com/office/drawing/2014/main" xmlns="" id="{7BC18EB8-45F6-4B42-9B9A-79C2F602989F}"/>
                </a:ext>
              </a:extLst>
            </p:cNvPr>
            <p:cNvSpPr>
              <a:spLocks/>
            </p:cNvSpPr>
            <p:nvPr/>
          </p:nvSpPr>
          <p:spPr bwMode="auto">
            <a:xfrm>
              <a:off x="5170488" y="3611563"/>
              <a:ext cx="212725" cy="212725"/>
            </a:xfrm>
            <a:custGeom>
              <a:avLst/>
              <a:gdLst/>
              <a:ahLst/>
              <a:cxnLst>
                <a:cxn ang="0">
                  <a:pos x="106" y="134"/>
                </a:cxn>
                <a:cxn ang="0">
                  <a:pos x="110" y="130"/>
                </a:cxn>
                <a:cxn ang="0">
                  <a:pos x="116" y="122"/>
                </a:cxn>
                <a:cxn ang="0">
                  <a:pos x="120" y="120"/>
                </a:cxn>
                <a:cxn ang="0">
                  <a:pos x="126" y="120"/>
                </a:cxn>
                <a:cxn ang="0">
                  <a:pos x="126" y="120"/>
                </a:cxn>
                <a:cxn ang="0">
                  <a:pos x="132" y="122"/>
                </a:cxn>
                <a:cxn ang="0">
                  <a:pos x="134" y="120"/>
                </a:cxn>
                <a:cxn ang="0">
                  <a:pos x="126" y="114"/>
                </a:cxn>
                <a:cxn ang="0">
                  <a:pos x="124" y="106"/>
                </a:cxn>
                <a:cxn ang="0">
                  <a:pos x="120" y="106"/>
                </a:cxn>
                <a:cxn ang="0">
                  <a:pos x="122" y="94"/>
                </a:cxn>
                <a:cxn ang="0">
                  <a:pos x="116" y="84"/>
                </a:cxn>
                <a:cxn ang="0">
                  <a:pos x="98" y="72"/>
                </a:cxn>
                <a:cxn ang="0">
                  <a:pos x="98" y="70"/>
                </a:cxn>
                <a:cxn ang="0">
                  <a:pos x="94" y="62"/>
                </a:cxn>
                <a:cxn ang="0">
                  <a:pos x="90" y="62"/>
                </a:cxn>
                <a:cxn ang="0">
                  <a:pos x="90" y="58"/>
                </a:cxn>
                <a:cxn ang="0">
                  <a:pos x="92" y="50"/>
                </a:cxn>
                <a:cxn ang="0">
                  <a:pos x="96" y="48"/>
                </a:cxn>
                <a:cxn ang="0">
                  <a:pos x="96" y="46"/>
                </a:cxn>
                <a:cxn ang="0">
                  <a:pos x="102" y="38"/>
                </a:cxn>
                <a:cxn ang="0">
                  <a:pos x="100" y="32"/>
                </a:cxn>
                <a:cxn ang="0">
                  <a:pos x="102" y="28"/>
                </a:cxn>
                <a:cxn ang="0">
                  <a:pos x="94" y="26"/>
                </a:cxn>
                <a:cxn ang="0">
                  <a:pos x="92" y="24"/>
                </a:cxn>
                <a:cxn ang="0">
                  <a:pos x="90" y="18"/>
                </a:cxn>
                <a:cxn ang="0">
                  <a:pos x="84" y="12"/>
                </a:cxn>
                <a:cxn ang="0">
                  <a:pos x="84" y="4"/>
                </a:cxn>
                <a:cxn ang="0">
                  <a:pos x="82" y="6"/>
                </a:cxn>
                <a:cxn ang="0">
                  <a:pos x="78" y="6"/>
                </a:cxn>
                <a:cxn ang="0">
                  <a:pos x="76" y="2"/>
                </a:cxn>
                <a:cxn ang="0">
                  <a:pos x="64" y="2"/>
                </a:cxn>
                <a:cxn ang="0">
                  <a:pos x="58" y="0"/>
                </a:cxn>
                <a:cxn ang="0">
                  <a:pos x="50" y="8"/>
                </a:cxn>
                <a:cxn ang="0">
                  <a:pos x="48" y="8"/>
                </a:cxn>
                <a:cxn ang="0">
                  <a:pos x="44" y="16"/>
                </a:cxn>
                <a:cxn ang="0">
                  <a:pos x="36" y="18"/>
                </a:cxn>
                <a:cxn ang="0">
                  <a:pos x="34" y="44"/>
                </a:cxn>
                <a:cxn ang="0">
                  <a:pos x="32" y="50"/>
                </a:cxn>
                <a:cxn ang="0">
                  <a:pos x="0" y="70"/>
                </a:cxn>
                <a:cxn ang="0">
                  <a:pos x="6" y="86"/>
                </a:cxn>
                <a:cxn ang="0">
                  <a:pos x="26" y="92"/>
                </a:cxn>
                <a:cxn ang="0">
                  <a:pos x="42" y="104"/>
                </a:cxn>
                <a:cxn ang="0">
                  <a:pos x="56" y="108"/>
                </a:cxn>
                <a:cxn ang="0">
                  <a:pos x="60" y="114"/>
                </a:cxn>
                <a:cxn ang="0">
                  <a:pos x="66" y="116"/>
                </a:cxn>
                <a:cxn ang="0">
                  <a:pos x="68" y="126"/>
                </a:cxn>
                <a:cxn ang="0">
                  <a:pos x="82" y="132"/>
                </a:cxn>
                <a:cxn ang="0">
                  <a:pos x="106" y="134"/>
                </a:cxn>
                <a:cxn ang="0">
                  <a:pos x="106" y="134"/>
                </a:cxn>
              </a:cxnLst>
              <a:rect l="0" t="0" r="r" b="b"/>
              <a:pathLst>
                <a:path w="134" h="134">
                  <a:moveTo>
                    <a:pt x="106" y="134"/>
                  </a:moveTo>
                  <a:lnTo>
                    <a:pt x="110" y="130"/>
                  </a:lnTo>
                  <a:lnTo>
                    <a:pt x="116" y="122"/>
                  </a:lnTo>
                  <a:lnTo>
                    <a:pt x="120" y="120"/>
                  </a:lnTo>
                  <a:lnTo>
                    <a:pt x="126" y="120"/>
                  </a:lnTo>
                  <a:lnTo>
                    <a:pt x="126" y="120"/>
                  </a:lnTo>
                  <a:lnTo>
                    <a:pt x="132" y="122"/>
                  </a:lnTo>
                  <a:lnTo>
                    <a:pt x="134" y="120"/>
                  </a:lnTo>
                  <a:lnTo>
                    <a:pt x="126" y="114"/>
                  </a:lnTo>
                  <a:lnTo>
                    <a:pt x="124" y="106"/>
                  </a:lnTo>
                  <a:lnTo>
                    <a:pt x="120" y="106"/>
                  </a:lnTo>
                  <a:lnTo>
                    <a:pt x="122" y="94"/>
                  </a:lnTo>
                  <a:lnTo>
                    <a:pt x="116" y="84"/>
                  </a:lnTo>
                  <a:lnTo>
                    <a:pt x="98" y="72"/>
                  </a:lnTo>
                  <a:lnTo>
                    <a:pt x="98" y="70"/>
                  </a:lnTo>
                  <a:lnTo>
                    <a:pt x="94" y="62"/>
                  </a:lnTo>
                  <a:lnTo>
                    <a:pt x="90" y="62"/>
                  </a:lnTo>
                  <a:lnTo>
                    <a:pt x="90" y="58"/>
                  </a:lnTo>
                  <a:lnTo>
                    <a:pt x="92" y="50"/>
                  </a:lnTo>
                  <a:lnTo>
                    <a:pt x="96" y="48"/>
                  </a:lnTo>
                  <a:lnTo>
                    <a:pt x="96" y="46"/>
                  </a:lnTo>
                  <a:lnTo>
                    <a:pt x="102" y="38"/>
                  </a:lnTo>
                  <a:lnTo>
                    <a:pt x="100" y="32"/>
                  </a:lnTo>
                  <a:lnTo>
                    <a:pt x="102" y="28"/>
                  </a:lnTo>
                  <a:lnTo>
                    <a:pt x="94" y="26"/>
                  </a:lnTo>
                  <a:lnTo>
                    <a:pt x="92" y="24"/>
                  </a:lnTo>
                  <a:lnTo>
                    <a:pt x="90" y="18"/>
                  </a:lnTo>
                  <a:lnTo>
                    <a:pt x="84" y="12"/>
                  </a:lnTo>
                  <a:lnTo>
                    <a:pt x="84" y="4"/>
                  </a:lnTo>
                  <a:lnTo>
                    <a:pt x="82" y="6"/>
                  </a:lnTo>
                  <a:lnTo>
                    <a:pt x="78" y="6"/>
                  </a:lnTo>
                  <a:lnTo>
                    <a:pt x="76" y="2"/>
                  </a:lnTo>
                  <a:lnTo>
                    <a:pt x="64" y="2"/>
                  </a:lnTo>
                  <a:lnTo>
                    <a:pt x="58" y="0"/>
                  </a:lnTo>
                  <a:lnTo>
                    <a:pt x="50" y="8"/>
                  </a:lnTo>
                  <a:lnTo>
                    <a:pt x="48" y="8"/>
                  </a:lnTo>
                  <a:lnTo>
                    <a:pt x="44" y="16"/>
                  </a:lnTo>
                  <a:lnTo>
                    <a:pt x="36" y="18"/>
                  </a:lnTo>
                  <a:lnTo>
                    <a:pt x="34" y="44"/>
                  </a:lnTo>
                  <a:lnTo>
                    <a:pt x="32" y="50"/>
                  </a:lnTo>
                  <a:lnTo>
                    <a:pt x="0" y="70"/>
                  </a:lnTo>
                  <a:lnTo>
                    <a:pt x="6" y="86"/>
                  </a:lnTo>
                  <a:lnTo>
                    <a:pt x="26" y="92"/>
                  </a:lnTo>
                  <a:lnTo>
                    <a:pt x="42" y="104"/>
                  </a:lnTo>
                  <a:lnTo>
                    <a:pt x="56" y="108"/>
                  </a:lnTo>
                  <a:lnTo>
                    <a:pt x="60" y="114"/>
                  </a:lnTo>
                  <a:lnTo>
                    <a:pt x="66" y="116"/>
                  </a:lnTo>
                  <a:lnTo>
                    <a:pt x="68" y="126"/>
                  </a:lnTo>
                  <a:lnTo>
                    <a:pt x="82" y="132"/>
                  </a:lnTo>
                  <a:lnTo>
                    <a:pt x="106" y="134"/>
                  </a:lnTo>
                  <a:lnTo>
                    <a:pt x="106" y="1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1" name="Freeform 293">
              <a:extLst>
                <a:ext uri="{FF2B5EF4-FFF2-40B4-BE49-F238E27FC236}">
                  <a16:creationId xmlns:a16="http://schemas.microsoft.com/office/drawing/2014/main" xmlns="" id="{C933C515-1E25-495B-9F93-607CA150C9B2}"/>
                </a:ext>
              </a:extLst>
            </p:cNvPr>
            <p:cNvSpPr>
              <a:spLocks/>
            </p:cNvSpPr>
            <p:nvPr/>
          </p:nvSpPr>
          <p:spPr bwMode="auto">
            <a:xfrm>
              <a:off x="5338763" y="3802063"/>
              <a:ext cx="38100" cy="38100"/>
            </a:xfrm>
            <a:custGeom>
              <a:avLst/>
              <a:gdLst/>
              <a:ahLst/>
              <a:cxnLst>
                <a:cxn ang="0">
                  <a:pos x="24" y="24"/>
                </a:cxn>
                <a:cxn ang="0">
                  <a:pos x="20" y="12"/>
                </a:cxn>
                <a:cxn ang="0">
                  <a:pos x="16" y="12"/>
                </a:cxn>
                <a:cxn ang="0">
                  <a:pos x="24" y="6"/>
                </a:cxn>
                <a:cxn ang="0">
                  <a:pos x="20" y="0"/>
                </a:cxn>
                <a:cxn ang="0">
                  <a:pos x="14" y="0"/>
                </a:cxn>
                <a:cxn ang="0">
                  <a:pos x="10" y="2"/>
                </a:cxn>
                <a:cxn ang="0">
                  <a:pos x="4" y="10"/>
                </a:cxn>
                <a:cxn ang="0">
                  <a:pos x="0" y="14"/>
                </a:cxn>
                <a:cxn ang="0">
                  <a:pos x="12" y="18"/>
                </a:cxn>
                <a:cxn ang="0">
                  <a:pos x="16" y="22"/>
                </a:cxn>
                <a:cxn ang="0">
                  <a:pos x="24" y="24"/>
                </a:cxn>
                <a:cxn ang="0">
                  <a:pos x="24" y="24"/>
                </a:cxn>
              </a:cxnLst>
              <a:rect l="0" t="0" r="r" b="b"/>
              <a:pathLst>
                <a:path w="24" h="24">
                  <a:moveTo>
                    <a:pt x="24" y="24"/>
                  </a:moveTo>
                  <a:lnTo>
                    <a:pt x="20" y="12"/>
                  </a:lnTo>
                  <a:lnTo>
                    <a:pt x="16" y="12"/>
                  </a:lnTo>
                  <a:lnTo>
                    <a:pt x="24" y="6"/>
                  </a:lnTo>
                  <a:lnTo>
                    <a:pt x="20" y="0"/>
                  </a:lnTo>
                  <a:lnTo>
                    <a:pt x="14" y="0"/>
                  </a:lnTo>
                  <a:lnTo>
                    <a:pt x="10" y="2"/>
                  </a:lnTo>
                  <a:lnTo>
                    <a:pt x="4" y="10"/>
                  </a:lnTo>
                  <a:lnTo>
                    <a:pt x="0" y="14"/>
                  </a:lnTo>
                  <a:lnTo>
                    <a:pt x="12" y="18"/>
                  </a:lnTo>
                  <a:lnTo>
                    <a:pt x="16" y="22"/>
                  </a:lnTo>
                  <a:lnTo>
                    <a:pt x="24" y="24"/>
                  </a:lnTo>
                  <a:lnTo>
                    <a:pt x="24"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2" name="Freeform 294">
              <a:extLst>
                <a:ext uri="{FF2B5EF4-FFF2-40B4-BE49-F238E27FC236}">
                  <a16:creationId xmlns:a16="http://schemas.microsoft.com/office/drawing/2014/main" xmlns="" id="{742E91E6-7B72-46B0-8F85-B7C057CE6D30}"/>
                </a:ext>
              </a:extLst>
            </p:cNvPr>
            <p:cNvSpPr>
              <a:spLocks/>
            </p:cNvSpPr>
            <p:nvPr/>
          </p:nvSpPr>
          <p:spPr bwMode="auto">
            <a:xfrm>
              <a:off x="5538788" y="3894138"/>
              <a:ext cx="9525" cy="12700"/>
            </a:xfrm>
            <a:custGeom>
              <a:avLst/>
              <a:gdLst/>
              <a:ahLst/>
              <a:cxnLst>
                <a:cxn ang="0">
                  <a:pos x="4" y="8"/>
                </a:cxn>
                <a:cxn ang="0">
                  <a:pos x="2" y="8"/>
                </a:cxn>
                <a:cxn ang="0">
                  <a:pos x="0" y="2"/>
                </a:cxn>
                <a:cxn ang="0">
                  <a:pos x="2" y="0"/>
                </a:cxn>
                <a:cxn ang="0">
                  <a:pos x="6" y="0"/>
                </a:cxn>
                <a:cxn ang="0">
                  <a:pos x="4" y="8"/>
                </a:cxn>
                <a:cxn ang="0">
                  <a:pos x="4" y="8"/>
                </a:cxn>
              </a:cxnLst>
              <a:rect l="0" t="0" r="r" b="b"/>
              <a:pathLst>
                <a:path w="6" h="8">
                  <a:moveTo>
                    <a:pt x="4" y="8"/>
                  </a:moveTo>
                  <a:lnTo>
                    <a:pt x="2" y="8"/>
                  </a:lnTo>
                  <a:lnTo>
                    <a:pt x="0" y="2"/>
                  </a:lnTo>
                  <a:lnTo>
                    <a:pt x="2" y="0"/>
                  </a:lnTo>
                  <a:lnTo>
                    <a:pt x="6" y="0"/>
                  </a:lnTo>
                  <a:lnTo>
                    <a:pt x="4" y="8"/>
                  </a:lnTo>
                  <a:lnTo>
                    <a:pt x="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3" name="Freeform 295">
              <a:extLst>
                <a:ext uri="{FF2B5EF4-FFF2-40B4-BE49-F238E27FC236}">
                  <a16:creationId xmlns:a16="http://schemas.microsoft.com/office/drawing/2014/main" xmlns="" id="{EF4A4D7E-1C4C-4F45-AFD5-7D85778B10B6}"/>
                </a:ext>
              </a:extLst>
            </p:cNvPr>
            <p:cNvSpPr>
              <a:spLocks/>
            </p:cNvSpPr>
            <p:nvPr/>
          </p:nvSpPr>
          <p:spPr bwMode="auto">
            <a:xfrm>
              <a:off x="5427663" y="3894138"/>
              <a:ext cx="19050" cy="41275"/>
            </a:xfrm>
            <a:custGeom>
              <a:avLst/>
              <a:gdLst/>
              <a:ahLst/>
              <a:cxnLst>
                <a:cxn ang="0">
                  <a:pos x="4" y="26"/>
                </a:cxn>
                <a:cxn ang="0">
                  <a:pos x="8" y="22"/>
                </a:cxn>
                <a:cxn ang="0">
                  <a:pos x="12" y="18"/>
                </a:cxn>
                <a:cxn ang="0">
                  <a:pos x="10" y="12"/>
                </a:cxn>
                <a:cxn ang="0">
                  <a:pos x="12" y="4"/>
                </a:cxn>
                <a:cxn ang="0">
                  <a:pos x="6" y="0"/>
                </a:cxn>
                <a:cxn ang="0">
                  <a:pos x="0" y="12"/>
                </a:cxn>
                <a:cxn ang="0">
                  <a:pos x="0" y="22"/>
                </a:cxn>
                <a:cxn ang="0">
                  <a:pos x="4" y="26"/>
                </a:cxn>
                <a:cxn ang="0">
                  <a:pos x="4" y="26"/>
                </a:cxn>
              </a:cxnLst>
              <a:rect l="0" t="0" r="r" b="b"/>
              <a:pathLst>
                <a:path w="12" h="26">
                  <a:moveTo>
                    <a:pt x="4" y="26"/>
                  </a:moveTo>
                  <a:lnTo>
                    <a:pt x="8" y="22"/>
                  </a:lnTo>
                  <a:lnTo>
                    <a:pt x="12" y="18"/>
                  </a:lnTo>
                  <a:lnTo>
                    <a:pt x="10" y="12"/>
                  </a:lnTo>
                  <a:lnTo>
                    <a:pt x="12" y="4"/>
                  </a:lnTo>
                  <a:lnTo>
                    <a:pt x="6" y="0"/>
                  </a:lnTo>
                  <a:lnTo>
                    <a:pt x="0" y="12"/>
                  </a:lnTo>
                  <a:lnTo>
                    <a:pt x="0" y="22"/>
                  </a:lnTo>
                  <a:lnTo>
                    <a:pt x="4" y="26"/>
                  </a:lnTo>
                  <a:lnTo>
                    <a:pt x="4"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4" name="Freeform 296">
              <a:extLst>
                <a:ext uri="{FF2B5EF4-FFF2-40B4-BE49-F238E27FC236}">
                  <a16:creationId xmlns:a16="http://schemas.microsoft.com/office/drawing/2014/main" xmlns="" id="{C57F6258-CBA4-416E-B2B8-120429E7FAEB}"/>
                </a:ext>
              </a:extLst>
            </p:cNvPr>
            <p:cNvSpPr>
              <a:spLocks/>
            </p:cNvSpPr>
            <p:nvPr/>
          </p:nvSpPr>
          <p:spPr bwMode="auto">
            <a:xfrm>
              <a:off x="5087938" y="3722688"/>
              <a:ext cx="92075" cy="101600"/>
            </a:xfrm>
            <a:custGeom>
              <a:avLst/>
              <a:gdLst/>
              <a:ahLst/>
              <a:cxnLst>
                <a:cxn ang="0">
                  <a:pos x="2" y="60"/>
                </a:cxn>
                <a:cxn ang="0">
                  <a:pos x="2" y="62"/>
                </a:cxn>
                <a:cxn ang="0">
                  <a:pos x="18" y="64"/>
                </a:cxn>
                <a:cxn ang="0">
                  <a:pos x="22" y="60"/>
                </a:cxn>
                <a:cxn ang="0">
                  <a:pos x="26" y="52"/>
                </a:cxn>
                <a:cxn ang="0">
                  <a:pos x="36" y="52"/>
                </a:cxn>
                <a:cxn ang="0">
                  <a:pos x="38" y="44"/>
                </a:cxn>
                <a:cxn ang="0">
                  <a:pos x="44" y="42"/>
                </a:cxn>
                <a:cxn ang="0">
                  <a:pos x="28" y="26"/>
                </a:cxn>
                <a:cxn ang="0">
                  <a:pos x="54" y="22"/>
                </a:cxn>
                <a:cxn ang="0">
                  <a:pos x="58" y="16"/>
                </a:cxn>
                <a:cxn ang="0">
                  <a:pos x="52" y="0"/>
                </a:cxn>
                <a:cxn ang="0">
                  <a:pos x="52" y="0"/>
                </a:cxn>
                <a:cxn ang="0">
                  <a:pos x="24" y="16"/>
                </a:cxn>
                <a:cxn ang="0">
                  <a:pos x="20" y="14"/>
                </a:cxn>
                <a:cxn ang="0">
                  <a:pos x="14" y="8"/>
                </a:cxn>
                <a:cxn ang="0">
                  <a:pos x="10" y="8"/>
                </a:cxn>
                <a:cxn ang="0">
                  <a:pos x="10" y="14"/>
                </a:cxn>
                <a:cxn ang="0">
                  <a:pos x="8" y="12"/>
                </a:cxn>
                <a:cxn ang="0">
                  <a:pos x="4" y="12"/>
                </a:cxn>
                <a:cxn ang="0">
                  <a:pos x="2" y="16"/>
                </a:cxn>
                <a:cxn ang="0">
                  <a:pos x="2" y="22"/>
                </a:cxn>
                <a:cxn ang="0">
                  <a:pos x="6" y="24"/>
                </a:cxn>
                <a:cxn ang="0">
                  <a:pos x="2" y="24"/>
                </a:cxn>
                <a:cxn ang="0">
                  <a:pos x="0" y="30"/>
                </a:cxn>
                <a:cxn ang="0">
                  <a:pos x="2" y="30"/>
                </a:cxn>
                <a:cxn ang="0">
                  <a:pos x="8" y="28"/>
                </a:cxn>
                <a:cxn ang="0">
                  <a:pos x="8" y="28"/>
                </a:cxn>
                <a:cxn ang="0">
                  <a:pos x="8" y="34"/>
                </a:cxn>
                <a:cxn ang="0">
                  <a:pos x="4" y="42"/>
                </a:cxn>
                <a:cxn ang="0">
                  <a:pos x="2" y="60"/>
                </a:cxn>
                <a:cxn ang="0">
                  <a:pos x="2" y="60"/>
                </a:cxn>
                <a:cxn ang="0">
                  <a:pos x="2" y="60"/>
                </a:cxn>
              </a:cxnLst>
              <a:rect l="0" t="0" r="r" b="b"/>
              <a:pathLst>
                <a:path w="58" h="64">
                  <a:moveTo>
                    <a:pt x="2" y="60"/>
                  </a:moveTo>
                  <a:lnTo>
                    <a:pt x="2" y="62"/>
                  </a:lnTo>
                  <a:lnTo>
                    <a:pt x="18" y="64"/>
                  </a:lnTo>
                  <a:lnTo>
                    <a:pt x="22" y="60"/>
                  </a:lnTo>
                  <a:lnTo>
                    <a:pt x="26" y="52"/>
                  </a:lnTo>
                  <a:lnTo>
                    <a:pt x="36" y="52"/>
                  </a:lnTo>
                  <a:lnTo>
                    <a:pt x="38" y="44"/>
                  </a:lnTo>
                  <a:lnTo>
                    <a:pt x="44" y="42"/>
                  </a:lnTo>
                  <a:lnTo>
                    <a:pt x="28" y="26"/>
                  </a:lnTo>
                  <a:lnTo>
                    <a:pt x="54" y="22"/>
                  </a:lnTo>
                  <a:lnTo>
                    <a:pt x="58" y="16"/>
                  </a:lnTo>
                  <a:lnTo>
                    <a:pt x="52" y="0"/>
                  </a:lnTo>
                  <a:lnTo>
                    <a:pt x="52" y="0"/>
                  </a:lnTo>
                  <a:lnTo>
                    <a:pt x="24" y="16"/>
                  </a:lnTo>
                  <a:lnTo>
                    <a:pt x="20" y="14"/>
                  </a:lnTo>
                  <a:lnTo>
                    <a:pt x="14" y="8"/>
                  </a:lnTo>
                  <a:lnTo>
                    <a:pt x="10" y="8"/>
                  </a:lnTo>
                  <a:lnTo>
                    <a:pt x="10" y="14"/>
                  </a:lnTo>
                  <a:lnTo>
                    <a:pt x="8" y="12"/>
                  </a:lnTo>
                  <a:lnTo>
                    <a:pt x="4" y="12"/>
                  </a:lnTo>
                  <a:lnTo>
                    <a:pt x="2" y="16"/>
                  </a:lnTo>
                  <a:lnTo>
                    <a:pt x="2" y="22"/>
                  </a:lnTo>
                  <a:lnTo>
                    <a:pt x="6" y="24"/>
                  </a:lnTo>
                  <a:lnTo>
                    <a:pt x="2" y="24"/>
                  </a:lnTo>
                  <a:lnTo>
                    <a:pt x="0" y="30"/>
                  </a:lnTo>
                  <a:lnTo>
                    <a:pt x="2" y="30"/>
                  </a:lnTo>
                  <a:lnTo>
                    <a:pt x="8" y="28"/>
                  </a:lnTo>
                  <a:lnTo>
                    <a:pt x="8" y="28"/>
                  </a:lnTo>
                  <a:lnTo>
                    <a:pt x="8" y="34"/>
                  </a:lnTo>
                  <a:lnTo>
                    <a:pt x="4" y="42"/>
                  </a:lnTo>
                  <a:lnTo>
                    <a:pt x="2" y="60"/>
                  </a:lnTo>
                  <a:lnTo>
                    <a:pt x="2" y="60"/>
                  </a:lnTo>
                  <a:lnTo>
                    <a:pt x="2" y="6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5" name="Freeform 297">
              <a:extLst>
                <a:ext uri="{FF2B5EF4-FFF2-40B4-BE49-F238E27FC236}">
                  <a16:creationId xmlns:a16="http://schemas.microsoft.com/office/drawing/2014/main" xmlns="" id="{292D295E-3DC0-4C19-8C3A-40451988477F}"/>
                </a:ext>
              </a:extLst>
            </p:cNvPr>
            <p:cNvSpPr>
              <a:spLocks/>
            </p:cNvSpPr>
            <p:nvPr/>
          </p:nvSpPr>
          <p:spPr bwMode="auto">
            <a:xfrm>
              <a:off x="4906963" y="3484563"/>
              <a:ext cx="396875" cy="174625"/>
            </a:xfrm>
            <a:custGeom>
              <a:avLst/>
              <a:gdLst/>
              <a:ahLst/>
              <a:cxnLst>
                <a:cxn ang="0">
                  <a:pos x="236" y="32"/>
                </a:cxn>
                <a:cxn ang="0">
                  <a:pos x="234" y="22"/>
                </a:cxn>
                <a:cxn ang="0">
                  <a:pos x="230" y="16"/>
                </a:cxn>
                <a:cxn ang="0">
                  <a:pos x="216" y="12"/>
                </a:cxn>
                <a:cxn ang="0">
                  <a:pos x="204" y="8"/>
                </a:cxn>
                <a:cxn ang="0">
                  <a:pos x="176" y="18"/>
                </a:cxn>
                <a:cxn ang="0">
                  <a:pos x="154" y="18"/>
                </a:cxn>
                <a:cxn ang="0">
                  <a:pos x="142" y="16"/>
                </a:cxn>
                <a:cxn ang="0">
                  <a:pos x="132" y="6"/>
                </a:cxn>
                <a:cxn ang="0">
                  <a:pos x="126" y="8"/>
                </a:cxn>
                <a:cxn ang="0">
                  <a:pos x="120" y="0"/>
                </a:cxn>
                <a:cxn ang="0">
                  <a:pos x="96" y="2"/>
                </a:cxn>
                <a:cxn ang="0">
                  <a:pos x="66" y="20"/>
                </a:cxn>
                <a:cxn ang="0">
                  <a:pos x="38" y="20"/>
                </a:cxn>
                <a:cxn ang="0">
                  <a:pos x="50" y="26"/>
                </a:cxn>
                <a:cxn ang="0">
                  <a:pos x="36" y="26"/>
                </a:cxn>
                <a:cxn ang="0">
                  <a:pos x="36" y="30"/>
                </a:cxn>
                <a:cxn ang="0">
                  <a:pos x="24" y="30"/>
                </a:cxn>
                <a:cxn ang="0">
                  <a:pos x="22" y="32"/>
                </a:cxn>
                <a:cxn ang="0">
                  <a:pos x="8" y="30"/>
                </a:cxn>
                <a:cxn ang="0">
                  <a:pos x="0" y="40"/>
                </a:cxn>
                <a:cxn ang="0">
                  <a:pos x="10" y="44"/>
                </a:cxn>
                <a:cxn ang="0">
                  <a:pos x="10" y="58"/>
                </a:cxn>
                <a:cxn ang="0">
                  <a:pos x="12" y="64"/>
                </a:cxn>
                <a:cxn ang="0">
                  <a:pos x="4" y="60"/>
                </a:cxn>
                <a:cxn ang="0">
                  <a:pos x="2" y="66"/>
                </a:cxn>
                <a:cxn ang="0">
                  <a:pos x="14" y="74"/>
                </a:cxn>
                <a:cxn ang="0">
                  <a:pos x="14" y="78"/>
                </a:cxn>
                <a:cxn ang="0">
                  <a:pos x="14" y="82"/>
                </a:cxn>
                <a:cxn ang="0">
                  <a:pos x="16" y="88"/>
                </a:cxn>
                <a:cxn ang="0">
                  <a:pos x="28" y="86"/>
                </a:cxn>
                <a:cxn ang="0">
                  <a:pos x="18" y="92"/>
                </a:cxn>
                <a:cxn ang="0">
                  <a:pos x="26" y="92"/>
                </a:cxn>
                <a:cxn ang="0">
                  <a:pos x="28" y="92"/>
                </a:cxn>
                <a:cxn ang="0">
                  <a:pos x="36" y="94"/>
                </a:cxn>
                <a:cxn ang="0">
                  <a:pos x="40" y="94"/>
                </a:cxn>
                <a:cxn ang="0">
                  <a:pos x="42" y="100"/>
                </a:cxn>
                <a:cxn ang="0">
                  <a:pos x="58" y="100"/>
                </a:cxn>
                <a:cxn ang="0">
                  <a:pos x="64" y="90"/>
                </a:cxn>
                <a:cxn ang="0">
                  <a:pos x="84" y="104"/>
                </a:cxn>
                <a:cxn ang="0">
                  <a:pos x="106" y="100"/>
                </a:cxn>
                <a:cxn ang="0">
                  <a:pos x="114" y="92"/>
                </a:cxn>
                <a:cxn ang="0">
                  <a:pos x="128" y="96"/>
                </a:cxn>
                <a:cxn ang="0">
                  <a:pos x="132" y="92"/>
                </a:cxn>
                <a:cxn ang="0">
                  <a:pos x="130" y="96"/>
                </a:cxn>
                <a:cxn ang="0">
                  <a:pos x="132" y="110"/>
                </a:cxn>
                <a:cxn ang="0">
                  <a:pos x="136" y="104"/>
                </a:cxn>
                <a:cxn ang="0">
                  <a:pos x="140" y="100"/>
                </a:cxn>
                <a:cxn ang="0">
                  <a:pos x="140" y="90"/>
                </a:cxn>
                <a:cxn ang="0">
                  <a:pos x="146" y="94"/>
                </a:cxn>
                <a:cxn ang="0">
                  <a:pos x="164" y="90"/>
                </a:cxn>
                <a:cxn ang="0">
                  <a:pos x="174" y="94"/>
                </a:cxn>
                <a:cxn ang="0">
                  <a:pos x="208" y="86"/>
                </a:cxn>
                <a:cxn ang="0">
                  <a:pos x="216" y="86"/>
                </a:cxn>
                <a:cxn ang="0">
                  <a:pos x="224" y="80"/>
                </a:cxn>
                <a:cxn ang="0">
                  <a:pos x="242" y="82"/>
                </a:cxn>
                <a:cxn ang="0">
                  <a:pos x="248" y="86"/>
                </a:cxn>
                <a:cxn ang="0">
                  <a:pos x="248" y="80"/>
                </a:cxn>
                <a:cxn ang="0">
                  <a:pos x="242" y="54"/>
                </a:cxn>
                <a:cxn ang="0">
                  <a:pos x="244" y="46"/>
                </a:cxn>
                <a:cxn ang="0">
                  <a:pos x="246" y="40"/>
                </a:cxn>
              </a:cxnLst>
              <a:rect l="0" t="0" r="r" b="b"/>
              <a:pathLst>
                <a:path w="250" h="110">
                  <a:moveTo>
                    <a:pt x="246" y="40"/>
                  </a:moveTo>
                  <a:lnTo>
                    <a:pt x="236" y="32"/>
                  </a:lnTo>
                  <a:lnTo>
                    <a:pt x="234" y="30"/>
                  </a:lnTo>
                  <a:lnTo>
                    <a:pt x="234" y="22"/>
                  </a:lnTo>
                  <a:lnTo>
                    <a:pt x="232" y="18"/>
                  </a:lnTo>
                  <a:lnTo>
                    <a:pt x="230" y="16"/>
                  </a:lnTo>
                  <a:lnTo>
                    <a:pt x="222" y="10"/>
                  </a:lnTo>
                  <a:lnTo>
                    <a:pt x="216" y="12"/>
                  </a:lnTo>
                  <a:lnTo>
                    <a:pt x="206" y="10"/>
                  </a:lnTo>
                  <a:lnTo>
                    <a:pt x="204" y="8"/>
                  </a:lnTo>
                  <a:lnTo>
                    <a:pt x="190" y="20"/>
                  </a:lnTo>
                  <a:lnTo>
                    <a:pt x="176" y="18"/>
                  </a:lnTo>
                  <a:lnTo>
                    <a:pt x="160" y="22"/>
                  </a:lnTo>
                  <a:lnTo>
                    <a:pt x="154" y="18"/>
                  </a:lnTo>
                  <a:lnTo>
                    <a:pt x="152" y="20"/>
                  </a:lnTo>
                  <a:lnTo>
                    <a:pt x="142" y="16"/>
                  </a:lnTo>
                  <a:lnTo>
                    <a:pt x="136" y="14"/>
                  </a:lnTo>
                  <a:lnTo>
                    <a:pt x="132" y="6"/>
                  </a:lnTo>
                  <a:lnTo>
                    <a:pt x="130" y="8"/>
                  </a:lnTo>
                  <a:lnTo>
                    <a:pt x="126" y="8"/>
                  </a:lnTo>
                  <a:lnTo>
                    <a:pt x="122" y="6"/>
                  </a:lnTo>
                  <a:lnTo>
                    <a:pt x="120" y="0"/>
                  </a:lnTo>
                  <a:lnTo>
                    <a:pt x="114" y="2"/>
                  </a:lnTo>
                  <a:lnTo>
                    <a:pt x="96" y="2"/>
                  </a:lnTo>
                  <a:lnTo>
                    <a:pt x="82" y="8"/>
                  </a:lnTo>
                  <a:lnTo>
                    <a:pt x="66" y="20"/>
                  </a:lnTo>
                  <a:lnTo>
                    <a:pt x="40" y="16"/>
                  </a:lnTo>
                  <a:lnTo>
                    <a:pt x="38" y="20"/>
                  </a:lnTo>
                  <a:lnTo>
                    <a:pt x="40" y="22"/>
                  </a:lnTo>
                  <a:lnTo>
                    <a:pt x="50" y="26"/>
                  </a:lnTo>
                  <a:lnTo>
                    <a:pt x="38" y="26"/>
                  </a:lnTo>
                  <a:lnTo>
                    <a:pt x="36" y="26"/>
                  </a:lnTo>
                  <a:lnTo>
                    <a:pt x="38" y="30"/>
                  </a:lnTo>
                  <a:lnTo>
                    <a:pt x="36" y="30"/>
                  </a:lnTo>
                  <a:lnTo>
                    <a:pt x="24" y="30"/>
                  </a:lnTo>
                  <a:lnTo>
                    <a:pt x="24" y="30"/>
                  </a:lnTo>
                  <a:lnTo>
                    <a:pt x="20" y="28"/>
                  </a:lnTo>
                  <a:lnTo>
                    <a:pt x="22" y="32"/>
                  </a:lnTo>
                  <a:lnTo>
                    <a:pt x="14" y="30"/>
                  </a:lnTo>
                  <a:lnTo>
                    <a:pt x="8" y="30"/>
                  </a:lnTo>
                  <a:lnTo>
                    <a:pt x="2" y="36"/>
                  </a:lnTo>
                  <a:lnTo>
                    <a:pt x="0" y="40"/>
                  </a:lnTo>
                  <a:lnTo>
                    <a:pt x="0" y="46"/>
                  </a:lnTo>
                  <a:lnTo>
                    <a:pt x="10" y="44"/>
                  </a:lnTo>
                  <a:lnTo>
                    <a:pt x="8" y="50"/>
                  </a:lnTo>
                  <a:lnTo>
                    <a:pt x="10" y="58"/>
                  </a:lnTo>
                  <a:lnTo>
                    <a:pt x="8" y="60"/>
                  </a:lnTo>
                  <a:lnTo>
                    <a:pt x="12" y="64"/>
                  </a:lnTo>
                  <a:lnTo>
                    <a:pt x="6" y="64"/>
                  </a:lnTo>
                  <a:lnTo>
                    <a:pt x="4" y="60"/>
                  </a:lnTo>
                  <a:lnTo>
                    <a:pt x="4" y="66"/>
                  </a:lnTo>
                  <a:lnTo>
                    <a:pt x="2" y="66"/>
                  </a:lnTo>
                  <a:lnTo>
                    <a:pt x="12" y="72"/>
                  </a:lnTo>
                  <a:lnTo>
                    <a:pt x="14" y="74"/>
                  </a:lnTo>
                  <a:lnTo>
                    <a:pt x="12" y="76"/>
                  </a:lnTo>
                  <a:lnTo>
                    <a:pt x="14" y="78"/>
                  </a:lnTo>
                  <a:lnTo>
                    <a:pt x="16" y="78"/>
                  </a:lnTo>
                  <a:lnTo>
                    <a:pt x="14" y="82"/>
                  </a:lnTo>
                  <a:lnTo>
                    <a:pt x="18" y="84"/>
                  </a:lnTo>
                  <a:lnTo>
                    <a:pt x="16" y="88"/>
                  </a:lnTo>
                  <a:lnTo>
                    <a:pt x="16" y="88"/>
                  </a:lnTo>
                  <a:lnTo>
                    <a:pt x="28" y="86"/>
                  </a:lnTo>
                  <a:lnTo>
                    <a:pt x="28" y="88"/>
                  </a:lnTo>
                  <a:lnTo>
                    <a:pt x="18" y="92"/>
                  </a:lnTo>
                  <a:lnTo>
                    <a:pt x="18" y="94"/>
                  </a:lnTo>
                  <a:lnTo>
                    <a:pt x="26" y="92"/>
                  </a:lnTo>
                  <a:lnTo>
                    <a:pt x="26" y="94"/>
                  </a:lnTo>
                  <a:lnTo>
                    <a:pt x="28" y="92"/>
                  </a:lnTo>
                  <a:lnTo>
                    <a:pt x="32" y="92"/>
                  </a:lnTo>
                  <a:lnTo>
                    <a:pt x="36" y="94"/>
                  </a:lnTo>
                  <a:lnTo>
                    <a:pt x="38" y="92"/>
                  </a:lnTo>
                  <a:lnTo>
                    <a:pt x="40" y="94"/>
                  </a:lnTo>
                  <a:lnTo>
                    <a:pt x="40" y="98"/>
                  </a:lnTo>
                  <a:lnTo>
                    <a:pt x="42" y="100"/>
                  </a:lnTo>
                  <a:lnTo>
                    <a:pt x="50" y="102"/>
                  </a:lnTo>
                  <a:lnTo>
                    <a:pt x="58" y="100"/>
                  </a:lnTo>
                  <a:lnTo>
                    <a:pt x="60" y="90"/>
                  </a:lnTo>
                  <a:lnTo>
                    <a:pt x="64" y="90"/>
                  </a:lnTo>
                  <a:lnTo>
                    <a:pt x="78" y="96"/>
                  </a:lnTo>
                  <a:lnTo>
                    <a:pt x="84" y="104"/>
                  </a:lnTo>
                  <a:lnTo>
                    <a:pt x="90" y="104"/>
                  </a:lnTo>
                  <a:lnTo>
                    <a:pt x="106" y="100"/>
                  </a:lnTo>
                  <a:lnTo>
                    <a:pt x="112" y="94"/>
                  </a:lnTo>
                  <a:lnTo>
                    <a:pt x="114" y="92"/>
                  </a:lnTo>
                  <a:lnTo>
                    <a:pt x="126" y="96"/>
                  </a:lnTo>
                  <a:lnTo>
                    <a:pt x="128" y="96"/>
                  </a:lnTo>
                  <a:lnTo>
                    <a:pt x="128" y="92"/>
                  </a:lnTo>
                  <a:lnTo>
                    <a:pt x="132" y="92"/>
                  </a:lnTo>
                  <a:lnTo>
                    <a:pt x="134" y="94"/>
                  </a:lnTo>
                  <a:lnTo>
                    <a:pt x="130" y="96"/>
                  </a:lnTo>
                  <a:lnTo>
                    <a:pt x="130" y="108"/>
                  </a:lnTo>
                  <a:lnTo>
                    <a:pt x="132" y="110"/>
                  </a:lnTo>
                  <a:lnTo>
                    <a:pt x="134" y="108"/>
                  </a:lnTo>
                  <a:lnTo>
                    <a:pt x="136" y="104"/>
                  </a:lnTo>
                  <a:lnTo>
                    <a:pt x="136" y="102"/>
                  </a:lnTo>
                  <a:lnTo>
                    <a:pt x="140" y="100"/>
                  </a:lnTo>
                  <a:lnTo>
                    <a:pt x="138" y="98"/>
                  </a:lnTo>
                  <a:lnTo>
                    <a:pt x="140" y="90"/>
                  </a:lnTo>
                  <a:lnTo>
                    <a:pt x="146" y="92"/>
                  </a:lnTo>
                  <a:lnTo>
                    <a:pt x="146" y="94"/>
                  </a:lnTo>
                  <a:lnTo>
                    <a:pt x="152" y="94"/>
                  </a:lnTo>
                  <a:lnTo>
                    <a:pt x="164" y="90"/>
                  </a:lnTo>
                  <a:lnTo>
                    <a:pt x="168" y="92"/>
                  </a:lnTo>
                  <a:lnTo>
                    <a:pt x="174" y="94"/>
                  </a:lnTo>
                  <a:lnTo>
                    <a:pt x="196" y="86"/>
                  </a:lnTo>
                  <a:lnTo>
                    <a:pt x="208" y="86"/>
                  </a:lnTo>
                  <a:lnTo>
                    <a:pt x="214" y="82"/>
                  </a:lnTo>
                  <a:lnTo>
                    <a:pt x="216" y="86"/>
                  </a:lnTo>
                  <a:lnTo>
                    <a:pt x="216" y="88"/>
                  </a:lnTo>
                  <a:lnTo>
                    <a:pt x="224" y="80"/>
                  </a:lnTo>
                  <a:lnTo>
                    <a:pt x="230" y="82"/>
                  </a:lnTo>
                  <a:lnTo>
                    <a:pt x="242" y="82"/>
                  </a:lnTo>
                  <a:lnTo>
                    <a:pt x="244" y="86"/>
                  </a:lnTo>
                  <a:lnTo>
                    <a:pt x="248" y="86"/>
                  </a:lnTo>
                  <a:lnTo>
                    <a:pt x="250" y="84"/>
                  </a:lnTo>
                  <a:lnTo>
                    <a:pt x="248" y="80"/>
                  </a:lnTo>
                  <a:lnTo>
                    <a:pt x="242" y="74"/>
                  </a:lnTo>
                  <a:lnTo>
                    <a:pt x="242" y="54"/>
                  </a:lnTo>
                  <a:lnTo>
                    <a:pt x="240" y="48"/>
                  </a:lnTo>
                  <a:lnTo>
                    <a:pt x="244" y="46"/>
                  </a:lnTo>
                  <a:lnTo>
                    <a:pt x="246" y="40"/>
                  </a:lnTo>
                  <a:lnTo>
                    <a:pt x="246" y="4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6" name="Freeform 298">
              <a:extLst>
                <a:ext uri="{FF2B5EF4-FFF2-40B4-BE49-F238E27FC236}">
                  <a16:creationId xmlns:a16="http://schemas.microsoft.com/office/drawing/2014/main" xmlns="" id="{3FBA9CC8-1D4D-4091-9751-EA85FB1B2E88}"/>
                </a:ext>
              </a:extLst>
            </p:cNvPr>
            <p:cNvSpPr>
              <a:spLocks/>
            </p:cNvSpPr>
            <p:nvPr/>
          </p:nvSpPr>
          <p:spPr bwMode="auto">
            <a:xfrm>
              <a:off x="5103813" y="3614738"/>
              <a:ext cx="146050" cy="133350"/>
            </a:xfrm>
            <a:custGeom>
              <a:avLst/>
              <a:gdLst/>
              <a:ahLst/>
              <a:cxnLst>
                <a:cxn ang="0">
                  <a:pos x="92" y="6"/>
                </a:cxn>
                <a:cxn ang="0">
                  <a:pos x="92" y="4"/>
                </a:cxn>
                <a:cxn ang="0">
                  <a:pos x="90" y="0"/>
                </a:cxn>
                <a:cxn ang="0">
                  <a:pos x="84" y="4"/>
                </a:cxn>
                <a:cxn ang="0">
                  <a:pos x="72" y="4"/>
                </a:cxn>
                <a:cxn ang="0">
                  <a:pos x="50" y="12"/>
                </a:cxn>
                <a:cxn ang="0">
                  <a:pos x="44" y="10"/>
                </a:cxn>
                <a:cxn ang="0">
                  <a:pos x="40" y="8"/>
                </a:cxn>
                <a:cxn ang="0">
                  <a:pos x="28" y="12"/>
                </a:cxn>
                <a:cxn ang="0">
                  <a:pos x="22" y="12"/>
                </a:cxn>
                <a:cxn ang="0">
                  <a:pos x="22" y="10"/>
                </a:cxn>
                <a:cxn ang="0">
                  <a:pos x="16" y="8"/>
                </a:cxn>
                <a:cxn ang="0">
                  <a:pos x="14" y="16"/>
                </a:cxn>
                <a:cxn ang="0">
                  <a:pos x="16" y="18"/>
                </a:cxn>
                <a:cxn ang="0">
                  <a:pos x="12" y="20"/>
                </a:cxn>
                <a:cxn ang="0">
                  <a:pos x="12" y="22"/>
                </a:cxn>
                <a:cxn ang="0">
                  <a:pos x="10" y="26"/>
                </a:cxn>
                <a:cxn ang="0">
                  <a:pos x="8" y="28"/>
                </a:cxn>
                <a:cxn ang="0">
                  <a:pos x="6" y="26"/>
                </a:cxn>
                <a:cxn ang="0">
                  <a:pos x="4" y="30"/>
                </a:cxn>
                <a:cxn ang="0">
                  <a:pos x="6" y="34"/>
                </a:cxn>
                <a:cxn ang="0">
                  <a:pos x="6" y="44"/>
                </a:cxn>
                <a:cxn ang="0">
                  <a:pos x="14" y="44"/>
                </a:cxn>
                <a:cxn ang="0">
                  <a:pos x="12" y="46"/>
                </a:cxn>
                <a:cxn ang="0">
                  <a:pos x="16" y="48"/>
                </a:cxn>
                <a:cxn ang="0">
                  <a:pos x="16" y="52"/>
                </a:cxn>
                <a:cxn ang="0">
                  <a:pos x="12" y="56"/>
                </a:cxn>
                <a:cxn ang="0">
                  <a:pos x="12" y="58"/>
                </a:cxn>
                <a:cxn ang="0">
                  <a:pos x="8" y="58"/>
                </a:cxn>
                <a:cxn ang="0">
                  <a:pos x="6" y="62"/>
                </a:cxn>
                <a:cxn ang="0">
                  <a:pos x="8" y="64"/>
                </a:cxn>
                <a:cxn ang="0">
                  <a:pos x="2" y="68"/>
                </a:cxn>
                <a:cxn ang="0">
                  <a:pos x="0" y="76"/>
                </a:cxn>
                <a:cxn ang="0">
                  <a:pos x="4" y="76"/>
                </a:cxn>
                <a:cxn ang="0">
                  <a:pos x="10" y="82"/>
                </a:cxn>
                <a:cxn ang="0">
                  <a:pos x="14" y="84"/>
                </a:cxn>
                <a:cxn ang="0">
                  <a:pos x="42" y="68"/>
                </a:cxn>
                <a:cxn ang="0">
                  <a:pos x="74" y="48"/>
                </a:cxn>
                <a:cxn ang="0">
                  <a:pos x="76" y="42"/>
                </a:cxn>
                <a:cxn ang="0">
                  <a:pos x="78" y="16"/>
                </a:cxn>
                <a:cxn ang="0">
                  <a:pos x="86" y="14"/>
                </a:cxn>
                <a:cxn ang="0">
                  <a:pos x="90" y="6"/>
                </a:cxn>
                <a:cxn ang="0">
                  <a:pos x="92" y="6"/>
                </a:cxn>
                <a:cxn ang="0">
                  <a:pos x="92" y="6"/>
                </a:cxn>
              </a:cxnLst>
              <a:rect l="0" t="0" r="r" b="b"/>
              <a:pathLst>
                <a:path w="92" h="84">
                  <a:moveTo>
                    <a:pt x="92" y="6"/>
                  </a:moveTo>
                  <a:lnTo>
                    <a:pt x="92" y="4"/>
                  </a:lnTo>
                  <a:lnTo>
                    <a:pt x="90" y="0"/>
                  </a:lnTo>
                  <a:lnTo>
                    <a:pt x="84" y="4"/>
                  </a:lnTo>
                  <a:lnTo>
                    <a:pt x="72" y="4"/>
                  </a:lnTo>
                  <a:lnTo>
                    <a:pt x="50" y="12"/>
                  </a:lnTo>
                  <a:lnTo>
                    <a:pt x="44" y="10"/>
                  </a:lnTo>
                  <a:lnTo>
                    <a:pt x="40" y="8"/>
                  </a:lnTo>
                  <a:lnTo>
                    <a:pt x="28" y="12"/>
                  </a:lnTo>
                  <a:lnTo>
                    <a:pt x="22" y="12"/>
                  </a:lnTo>
                  <a:lnTo>
                    <a:pt x="22" y="10"/>
                  </a:lnTo>
                  <a:lnTo>
                    <a:pt x="16" y="8"/>
                  </a:lnTo>
                  <a:lnTo>
                    <a:pt x="14" y="16"/>
                  </a:lnTo>
                  <a:lnTo>
                    <a:pt x="16" y="18"/>
                  </a:lnTo>
                  <a:lnTo>
                    <a:pt x="12" y="20"/>
                  </a:lnTo>
                  <a:lnTo>
                    <a:pt x="12" y="22"/>
                  </a:lnTo>
                  <a:lnTo>
                    <a:pt x="10" y="26"/>
                  </a:lnTo>
                  <a:lnTo>
                    <a:pt x="8" y="28"/>
                  </a:lnTo>
                  <a:lnTo>
                    <a:pt x="6" y="26"/>
                  </a:lnTo>
                  <a:lnTo>
                    <a:pt x="4" y="30"/>
                  </a:lnTo>
                  <a:lnTo>
                    <a:pt x="6" y="34"/>
                  </a:lnTo>
                  <a:lnTo>
                    <a:pt x="6" y="44"/>
                  </a:lnTo>
                  <a:lnTo>
                    <a:pt x="14" y="44"/>
                  </a:lnTo>
                  <a:lnTo>
                    <a:pt x="12" y="46"/>
                  </a:lnTo>
                  <a:lnTo>
                    <a:pt x="16" y="48"/>
                  </a:lnTo>
                  <a:lnTo>
                    <a:pt x="16" y="52"/>
                  </a:lnTo>
                  <a:lnTo>
                    <a:pt x="12" y="56"/>
                  </a:lnTo>
                  <a:lnTo>
                    <a:pt x="12" y="58"/>
                  </a:lnTo>
                  <a:lnTo>
                    <a:pt x="8" y="58"/>
                  </a:lnTo>
                  <a:lnTo>
                    <a:pt x="6" y="62"/>
                  </a:lnTo>
                  <a:lnTo>
                    <a:pt x="8" y="64"/>
                  </a:lnTo>
                  <a:lnTo>
                    <a:pt x="2" y="68"/>
                  </a:lnTo>
                  <a:lnTo>
                    <a:pt x="0" y="76"/>
                  </a:lnTo>
                  <a:lnTo>
                    <a:pt x="4" y="76"/>
                  </a:lnTo>
                  <a:lnTo>
                    <a:pt x="10" y="82"/>
                  </a:lnTo>
                  <a:lnTo>
                    <a:pt x="14" y="84"/>
                  </a:lnTo>
                  <a:lnTo>
                    <a:pt x="42" y="68"/>
                  </a:lnTo>
                  <a:lnTo>
                    <a:pt x="74" y="48"/>
                  </a:lnTo>
                  <a:lnTo>
                    <a:pt x="76" y="42"/>
                  </a:lnTo>
                  <a:lnTo>
                    <a:pt x="78" y="16"/>
                  </a:lnTo>
                  <a:lnTo>
                    <a:pt x="86" y="14"/>
                  </a:lnTo>
                  <a:lnTo>
                    <a:pt x="90" y="6"/>
                  </a:lnTo>
                  <a:lnTo>
                    <a:pt x="92" y="6"/>
                  </a:lnTo>
                  <a:lnTo>
                    <a:pt x="9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7" name="Freeform 299">
              <a:extLst>
                <a:ext uri="{FF2B5EF4-FFF2-40B4-BE49-F238E27FC236}">
                  <a16:creationId xmlns:a16="http://schemas.microsoft.com/office/drawing/2014/main" xmlns="" id="{F224FD28-0ADC-4883-A20C-806D13DB55BF}"/>
                </a:ext>
              </a:extLst>
            </p:cNvPr>
            <p:cNvSpPr>
              <a:spLocks/>
            </p:cNvSpPr>
            <p:nvPr/>
          </p:nvSpPr>
          <p:spPr bwMode="auto">
            <a:xfrm>
              <a:off x="5094288" y="3684588"/>
              <a:ext cx="34925" cy="44450"/>
            </a:xfrm>
            <a:custGeom>
              <a:avLst/>
              <a:gdLst/>
              <a:ahLst/>
              <a:cxnLst>
                <a:cxn ang="0">
                  <a:pos x="0" y="26"/>
                </a:cxn>
                <a:cxn ang="0">
                  <a:pos x="10" y="6"/>
                </a:cxn>
                <a:cxn ang="0">
                  <a:pos x="14" y="2"/>
                </a:cxn>
                <a:cxn ang="0">
                  <a:pos x="12" y="0"/>
                </a:cxn>
                <a:cxn ang="0">
                  <a:pos x="20" y="0"/>
                </a:cxn>
                <a:cxn ang="0">
                  <a:pos x="18" y="2"/>
                </a:cxn>
                <a:cxn ang="0">
                  <a:pos x="22" y="4"/>
                </a:cxn>
                <a:cxn ang="0">
                  <a:pos x="22" y="8"/>
                </a:cxn>
                <a:cxn ang="0">
                  <a:pos x="18" y="12"/>
                </a:cxn>
                <a:cxn ang="0">
                  <a:pos x="18" y="14"/>
                </a:cxn>
                <a:cxn ang="0">
                  <a:pos x="14" y="14"/>
                </a:cxn>
                <a:cxn ang="0">
                  <a:pos x="12" y="18"/>
                </a:cxn>
                <a:cxn ang="0">
                  <a:pos x="14" y="20"/>
                </a:cxn>
                <a:cxn ang="0">
                  <a:pos x="8" y="24"/>
                </a:cxn>
                <a:cxn ang="0">
                  <a:pos x="6" y="24"/>
                </a:cxn>
                <a:cxn ang="0">
                  <a:pos x="6" y="28"/>
                </a:cxn>
                <a:cxn ang="0">
                  <a:pos x="0" y="26"/>
                </a:cxn>
                <a:cxn ang="0">
                  <a:pos x="0" y="26"/>
                </a:cxn>
              </a:cxnLst>
              <a:rect l="0" t="0" r="r" b="b"/>
              <a:pathLst>
                <a:path w="22" h="28">
                  <a:moveTo>
                    <a:pt x="0" y="26"/>
                  </a:moveTo>
                  <a:lnTo>
                    <a:pt x="10" y="6"/>
                  </a:lnTo>
                  <a:lnTo>
                    <a:pt x="14" y="2"/>
                  </a:lnTo>
                  <a:lnTo>
                    <a:pt x="12" y="0"/>
                  </a:lnTo>
                  <a:lnTo>
                    <a:pt x="20" y="0"/>
                  </a:lnTo>
                  <a:lnTo>
                    <a:pt x="18" y="2"/>
                  </a:lnTo>
                  <a:lnTo>
                    <a:pt x="22" y="4"/>
                  </a:lnTo>
                  <a:lnTo>
                    <a:pt x="22" y="8"/>
                  </a:lnTo>
                  <a:lnTo>
                    <a:pt x="18" y="12"/>
                  </a:lnTo>
                  <a:lnTo>
                    <a:pt x="18" y="14"/>
                  </a:lnTo>
                  <a:lnTo>
                    <a:pt x="14" y="14"/>
                  </a:lnTo>
                  <a:lnTo>
                    <a:pt x="12" y="18"/>
                  </a:lnTo>
                  <a:lnTo>
                    <a:pt x="14" y="20"/>
                  </a:lnTo>
                  <a:lnTo>
                    <a:pt x="8" y="24"/>
                  </a:lnTo>
                  <a:lnTo>
                    <a:pt x="6" y="24"/>
                  </a:lnTo>
                  <a:lnTo>
                    <a:pt x="6" y="28"/>
                  </a:lnTo>
                  <a:lnTo>
                    <a:pt x="0" y="26"/>
                  </a:lnTo>
                  <a:lnTo>
                    <a:pt x="0"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8" name="Freeform 300">
              <a:extLst>
                <a:ext uri="{FF2B5EF4-FFF2-40B4-BE49-F238E27FC236}">
                  <a16:creationId xmlns:a16="http://schemas.microsoft.com/office/drawing/2014/main" xmlns="" id="{190891CB-2A9A-44BF-AAAA-CC8BD6FA3328}"/>
                </a:ext>
              </a:extLst>
            </p:cNvPr>
            <p:cNvSpPr>
              <a:spLocks/>
            </p:cNvSpPr>
            <p:nvPr/>
          </p:nvSpPr>
          <p:spPr bwMode="auto">
            <a:xfrm>
              <a:off x="5195888" y="3440113"/>
              <a:ext cx="142875" cy="69850"/>
            </a:xfrm>
            <a:custGeom>
              <a:avLst/>
              <a:gdLst/>
              <a:ahLst/>
              <a:cxnLst>
                <a:cxn ang="0">
                  <a:pos x="0" y="2"/>
                </a:cxn>
                <a:cxn ang="0">
                  <a:pos x="10" y="0"/>
                </a:cxn>
                <a:cxn ang="0">
                  <a:pos x="24" y="6"/>
                </a:cxn>
                <a:cxn ang="0">
                  <a:pos x="40" y="8"/>
                </a:cxn>
                <a:cxn ang="0">
                  <a:pos x="56" y="18"/>
                </a:cxn>
                <a:cxn ang="0">
                  <a:pos x="72" y="16"/>
                </a:cxn>
                <a:cxn ang="0">
                  <a:pos x="78" y="20"/>
                </a:cxn>
                <a:cxn ang="0">
                  <a:pos x="78" y="26"/>
                </a:cxn>
                <a:cxn ang="0">
                  <a:pos x="88" y="30"/>
                </a:cxn>
                <a:cxn ang="0">
                  <a:pos x="84" y="36"/>
                </a:cxn>
                <a:cxn ang="0">
                  <a:pos x="90" y="40"/>
                </a:cxn>
                <a:cxn ang="0">
                  <a:pos x="90" y="42"/>
                </a:cxn>
                <a:cxn ang="0">
                  <a:pos x="90" y="44"/>
                </a:cxn>
                <a:cxn ang="0">
                  <a:pos x="82" y="42"/>
                </a:cxn>
                <a:cxn ang="0">
                  <a:pos x="74" y="38"/>
                </a:cxn>
                <a:cxn ang="0">
                  <a:pos x="68" y="42"/>
                </a:cxn>
                <a:cxn ang="0">
                  <a:pos x="48" y="44"/>
                </a:cxn>
                <a:cxn ang="0">
                  <a:pos x="40" y="38"/>
                </a:cxn>
                <a:cxn ang="0">
                  <a:pos x="34" y="40"/>
                </a:cxn>
                <a:cxn ang="0">
                  <a:pos x="24" y="38"/>
                </a:cxn>
                <a:cxn ang="0">
                  <a:pos x="22" y="36"/>
                </a:cxn>
                <a:cxn ang="0">
                  <a:pos x="26" y="34"/>
                </a:cxn>
                <a:cxn ang="0">
                  <a:pos x="26" y="28"/>
                </a:cxn>
                <a:cxn ang="0">
                  <a:pos x="20" y="14"/>
                </a:cxn>
                <a:cxn ang="0">
                  <a:pos x="14" y="10"/>
                </a:cxn>
                <a:cxn ang="0">
                  <a:pos x="6" y="8"/>
                </a:cxn>
                <a:cxn ang="0">
                  <a:pos x="0" y="2"/>
                </a:cxn>
                <a:cxn ang="0">
                  <a:pos x="0" y="2"/>
                </a:cxn>
              </a:cxnLst>
              <a:rect l="0" t="0" r="r" b="b"/>
              <a:pathLst>
                <a:path w="90" h="44">
                  <a:moveTo>
                    <a:pt x="0" y="2"/>
                  </a:moveTo>
                  <a:lnTo>
                    <a:pt x="10" y="0"/>
                  </a:lnTo>
                  <a:lnTo>
                    <a:pt x="24" y="6"/>
                  </a:lnTo>
                  <a:lnTo>
                    <a:pt x="40" y="8"/>
                  </a:lnTo>
                  <a:lnTo>
                    <a:pt x="56" y="18"/>
                  </a:lnTo>
                  <a:lnTo>
                    <a:pt x="72" y="16"/>
                  </a:lnTo>
                  <a:lnTo>
                    <a:pt x="78" y="20"/>
                  </a:lnTo>
                  <a:lnTo>
                    <a:pt x="78" y="26"/>
                  </a:lnTo>
                  <a:lnTo>
                    <a:pt x="88" y="30"/>
                  </a:lnTo>
                  <a:lnTo>
                    <a:pt x="84" y="36"/>
                  </a:lnTo>
                  <a:lnTo>
                    <a:pt x="90" y="40"/>
                  </a:lnTo>
                  <a:lnTo>
                    <a:pt x="90" y="42"/>
                  </a:lnTo>
                  <a:lnTo>
                    <a:pt x="90" y="44"/>
                  </a:lnTo>
                  <a:lnTo>
                    <a:pt x="82" y="42"/>
                  </a:lnTo>
                  <a:lnTo>
                    <a:pt x="74" y="38"/>
                  </a:lnTo>
                  <a:lnTo>
                    <a:pt x="68" y="42"/>
                  </a:lnTo>
                  <a:lnTo>
                    <a:pt x="48" y="44"/>
                  </a:lnTo>
                  <a:lnTo>
                    <a:pt x="40" y="38"/>
                  </a:lnTo>
                  <a:lnTo>
                    <a:pt x="34" y="40"/>
                  </a:lnTo>
                  <a:lnTo>
                    <a:pt x="24" y="38"/>
                  </a:lnTo>
                  <a:lnTo>
                    <a:pt x="22" y="36"/>
                  </a:lnTo>
                  <a:lnTo>
                    <a:pt x="26" y="34"/>
                  </a:lnTo>
                  <a:lnTo>
                    <a:pt x="26" y="28"/>
                  </a:lnTo>
                  <a:lnTo>
                    <a:pt x="20" y="14"/>
                  </a:lnTo>
                  <a:lnTo>
                    <a:pt x="14" y="10"/>
                  </a:lnTo>
                  <a:lnTo>
                    <a:pt x="6" y="8"/>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29" name="Freeform 301">
              <a:extLst>
                <a:ext uri="{FF2B5EF4-FFF2-40B4-BE49-F238E27FC236}">
                  <a16:creationId xmlns:a16="http://schemas.microsoft.com/office/drawing/2014/main" xmlns="" id="{BAF7B735-7A85-4CE4-BBEB-A05579665CDF}"/>
                </a:ext>
              </a:extLst>
            </p:cNvPr>
            <p:cNvSpPr>
              <a:spLocks/>
            </p:cNvSpPr>
            <p:nvPr/>
          </p:nvSpPr>
          <p:spPr bwMode="auto">
            <a:xfrm>
              <a:off x="4903788" y="3487738"/>
              <a:ext cx="63500" cy="53975"/>
            </a:xfrm>
            <a:custGeom>
              <a:avLst/>
              <a:gdLst/>
              <a:ahLst/>
              <a:cxnLst>
                <a:cxn ang="0">
                  <a:pos x="26" y="2"/>
                </a:cxn>
                <a:cxn ang="0">
                  <a:pos x="18" y="2"/>
                </a:cxn>
                <a:cxn ang="0">
                  <a:pos x="14" y="0"/>
                </a:cxn>
                <a:cxn ang="0">
                  <a:pos x="4" y="4"/>
                </a:cxn>
                <a:cxn ang="0">
                  <a:pos x="6" y="8"/>
                </a:cxn>
                <a:cxn ang="0">
                  <a:pos x="6" y="10"/>
                </a:cxn>
                <a:cxn ang="0">
                  <a:pos x="4" y="12"/>
                </a:cxn>
                <a:cxn ang="0">
                  <a:pos x="2" y="20"/>
                </a:cxn>
                <a:cxn ang="0">
                  <a:pos x="0" y="24"/>
                </a:cxn>
                <a:cxn ang="0">
                  <a:pos x="2" y="26"/>
                </a:cxn>
                <a:cxn ang="0">
                  <a:pos x="10" y="24"/>
                </a:cxn>
                <a:cxn ang="0">
                  <a:pos x="2" y="28"/>
                </a:cxn>
                <a:cxn ang="0">
                  <a:pos x="2" y="34"/>
                </a:cxn>
                <a:cxn ang="0">
                  <a:pos x="20" y="18"/>
                </a:cxn>
                <a:cxn ang="0">
                  <a:pos x="38" y="18"/>
                </a:cxn>
                <a:cxn ang="0">
                  <a:pos x="40" y="14"/>
                </a:cxn>
                <a:cxn ang="0">
                  <a:pos x="28" y="8"/>
                </a:cxn>
                <a:cxn ang="0">
                  <a:pos x="26" y="6"/>
                </a:cxn>
                <a:cxn ang="0">
                  <a:pos x="26" y="2"/>
                </a:cxn>
                <a:cxn ang="0">
                  <a:pos x="26" y="2"/>
                </a:cxn>
              </a:cxnLst>
              <a:rect l="0" t="0" r="r" b="b"/>
              <a:pathLst>
                <a:path w="40" h="34">
                  <a:moveTo>
                    <a:pt x="26" y="2"/>
                  </a:moveTo>
                  <a:lnTo>
                    <a:pt x="18" y="2"/>
                  </a:lnTo>
                  <a:lnTo>
                    <a:pt x="14" y="0"/>
                  </a:lnTo>
                  <a:lnTo>
                    <a:pt x="4" y="4"/>
                  </a:lnTo>
                  <a:lnTo>
                    <a:pt x="6" y="8"/>
                  </a:lnTo>
                  <a:lnTo>
                    <a:pt x="6" y="10"/>
                  </a:lnTo>
                  <a:lnTo>
                    <a:pt x="4" y="12"/>
                  </a:lnTo>
                  <a:lnTo>
                    <a:pt x="2" y="20"/>
                  </a:lnTo>
                  <a:lnTo>
                    <a:pt x="0" y="24"/>
                  </a:lnTo>
                  <a:lnTo>
                    <a:pt x="2" y="26"/>
                  </a:lnTo>
                  <a:lnTo>
                    <a:pt x="10" y="24"/>
                  </a:lnTo>
                  <a:lnTo>
                    <a:pt x="2" y="28"/>
                  </a:lnTo>
                  <a:lnTo>
                    <a:pt x="2" y="34"/>
                  </a:lnTo>
                  <a:lnTo>
                    <a:pt x="20" y="18"/>
                  </a:lnTo>
                  <a:lnTo>
                    <a:pt x="38" y="18"/>
                  </a:lnTo>
                  <a:lnTo>
                    <a:pt x="40" y="14"/>
                  </a:lnTo>
                  <a:lnTo>
                    <a:pt x="28" y="8"/>
                  </a:lnTo>
                  <a:lnTo>
                    <a:pt x="26" y="6"/>
                  </a:lnTo>
                  <a:lnTo>
                    <a:pt x="26" y="2"/>
                  </a:lnTo>
                  <a:lnTo>
                    <a:pt x="2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0" name="Freeform 302">
              <a:extLst>
                <a:ext uri="{FF2B5EF4-FFF2-40B4-BE49-F238E27FC236}">
                  <a16:creationId xmlns:a16="http://schemas.microsoft.com/office/drawing/2014/main" xmlns="" id="{8CC37EA6-10A9-4F83-A96E-352B44870199}"/>
                </a:ext>
              </a:extLst>
            </p:cNvPr>
            <p:cNvSpPr>
              <a:spLocks/>
            </p:cNvSpPr>
            <p:nvPr/>
          </p:nvSpPr>
          <p:spPr bwMode="auto">
            <a:xfrm>
              <a:off x="4776788" y="3494088"/>
              <a:ext cx="136525" cy="114300"/>
            </a:xfrm>
            <a:custGeom>
              <a:avLst/>
              <a:gdLst/>
              <a:ahLst/>
              <a:cxnLst>
                <a:cxn ang="0">
                  <a:pos x="0" y="38"/>
                </a:cxn>
                <a:cxn ang="0">
                  <a:pos x="12" y="22"/>
                </a:cxn>
                <a:cxn ang="0">
                  <a:pos x="12" y="16"/>
                </a:cxn>
                <a:cxn ang="0">
                  <a:pos x="20" y="16"/>
                </a:cxn>
                <a:cxn ang="0">
                  <a:pos x="28" y="12"/>
                </a:cxn>
                <a:cxn ang="0">
                  <a:pos x="32" y="12"/>
                </a:cxn>
                <a:cxn ang="0">
                  <a:pos x="38" y="8"/>
                </a:cxn>
                <a:cxn ang="0">
                  <a:pos x="58" y="4"/>
                </a:cxn>
                <a:cxn ang="0">
                  <a:pos x="72" y="10"/>
                </a:cxn>
                <a:cxn ang="0">
                  <a:pos x="78" y="8"/>
                </a:cxn>
                <a:cxn ang="0">
                  <a:pos x="80" y="6"/>
                </a:cxn>
                <a:cxn ang="0">
                  <a:pos x="80" y="0"/>
                </a:cxn>
                <a:cxn ang="0">
                  <a:pos x="84" y="0"/>
                </a:cxn>
                <a:cxn ang="0">
                  <a:pos x="86" y="4"/>
                </a:cxn>
                <a:cxn ang="0">
                  <a:pos x="86" y="6"/>
                </a:cxn>
                <a:cxn ang="0">
                  <a:pos x="84" y="8"/>
                </a:cxn>
                <a:cxn ang="0">
                  <a:pos x="82" y="16"/>
                </a:cxn>
                <a:cxn ang="0">
                  <a:pos x="80" y="20"/>
                </a:cxn>
                <a:cxn ang="0">
                  <a:pos x="66" y="14"/>
                </a:cxn>
                <a:cxn ang="0">
                  <a:pos x="62" y="16"/>
                </a:cxn>
                <a:cxn ang="0">
                  <a:pos x="58" y="16"/>
                </a:cxn>
                <a:cxn ang="0">
                  <a:pos x="48" y="22"/>
                </a:cxn>
                <a:cxn ang="0">
                  <a:pos x="54" y="24"/>
                </a:cxn>
                <a:cxn ang="0">
                  <a:pos x="56" y="28"/>
                </a:cxn>
                <a:cxn ang="0">
                  <a:pos x="50" y="26"/>
                </a:cxn>
                <a:cxn ang="0">
                  <a:pos x="48" y="28"/>
                </a:cxn>
                <a:cxn ang="0">
                  <a:pos x="52" y="30"/>
                </a:cxn>
                <a:cxn ang="0">
                  <a:pos x="52" y="32"/>
                </a:cxn>
                <a:cxn ang="0">
                  <a:pos x="48" y="28"/>
                </a:cxn>
                <a:cxn ang="0">
                  <a:pos x="44" y="28"/>
                </a:cxn>
                <a:cxn ang="0">
                  <a:pos x="48" y="32"/>
                </a:cxn>
                <a:cxn ang="0">
                  <a:pos x="46" y="34"/>
                </a:cxn>
                <a:cxn ang="0">
                  <a:pos x="42" y="28"/>
                </a:cxn>
                <a:cxn ang="0">
                  <a:pos x="36" y="24"/>
                </a:cxn>
                <a:cxn ang="0">
                  <a:pos x="38" y="22"/>
                </a:cxn>
                <a:cxn ang="0">
                  <a:pos x="34" y="22"/>
                </a:cxn>
                <a:cxn ang="0">
                  <a:pos x="34" y="32"/>
                </a:cxn>
                <a:cxn ang="0">
                  <a:pos x="42" y="46"/>
                </a:cxn>
                <a:cxn ang="0">
                  <a:pos x="40" y="46"/>
                </a:cxn>
                <a:cxn ang="0">
                  <a:pos x="40" y="44"/>
                </a:cxn>
                <a:cxn ang="0">
                  <a:pos x="38" y="44"/>
                </a:cxn>
                <a:cxn ang="0">
                  <a:pos x="38" y="48"/>
                </a:cxn>
                <a:cxn ang="0">
                  <a:pos x="32" y="50"/>
                </a:cxn>
                <a:cxn ang="0">
                  <a:pos x="42" y="54"/>
                </a:cxn>
                <a:cxn ang="0">
                  <a:pos x="44" y="58"/>
                </a:cxn>
                <a:cxn ang="0">
                  <a:pos x="52" y="62"/>
                </a:cxn>
                <a:cxn ang="0">
                  <a:pos x="52" y="72"/>
                </a:cxn>
                <a:cxn ang="0">
                  <a:pos x="46" y="66"/>
                </a:cxn>
                <a:cxn ang="0">
                  <a:pos x="40" y="68"/>
                </a:cxn>
                <a:cxn ang="0">
                  <a:pos x="38" y="66"/>
                </a:cxn>
                <a:cxn ang="0">
                  <a:pos x="40" y="66"/>
                </a:cxn>
                <a:cxn ang="0">
                  <a:pos x="40" y="64"/>
                </a:cxn>
                <a:cxn ang="0">
                  <a:pos x="34" y="60"/>
                </a:cxn>
                <a:cxn ang="0">
                  <a:pos x="34" y="60"/>
                </a:cxn>
                <a:cxn ang="0">
                  <a:pos x="16" y="60"/>
                </a:cxn>
                <a:cxn ang="0">
                  <a:pos x="14" y="60"/>
                </a:cxn>
                <a:cxn ang="0">
                  <a:pos x="8" y="52"/>
                </a:cxn>
                <a:cxn ang="0">
                  <a:pos x="14" y="52"/>
                </a:cxn>
                <a:cxn ang="0">
                  <a:pos x="12" y="48"/>
                </a:cxn>
                <a:cxn ang="0">
                  <a:pos x="10" y="48"/>
                </a:cxn>
                <a:cxn ang="0">
                  <a:pos x="8" y="50"/>
                </a:cxn>
                <a:cxn ang="0">
                  <a:pos x="0" y="38"/>
                </a:cxn>
                <a:cxn ang="0">
                  <a:pos x="0" y="38"/>
                </a:cxn>
              </a:cxnLst>
              <a:rect l="0" t="0" r="r" b="b"/>
              <a:pathLst>
                <a:path w="86" h="72">
                  <a:moveTo>
                    <a:pt x="0" y="38"/>
                  </a:moveTo>
                  <a:lnTo>
                    <a:pt x="12" y="22"/>
                  </a:lnTo>
                  <a:lnTo>
                    <a:pt x="12" y="16"/>
                  </a:lnTo>
                  <a:lnTo>
                    <a:pt x="20" y="16"/>
                  </a:lnTo>
                  <a:lnTo>
                    <a:pt x="28" y="12"/>
                  </a:lnTo>
                  <a:lnTo>
                    <a:pt x="32" y="12"/>
                  </a:lnTo>
                  <a:lnTo>
                    <a:pt x="38" y="8"/>
                  </a:lnTo>
                  <a:lnTo>
                    <a:pt x="58" y="4"/>
                  </a:lnTo>
                  <a:lnTo>
                    <a:pt x="72" y="10"/>
                  </a:lnTo>
                  <a:lnTo>
                    <a:pt x="78" y="8"/>
                  </a:lnTo>
                  <a:lnTo>
                    <a:pt x="80" y="6"/>
                  </a:lnTo>
                  <a:lnTo>
                    <a:pt x="80" y="0"/>
                  </a:lnTo>
                  <a:lnTo>
                    <a:pt x="84" y="0"/>
                  </a:lnTo>
                  <a:lnTo>
                    <a:pt x="86" y="4"/>
                  </a:lnTo>
                  <a:lnTo>
                    <a:pt x="86" y="6"/>
                  </a:lnTo>
                  <a:lnTo>
                    <a:pt x="84" y="8"/>
                  </a:lnTo>
                  <a:lnTo>
                    <a:pt x="82" y="16"/>
                  </a:lnTo>
                  <a:lnTo>
                    <a:pt x="80" y="20"/>
                  </a:lnTo>
                  <a:lnTo>
                    <a:pt x="66" y="14"/>
                  </a:lnTo>
                  <a:lnTo>
                    <a:pt x="62" y="16"/>
                  </a:lnTo>
                  <a:lnTo>
                    <a:pt x="58" y="16"/>
                  </a:lnTo>
                  <a:lnTo>
                    <a:pt x="48" y="22"/>
                  </a:lnTo>
                  <a:lnTo>
                    <a:pt x="54" y="24"/>
                  </a:lnTo>
                  <a:lnTo>
                    <a:pt x="56" y="28"/>
                  </a:lnTo>
                  <a:lnTo>
                    <a:pt x="50" y="26"/>
                  </a:lnTo>
                  <a:lnTo>
                    <a:pt x="48" y="28"/>
                  </a:lnTo>
                  <a:lnTo>
                    <a:pt x="52" y="30"/>
                  </a:lnTo>
                  <a:lnTo>
                    <a:pt x="52" y="32"/>
                  </a:lnTo>
                  <a:lnTo>
                    <a:pt x="48" y="28"/>
                  </a:lnTo>
                  <a:lnTo>
                    <a:pt x="44" y="28"/>
                  </a:lnTo>
                  <a:lnTo>
                    <a:pt x="48" y="32"/>
                  </a:lnTo>
                  <a:lnTo>
                    <a:pt x="46" y="34"/>
                  </a:lnTo>
                  <a:lnTo>
                    <a:pt x="42" y="28"/>
                  </a:lnTo>
                  <a:lnTo>
                    <a:pt x="36" y="24"/>
                  </a:lnTo>
                  <a:lnTo>
                    <a:pt x="38" y="22"/>
                  </a:lnTo>
                  <a:lnTo>
                    <a:pt x="34" y="22"/>
                  </a:lnTo>
                  <a:lnTo>
                    <a:pt x="34" y="32"/>
                  </a:lnTo>
                  <a:lnTo>
                    <a:pt x="42" y="46"/>
                  </a:lnTo>
                  <a:lnTo>
                    <a:pt x="40" y="46"/>
                  </a:lnTo>
                  <a:lnTo>
                    <a:pt x="40" y="44"/>
                  </a:lnTo>
                  <a:lnTo>
                    <a:pt x="38" y="44"/>
                  </a:lnTo>
                  <a:lnTo>
                    <a:pt x="38" y="48"/>
                  </a:lnTo>
                  <a:lnTo>
                    <a:pt x="32" y="50"/>
                  </a:lnTo>
                  <a:lnTo>
                    <a:pt x="42" y="54"/>
                  </a:lnTo>
                  <a:lnTo>
                    <a:pt x="44" y="58"/>
                  </a:lnTo>
                  <a:lnTo>
                    <a:pt x="52" y="62"/>
                  </a:lnTo>
                  <a:lnTo>
                    <a:pt x="52" y="72"/>
                  </a:lnTo>
                  <a:lnTo>
                    <a:pt x="46" y="66"/>
                  </a:lnTo>
                  <a:lnTo>
                    <a:pt x="40" y="68"/>
                  </a:lnTo>
                  <a:lnTo>
                    <a:pt x="38" y="66"/>
                  </a:lnTo>
                  <a:lnTo>
                    <a:pt x="40" y="66"/>
                  </a:lnTo>
                  <a:lnTo>
                    <a:pt x="40" y="64"/>
                  </a:lnTo>
                  <a:lnTo>
                    <a:pt x="34" y="60"/>
                  </a:lnTo>
                  <a:lnTo>
                    <a:pt x="34" y="60"/>
                  </a:lnTo>
                  <a:lnTo>
                    <a:pt x="16" y="60"/>
                  </a:lnTo>
                  <a:lnTo>
                    <a:pt x="14" y="60"/>
                  </a:lnTo>
                  <a:lnTo>
                    <a:pt x="8" y="52"/>
                  </a:lnTo>
                  <a:lnTo>
                    <a:pt x="14" y="52"/>
                  </a:lnTo>
                  <a:lnTo>
                    <a:pt x="12" y="48"/>
                  </a:lnTo>
                  <a:lnTo>
                    <a:pt x="10" y="48"/>
                  </a:lnTo>
                  <a:lnTo>
                    <a:pt x="8" y="50"/>
                  </a:lnTo>
                  <a:lnTo>
                    <a:pt x="0" y="38"/>
                  </a:lnTo>
                  <a:lnTo>
                    <a:pt x="0" y="3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1" name="Freeform 303">
              <a:extLst>
                <a:ext uri="{FF2B5EF4-FFF2-40B4-BE49-F238E27FC236}">
                  <a16:creationId xmlns:a16="http://schemas.microsoft.com/office/drawing/2014/main" xmlns="" id="{163D141E-769B-436C-B5E0-71E443125776}"/>
                </a:ext>
              </a:extLst>
            </p:cNvPr>
            <p:cNvSpPr>
              <a:spLocks/>
            </p:cNvSpPr>
            <p:nvPr/>
          </p:nvSpPr>
          <p:spPr bwMode="auto">
            <a:xfrm>
              <a:off x="4824413" y="3424238"/>
              <a:ext cx="133350" cy="85725"/>
            </a:xfrm>
            <a:custGeom>
              <a:avLst/>
              <a:gdLst/>
              <a:ahLst/>
              <a:cxnLst>
                <a:cxn ang="0">
                  <a:pos x="8" y="52"/>
                </a:cxn>
                <a:cxn ang="0">
                  <a:pos x="6" y="40"/>
                </a:cxn>
                <a:cxn ang="0">
                  <a:pos x="0" y="36"/>
                </a:cxn>
                <a:cxn ang="0">
                  <a:pos x="0" y="30"/>
                </a:cxn>
                <a:cxn ang="0">
                  <a:pos x="6" y="20"/>
                </a:cxn>
                <a:cxn ang="0">
                  <a:pos x="0" y="12"/>
                </a:cxn>
                <a:cxn ang="0">
                  <a:pos x="0" y="8"/>
                </a:cxn>
                <a:cxn ang="0">
                  <a:pos x="2" y="2"/>
                </a:cxn>
                <a:cxn ang="0">
                  <a:pos x="6" y="0"/>
                </a:cxn>
                <a:cxn ang="0">
                  <a:pos x="8" y="2"/>
                </a:cxn>
                <a:cxn ang="0">
                  <a:pos x="6" y="6"/>
                </a:cxn>
                <a:cxn ang="0">
                  <a:pos x="10" y="8"/>
                </a:cxn>
                <a:cxn ang="0">
                  <a:pos x="42" y="10"/>
                </a:cxn>
                <a:cxn ang="0">
                  <a:pos x="62" y="2"/>
                </a:cxn>
                <a:cxn ang="0">
                  <a:pos x="66" y="2"/>
                </a:cxn>
                <a:cxn ang="0">
                  <a:pos x="76" y="4"/>
                </a:cxn>
                <a:cxn ang="0">
                  <a:pos x="80" y="8"/>
                </a:cxn>
                <a:cxn ang="0">
                  <a:pos x="84" y="8"/>
                </a:cxn>
                <a:cxn ang="0">
                  <a:pos x="82" y="14"/>
                </a:cxn>
                <a:cxn ang="0">
                  <a:pos x="78" y="16"/>
                </a:cxn>
                <a:cxn ang="0">
                  <a:pos x="76" y="20"/>
                </a:cxn>
                <a:cxn ang="0">
                  <a:pos x="76" y="26"/>
                </a:cxn>
                <a:cxn ang="0">
                  <a:pos x="70" y="32"/>
                </a:cxn>
                <a:cxn ang="0">
                  <a:pos x="76" y="42"/>
                </a:cxn>
                <a:cxn ang="0">
                  <a:pos x="68" y="42"/>
                </a:cxn>
                <a:cxn ang="0">
                  <a:pos x="64" y="40"/>
                </a:cxn>
                <a:cxn ang="0">
                  <a:pos x="54" y="44"/>
                </a:cxn>
                <a:cxn ang="0">
                  <a:pos x="50" y="44"/>
                </a:cxn>
                <a:cxn ang="0">
                  <a:pos x="50" y="50"/>
                </a:cxn>
                <a:cxn ang="0">
                  <a:pos x="48" y="52"/>
                </a:cxn>
                <a:cxn ang="0">
                  <a:pos x="42" y="54"/>
                </a:cxn>
                <a:cxn ang="0">
                  <a:pos x="28" y="48"/>
                </a:cxn>
                <a:cxn ang="0">
                  <a:pos x="8" y="52"/>
                </a:cxn>
                <a:cxn ang="0">
                  <a:pos x="8" y="52"/>
                </a:cxn>
              </a:cxnLst>
              <a:rect l="0" t="0" r="r" b="b"/>
              <a:pathLst>
                <a:path w="84" h="54">
                  <a:moveTo>
                    <a:pt x="8" y="52"/>
                  </a:moveTo>
                  <a:lnTo>
                    <a:pt x="6" y="40"/>
                  </a:lnTo>
                  <a:lnTo>
                    <a:pt x="0" y="36"/>
                  </a:lnTo>
                  <a:lnTo>
                    <a:pt x="0" y="30"/>
                  </a:lnTo>
                  <a:lnTo>
                    <a:pt x="6" y="20"/>
                  </a:lnTo>
                  <a:lnTo>
                    <a:pt x="0" y="12"/>
                  </a:lnTo>
                  <a:lnTo>
                    <a:pt x="0" y="8"/>
                  </a:lnTo>
                  <a:lnTo>
                    <a:pt x="2" y="2"/>
                  </a:lnTo>
                  <a:lnTo>
                    <a:pt x="6" y="0"/>
                  </a:lnTo>
                  <a:lnTo>
                    <a:pt x="8" y="2"/>
                  </a:lnTo>
                  <a:lnTo>
                    <a:pt x="6" y="6"/>
                  </a:lnTo>
                  <a:lnTo>
                    <a:pt x="10" y="8"/>
                  </a:lnTo>
                  <a:lnTo>
                    <a:pt x="42" y="10"/>
                  </a:lnTo>
                  <a:lnTo>
                    <a:pt x="62" y="2"/>
                  </a:lnTo>
                  <a:lnTo>
                    <a:pt x="66" y="2"/>
                  </a:lnTo>
                  <a:lnTo>
                    <a:pt x="76" y="4"/>
                  </a:lnTo>
                  <a:lnTo>
                    <a:pt x="80" y="8"/>
                  </a:lnTo>
                  <a:lnTo>
                    <a:pt x="84" y="8"/>
                  </a:lnTo>
                  <a:lnTo>
                    <a:pt x="82" y="14"/>
                  </a:lnTo>
                  <a:lnTo>
                    <a:pt x="78" y="16"/>
                  </a:lnTo>
                  <a:lnTo>
                    <a:pt x="76" y="20"/>
                  </a:lnTo>
                  <a:lnTo>
                    <a:pt x="76" y="26"/>
                  </a:lnTo>
                  <a:lnTo>
                    <a:pt x="70" y="32"/>
                  </a:lnTo>
                  <a:lnTo>
                    <a:pt x="76" y="42"/>
                  </a:lnTo>
                  <a:lnTo>
                    <a:pt x="68" y="42"/>
                  </a:lnTo>
                  <a:lnTo>
                    <a:pt x="64" y="40"/>
                  </a:lnTo>
                  <a:lnTo>
                    <a:pt x="54" y="44"/>
                  </a:lnTo>
                  <a:lnTo>
                    <a:pt x="50" y="44"/>
                  </a:lnTo>
                  <a:lnTo>
                    <a:pt x="50" y="50"/>
                  </a:lnTo>
                  <a:lnTo>
                    <a:pt x="48" y="52"/>
                  </a:lnTo>
                  <a:lnTo>
                    <a:pt x="42" y="54"/>
                  </a:lnTo>
                  <a:lnTo>
                    <a:pt x="28" y="48"/>
                  </a:lnTo>
                  <a:lnTo>
                    <a:pt x="8" y="52"/>
                  </a:lnTo>
                  <a:lnTo>
                    <a:pt x="8" y="5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2" name="Freeform 304">
              <a:extLst>
                <a:ext uri="{FF2B5EF4-FFF2-40B4-BE49-F238E27FC236}">
                  <a16:creationId xmlns:a16="http://schemas.microsoft.com/office/drawing/2014/main" xmlns="" id="{751A6966-59FB-46FA-963E-404A03CEB0A7}"/>
                </a:ext>
              </a:extLst>
            </p:cNvPr>
            <p:cNvSpPr>
              <a:spLocks/>
            </p:cNvSpPr>
            <p:nvPr/>
          </p:nvSpPr>
          <p:spPr bwMode="auto">
            <a:xfrm>
              <a:off x="4691063" y="3290888"/>
              <a:ext cx="142875" cy="85725"/>
            </a:xfrm>
            <a:custGeom>
              <a:avLst/>
              <a:gdLst/>
              <a:ahLst/>
              <a:cxnLst>
                <a:cxn ang="0">
                  <a:pos x="90" y="12"/>
                </a:cxn>
                <a:cxn ang="0">
                  <a:pos x="86" y="6"/>
                </a:cxn>
                <a:cxn ang="0">
                  <a:pos x="80" y="2"/>
                </a:cxn>
                <a:cxn ang="0">
                  <a:pos x="62" y="0"/>
                </a:cxn>
                <a:cxn ang="0">
                  <a:pos x="58" y="2"/>
                </a:cxn>
                <a:cxn ang="0">
                  <a:pos x="56" y="6"/>
                </a:cxn>
                <a:cxn ang="0">
                  <a:pos x="52" y="8"/>
                </a:cxn>
                <a:cxn ang="0">
                  <a:pos x="48" y="6"/>
                </a:cxn>
                <a:cxn ang="0">
                  <a:pos x="36" y="10"/>
                </a:cxn>
                <a:cxn ang="0">
                  <a:pos x="30" y="16"/>
                </a:cxn>
                <a:cxn ang="0">
                  <a:pos x="22" y="16"/>
                </a:cxn>
                <a:cxn ang="0">
                  <a:pos x="14" y="10"/>
                </a:cxn>
                <a:cxn ang="0">
                  <a:pos x="12" y="16"/>
                </a:cxn>
                <a:cxn ang="0">
                  <a:pos x="6" y="16"/>
                </a:cxn>
                <a:cxn ang="0">
                  <a:pos x="6" y="18"/>
                </a:cxn>
                <a:cxn ang="0">
                  <a:pos x="6" y="20"/>
                </a:cxn>
                <a:cxn ang="0">
                  <a:pos x="4" y="24"/>
                </a:cxn>
                <a:cxn ang="0">
                  <a:pos x="4" y="30"/>
                </a:cxn>
                <a:cxn ang="0">
                  <a:pos x="0" y="32"/>
                </a:cxn>
                <a:cxn ang="0">
                  <a:pos x="4" y="34"/>
                </a:cxn>
                <a:cxn ang="0">
                  <a:pos x="6" y="40"/>
                </a:cxn>
                <a:cxn ang="0">
                  <a:pos x="18" y="50"/>
                </a:cxn>
                <a:cxn ang="0">
                  <a:pos x="24" y="54"/>
                </a:cxn>
                <a:cxn ang="0">
                  <a:pos x="36" y="52"/>
                </a:cxn>
                <a:cxn ang="0">
                  <a:pos x="48" y="46"/>
                </a:cxn>
                <a:cxn ang="0">
                  <a:pos x="54" y="46"/>
                </a:cxn>
                <a:cxn ang="0">
                  <a:pos x="56" y="48"/>
                </a:cxn>
                <a:cxn ang="0">
                  <a:pos x="68" y="44"/>
                </a:cxn>
                <a:cxn ang="0">
                  <a:pos x="76" y="26"/>
                </a:cxn>
                <a:cxn ang="0">
                  <a:pos x="80" y="20"/>
                </a:cxn>
                <a:cxn ang="0">
                  <a:pos x="90" y="12"/>
                </a:cxn>
                <a:cxn ang="0">
                  <a:pos x="90" y="12"/>
                </a:cxn>
              </a:cxnLst>
              <a:rect l="0" t="0" r="r" b="b"/>
              <a:pathLst>
                <a:path w="90" h="54">
                  <a:moveTo>
                    <a:pt x="90" y="12"/>
                  </a:moveTo>
                  <a:lnTo>
                    <a:pt x="86" y="6"/>
                  </a:lnTo>
                  <a:lnTo>
                    <a:pt x="80" y="2"/>
                  </a:lnTo>
                  <a:lnTo>
                    <a:pt x="62" y="0"/>
                  </a:lnTo>
                  <a:lnTo>
                    <a:pt x="58" y="2"/>
                  </a:lnTo>
                  <a:lnTo>
                    <a:pt x="56" y="6"/>
                  </a:lnTo>
                  <a:lnTo>
                    <a:pt x="52" y="8"/>
                  </a:lnTo>
                  <a:lnTo>
                    <a:pt x="48" y="6"/>
                  </a:lnTo>
                  <a:lnTo>
                    <a:pt x="36" y="10"/>
                  </a:lnTo>
                  <a:lnTo>
                    <a:pt x="30" y="16"/>
                  </a:lnTo>
                  <a:lnTo>
                    <a:pt x="22" y="16"/>
                  </a:lnTo>
                  <a:lnTo>
                    <a:pt x="14" y="10"/>
                  </a:lnTo>
                  <a:lnTo>
                    <a:pt x="12" y="16"/>
                  </a:lnTo>
                  <a:lnTo>
                    <a:pt x="6" y="16"/>
                  </a:lnTo>
                  <a:lnTo>
                    <a:pt x="6" y="18"/>
                  </a:lnTo>
                  <a:lnTo>
                    <a:pt x="6" y="20"/>
                  </a:lnTo>
                  <a:lnTo>
                    <a:pt x="4" y="24"/>
                  </a:lnTo>
                  <a:lnTo>
                    <a:pt x="4" y="30"/>
                  </a:lnTo>
                  <a:lnTo>
                    <a:pt x="0" y="32"/>
                  </a:lnTo>
                  <a:lnTo>
                    <a:pt x="4" y="34"/>
                  </a:lnTo>
                  <a:lnTo>
                    <a:pt x="6" y="40"/>
                  </a:lnTo>
                  <a:lnTo>
                    <a:pt x="18" y="50"/>
                  </a:lnTo>
                  <a:lnTo>
                    <a:pt x="24" y="54"/>
                  </a:lnTo>
                  <a:lnTo>
                    <a:pt x="36" y="52"/>
                  </a:lnTo>
                  <a:lnTo>
                    <a:pt x="48" y="46"/>
                  </a:lnTo>
                  <a:lnTo>
                    <a:pt x="54" y="46"/>
                  </a:lnTo>
                  <a:lnTo>
                    <a:pt x="56" y="48"/>
                  </a:lnTo>
                  <a:lnTo>
                    <a:pt x="68" y="44"/>
                  </a:lnTo>
                  <a:lnTo>
                    <a:pt x="76" y="26"/>
                  </a:lnTo>
                  <a:lnTo>
                    <a:pt x="80" y="20"/>
                  </a:lnTo>
                  <a:lnTo>
                    <a:pt x="90" y="12"/>
                  </a:lnTo>
                  <a:lnTo>
                    <a:pt x="90" y="1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3" name="Freeform 305">
              <a:extLst>
                <a:ext uri="{FF2B5EF4-FFF2-40B4-BE49-F238E27FC236}">
                  <a16:creationId xmlns:a16="http://schemas.microsoft.com/office/drawing/2014/main" xmlns="" id="{DADA92E7-26D3-48E6-98C9-CA82EF12D7E5}"/>
                </a:ext>
              </a:extLst>
            </p:cNvPr>
            <p:cNvSpPr>
              <a:spLocks/>
            </p:cNvSpPr>
            <p:nvPr/>
          </p:nvSpPr>
          <p:spPr bwMode="auto">
            <a:xfrm>
              <a:off x="4633913" y="3341688"/>
              <a:ext cx="66675" cy="47625"/>
            </a:xfrm>
            <a:custGeom>
              <a:avLst/>
              <a:gdLst/>
              <a:ahLst/>
              <a:cxnLst>
                <a:cxn ang="0">
                  <a:pos x="2" y="28"/>
                </a:cxn>
                <a:cxn ang="0">
                  <a:pos x="12" y="30"/>
                </a:cxn>
                <a:cxn ang="0">
                  <a:pos x="16" y="26"/>
                </a:cxn>
                <a:cxn ang="0">
                  <a:pos x="18" y="30"/>
                </a:cxn>
                <a:cxn ang="0">
                  <a:pos x="20" y="28"/>
                </a:cxn>
                <a:cxn ang="0">
                  <a:pos x="24" y="30"/>
                </a:cxn>
                <a:cxn ang="0">
                  <a:pos x="24" y="30"/>
                </a:cxn>
                <a:cxn ang="0">
                  <a:pos x="24" y="24"/>
                </a:cxn>
                <a:cxn ang="0">
                  <a:pos x="30" y="20"/>
                </a:cxn>
                <a:cxn ang="0">
                  <a:pos x="30" y="18"/>
                </a:cxn>
                <a:cxn ang="0">
                  <a:pos x="28" y="16"/>
                </a:cxn>
                <a:cxn ang="0">
                  <a:pos x="30" y="14"/>
                </a:cxn>
                <a:cxn ang="0">
                  <a:pos x="38" y="10"/>
                </a:cxn>
                <a:cxn ang="0">
                  <a:pos x="38" y="6"/>
                </a:cxn>
                <a:cxn ang="0">
                  <a:pos x="42" y="8"/>
                </a:cxn>
                <a:cxn ang="0">
                  <a:pos x="42" y="8"/>
                </a:cxn>
                <a:cxn ang="0">
                  <a:pos x="40" y="2"/>
                </a:cxn>
                <a:cxn ang="0">
                  <a:pos x="36" y="0"/>
                </a:cxn>
                <a:cxn ang="0">
                  <a:pos x="34" y="4"/>
                </a:cxn>
                <a:cxn ang="0">
                  <a:pos x="18" y="6"/>
                </a:cxn>
                <a:cxn ang="0">
                  <a:pos x="14" y="10"/>
                </a:cxn>
                <a:cxn ang="0">
                  <a:pos x="4" y="8"/>
                </a:cxn>
                <a:cxn ang="0">
                  <a:pos x="0" y="14"/>
                </a:cxn>
                <a:cxn ang="0">
                  <a:pos x="2" y="14"/>
                </a:cxn>
                <a:cxn ang="0">
                  <a:pos x="2" y="18"/>
                </a:cxn>
                <a:cxn ang="0">
                  <a:pos x="2" y="20"/>
                </a:cxn>
                <a:cxn ang="0">
                  <a:pos x="8" y="26"/>
                </a:cxn>
                <a:cxn ang="0">
                  <a:pos x="4" y="26"/>
                </a:cxn>
                <a:cxn ang="0">
                  <a:pos x="2" y="28"/>
                </a:cxn>
                <a:cxn ang="0">
                  <a:pos x="2" y="28"/>
                </a:cxn>
              </a:cxnLst>
              <a:rect l="0" t="0" r="r" b="b"/>
              <a:pathLst>
                <a:path w="42" h="30">
                  <a:moveTo>
                    <a:pt x="2" y="28"/>
                  </a:moveTo>
                  <a:lnTo>
                    <a:pt x="12" y="30"/>
                  </a:lnTo>
                  <a:lnTo>
                    <a:pt x="16" y="26"/>
                  </a:lnTo>
                  <a:lnTo>
                    <a:pt x="18" y="30"/>
                  </a:lnTo>
                  <a:lnTo>
                    <a:pt x="20" y="28"/>
                  </a:lnTo>
                  <a:lnTo>
                    <a:pt x="24" y="30"/>
                  </a:lnTo>
                  <a:lnTo>
                    <a:pt x="24" y="30"/>
                  </a:lnTo>
                  <a:lnTo>
                    <a:pt x="24" y="24"/>
                  </a:lnTo>
                  <a:lnTo>
                    <a:pt x="30" y="20"/>
                  </a:lnTo>
                  <a:lnTo>
                    <a:pt x="30" y="18"/>
                  </a:lnTo>
                  <a:lnTo>
                    <a:pt x="28" y="16"/>
                  </a:lnTo>
                  <a:lnTo>
                    <a:pt x="30" y="14"/>
                  </a:lnTo>
                  <a:lnTo>
                    <a:pt x="38" y="10"/>
                  </a:lnTo>
                  <a:lnTo>
                    <a:pt x="38" y="6"/>
                  </a:lnTo>
                  <a:lnTo>
                    <a:pt x="42" y="8"/>
                  </a:lnTo>
                  <a:lnTo>
                    <a:pt x="42" y="8"/>
                  </a:lnTo>
                  <a:lnTo>
                    <a:pt x="40" y="2"/>
                  </a:lnTo>
                  <a:lnTo>
                    <a:pt x="36" y="0"/>
                  </a:lnTo>
                  <a:lnTo>
                    <a:pt x="34" y="4"/>
                  </a:lnTo>
                  <a:lnTo>
                    <a:pt x="18" y="6"/>
                  </a:lnTo>
                  <a:lnTo>
                    <a:pt x="14" y="10"/>
                  </a:lnTo>
                  <a:lnTo>
                    <a:pt x="4" y="8"/>
                  </a:lnTo>
                  <a:lnTo>
                    <a:pt x="0" y="14"/>
                  </a:lnTo>
                  <a:lnTo>
                    <a:pt x="2" y="14"/>
                  </a:lnTo>
                  <a:lnTo>
                    <a:pt x="2" y="18"/>
                  </a:lnTo>
                  <a:lnTo>
                    <a:pt x="2" y="20"/>
                  </a:lnTo>
                  <a:lnTo>
                    <a:pt x="8" y="26"/>
                  </a:lnTo>
                  <a:lnTo>
                    <a:pt x="4" y="26"/>
                  </a:lnTo>
                  <a:lnTo>
                    <a:pt x="2" y="28"/>
                  </a:lnTo>
                  <a:lnTo>
                    <a:pt x="2"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4" name="Freeform 306">
              <a:extLst>
                <a:ext uri="{FF2B5EF4-FFF2-40B4-BE49-F238E27FC236}">
                  <a16:creationId xmlns:a16="http://schemas.microsoft.com/office/drawing/2014/main" xmlns="" id="{80D37CED-D46A-4E14-90EB-C8474D6A45D7}"/>
                </a:ext>
              </a:extLst>
            </p:cNvPr>
            <p:cNvSpPr>
              <a:spLocks/>
            </p:cNvSpPr>
            <p:nvPr/>
          </p:nvSpPr>
          <p:spPr bwMode="auto">
            <a:xfrm>
              <a:off x="4706938" y="3259138"/>
              <a:ext cx="117475" cy="57150"/>
            </a:xfrm>
            <a:custGeom>
              <a:avLst/>
              <a:gdLst/>
              <a:ahLst/>
              <a:cxnLst>
                <a:cxn ang="0">
                  <a:pos x="70" y="22"/>
                </a:cxn>
                <a:cxn ang="0">
                  <a:pos x="52" y="20"/>
                </a:cxn>
                <a:cxn ang="0">
                  <a:pos x="48" y="22"/>
                </a:cxn>
                <a:cxn ang="0">
                  <a:pos x="46" y="26"/>
                </a:cxn>
                <a:cxn ang="0">
                  <a:pos x="42" y="28"/>
                </a:cxn>
                <a:cxn ang="0">
                  <a:pos x="38" y="26"/>
                </a:cxn>
                <a:cxn ang="0">
                  <a:pos x="26" y="30"/>
                </a:cxn>
                <a:cxn ang="0">
                  <a:pos x="20" y="36"/>
                </a:cxn>
                <a:cxn ang="0">
                  <a:pos x="12" y="36"/>
                </a:cxn>
                <a:cxn ang="0">
                  <a:pos x="4" y="30"/>
                </a:cxn>
                <a:cxn ang="0">
                  <a:pos x="0" y="20"/>
                </a:cxn>
                <a:cxn ang="0">
                  <a:pos x="4" y="16"/>
                </a:cxn>
                <a:cxn ang="0">
                  <a:pos x="10" y="16"/>
                </a:cxn>
                <a:cxn ang="0">
                  <a:pos x="14" y="14"/>
                </a:cxn>
                <a:cxn ang="0">
                  <a:pos x="16" y="10"/>
                </a:cxn>
                <a:cxn ang="0">
                  <a:pos x="18" y="6"/>
                </a:cxn>
                <a:cxn ang="0">
                  <a:pos x="26" y="0"/>
                </a:cxn>
                <a:cxn ang="0">
                  <a:pos x="30" y="2"/>
                </a:cxn>
                <a:cxn ang="0">
                  <a:pos x="34" y="0"/>
                </a:cxn>
                <a:cxn ang="0">
                  <a:pos x="40" y="6"/>
                </a:cxn>
                <a:cxn ang="0">
                  <a:pos x="48" y="2"/>
                </a:cxn>
                <a:cxn ang="0">
                  <a:pos x="54" y="4"/>
                </a:cxn>
                <a:cxn ang="0">
                  <a:pos x="62" y="2"/>
                </a:cxn>
                <a:cxn ang="0">
                  <a:pos x="74" y="8"/>
                </a:cxn>
                <a:cxn ang="0">
                  <a:pos x="70" y="22"/>
                </a:cxn>
                <a:cxn ang="0">
                  <a:pos x="70" y="22"/>
                </a:cxn>
              </a:cxnLst>
              <a:rect l="0" t="0" r="r" b="b"/>
              <a:pathLst>
                <a:path w="74" h="36">
                  <a:moveTo>
                    <a:pt x="70" y="22"/>
                  </a:moveTo>
                  <a:lnTo>
                    <a:pt x="52" y="20"/>
                  </a:lnTo>
                  <a:lnTo>
                    <a:pt x="48" y="22"/>
                  </a:lnTo>
                  <a:lnTo>
                    <a:pt x="46" y="26"/>
                  </a:lnTo>
                  <a:lnTo>
                    <a:pt x="42" y="28"/>
                  </a:lnTo>
                  <a:lnTo>
                    <a:pt x="38" y="26"/>
                  </a:lnTo>
                  <a:lnTo>
                    <a:pt x="26" y="30"/>
                  </a:lnTo>
                  <a:lnTo>
                    <a:pt x="20" y="36"/>
                  </a:lnTo>
                  <a:lnTo>
                    <a:pt x="12" y="36"/>
                  </a:lnTo>
                  <a:lnTo>
                    <a:pt x="4" y="30"/>
                  </a:lnTo>
                  <a:lnTo>
                    <a:pt x="0" y="20"/>
                  </a:lnTo>
                  <a:lnTo>
                    <a:pt x="4" y="16"/>
                  </a:lnTo>
                  <a:lnTo>
                    <a:pt x="10" y="16"/>
                  </a:lnTo>
                  <a:lnTo>
                    <a:pt x="14" y="14"/>
                  </a:lnTo>
                  <a:lnTo>
                    <a:pt x="16" y="10"/>
                  </a:lnTo>
                  <a:lnTo>
                    <a:pt x="18" y="6"/>
                  </a:lnTo>
                  <a:lnTo>
                    <a:pt x="26" y="0"/>
                  </a:lnTo>
                  <a:lnTo>
                    <a:pt x="30" y="2"/>
                  </a:lnTo>
                  <a:lnTo>
                    <a:pt x="34" y="0"/>
                  </a:lnTo>
                  <a:lnTo>
                    <a:pt x="40" y="6"/>
                  </a:lnTo>
                  <a:lnTo>
                    <a:pt x="48" y="2"/>
                  </a:lnTo>
                  <a:lnTo>
                    <a:pt x="54" y="4"/>
                  </a:lnTo>
                  <a:lnTo>
                    <a:pt x="62" y="2"/>
                  </a:lnTo>
                  <a:lnTo>
                    <a:pt x="74" y="8"/>
                  </a:lnTo>
                  <a:lnTo>
                    <a:pt x="70" y="22"/>
                  </a:lnTo>
                  <a:lnTo>
                    <a:pt x="70" y="2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5" name="Freeform 307">
              <a:extLst>
                <a:ext uri="{FF2B5EF4-FFF2-40B4-BE49-F238E27FC236}">
                  <a16:creationId xmlns:a16="http://schemas.microsoft.com/office/drawing/2014/main" xmlns="" id="{F68A9D2F-E5A8-41C0-B13D-65284B6C640C}"/>
                </a:ext>
              </a:extLst>
            </p:cNvPr>
            <p:cNvSpPr>
              <a:spLocks/>
            </p:cNvSpPr>
            <p:nvPr/>
          </p:nvSpPr>
          <p:spPr bwMode="auto">
            <a:xfrm>
              <a:off x="4602163" y="3205163"/>
              <a:ext cx="146050" cy="85725"/>
            </a:xfrm>
            <a:custGeom>
              <a:avLst/>
              <a:gdLst/>
              <a:ahLst/>
              <a:cxnLst>
                <a:cxn ang="0">
                  <a:pos x="92" y="34"/>
                </a:cxn>
                <a:cxn ang="0">
                  <a:pos x="88" y="32"/>
                </a:cxn>
                <a:cxn ang="0">
                  <a:pos x="84" y="24"/>
                </a:cxn>
                <a:cxn ang="0">
                  <a:pos x="78" y="22"/>
                </a:cxn>
                <a:cxn ang="0">
                  <a:pos x="78" y="18"/>
                </a:cxn>
                <a:cxn ang="0">
                  <a:pos x="66" y="16"/>
                </a:cxn>
                <a:cxn ang="0">
                  <a:pos x="68" y="18"/>
                </a:cxn>
                <a:cxn ang="0">
                  <a:pos x="64" y="20"/>
                </a:cxn>
                <a:cxn ang="0">
                  <a:pos x="58" y="16"/>
                </a:cxn>
                <a:cxn ang="0">
                  <a:pos x="58" y="12"/>
                </a:cxn>
                <a:cxn ang="0">
                  <a:pos x="54" y="8"/>
                </a:cxn>
                <a:cxn ang="0">
                  <a:pos x="46" y="8"/>
                </a:cxn>
                <a:cxn ang="0">
                  <a:pos x="42" y="4"/>
                </a:cxn>
                <a:cxn ang="0">
                  <a:pos x="40" y="8"/>
                </a:cxn>
                <a:cxn ang="0">
                  <a:pos x="38" y="6"/>
                </a:cxn>
                <a:cxn ang="0">
                  <a:pos x="30" y="0"/>
                </a:cxn>
                <a:cxn ang="0">
                  <a:pos x="30" y="6"/>
                </a:cxn>
                <a:cxn ang="0">
                  <a:pos x="6" y="18"/>
                </a:cxn>
                <a:cxn ang="0">
                  <a:pos x="6" y="20"/>
                </a:cxn>
                <a:cxn ang="0">
                  <a:pos x="0" y="18"/>
                </a:cxn>
                <a:cxn ang="0">
                  <a:pos x="0" y="20"/>
                </a:cxn>
                <a:cxn ang="0">
                  <a:pos x="6" y="24"/>
                </a:cxn>
                <a:cxn ang="0">
                  <a:pos x="6" y="32"/>
                </a:cxn>
                <a:cxn ang="0">
                  <a:pos x="8" y="34"/>
                </a:cxn>
                <a:cxn ang="0">
                  <a:pos x="24" y="50"/>
                </a:cxn>
                <a:cxn ang="0">
                  <a:pos x="30" y="52"/>
                </a:cxn>
                <a:cxn ang="0">
                  <a:pos x="36" y="52"/>
                </a:cxn>
                <a:cxn ang="0">
                  <a:pos x="40" y="50"/>
                </a:cxn>
                <a:cxn ang="0">
                  <a:pos x="42" y="44"/>
                </a:cxn>
                <a:cxn ang="0">
                  <a:pos x="50" y="46"/>
                </a:cxn>
                <a:cxn ang="0">
                  <a:pos x="56" y="50"/>
                </a:cxn>
                <a:cxn ang="0">
                  <a:pos x="64" y="48"/>
                </a:cxn>
                <a:cxn ang="0">
                  <a:pos x="66" y="54"/>
                </a:cxn>
                <a:cxn ang="0">
                  <a:pos x="70" y="50"/>
                </a:cxn>
                <a:cxn ang="0">
                  <a:pos x="76" y="50"/>
                </a:cxn>
                <a:cxn ang="0">
                  <a:pos x="80" y="48"/>
                </a:cxn>
                <a:cxn ang="0">
                  <a:pos x="82" y="44"/>
                </a:cxn>
                <a:cxn ang="0">
                  <a:pos x="84" y="40"/>
                </a:cxn>
                <a:cxn ang="0">
                  <a:pos x="92" y="34"/>
                </a:cxn>
                <a:cxn ang="0">
                  <a:pos x="92" y="34"/>
                </a:cxn>
              </a:cxnLst>
              <a:rect l="0" t="0" r="r" b="b"/>
              <a:pathLst>
                <a:path w="92" h="54">
                  <a:moveTo>
                    <a:pt x="92" y="34"/>
                  </a:moveTo>
                  <a:lnTo>
                    <a:pt x="88" y="32"/>
                  </a:lnTo>
                  <a:lnTo>
                    <a:pt x="84" y="24"/>
                  </a:lnTo>
                  <a:lnTo>
                    <a:pt x="78" y="22"/>
                  </a:lnTo>
                  <a:lnTo>
                    <a:pt x="78" y="18"/>
                  </a:lnTo>
                  <a:lnTo>
                    <a:pt x="66" y="16"/>
                  </a:lnTo>
                  <a:lnTo>
                    <a:pt x="68" y="18"/>
                  </a:lnTo>
                  <a:lnTo>
                    <a:pt x="64" y="20"/>
                  </a:lnTo>
                  <a:lnTo>
                    <a:pt x="58" y="16"/>
                  </a:lnTo>
                  <a:lnTo>
                    <a:pt x="58" y="12"/>
                  </a:lnTo>
                  <a:lnTo>
                    <a:pt x="54" y="8"/>
                  </a:lnTo>
                  <a:lnTo>
                    <a:pt x="46" y="8"/>
                  </a:lnTo>
                  <a:lnTo>
                    <a:pt x="42" y="4"/>
                  </a:lnTo>
                  <a:lnTo>
                    <a:pt x="40" y="8"/>
                  </a:lnTo>
                  <a:lnTo>
                    <a:pt x="38" y="6"/>
                  </a:lnTo>
                  <a:lnTo>
                    <a:pt x="30" y="0"/>
                  </a:lnTo>
                  <a:lnTo>
                    <a:pt x="30" y="6"/>
                  </a:lnTo>
                  <a:lnTo>
                    <a:pt x="6" y="18"/>
                  </a:lnTo>
                  <a:lnTo>
                    <a:pt x="6" y="20"/>
                  </a:lnTo>
                  <a:lnTo>
                    <a:pt x="0" y="18"/>
                  </a:lnTo>
                  <a:lnTo>
                    <a:pt x="0" y="20"/>
                  </a:lnTo>
                  <a:lnTo>
                    <a:pt x="6" y="24"/>
                  </a:lnTo>
                  <a:lnTo>
                    <a:pt x="6" y="32"/>
                  </a:lnTo>
                  <a:lnTo>
                    <a:pt x="8" y="34"/>
                  </a:lnTo>
                  <a:lnTo>
                    <a:pt x="24" y="50"/>
                  </a:lnTo>
                  <a:lnTo>
                    <a:pt x="30" y="52"/>
                  </a:lnTo>
                  <a:lnTo>
                    <a:pt x="36" y="52"/>
                  </a:lnTo>
                  <a:lnTo>
                    <a:pt x="40" y="50"/>
                  </a:lnTo>
                  <a:lnTo>
                    <a:pt x="42" y="44"/>
                  </a:lnTo>
                  <a:lnTo>
                    <a:pt x="50" y="46"/>
                  </a:lnTo>
                  <a:lnTo>
                    <a:pt x="56" y="50"/>
                  </a:lnTo>
                  <a:lnTo>
                    <a:pt x="64" y="48"/>
                  </a:lnTo>
                  <a:lnTo>
                    <a:pt x="66" y="54"/>
                  </a:lnTo>
                  <a:lnTo>
                    <a:pt x="70" y="50"/>
                  </a:lnTo>
                  <a:lnTo>
                    <a:pt x="76" y="50"/>
                  </a:lnTo>
                  <a:lnTo>
                    <a:pt x="80" y="48"/>
                  </a:lnTo>
                  <a:lnTo>
                    <a:pt x="82" y="44"/>
                  </a:lnTo>
                  <a:lnTo>
                    <a:pt x="84" y="40"/>
                  </a:lnTo>
                  <a:lnTo>
                    <a:pt x="92" y="34"/>
                  </a:lnTo>
                  <a:lnTo>
                    <a:pt x="92" y="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6" name="Freeform 308">
              <a:extLst>
                <a:ext uri="{FF2B5EF4-FFF2-40B4-BE49-F238E27FC236}">
                  <a16:creationId xmlns:a16="http://schemas.microsoft.com/office/drawing/2014/main" xmlns="" id="{B587BF27-79BF-4C9D-A501-8C099C20AC19}"/>
                </a:ext>
              </a:extLst>
            </p:cNvPr>
            <p:cNvSpPr>
              <a:spLocks/>
            </p:cNvSpPr>
            <p:nvPr/>
          </p:nvSpPr>
          <p:spPr bwMode="auto">
            <a:xfrm>
              <a:off x="4551363" y="3275013"/>
              <a:ext cx="161925" cy="82550"/>
            </a:xfrm>
            <a:custGeom>
              <a:avLst/>
              <a:gdLst/>
              <a:ahLst/>
              <a:cxnLst>
                <a:cxn ang="0">
                  <a:pos x="56" y="50"/>
                </a:cxn>
                <a:cxn ang="0">
                  <a:pos x="40" y="46"/>
                </a:cxn>
                <a:cxn ang="0">
                  <a:pos x="36" y="44"/>
                </a:cxn>
                <a:cxn ang="0">
                  <a:pos x="34" y="40"/>
                </a:cxn>
                <a:cxn ang="0">
                  <a:pos x="16" y="44"/>
                </a:cxn>
                <a:cxn ang="0">
                  <a:pos x="12" y="44"/>
                </a:cxn>
                <a:cxn ang="0">
                  <a:pos x="2" y="40"/>
                </a:cxn>
                <a:cxn ang="0">
                  <a:pos x="0" y="38"/>
                </a:cxn>
                <a:cxn ang="0">
                  <a:pos x="2" y="32"/>
                </a:cxn>
                <a:cxn ang="0">
                  <a:pos x="0" y="32"/>
                </a:cxn>
                <a:cxn ang="0">
                  <a:pos x="4" y="30"/>
                </a:cxn>
                <a:cxn ang="0">
                  <a:pos x="10" y="34"/>
                </a:cxn>
                <a:cxn ang="0">
                  <a:pos x="14" y="30"/>
                </a:cxn>
                <a:cxn ang="0">
                  <a:pos x="22" y="32"/>
                </a:cxn>
                <a:cxn ang="0">
                  <a:pos x="36" y="26"/>
                </a:cxn>
                <a:cxn ang="0">
                  <a:pos x="44" y="28"/>
                </a:cxn>
                <a:cxn ang="0">
                  <a:pos x="44" y="30"/>
                </a:cxn>
                <a:cxn ang="0">
                  <a:pos x="46" y="28"/>
                </a:cxn>
                <a:cxn ang="0">
                  <a:pos x="44" y="18"/>
                </a:cxn>
                <a:cxn ang="0">
                  <a:pos x="46" y="16"/>
                </a:cxn>
                <a:cxn ang="0">
                  <a:pos x="50" y="14"/>
                </a:cxn>
                <a:cxn ang="0">
                  <a:pos x="52" y="10"/>
                </a:cxn>
                <a:cxn ang="0">
                  <a:pos x="56" y="8"/>
                </a:cxn>
                <a:cxn ang="0">
                  <a:pos x="56" y="6"/>
                </a:cxn>
                <a:cxn ang="0">
                  <a:pos x="62" y="8"/>
                </a:cxn>
                <a:cxn ang="0">
                  <a:pos x="68" y="8"/>
                </a:cxn>
                <a:cxn ang="0">
                  <a:pos x="72" y="6"/>
                </a:cxn>
                <a:cxn ang="0">
                  <a:pos x="74" y="0"/>
                </a:cxn>
                <a:cxn ang="0">
                  <a:pos x="82" y="2"/>
                </a:cxn>
                <a:cxn ang="0">
                  <a:pos x="88" y="6"/>
                </a:cxn>
                <a:cxn ang="0">
                  <a:pos x="96" y="4"/>
                </a:cxn>
                <a:cxn ang="0">
                  <a:pos x="98" y="10"/>
                </a:cxn>
                <a:cxn ang="0">
                  <a:pos x="102" y="20"/>
                </a:cxn>
                <a:cxn ang="0">
                  <a:pos x="100" y="26"/>
                </a:cxn>
                <a:cxn ang="0">
                  <a:pos x="94" y="26"/>
                </a:cxn>
                <a:cxn ang="0">
                  <a:pos x="94" y="28"/>
                </a:cxn>
                <a:cxn ang="0">
                  <a:pos x="94" y="30"/>
                </a:cxn>
                <a:cxn ang="0">
                  <a:pos x="92" y="34"/>
                </a:cxn>
                <a:cxn ang="0">
                  <a:pos x="92" y="40"/>
                </a:cxn>
                <a:cxn ang="0">
                  <a:pos x="88" y="42"/>
                </a:cxn>
                <a:cxn ang="0">
                  <a:pos x="86" y="46"/>
                </a:cxn>
                <a:cxn ang="0">
                  <a:pos x="70" y="48"/>
                </a:cxn>
                <a:cxn ang="0">
                  <a:pos x="66" y="52"/>
                </a:cxn>
                <a:cxn ang="0">
                  <a:pos x="56" y="50"/>
                </a:cxn>
                <a:cxn ang="0">
                  <a:pos x="56" y="50"/>
                </a:cxn>
              </a:cxnLst>
              <a:rect l="0" t="0" r="r" b="b"/>
              <a:pathLst>
                <a:path w="102" h="52">
                  <a:moveTo>
                    <a:pt x="56" y="50"/>
                  </a:moveTo>
                  <a:lnTo>
                    <a:pt x="40" y="46"/>
                  </a:lnTo>
                  <a:lnTo>
                    <a:pt x="36" y="44"/>
                  </a:lnTo>
                  <a:lnTo>
                    <a:pt x="34" y="40"/>
                  </a:lnTo>
                  <a:lnTo>
                    <a:pt x="16" y="44"/>
                  </a:lnTo>
                  <a:lnTo>
                    <a:pt x="12" y="44"/>
                  </a:lnTo>
                  <a:lnTo>
                    <a:pt x="2" y="40"/>
                  </a:lnTo>
                  <a:lnTo>
                    <a:pt x="0" y="38"/>
                  </a:lnTo>
                  <a:lnTo>
                    <a:pt x="2" y="32"/>
                  </a:lnTo>
                  <a:lnTo>
                    <a:pt x="0" y="32"/>
                  </a:lnTo>
                  <a:lnTo>
                    <a:pt x="4" y="30"/>
                  </a:lnTo>
                  <a:lnTo>
                    <a:pt x="10" y="34"/>
                  </a:lnTo>
                  <a:lnTo>
                    <a:pt x="14" y="30"/>
                  </a:lnTo>
                  <a:lnTo>
                    <a:pt x="22" y="32"/>
                  </a:lnTo>
                  <a:lnTo>
                    <a:pt x="36" y="26"/>
                  </a:lnTo>
                  <a:lnTo>
                    <a:pt x="44" y="28"/>
                  </a:lnTo>
                  <a:lnTo>
                    <a:pt x="44" y="30"/>
                  </a:lnTo>
                  <a:lnTo>
                    <a:pt x="46" y="28"/>
                  </a:lnTo>
                  <a:lnTo>
                    <a:pt x="44" y="18"/>
                  </a:lnTo>
                  <a:lnTo>
                    <a:pt x="46" y="16"/>
                  </a:lnTo>
                  <a:lnTo>
                    <a:pt x="50" y="14"/>
                  </a:lnTo>
                  <a:lnTo>
                    <a:pt x="52" y="10"/>
                  </a:lnTo>
                  <a:lnTo>
                    <a:pt x="56" y="8"/>
                  </a:lnTo>
                  <a:lnTo>
                    <a:pt x="56" y="6"/>
                  </a:lnTo>
                  <a:lnTo>
                    <a:pt x="62" y="8"/>
                  </a:lnTo>
                  <a:lnTo>
                    <a:pt x="68" y="8"/>
                  </a:lnTo>
                  <a:lnTo>
                    <a:pt x="72" y="6"/>
                  </a:lnTo>
                  <a:lnTo>
                    <a:pt x="74" y="0"/>
                  </a:lnTo>
                  <a:lnTo>
                    <a:pt x="82" y="2"/>
                  </a:lnTo>
                  <a:lnTo>
                    <a:pt x="88" y="6"/>
                  </a:lnTo>
                  <a:lnTo>
                    <a:pt x="96" y="4"/>
                  </a:lnTo>
                  <a:lnTo>
                    <a:pt x="98" y="10"/>
                  </a:lnTo>
                  <a:lnTo>
                    <a:pt x="102" y="20"/>
                  </a:lnTo>
                  <a:lnTo>
                    <a:pt x="100" y="26"/>
                  </a:lnTo>
                  <a:lnTo>
                    <a:pt x="94" y="26"/>
                  </a:lnTo>
                  <a:lnTo>
                    <a:pt x="94" y="28"/>
                  </a:lnTo>
                  <a:lnTo>
                    <a:pt x="94" y="30"/>
                  </a:lnTo>
                  <a:lnTo>
                    <a:pt x="92" y="34"/>
                  </a:lnTo>
                  <a:lnTo>
                    <a:pt x="92" y="40"/>
                  </a:lnTo>
                  <a:lnTo>
                    <a:pt x="88" y="42"/>
                  </a:lnTo>
                  <a:lnTo>
                    <a:pt x="86" y="46"/>
                  </a:lnTo>
                  <a:lnTo>
                    <a:pt x="70" y="48"/>
                  </a:lnTo>
                  <a:lnTo>
                    <a:pt x="66" y="52"/>
                  </a:lnTo>
                  <a:lnTo>
                    <a:pt x="56" y="50"/>
                  </a:lnTo>
                  <a:lnTo>
                    <a:pt x="56" y="5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7" name="Freeform 309">
              <a:extLst>
                <a:ext uri="{FF2B5EF4-FFF2-40B4-BE49-F238E27FC236}">
                  <a16:creationId xmlns:a16="http://schemas.microsoft.com/office/drawing/2014/main" xmlns="" id="{2499051E-CA41-4570-965E-4581C581FA46}"/>
                </a:ext>
              </a:extLst>
            </p:cNvPr>
            <p:cNvSpPr>
              <a:spLocks/>
            </p:cNvSpPr>
            <p:nvPr/>
          </p:nvSpPr>
          <p:spPr bwMode="auto">
            <a:xfrm>
              <a:off x="4551363" y="3325813"/>
              <a:ext cx="6350" cy="12700"/>
            </a:xfrm>
            <a:custGeom>
              <a:avLst/>
              <a:gdLst/>
              <a:ahLst/>
              <a:cxnLst>
                <a:cxn ang="0">
                  <a:pos x="2" y="8"/>
                </a:cxn>
                <a:cxn ang="0">
                  <a:pos x="4" y="4"/>
                </a:cxn>
                <a:cxn ang="0">
                  <a:pos x="2" y="0"/>
                </a:cxn>
                <a:cxn ang="0">
                  <a:pos x="0" y="6"/>
                </a:cxn>
                <a:cxn ang="0">
                  <a:pos x="2" y="8"/>
                </a:cxn>
                <a:cxn ang="0">
                  <a:pos x="2" y="8"/>
                </a:cxn>
              </a:cxnLst>
              <a:rect l="0" t="0" r="r" b="b"/>
              <a:pathLst>
                <a:path w="4" h="8">
                  <a:moveTo>
                    <a:pt x="2" y="8"/>
                  </a:moveTo>
                  <a:lnTo>
                    <a:pt x="4" y="4"/>
                  </a:lnTo>
                  <a:lnTo>
                    <a:pt x="2" y="0"/>
                  </a:lnTo>
                  <a:lnTo>
                    <a:pt x="0" y="6"/>
                  </a:lnTo>
                  <a:lnTo>
                    <a:pt x="2" y="8"/>
                  </a:lnTo>
                  <a:lnTo>
                    <a:pt x="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8" name="Freeform 310">
              <a:extLst>
                <a:ext uri="{FF2B5EF4-FFF2-40B4-BE49-F238E27FC236}">
                  <a16:creationId xmlns:a16="http://schemas.microsoft.com/office/drawing/2014/main" xmlns="" id="{EC2B69B8-157B-4A07-9B13-A4A89F7C9E03}"/>
                </a:ext>
              </a:extLst>
            </p:cNvPr>
            <p:cNvSpPr>
              <a:spLocks/>
            </p:cNvSpPr>
            <p:nvPr/>
          </p:nvSpPr>
          <p:spPr bwMode="auto">
            <a:xfrm>
              <a:off x="4491038" y="3338513"/>
              <a:ext cx="250825" cy="263525"/>
            </a:xfrm>
            <a:custGeom>
              <a:avLst/>
              <a:gdLst/>
              <a:ahLst/>
              <a:cxnLst>
                <a:cxn ang="0">
                  <a:pos x="20" y="60"/>
                </a:cxn>
                <a:cxn ang="0">
                  <a:pos x="28" y="50"/>
                </a:cxn>
                <a:cxn ang="0">
                  <a:pos x="46" y="58"/>
                </a:cxn>
                <a:cxn ang="0">
                  <a:pos x="60" y="84"/>
                </a:cxn>
                <a:cxn ang="0">
                  <a:pos x="64" y="86"/>
                </a:cxn>
                <a:cxn ang="0">
                  <a:pos x="70" y="94"/>
                </a:cxn>
                <a:cxn ang="0">
                  <a:pos x="86" y="108"/>
                </a:cxn>
                <a:cxn ang="0">
                  <a:pos x="100" y="114"/>
                </a:cxn>
                <a:cxn ang="0">
                  <a:pos x="104" y="118"/>
                </a:cxn>
                <a:cxn ang="0">
                  <a:pos x="112" y="126"/>
                </a:cxn>
                <a:cxn ang="0">
                  <a:pos x="120" y="128"/>
                </a:cxn>
                <a:cxn ang="0">
                  <a:pos x="122" y="152"/>
                </a:cxn>
                <a:cxn ang="0">
                  <a:pos x="120" y="160"/>
                </a:cxn>
                <a:cxn ang="0">
                  <a:pos x="126" y="166"/>
                </a:cxn>
                <a:cxn ang="0">
                  <a:pos x="132" y="158"/>
                </a:cxn>
                <a:cxn ang="0">
                  <a:pos x="140" y="146"/>
                </a:cxn>
                <a:cxn ang="0">
                  <a:pos x="132" y="134"/>
                </a:cxn>
                <a:cxn ang="0">
                  <a:pos x="136" y="124"/>
                </a:cxn>
                <a:cxn ang="0">
                  <a:pos x="150" y="126"/>
                </a:cxn>
                <a:cxn ang="0">
                  <a:pos x="156" y="132"/>
                </a:cxn>
                <a:cxn ang="0">
                  <a:pos x="150" y="116"/>
                </a:cxn>
                <a:cxn ang="0">
                  <a:pos x="124" y="102"/>
                </a:cxn>
                <a:cxn ang="0">
                  <a:pos x="126" y="96"/>
                </a:cxn>
                <a:cxn ang="0">
                  <a:pos x="114" y="96"/>
                </a:cxn>
                <a:cxn ang="0">
                  <a:pos x="108" y="92"/>
                </a:cxn>
                <a:cxn ang="0">
                  <a:pos x="92" y="66"/>
                </a:cxn>
                <a:cxn ang="0">
                  <a:pos x="76" y="50"/>
                </a:cxn>
                <a:cxn ang="0">
                  <a:pos x="78" y="42"/>
                </a:cxn>
                <a:cxn ang="0">
                  <a:pos x="76" y="38"/>
                </a:cxn>
                <a:cxn ang="0">
                  <a:pos x="88" y="26"/>
                </a:cxn>
                <a:cxn ang="0">
                  <a:pos x="94" y="28"/>
                </a:cxn>
                <a:cxn ang="0">
                  <a:pos x="92" y="22"/>
                </a:cxn>
                <a:cxn ang="0">
                  <a:pos x="92" y="16"/>
                </a:cxn>
                <a:cxn ang="0">
                  <a:pos x="94" y="10"/>
                </a:cxn>
                <a:cxn ang="0">
                  <a:pos x="74" y="4"/>
                </a:cxn>
                <a:cxn ang="0">
                  <a:pos x="54" y="4"/>
                </a:cxn>
                <a:cxn ang="0">
                  <a:pos x="50" y="8"/>
                </a:cxn>
                <a:cxn ang="0">
                  <a:pos x="46" y="14"/>
                </a:cxn>
                <a:cxn ang="0">
                  <a:pos x="30" y="22"/>
                </a:cxn>
                <a:cxn ang="0">
                  <a:pos x="24" y="12"/>
                </a:cxn>
                <a:cxn ang="0">
                  <a:pos x="4" y="22"/>
                </a:cxn>
                <a:cxn ang="0">
                  <a:pos x="6" y="34"/>
                </a:cxn>
                <a:cxn ang="0">
                  <a:pos x="0" y="40"/>
                </a:cxn>
                <a:cxn ang="0">
                  <a:pos x="4" y="50"/>
                </a:cxn>
                <a:cxn ang="0">
                  <a:pos x="12" y="54"/>
                </a:cxn>
                <a:cxn ang="0">
                  <a:pos x="12" y="62"/>
                </a:cxn>
              </a:cxnLst>
              <a:rect l="0" t="0" r="r" b="b"/>
              <a:pathLst>
                <a:path w="158" h="166">
                  <a:moveTo>
                    <a:pt x="12" y="62"/>
                  </a:moveTo>
                  <a:lnTo>
                    <a:pt x="20" y="60"/>
                  </a:lnTo>
                  <a:lnTo>
                    <a:pt x="24" y="52"/>
                  </a:lnTo>
                  <a:lnTo>
                    <a:pt x="28" y="50"/>
                  </a:lnTo>
                  <a:lnTo>
                    <a:pt x="32" y="50"/>
                  </a:lnTo>
                  <a:lnTo>
                    <a:pt x="46" y="58"/>
                  </a:lnTo>
                  <a:lnTo>
                    <a:pt x="52" y="76"/>
                  </a:lnTo>
                  <a:lnTo>
                    <a:pt x="60" y="84"/>
                  </a:lnTo>
                  <a:lnTo>
                    <a:pt x="60" y="88"/>
                  </a:lnTo>
                  <a:lnTo>
                    <a:pt x="64" y="86"/>
                  </a:lnTo>
                  <a:lnTo>
                    <a:pt x="66" y="88"/>
                  </a:lnTo>
                  <a:lnTo>
                    <a:pt x="70" y="94"/>
                  </a:lnTo>
                  <a:lnTo>
                    <a:pt x="72" y="94"/>
                  </a:lnTo>
                  <a:lnTo>
                    <a:pt x="86" y="108"/>
                  </a:lnTo>
                  <a:lnTo>
                    <a:pt x="94" y="108"/>
                  </a:lnTo>
                  <a:lnTo>
                    <a:pt x="100" y="114"/>
                  </a:lnTo>
                  <a:lnTo>
                    <a:pt x="104" y="116"/>
                  </a:lnTo>
                  <a:lnTo>
                    <a:pt x="104" y="118"/>
                  </a:lnTo>
                  <a:lnTo>
                    <a:pt x="110" y="118"/>
                  </a:lnTo>
                  <a:lnTo>
                    <a:pt x="112" y="126"/>
                  </a:lnTo>
                  <a:lnTo>
                    <a:pt x="118" y="130"/>
                  </a:lnTo>
                  <a:lnTo>
                    <a:pt x="120" y="128"/>
                  </a:lnTo>
                  <a:lnTo>
                    <a:pt x="128" y="150"/>
                  </a:lnTo>
                  <a:lnTo>
                    <a:pt x="122" y="152"/>
                  </a:lnTo>
                  <a:lnTo>
                    <a:pt x="124" y="156"/>
                  </a:lnTo>
                  <a:lnTo>
                    <a:pt x="120" y="160"/>
                  </a:lnTo>
                  <a:lnTo>
                    <a:pt x="122" y="166"/>
                  </a:lnTo>
                  <a:lnTo>
                    <a:pt x="126" y="166"/>
                  </a:lnTo>
                  <a:lnTo>
                    <a:pt x="128" y="160"/>
                  </a:lnTo>
                  <a:lnTo>
                    <a:pt x="132" y="158"/>
                  </a:lnTo>
                  <a:lnTo>
                    <a:pt x="134" y="150"/>
                  </a:lnTo>
                  <a:lnTo>
                    <a:pt x="140" y="146"/>
                  </a:lnTo>
                  <a:lnTo>
                    <a:pt x="140" y="140"/>
                  </a:lnTo>
                  <a:lnTo>
                    <a:pt x="132" y="134"/>
                  </a:lnTo>
                  <a:lnTo>
                    <a:pt x="134" y="126"/>
                  </a:lnTo>
                  <a:lnTo>
                    <a:pt x="136" y="124"/>
                  </a:lnTo>
                  <a:lnTo>
                    <a:pt x="140" y="120"/>
                  </a:lnTo>
                  <a:lnTo>
                    <a:pt x="150" y="126"/>
                  </a:lnTo>
                  <a:lnTo>
                    <a:pt x="154" y="130"/>
                  </a:lnTo>
                  <a:lnTo>
                    <a:pt x="156" y="132"/>
                  </a:lnTo>
                  <a:lnTo>
                    <a:pt x="158" y="128"/>
                  </a:lnTo>
                  <a:lnTo>
                    <a:pt x="150" y="116"/>
                  </a:lnTo>
                  <a:lnTo>
                    <a:pt x="124" y="104"/>
                  </a:lnTo>
                  <a:lnTo>
                    <a:pt x="124" y="102"/>
                  </a:lnTo>
                  <a:lnTo>
                    <a:pt x="126" y="98"/>
                  </a:lnTo>
                  <a:lnTo>
                    <a:pt x="126" y="96"/>
                  </a:lnTo>
                  <a:lnTo>
                    <a:pt x="126" y="94"/>
                  </a:lnTo>
                  <a:lnTo>
                    <a:pt x="114" y="96"/>
                  </a:lnTo>
                  <a:lnTo>
                    <a:pt x="114" y="98"/>
                  </a:lnTo>
                  <a:lnTo>
                    <a:pt x="108" y="92"/>
                  </a:lnTo>
                  <a:lnTo>
                    <a:pt x="100" y="84"/>
                  </a:lnTo>
                  <a:lnTo>
                    <a:pt x="92" y="66"/>
                  </a:lnTo>
                  <a:lnTo>
                    <a:pt x="78" y="56"/>
                  </a:lnTo>
                  <a:lnTo>
                    <a:pt x="76" y="50"/>
                  </a:lnTo>
                  <a:lnTo>
                    <a:pt x="76" y="46"/>
                  </a:lnTo>
                  <a:lnTo>
                    <a:pt x="78" y="42"/>
                  </a:lnTo>
                  <a:lnTo>
                    <a:pt x="78" y="40"/>
                  </a:lnTo>
                  <a:lnTo>
                    <a:pt x="76" y="38"/>
                  </a:lnTo>
                  <a:lnTo>
                    <a:pt x="74" y="32"/>
                  </a:lnTo>
                  <a:lnTo>
                    <a:pt x="88" y="26"/>
                  </a:lnTo>
                  <a:lnTo>
                    <a:pt x="94" y="26"/>
                  </a:lnTo>
                  <a:lnTo>
                    <a:pt x="94" y="28"/>
                  </a:lnTo>
                  <a:lnTo>
                    <a:pt x="98" y="28"/>
                  </a:lnTo>
                  <a:lnTo>
                    <a:pt x="92" y="22"/>
                  </a:lnTo>
                  <a:lnTo>
                    <a:pt x="92" y="20"/>
                  </a:lnTo>
                  <a:lnTo>
                    <a:pt x="92" y="16"/>
                  </a:lnTo>
                  <a:lnTo>
                    <a:pt x="90" y="16"/>
                  </a:lnTo>
                  <a:lnTo>
                    <a:pt x="94" y="10"/>
                  </a:lnTo>
                  <a:lnTo>
                    <a:pt x="78" y="6"/>
                  </a:lnTo>
                  <a:lnTo>
                    <a:pt x="74" y="4"/>
                  </a:lnTo>
                  <a:lnTo>
                    <a:pt x="72" y="0"/>
                  </a:lnTo>
                  <a:lnTo>
                    <a:pt x="54" y="4"/>
                  </a:lnTo>
                  <a:lnTo>
                    <a:pt x="50" y="4"/>
                  </a:lnTo>
                  <a:lnTo>
                    <a:pt x="50" y="8"/>
                  </a:lnTo>
                  <a:lnTo>
                    <a:pt x="46" y="8"/>
                  </a:lnTo>
                  <a:lnTo>
                    <a:pt x="46" y="14"/>
                  </a:lnTo>
                  <a:lnTo>
                    <a:pt x="34" y="12"/>
                  </a:lnTo>
                  <a:lnTo>
                    <a:pt x="30" y="22"/>
                  </a:lnTo>
                  <a:lnTo>
                    <a:pt x="24" y="16"/>
                  </a:lnTo>
                  <a:lnTo>
                    <a:pt x="24" y="12"/>
                  </a:lnTo>
                  <a:lnTo>
                    <a:pt x="16" y="22"/>
                  </a:lnTo>
                  <a:lnTo>
                    <a:pt x="4" y="22"/>
                  </a:lnTo>
                  <a:lnTo>
                    <a:pt x="2" y="24"/>
                  </a:lnTo>
                  <a:lnTo>
                    <a:pt x="6" y="34"/>
                  </a:lnTo>
                  <a:lnTo>
                    <a:pt x="2" y="38"/>
                  </a:lnTo>
                  <a:lnTo>
                    <a:pt x="0" y="40"/>
                  </a:lnTo>
                  <a:lnTo>
                    <a:pt x="4" y="42"/>
                  </a:lnTo>
                  <a:lnTo>
                    <a:pt x="4" y="50"/>
                  </a:lnTo>
                  <a:lnTo>
                    <a:pt x="6" y="54"/>
                  </a:lnTo>
                  <a:lnTo>
                    <a:pt x="12" y="54"/>
                  </a:lnTo>
                  <a:lnTo>
                    <a:pt x="12" y="62"/>
                  </a:lnTo>
                  <a:lnTo>
                    <a:pt x="12" y="6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39" name="Freeform 311">
              <a:extLst>
                <a:ext uri="{FF2B5EF4-FFF2-40B4-BE49-F238E27FC236}">
                  <a16:creationId xmlns:a16="http://schemas.microsoft.com/office/drawing/2014/main" xmlns="" id="{1745B826-53ED-40F7-A738-24CFBF086CCB}"/>
                </a:ext>
              </a:extLst>
            </p:cNvPr>
            <p:cNvSpPr>
              <a:spLocks/>
            </p:cNvSpPr>
            <p:nvPr/>
          </p:nvSpPr>
          <p:spPr bwMode="auto">
            <a:xfrm>
              <a:off x="4637088" y="3351213"/>
              <a:ext cx="123825" cy="107950"/>
            </a:xfrm>
            <a:custGeom>
              <a:avLst/>
              <a:gdLst/>
              <a:ahLst/>
              <a:cxnLst>
                <a:cxn ang="0">
                  <a:pos x="70" y="14"/>
                </a:cxn>
                <a:cxn ang="0">
                  <a:pos x="58" y="16"/>
                </a:cxn>
                <a:cxn ang="0">
                  <a:pos x="52" y="12"/>
                </a:cxn>
                <a:cxn ang="0">
                  <a:pos x="40" y="2"/>
                </a:cxn>
                <a:cxn ang="0">
                  <a:pos x="40" y="2"/>
                </a:cxn>
                <a:cxn ang="0">
                  <a:pos x="36" y="0"/>
                </a:cxn>
                <a:cxn ang="0">
                  <a:pos x="36" y="4"/>
                </a:cxn>
                <a:cxn ang="0">
                  <a:pos x="28" y="8"/>
                </a:cxn>
                <a:cxn ang="0">
                  <a:pos x="26" y="10"/>
                </a:cxn>
                <a:cxn ang="0">
                  <a:pos x="28" y="12"/>
                </a:cxn>
                <a:cxn ang="0">
                  <a:pos x="28" y="14"/>
                </a:cxn>
                <a:cxn ang="0">
                  <a:pos x="22" y="18"/>
                </a:cxn>
                <a:cxn ang="0">
                  <a:pos x="22" y="24"/>
                </a:cxn>
                <a:cxn ang="0">
                  <a:pos x="22" y="24"/>
                </a:cxn>
                <a:cxn ang="0">
                  <a:pos x="18" y="22"/>
                </a:cxn>
                <a:cxn ang="0">
                  <a:pos x="16" y="24"/>
                </a:cxn>
                <a:cxn ang="0">
                  <a:pos x="14" y="20"/>
                </a:cxn>
                <a:cxn ang="0">
                  <a:pos x="10" y="24"/>
                </a:cxn>
                <a:cxn ang="0">
                  <a:pos x="0" y="22"/>
                </a:cxn>
                <a:cxn ang="0">
                  <a:pos x="0" y="22"/>
                </a:cxn>
                <a:cxn ang="0">
                  <a:pos x="0" y="28"/>
                </a:cxn>
                <a:cxn ang="0">
                  <a:pos x="4" y="34"/>
                </a:cxn>
                <a:cxn ang="0">
                  <a:pos x="6" y="34"/>
                </a:cxn>
                <a:cxn ang="0">
                  <a:pos x="10" y="24"/>
                </a:cxn>
                <a:cxn ang="0">
                  <a:pos x="14" y="26"/>
                </a:cxn>
                <a:cxn ang="0">
                  <a:pos x="18" y="30"/>
                </a:cxn>
                <a:cxn ang="0">
                  <a:pos x="20" y="40"/>
                </a:cxn>
                <a:cxn ang="0">
                  <a:pos x="26" y="44"/>
                </a:cxn>
                <a:cxn ang="0">
                  <a:pos x="22" y="44"/>
                </a:cxn>
                <a:cxn ang="0">
                  <a:pos x="22" y="46"/>
                </a:cxn>
                <a:cxn ang="0">
                  <a:pos x="32" y="54"/>
                </a:cxn>
                <a:cxn ang="0">
                  <a:pos x="32" y="58"/>
                </a:cxn>
                <a:cxn ang="0">
                  <a:pos x="44" y="60"/>
                </a:cxn>
                <a:cxn ang="0">
                  <a:pos x="54" y="68"/>
                </a:cxn>
                <a:cxn ang="0">
                  <a:pos x="54" y="68"/>
                </a:cxn>
                <a:cxn ang="0">
                  <a:pos x="56" y="68"/>
                </a:cxn>
                <a:cxn ang="0">
                  <a:pos x="50" y="62"/>
                </a:cxn>
                <a:cxn ang="0">
                  <a:pos x="50" y="58"/>
                </a:cxn>
                <a:cxn ang="0">
                  <a:pos x="34" y="44"/>
                </a:cxn>
                <a:cxn ang="0">
                  <a:pos x="34" y="38"/>
                </a:cxn>
                <a:cxn ang="0">
                  <a:pos x="32" y="34"/>
                </a:cxn>
                <a:cxn ang="0">
                  <a:pos x="30" y="32"/>
                </a:cxn>
                <a:cxn ang="0">
                  <a:pos x="30" y="26"/>
                </a:cxn>
                <a:cxn ang="0">
                  <a:pos x="34" y="24"/>
                </a:cxn>
                <a:cxn ang="0">
                  <a:pos x="38" y="30"/>
                </a:cxn>
                <a:cxn ang="0">
                  <a:pos x="40" y="24"/>
                </a:cxn>
                <a:cxn ang="0">
                  <a:pos x="42" y="24"/>
                </a:cxn>
                <a:cxn ang="0">
                  <a:pos x="46" y="24"/>
                </a:cxn>
                <a:cxn ang="0">
                  <a:pos x="58" y="28"/>
                </a:cxn>
                <a:cxn ang="0">
                  <a:pos x="60" y="26"/>
                </a:cxn>
                <a:cxn ang="0">
                  <a:pos x="68" y="28"/>
                </a:cxn>
                <a:cxn ang="0">
                  <a:pos x="72" y="32"/>
                </a:cxn>
                <a:cxn ang="0">
                  <a:pos x="74" y="32"/>
                </a:cxn>
                <a:cxn ang="0">
                  <a:pos x="76" y="26"/>
                </a:cxn>
                <a:cxn ang="0">
                  <a:pos x="78" y="24"/>
                </a:cxn>
                <a:cxn ang="0">
                  <a:pos x="72" y="22"/>
                </a:cxn>
                <a:cxn ang="0">
                  <a:pos x="74" y="20"/>
                </a:cxn>
                <a:cxn ang="0">
                  <a:pos x="70" y="20"/>
                </a:cxn>
                <a:cxn ang="0">
                  <a:pos x="72" y="14"/>
                </a:cxn>
                <a:cxn ang="0">
                  <a:pos x="70" y="14"/>
                </a:cxn>
                <a:cxn ang="0">
                  <a:pos x="70" y="14"/>
                </a:cxn>
              </a:cxnLst>
              <a:rect l="0" t="0" r="r" b="b"/>
              <a:pathLst>
                <a:path w="78" h="68">
                  <a:moveTo>
                    <a:pt x="70" y="14"/>
                  </a:moveTo>
                  <a:lnTo>
                    <a:pt x="58" y="16"/>
                  </a:lnTo>
                  <a:lnTo>
                    <a:pt x="52" y="12"/>
                  </a:lnTo>
                  <a:lnTo>
                    <a:pt x="40" y="2"/>
                  </a:lnTo>
                  <a:lnTo>
                    <a:pt x="40" y="2"/>
                  </a:lnTo>
                  <a:lnTo>
                    <a:pt x="36" y="0"/>
                  </a:lnTo>
                  <a:lnTo>
                    <a:pt x="36" y="4"/>
                  </a:lnTo>
                  <a:lnTo>
                    <a:pt x="28" y="8"/>
                  </a:lnTo>
                  <a:lnTo>
                    <a:pt x="26" y="10"/>
                  </a:lnTo>
                  <a:lnTo>
                    <a:pt x="28" y="12"/>
                  </a:lnTo>
                  <a:lnTo>
                    <a:pt x="28" y="14"/>
                  </a:lnTo>
                  <a:lnTo>
                    <a:pt x="22" y="18"/>
                  </a:lnTo>
                  <a:lnTo>
                    <a:pt x="22" y="24"/>
                  </a:lnTo>
                  <a:lnTo>
                    <a:pt x="22" y="24"/>
                  </a:lnTo>
                  <a:lnTo>
                    <a:pt x="18" y="22"/>
                  </a:lnTo>
                  <a:lnTo>
                    <a:pt x="16" y="24"/>
                  </a:lnTo>
                  <a:lnTo>
                    <a:pt x="14" y="20"/>
                  </a:lnTo>
                  <a:lnTo>
                    <a:pt x="10" y="24"/>
                  </a:lnTo>
                  <a:lnTo>
                    <a:pt x="0" y="22"/>
                  </a:lnTo>
                  <a:lnTo>
                    <a:pt x="0" y="22"/>
                  </a:lnTo>
                  <a:lnTo>
                    <a:pt x="0" y="28"/>
                  </a:lnTo>
                  <a:lnTo>
                    <a:pt x="4" y="34"/>
                  </a:lnTo>
                  <a:lnTo>
                    <a:pt x="6" y="34"/>
                  </a:lnTo>
                  <a:lnTo>
                    <a:pt x="10" y="24"/>
                  </a:lnTo>
                  <a:lnTo>
                    <a:pt x="14" y="26"/>
                  </a:lnTo>
                  <a:lnTo>
                    <a:pt x="18" y="30"/>
                  </a:lnTo>
                  <a:lnTo>
                    <a:pt x="20" y="40"/>
                  </a:lnTo>
                  <a:lnTo>
                    <a:pt x="26" y="44"/>
                  </a:lnTo>
                  <a:lnTo>
                    <a:pt x="22" y="44"/>
                  </a:lnTo>
                  <a:lnTo>
                    <a:pt x="22" y="46"/>
                  </a:lnTo>
                  <a:lnTo>
                    <a:pt x="32" y="54"/>
                  </a:lnTo>
                  <a:lnTo>
                    <a:pt x="32" y="58"/>
                  </a:lnTo>
                  <a:lnTo>
                    <a:pt x="44" y="60"/>
                  </a:lnTo>
                  <a:lnTo>
                    <a:pt x="54" y="68"/>
                  </a:lnTo>
                  <a:lnTo>
                    <a:pt x="54" y="68"/>
                  </a:lnTo>
                  <a:lnTo>
                    <a:pt x="56" y="68"/>
                  </a:lnTo>
                  <a:lnTo>
                    <a:pt x="50" y="62"/>
                  </a:lnTo>
                  <a:lnTo>
                    <a:pt x="50" y="58"/>
                  </a:lnTo>
                  <a:lnTo>
                    <a:pt x="34" y="44"/>
                  </a:lnTo>
                  <a:lnTo>
                    <a:pt x="34" y="38"/>
                  </a:lnTo>
                  <a:lnTo>
                    <a:pt x="32" y="34"/>
                  </a:lnTo>
                  <a:lnTo>
                    <a:pt x="30" y="32"/>
                  </a:lnTo>
                  <a:lnTo>
                    <a:pt x="30" y="26"/>
                  </a:lnTo>
                  <a:lnTo>
                    <a:pt x="34" y="24"/>
                  </a:lnTo>
                  <a:lnTo>
                    <a:pt x="38" y="30"/>
                  </a:lnTo>
                  <a:lnTo>
                    <a:pt x="40" y="24"/>
                  </a:lnTo>
                  <a:lnTo>
                    <a:pt x="42" y="24"/>
                  </a:lnTo>
                  <a:lnTo>
                    <a:pt x="46" y="24"/>
                  </a:lnTo>
                  <a:lnTo>
                    <a:pt x="58" y="28"/>
                  </a:lnTo>
                  <a:lnTo>
                    <a:pt x="60" y="26"/>
                  </a:lnTo>
                  <a:lnTo>
                    <a:pt x="68" y="28"/>
                  </a:lnTo>
                  <a:lnTo>
                    <a:pt x="72" y="32"/>
                  </a:lnTo>
                  <a:lnTo>
                    <a:pt x="74" y="32"/>
                  </a:lnTo>
                  <a:lnTo>
                    <a:pt x="76" y="26"/>
                  </a:lnTo>
                  <a:lnTo>
                    <a:pt x="78" y="24"/>
                  </a:lnTo>
                  <a:lnTo>
                    <a:pt x="72" y="22"/>
                  </a:lnTo>
                  <a:lnTo>
                    <a:pt x="74" y="20"/>
                  </a:lnTo>
                  <a:lnTo>
                    <a:pt x="70" y="20"/>
                  </a:lnTo>
                  <a:lnTo>
                    <a:pt x="72" y="14"/>
                  </a:lnTo>
                  <a:lnTo>
                    <a:pt x="70" y="14"/>
                  </a:lnTo>
                  <a:lnTo>
                    <a:pt x="70"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0" name="Freeform 312">
              <a:extLst>
                <a:ext uri="{FF2B5EF4-FFF2-40B4-BE49-F238E27FC236}">
                  <a16:creationId xmlns:a16="http://schemas.microsoft.com/office/drawing/2014/main" xmlns="" id="{EB0951A3-FAF2-472E-85C2-D49ADE0D162E}"/>
                </a:ext>
              </a:extLst>
            </p:cNvPr>
            <p:cNvSpPr>
              <a:spLocks/>
            </p:cNvSpPr>
            <p:nvPr/>
          </p:nvSpPr>
          <p:spPr bwMode="auto">
            <a:xfrm>
              <a:off x="4846638" y="2884488"/>
              <a:ext cx="101600" cy="82550"/>
            </a:xfrm>
            <a:custGeom>
              <a:avLst/>
              <a:gdLst/>
              <a:ahLst/>
              <a:cxnLst>
                <a:cxn ang="0">
                  <a:pos x="12" y="46"/>
                </a:cxn>
                <a:cxn ang="0">
                  <a:pos x="14" y="34"/>
                </a:cxn>
                <a:cxn ang="0">
                  <a:pos x="10" y="34"/>
                </a:cxn>
                <a:cxn ang="0">
                  <a:pos x="8" y="36"/>
                </a:cxn>
                <a:cxn ang="0">
                  <a:pos x="4" y="34"/>
                </a:cxn>
                <a:cxn ang="0">
                  <a:pos x="0" y="26"/>
                </a:cxn>
                <a:cxn ang="0">
                  <a:pos x="4" y="24"/>
                </a:cxn>
                <a:cxn ang="0">
                  <a:pos x="0" y="22"/>
                </a:cxn>
                <a:cxn ang="0">
                  <a:pos x="0" y="12"/>
                </a:cxn>
                <a:cxn ang="0">
                  <a:pos x="14" y="6"/>
                </a:cxn>
                <a:cxn ang="0">
                  <a:pos x="18" y="6"/>
                </a:cxn>
                <a:cxn ang="0">
                  <a:pos x="18" y="4"/>
                </a:cxn>
                <a:cxn ang="0">
                  <a:pos x="26" y="4"/>
                </a:cxn>
                <a:cxn ang="0">
                  <a:pos x="30" y="0"/>
                </a:cxn>
                <a:cxn ang="0">
                  <a:pos x="48" y="6"/>
                </a:cxn>
                <a:cxn ang="0">
                  <a:pos x="58" y="6"/>
                </a:cxn>
                <a:cxn ang="0">
                  <a:pos x="62" y="6"/>
                </a:cxn>
                <a:cxn ang="0">
                  <a:pos x="62" y="2"/>
                </a:cxn>
                <a:cxn ang="0">
                  <a:pos x="64" y="6"/>
                </a:cxn>
                <a:cxn ang="0">
                  <a:pos x="60" y="14"/>
                </a:cxn>
                <a:cxn ang="0">
                  <a:pos x="48" y="18"/>
                </a:cxn>
                <a:cxn ang="0">
                  <a:pos x="58" y="46"/>
                </a:cxn>
                <a:cxn ang="0">
                  <a:pos x="54" y="52"/>
                </a:cxn>
                <a:cxn ang="0">
                  <a:pos x="54" y="52"/>
                </a:cxn>
                <a:cxn ang="0">
                  <a:pos x="42" y="52"/>
                </a:cxn>
                <a:cxn ang="0">
                  <a:pos x="36" y="46"/>
                </a:cxn>
                <a:cxn ang="0">
                  <a:pos x="24" y="42"/>
                </a:cxn>
                <a:cxn ang="0">
                  <a:pos x="12" y="46"/>
                </a:cxn>
                <a:cxn ang="0">
                  <a:pos x="12" y="46"/>
                </a:cxn>
              </a:cxnLst>
              <a:rect l="0" t="0" r="r" b="b"/>
              <a:pathLst>
                <a:path w="64" h="52">
                  <a:moveTo>
                    <a:pt x="12" y="46"/>
                  </a:moveTo>
                  <a:lnTo>
                    <a:pt x="14" y="34"/>
                  </a:lnTo>
                  <a:lnTo>
                    <a:pt x="10" y="34"/>
                  </a:lnTo>
                  <a:lnTo>
                    <a:pt x="8" y="36"/>
                  </a:lnTo>
                  <a:lnTo>
                    <a:pt x="4" y="34"/>
                  </a:lnTo>
                  <a:lnTo>
                    <a:pt x="0" y="26"/>
                  </a:lnTo>
                  <a:lnTo>
                    <a:pt x="4" y="24"/>
                  </a:lnTo>
                  <a:lnTo>
                    <a:pt x="0" y="22"/>
                  </a:lnTo>
                  <a:lnTo>
                    <a:pt x="0" y="12"/>
                  </a:lnTo>
                  <a:lnTo>
                    <a:pt x="14" y="6"/>
                  </a:lnTo>
                  <a:lnTo>
                    <a:pt x="18" y="6"/>
                  </a:lnTo>
                  <a:lnTo>
                    <a:pt x="18" y="4"/>
                  </a:lnTo>
                  <a:lnTo>
                    <a:pt x="26" y="4"/>
                  </a:lnTo>
                  <a:lnTo>
                    <a:pt x="30" y="0"/>
                  </a:lnTo>
                  <a:lnTo>
                    <a:pt x="48" y="6"/>
                  </a:lnTo>
                  <a:lnTo>
                    <a:pt x="58" y="6"/>
                  </a:lnTo>
                  <a:lnTo>
                    <a:pt x="62" y="6"/>
                  </a:lnTo>
                  <a:lnTo>
                    <a:pt x="62" y="2"/>
                  </a:lnTo>
                  <a:lnTo>
                    <a:pt x="64" y="6"/>
                  </a:lnTo>
                  <a:lnTo>
                    <a:pt x="60" y="14"/>
                  </a:lnTo>
                  <a:lnTo>
                    <a:pt x="48" y="18"/>
                  </a:lnTo>
                  <a:lnTo>
                    <a:pt x="58" y="46"/>
                  </a:lnTo>
                  <a:lnTo>
                    <a:pt x="54" y="52"/>
                  </a:lnTo>
                  <a:lnTo>
                    <a:pt x="54" y="52"/>
                  </a:lnTo>
                  <a:lnTo>
                    <a:pt x="42" y="52"/>
                  </a:lnTo>
                  <a:lnTo>
                    <a:pt x="36" y="46"/>
                  </a:lnTo>
                  <a:lnTo>
                    <a:pt x="24" y="42"/>
                  </a:lnTo>
                  <a:lnTo>
                    <a:pt x="12" y="46"/>
                  </a:lnTo>
                  <a:lnTo>
                    <a:pt x="12" y="4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1" name="Freeform 313">
              <a:extLst>
                <a:ext uri="{FF2B5EF4-FFF2-40B4-BE49-F238E27FC236}">
                  <a16:creationId xmlns:a16="http://schemas.microsoft.com/office/drawing/2014/main" xmlns="" id="{71FFBAE0-05C1-407B-BAF9-26FC1D555D93}"/>
                </a:ext>
              </a:extLst>
            </p:cNvPr>
            <p:cNvSpPr>
              <a:spLocks/>
            </p:cNvSpPr>
            <p:nvPr/>
          </p:nvSpPr>
          <p:spPr bwMode="auto">
            <a:xfrm>
              <a:off x="4649788" y="3074988"/>
              <a:ext cx="209550" cy="196850"/>
            </a:xfrm>
            <a:custGeom>
              <a:avLst/>
              <a:gdLst/>
              <a:ahLst/>
              <a:cxnLst>
                <a:cxn ang="0">
                  <a:pos x="0" y="24"/>
                </a:cxn>
                <a:cxn ang="0">
                  <a:pos x="2" y="32"/>
                </a:cxn>
                <a:cxn ang="0">
                  <a:pos x="2" y="36"/>
                </a:cxn>
                <a:cxn ang="0">
                  <a:pos x="0" y="46"/>
                </a:cxn>
                <a:cxn ang="0">
                  <a:pos x="4" y="48"/>
                </a:cxn>
                <a:cxn ang="0">
                  <a:pos x="4" y="62"/>
                </a:cxn>
                <a:cxn ang="0">
                  <a:pos x="6" y="72"/>
                </a:cxn>
                <a:cxn ang="0">
                  <a:pos x="10" y="76"/>
                </a:cxn>
                <a:cxn ang="0">
                  <a:pos x="8" y="88"/>
                </a:cxn>
                <a:cxn ang="0">
                  <a:pos x="10" y="90"/>
                </a:cxn>
                <a:cxn ang="0">
                  <a:pos x="12" y="86"/>
                </a:cxn>
                <a:cxn ang="0">
                  <a:pos x="16" y="90"/>
                </a:cxn>
                <a:cxn ang="0">
                  <a:pos x="24" y="90"/>
                </a:cxn>
                <a:cxn ang="0">
                  <a:pos x="28" y="94"/>
                </a:cxn>
                <a:cxn ang="0">
                  <a:pos x="28" y="98"/>
                </a:cxn>
                <a:cxn ang="0">
                  <a:pos x="34" y="102"/>
                </a:cxn>
                <a:cxn ang="0">
                  <a:pos x="38" y="100"/>
                </a:cxn>
                <a:cxn ang="0">
                  <a:pos x="36" y="98"/>
                </a:cxn>
                <a:cxn ang="0">
                  <a:pos x="48" y="100"/>
                </a:cxn>
                <a:cxn ang="0">
                  <a:pos x="48" y="104"/>
                </a:cxn>
                <a:cxn ang="0">
                  <a:pos x="54" y="106"/>
                </a:cxn>
                <a:cxn ang="0">
                  <a:pos x="58" y="114"/>
                </a:cxn>
                <a:cxn ang="0">
                  <a:pos x="62" y="116"/>
                </a:cxn>
                <a:cxn ang="0">
                  <a:pos x="66" y="118"/>
                </a:cxn>
                <a:cxn ang="0">
                  <a:pos x="70" y="116"/>
                </a:cxn>
                <a:cxn ang="0">
                  <a:pos x="76" y="122"/>
                </a:cxn>
                <a:cxn ang="0">
                  <a:pos x="84" y="118"/>
                </a:cxn>
                <a:cxn ang="0">
                  <a:pos x="90" y="120"/>
                </a:cxn>
                <a:cxn ang="0">
                  <a:pos x="98" y="118"/>
                </a:cxn>
                <a:cxn ang="0">
                  <a:pos x="110" y="124"/>
                </a:cxn>
                <a:cxn ang="0">
                  <a:pos x="114" y="124"/>
                </a:cxn>
                <a:cxn ang="0">
                  <a:pos x="114" y="118"/>
                </a:cxn>
                <a:cxn ang="0">
                  <a:pos x="118" y="108"/>
                </a:cxn>
                <a:cxn ang="0">
                  <a:pos x="132" y="96"/>
                </a:cxn>
                <a:cxn ang="0">
                  <a:pos x="132" y="94"/>
                </a:cxn>
                <a:cxn ang="0">
                  <a:pos x="132" y="86"/>
                </a:cxn>
                <a:cxn ang="0">
                  <a:pos x="128" y="84"/>
                </a:cxn>
                <a:cxn ang="0">
                  <a:pos x="124" y="72"/>
                </a:cxn>
                <a:cxn ang="0">
                  <a:pos x="126" y="62"/>
                </a:cxn>
                <a:cxn ang="0">
                  <a:pos x="120" y="56"/>
                </a:cxn>
                <a:cxn ang="0">
                  <a:pos x="130" y="48"/>
                </a:cxn>
                <a:cxn ang="0">
                  <a:pos x="130" y="40"/>
                </a:cxn>
                <a:cxn ang="0">
                  <a:pos x="124" y="18"/>
                </a:cxn>
                <a:cxn ang="0">
                  <a:pos x="124" y="16"/>
                </a:cxn>
                <a:cxn ang="0">
                  <a:pos x="116" y="10"/>
                </a:cxn>
                <a:cxn ang="0">
                  <a:pos x="92" y="12"/>
                </a:cxn>
                <a:cxn ang="0">
                  <a:pos x="72" y="8"/>
                </a:cxn>
                <a:cxn ang="0">
                  <a:pos x="62" y="12"/>
                </a:cxn>
                <a:cxn ang="0">
                  <a:pos x="58" y="4"/>
                </a:cxn>
                <a:cxn ang="0">
                  <a:pos x="62" y="4"/>
                </a:cxn>
                <a:cxn ang="0">
                  <a:pos x="60" y="2"/>
                </a:cxn>
                <a:cxn ang="0">
                  <a:pos x="52" y="0"/>
                </a:cxn>
                <a:cxn ang="0">
                  <a:pos x="42" y="2"/>
                </a:cxn>
                <a:cxn ang="0">
                  <a:pos x="24" y="12"/>
                </a:cxn>
                <a:cxn ang="0">
                  <a:pos x="4" y="20"/>
                </a:cxn>
                <a:cxn ang="0">
                  <a:pos x="2" y="22"/>
                </a:cxn>
                <a:cxn ang="0">
                  <a:pos x="4" y="24"/>
                </a:cxn>
                <a:cxn ang="0">
                  <a:pos x="4" y="26"/>
                </a:cxn>
                <a:cxn ang="0">
                  <a:pos x="0" y="24"/>
                </a:cxn>
                <a:cxn ang="0">
                  <a:pos x="0" y="24"/>
                </a:cxn>
              </a:cxnLst>
              <a:rect l="0" t="0" r="r" b="b"/>
              <a:pathLst>
                <a:path w="132" h="124">
                  <a:moveTo>
                    <a:pt x="0" y="24"/>
                  </a:moveTo>
                  <a:lnTo>
                    <a:pt x="2" y="32"/>
                  </a:lnTo>
                  <a:lnTo>
                    <a:pt x="2" y="36"/>
                  </a:lnTo>
                  <a:lnTo>
                    <a:pt x="0" y="46"/>
                  </a:lnTo>
                  <a:lnTo>
                    <a:pt x="4" y="48"/>
                  </a:lnTo>
                  <a:lnTo>
                    <a:pt x="4" y="62"/>
                  </a:lnTo>
                  <a:lnTo>
                    <a:pt x="6" y="72"/>
                  </a:lnTo>
                  <a:lnTo>
                    <a:pt x="10" y="76"/>
                  </a:lnTo>
                  <a:lnTo>
                    <a:pt x="8" y="88"/>
                  </a:lnTo>
                  <a:lnTo>
                    <a:pt x="10" y="90"/>
                  </a:lnTo>
                  <a:lnTo>
                    <a:pt x="12" y="86"/>
                  </a:lnTo>
                  <a:lnTo>
                    <a:pt x="16" y="90"/>
                  </a:lnTo>
                  <a:lnTo>
                    <a:pt x="24" y="90"/>
                  </a:lnTo>
                  <a:lnTo>
                    <a:pt x="28" y="94"/>
                  </a:lnTo>
                  <a:lnTo>
                    <a:pt x="28" y="98"/>
                  </a:lnTo>
                  <a:lnTo>
                    <a:pt x="34" y="102"/>
                  </a:lnTo>
                  <a:lnTo>
                    <a:pt x="38" y="100"/>
                  </a:lnTo>
                  <a:lnTo>
                    <a:pt x="36" y="98"/>
                  </a:lnTo>
                  <a:lnTo>
                    <a:pt x="48" y="100"/>
                  </a:lnTo>
                  <a:lnTo>
                    <a:pt x="48" y="104"/>
                  </a:lnTo>
                  <a:lnTo>
                    <a:pt x="54" y="106"/>
                  </a:lnTo>
                  <a:lnTo>
                    <a:pt x="58" y="114"/>
                  </a:lnTo>
                  <a:lnTo>
                    <a:pt x="62" y="116"/>
                  </a:lnTo>
                  <a:lnTo>
                    <a:pt x="66" y="118"/>
                  </a:lnTo>
                  <a:lnTo>
                    <a:pt x="70" y="116"/>
                  </a:lnTo>
                  <a:lnTo>
                    <a:pt x="76" y="122"/>
                  </a:lnTo>
                  <a:lnTo>
                    <a:pt x="84" y="118"/>
                  </a:lnTo>
                  <a:lnTo>
                    <a:pt x="90" y="120"/>
                  </a:lnTo>
                  <a:lnTo>
                    <a:pt x="98" y="118"/>
                  </a:lnTo>
                  <a:lnTo>
                    <a:pt x="110" y="124"/>
                  </a:lnTo>
                  <a:lnTo>
                    <a:pt x="114" y="124"/>
                  </a:lnTo>
                  <a:lnTo>
                    <a:pt x="114" y="118"/>
                  </a:lnTo>
                  <a:lnTo>
                    <a:pt x="118" y="108"/>
                  </a:lnTo>
                  <a:lnTo>
                    <a:pt x="132" y="96"/>
                  </a:lnTo>
                  <a:lnTo>
                    <a:pt x="132" y="94"/>
                  </a:lnTo>
                  <a:lnTo>
                    <a:pt x="132" y="86"/>
                  </a:lnTo>
                  <a:lnTo>
                    <a:pt x="128" y="84"/>
                  </a:lnTo>
                  <a:lnTo>
                    <a:pt x="124" y="72"/>
                  </a:lnTo>
                  <a:lnTo>
                    <a:pt x="126" y="62"/>
                  </a:lnTo>
                  <a:lnTo>
                    <a:pt x="120" y="56"/>
                  </a:lnTo>
                  <a:lnTo>
                    <a:pt x="130" y="48"/>
                  </a:lnTo>
                  <a:lnTo>
                    <a:pt x="130" y="40"/>
                  </a:lnTo>
                  <a:lnTo>
                    <a:pt x="124" y="18"/>
                  </a:lnTo>
                  <a:lnTo>
                    <a:pt x="124" y="16"/>
                  </a:lnTo>
                  <a:lnTo>
                    <a:pt x="116" y="10"/>
                  </a:lnTo>
                  <a:lnTo>
                    <a:pt x="92" y="12"/>
                  </a:lnTo>
                  <a:lnTo>
                    <a:pt x="72" y="8"/>
                  </a:lnTo>
                  <a:lnTo>
                    <a:pt x="62" y="12"/>
                  </a:lnTo>
                  <a:lnTo>
                    <a:pt x="58" y="4"/>
                  </a:lnTo>
                  <a:lnTo>
                    <a:pt x="62" y="4"/>
                  </a:lnTo>
                  <a:lnTo>
                    <a:pt x="60" y="2"/>
                  </a:lnTo>
                  <a:lnTo>
                    <a:pt x="52" y="0"/>
                  </a:lnTo>
                  <a:lnTo>
                    <a:pt x="42" y="2"/>
                  </a:lnTo>
                  <a:lnTo>
                    <a:pt x="24" y="12"/>
                  </a:lnTo>
                  <a:lnTo>
                    <a:pt x="4" y="20"/>
                  </a:lnTo>
                  <a:lnTo>
                    <a:pt x="2" y="22"/>
                  </a:lnTo>
                  <a:lnTo>
                    <a:pt x="4" y="24"/>
                  </a:lnTo>
                  <a:lnTo>
                    <a:pt x="4" y="26"/>
                  </a:lnTo>
                  <a:lnTo>
                    <a:pt x="0" y="24"/>
                  </a:lnTo>
                  <a:lnTo>
                    <a:pt x="0"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2" name="Freeform 314">
              <a:extLst>
                <a:ext uri="{FF2B5EF4-FFF2-40B4-BE49-F238E27FC236}">
                  <a16:creationId xmlns:a16="http://schemas.microsoft.com/office/drawing/2014/main" xmlns="" id="{2CB4FE2A-3995-48E2-806B-9648E2254188}"/>
                </a:ext>
              </a:extLst>
            </p:cNvPr>
            <p:cNvSpPr>
              <a:spLocks/>
            </p:cNvSpPr>
            <p:nvPr/>
          </p:nvSpPr>
          <p:spPr bwMode="auto">
            <a:xfrm>
              <a:off x="4792663" y="2951163"/>
              <a:ext cx="158750" cy="92075"/>
            </a:xfrm>
            <a:custGeom>
              <a:avLst/>
              <a:gdLst/>
              <a:ahLst/>
              <a:cxnLst>
                <a:cxn ang="0">
                  <a:pos x="78" y="58"/>
                </a:cxn>
                <a:cxn ang="0">
                  <a:pos x="84" y="54"/>
                </a:cxn>
                <a:cxn ang="0">
                  <a:pos x="90" y="54"/>
                </a:cxn>
                <a:cxn ang="0">
                  <a:pos x="94" y="46"/>
                </a:cxn>
                <a:cxn ang="0">
                  <a:pos x="100" y="46"/>
                </a:cxn>
                <a:cxn ang="0">
                  <a:pos x="98" y="36"/>
                </a:cxn>
                <a:cxn ang="0">
                  <a:pos x="92" y="26"/>
                </a:cxn>
                <a:cxn ang="0">
                  <a:pos x="94" y="18"/>
                </a:cxn>
                <a:cxn ang="0">
                  <a:pos x="88" y="10"/>
                </a:cxn>
                <a:cxn ang="0">
                  <a:pos x="88" y="10"/>
                </a:cxn>
                <a:cxn ang="0">
                  <a:pos x="76" y="10"/>
                </a:cxn>
                <a:cxn ang="0">
                  <a:pos x="70" y="4"/>
                </a:cxn>
                <a:cxn ang="0">
                  <a:pos x="58" y="0"/>
                </a:cxn>
                <a:cxn ang="0">
                  <a:pos x="46" y="4"/>
                </a:cxn>
                <a:cxn ang="0">
                  <a:pos x="46" y="6"/>
                </a:cxn>
                <a:cxn ang="0">
                  <a:pos x="46" y="20"/>
                </a:cxn>
                <a:cxn ang="0">
                  <a:pos x="44" y="28"/>
                </a:cxn>
                <a:cxn ang="0">
                  <a:pos x="42" y="24"/>
                </a:cxn>
                <a:cxn ang="0">
                  <a:pos x="36" y="26"/>
                </a:cxn>
                <a:cxn ang="0">
                  <a:pos x="34" y="24"/>
                </a:cxn>
                <a:cxn ang="0">
                  <a:pos x="30" y="18"/>
                </a:cxn>
                <a:cxn ang="0">
                  <a:pos x="30" y="20"/>
                </a:cxn>
                <a:cxn ang="0">
                  <a:pos x="22" y="8"/>
                </a:cxn>
                <a:cxn ang="0">
                  <a:pos x="12" y="12"/>
                </a:cxn>
                <a:cxn ang="0">
                  <a:pos x="2" y="32"/>
                </a:cxn>
                <a:cxn ang="0">
                  <a:pos x="0" y="44"/>
                </a:cxn>
                <a:cxn ang="0">
                  <a:pos x="2" y="46"/>
                </a:cxn>
                <a:cxn ang="0">
                  <a:pos x="4" y="48"/>
                </a:cxn>
                <a:cxn ang="0">
                  <a:pos x="8" y="42"/>
                </a:cxn>
                <a:cxn ang="0">
                  <a:pos x="16" y="38"/>
                </a:cxn>
                <a:cxn ang="0">
                  <a:pos x="38" y="40"/>
                </a:cxn>
                <a:cxn ang="0">
                  <a:pos x="46" y="42"/>
                </a:cxn>
                <a:cxn ang="0">
                  <a:pos x="54" y="38"/>
                </a:cxn>
                <a:cxn ang="0">
                  <a:pos x="58" y="44"/>
                </a:cxn>
                <a:cxn ang="0">
                  <a:pos x="64" y="46"/>
                </a:cxn>
                <a:cxn ang="0">
                  <a:pos x="78" y="58"/>
                </a:cxn>
                <a:cxn ang="0">
                  <a:pos x="78" y="58"/>
                </a:cxn>
              </a:cxnLst>
              <a:rect l="0" t="0" r="r" b="b"/>
              <a:pathLst>
                <a:path w="100" h="58">
                  <a:moveTo>
                    <a:pt x="78" y="58"/>
                  </a:moveTo>
                  <a:lnTo>
                    <a:pt x="84" y="54"/>
                  </a:lnTo>
                  <a:lnTo>
                    <a:pt x="90" y="54"/>
                  </a:lnTo>
                  <a:lnTo>
                    <a:pt x="94" y="46"/>
                  </a:lnTo>
                  <a:lnTo>
                    <a:pt x="100" y="46"/>
                  </a:lnTo>
                  <a:lnTo>
                    <a:pt x="98" y="36"/>
                  </a:lnTo>
                  <a:lnTo>
                    <a:pt x="92" y="26"/>
                  </a:lnTo>
                  <a:lnTo>
                    <a:pt x="94" y="18"/>
                  </a:lnTo>
                  <a:lnTo>
                    <a:pt x="88" y="10"/>
                  </a:lnTo>
                  <a:lnTo>
                    <a:pt x="88" y="10"/>
                  </a:lnTo>
                  <a:lnTo>
                    <a:pt x="76" y="10"/>
                  </a:lnTo>
                  <a:lnTo>
                    <a:pt x="70" y="4"/>
                  </a:lnTo>
                  <a:lnTo>
                    <a:pt x="58" y="0"/>
                  </a:lnTo>
                  <a:lnTo>
                    <a:pt x="46" y="4"/>
                  </a:lnTo>
                  <a:lnTo>
                    <a:pt x="46" y="6"/>
                  </a:lnTo>
                  <a:lnTo>
                    <a:pt x="46" y="20"/>
                  </a:lnTo>
                  <a:lnTo>
                    <a:pt x="44" y="28"/>
                  </a:lnTo>
                  <a:lnTo>
                    <a:pt x="42" y="24"/>
                  </a:lnTo>
                  <a:lnTo>
                    <a:pt x="36" y="26"/>
                  </a:lnTo>
                  <a:lnTo>
                    <a:pt x="34" y="24"/>
                  </a:lnTo>
                  <a:lnTo>
                    <a:pt x="30" y="18"/>
                  </a:lnTo>
                  <a:lnTo>
                    <a:pt x="30" y="20"/>
                  </a:lnTo>
                  <a:lnTo>
                    <a:pt x="22" y="8"/>
                  </a:lnTo>
                  <a:lnTo>
                    <a:pt x="12" y="12"/>
                  </a:lnTo>
                  <a:lnTo>
                    <a:pt x="2" y="32"/>
                  </a:lnTo>
                  <a:lnTo>
                    <a:pt x="0" y="44"/>
                  </a:lnTo>
                  <a:lnTo>
                    <a:pt x="2" y="46"/>
                  </a:lnTo>
                  <a:lnTo>
                    <a:pt x="4" y="48"/>
                  </a:lnTo>
                  <a:lnTo>
                    <a:pt x="8" y="42"/>
                  </a:lnTo>
                  <a:lnTo>
                    <a:pt x="16" y="38"/>
                  </a:lnTo>
                  <a:lnTo>
                    <a:pt x="38" y="40"/>
                  </a:lnTo>
                  <a:lnTo>
                    <a:pt x="46" y="42"/>
                  </a:lnTo>
                  <a:lnTo>
                    <a:pt x="54" y="38"/>
                  </a:lnTo>
                  <a:lnTo>
                    <a:pt x="58" y="44"/>
                  </a:lnTo>
                  <a:lnTo>
                    <a:pt x="64" y="46"/>
                  </a:lnTo>
                  <a:lnTo>
                    <a:pt x="78" y="58"/>
                  </a:lnTo>
                  <a:lnTo>
                    <a:pt x="78" y="5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3" name="Freeform 315">
              <a:extLst>
                <a:ext uri="{FF2B5EF4-FFF2-40B4-BE49-F238E27FC236}">
                  <a16:creationId xmlns:a16="http://schemas.microsoft.com/office/drawing/2014/main" xmlns="" id="{1A4F64FD-64CD-4465-B28F-A3049F8BAAC9}"/>
                </a:ext>
              </a:extLst>
            </p:cNvPr>
            <p:cNvSpPr>
              <a:spLocks/>
            </p:cNvSpPr>
            <p:nvPr/>
          </p:nvSpPr>
          <p:spPr bwMode="auto">
            <a:xfrm>
              <a:off x="4795838" y="3011488"/>
              <a:ext cx="120650" cy="92075"/>
            </a:xfrm>
            <a:custGeom>
              <a:avLst/>
              <a:gdLst/>
              <a:ahLst/>
              <a:cxnLst>
                <a:cxn ang="0">
                  <a:pos x="50" y="58"/>
                </a:cxn>
                <a:cxn ang="0">
                  <a:pos x="50" y="54"/>
                </a:cxn>
                <a:cxn ang="0">
                  <a:pos x="56" y="52"/>
                </a:cxn>
                <a:cxn ang="0">
                  <a:pos x="64" y="54"/>
                </a:cxn>
                <a:cxn ang="0">
                  <a:pos x="60" y="48"/>
                </a:cxn>
                <a:cxn ang="0">
                  <a:pos x="64" y="44"/>
                </a:cxn>
                <a:cxn ang="0">
                  <a:pos x="64" y="36"/>
                </a:cxn>
                <a:cxn ang="0">
                  <a:pos x="74" y="32"/>
                </a:cxn>
                <a:cxn ang="0">
                  <a:pos x="76" y="28"/>
                </a:cxn>
                <a:cxn ang="0">
                  <a:pos x="72" y="26"/>
                </a:cxn>
                <a:cxn ang="0">
                  <a:pos x="72" y="22"/>
                </a:cxn>
                <a:cxn ang="0">
                  <a:pos x="76" y="20"/>
                </a:cxn>
                <a:cxn ang="0">
                  <a:pos x="76" y="20"/>
                </a:cxn>
                <a:cxn ang="0">
                  <a:pos x="62" y="8"/>
                </a:cxn>
                <a:cxn ang="0">
                  <a:pos x="56" y="6"/>
                </a:cxn>
                <a:cxn ang="0">
                  <a:pos x="52" y="0"/>
                </a:cxn>
                <a:cxn ang="0">
                  <a:pos x="44" y="4"/>
                </a:cxn>
                <a:cxn ang="0">
                  <a:pos x="36" y="2"/>
                </a:cxn>
                <a:cxn ang="0">
                  <a:pos x="14" y="0"/>
                </a:cxn>
                <a:cxn ang="0">
                  <a:pos x="6" y="4"/>
                </a:cxn>
                <a:cxn ang="0">
                  <a:pos x="2" y="10"/>
                </a:cxn>
                <a:cxn ang="0">
                  <a:pos x="0" y="8"/>
                </a:cxn>
                <a:cxn ang="0">
                  <a:pos x="4" y="28"/>
                </a:cxn>
                <a:cxn ang="0">
                  <a:pos x="22" y="34"/>
                </a:cxn>
                <a:cxn ang="0">
                  <a:pos x="24" y="38"/>
                </a:cxn>
                <a:cxn ang="0">
                  <a:pos x="22" y="42"/>
                </a:cxn>
                <a:cxn ang="0">
                  <a:pos x="24" y="50"/>
                </a:cxn>
                <a:cxn ang="0">
                  <a:pos x="32" y="56"/>
                </a:cxn>
                <a:cxn ang="0">
                  <a:pos x="32" y="58"/>
                </a:cxn>
                <a:cxn ang="0">
                  <a:pos x="50" y="58"/>
                </a:cxn>
                <a:cxn ang="0">
                  <a:pos x="50" y="58"/>
                </a:cxn>
              </a:cxnLst>
              <a:rect l="0" t="0" r="r" b="b"/>
              <a:pathLst>
                <a:path w="76" h="58">
                  <a:moveTo>
                    <a:pt x="50" y="58"/>
                  </a:moveTo>
                  <a:lnTo>
                    <a:pt x="50" y="54"/>
                  </a:lnTo>
                  <a:lnTo>
                    <a:pt x="56" y="52"/>
                  </a:lnTo>
                  <a:lnTo>
                    <a:pt x="64" y="54"/>
                  </a:lnTo>
                  <a:lnTo>
                    <a:pt x="60" y="48"/>
                  </a:lnTo>
                  <a:lnTo>
                    <a:pt x="64" y="44"/>
                  </a:lnTo>
                  <a:lnTo>
                    <a:pt x="64" y="36"/>
                  </a:lnTo>
                  <a:lnTo>
                    <a:pt x="74" y="32"/>
                  </a:lnTo>
                  <a:lnTo>
                    <a:pt x="76" y="28"/>
                  </a:lnTo>
                  <a:lnTo>
                    <a:pt x="72" y="26"/>
                  </a:lnTo>
                  <a:lnTo>
                    <a:pt x="72" y="22"/>
                  </a:lnTo>
                  <a:lnTo>
                    <a:pt x="76" y="20"/>
                  </a:lnTo>
                  <a:lnTo>
                    <a:pt x="76" y="20"/>
                  </a:lnTo>
                  <a:lnTo>
                    <a:pt x="62" y="8"/>
                  </a:lnTo>
                  <a:lnTo>
                    <a:pt x="56" y="6"/>
                  </a:lnTo>
                  <a:lnTo>
                    <a:pt x="52" y="0"/>
                  </a:lnTo>
                  <a:lnTo>
                    <a:pt x="44" y="4"/>
                  </a:lnTo>
                  <a:lnTo>
                    <a:pt x="36" y="2"/>
                  </a:lnTo>
                  <a:lnTo>
                    <a:pt x="14" y="0"/>
                  </a:lnTo>
                  <a:lnTo>
                    <a:pt x="6" y="4"/>
                  </a:lnTo>
                  <a:lnTo>
                    <a:pt x="2" y="10"/>
                  </a:lnTo>
                  <a:lnTo>
                    <a:pt x="0" y="8"/>
                  </a:lnTo>
                  <a:lnTo>
                    <a:pt x="4" y="28"/>
                  </a:lnTo>
                  <a:lnTo>
                    <a:pt x="22" y="34"/>
                  </a:lnTo>
                  <a:lnTo>
                    <a:pt x="24" y="38"/>
                  </a:lnTo>
                  <a:lnTo>
                    <a:pt x="22" y="42"/>
                  </a:lnTo>
                  <a:lnTo>
                    <a:pt x="24" y="50"/>
                  </a:lnTo>
                  <a:lnTo>
                    <a:pt x="32" y="56"/>
                  </a:lnTo>
                  <a:lnTo>
                    <a:pt x="32" y="58"/>
                  </a:lnTo>
                  <a:lnTo>
                    <a:pt x="50" y="58"/>
                  </a:lnTo>
                  <a:lnTo>
                    <a:pt x="50" y="5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4" name="Freeform 316">
              <a:extLst>
                <a:ext uri="{FF2B5EF4-FFF2-40B4-BE49-F238E27FC236}">
                  <a16:creationId xmlns:a16="http://schemas.microsoft.com/office/drawing/2014/main" xmlns="" id="{422FABA9-A439-4EB8-8259-26233829788F}"/>
                </a:ext>
              </a:extLst>
            </p:cNvPr>
            <p:cNvSpPr>
              <a:spLocks/>
            </p:cNvSpPr>
            <p:nvPr/>
          </p:nvSpPr>
          <p:spPr bwMode="auto">
            <a:xfrm>
              <a:off x="4764088" y="3043238"/>
              <a:ext cx="69850" cy="50800"/>
            </a:xfrm>
            <a:custGeom>
              <a:avLst/>
              <a:gdLst/>
              <a:ahLst/>
              <a:cxnLst>
                <a:cxn ang="0">
                  <a:pos x="0" y="28"/>
                </a:cxn>
                <a:cxn ang="0">
                  <a:pos x="20" y="32"/>
                </a:cxn>
                <a:cxn ang="0">
                  <a:pos x="44" y="30"/>
                </a:cxn>
                <a:cxn ang="0">
                  <a:pos x="42" y="22"/>
                </a:cxn>
                <a:cxn ang="0">
                  <a:pos x="44" y="18"/>
                </a:cxn>
                <a:cxn ang="0">
                  <a:pos x="42" y="14"/>
                </a:cxn>
                <a:cxn ang="0">
                  <a:pos x="24" y="8"/>
                </a:cxn>
                <a:cxn ang="0">
                  <a:pos x="22" y="18"/>
                </a:cxn>
                <a:cxn ang="0">
                  <a:pos x="14" y="16"/>
                </a:cxn>
                <a:cxn ang="0">
                  <a:pos x="20" y="6"/>
                </a:cxn>
                <a:cxn ang="0">
                  <a:pos x="20" y="0"/>
                </a:cxn>
                <a:cxn ang="0">
                  <a:pos x="16" y="10"/>
                </a:cxn>
                <a:cxn ang="0">
                  <a:pos x="12" y="16"/>
                </a:cxn>
                <a:cxn ang="0">
                  <a:pos x="6" y="16"/>
                </a:cxn>
                <a:cxn ang="0">
                  <a:pos x="4" y="24"/>
                </a:cxn>
                <a:cxn ang="0">
                  <a:pos x="0" y="28"/>
                </a:cxn>
                <a:cxn ang="0">
                  <a:pos x="0" y="28"/>
                </a:cxn>
              </a:cxnLst>
              <a:rect l="0" t="0" r="r" b="b"/>
              <a:pathLst>
                <a:path w="44" h="32">
                  <a:moveTo>
                    <a:pt x="0" y="28"/>
                  </a:moveTo>
                  <a:lnTo>
                    <a:pt x="20" y="32"/>
                  </a:lnTo>
                  <a:lnTo>
                    <a:pt x="44" y="30"/>
                  </a:lnTo>
                  <a:lnTo>
                    <a:pt x="42" y="22"/>
                  </a:lnTo>
                  <a:lnTo>
                    <a:pt x="44" y="18"/>
                  </a:lnTo>
                  <a:lnTo>
                    <a:pt x="42" y="14"/>
                  </a:lnTo>
                  <a:lnTo>
                    <a:pt x="24" y="8"/>
                  </a:lnTo>
                  <a:lnTo>
                    <a:pt x="22" y="18"/>
                  </a:lnTo>
                  <a:lnTo>
                    <a:pt x="14" y="16"/>
                  </a:lnTo>
                  <a:lnTo>
                    <a:pt x="20" y="6"/>
                  </a:lnTo>
                  <a:lnTo>
                    <a:pt x="20" y="0"/>
                  </a:lnTo>
                  <a:lnTo>
                    <a:pt x="16" y="10"/>
                  </a:lnTo>
                  <a:lnTo>
                    <a:pt x="12" y="16"/>
                  </a:lnTo>
                  <a:lnTo>
                    <a:pt x="6" y="16"/>
                  </a:lnTo>
                  <a:lnTo>
                    <a:pt x="4" y="24"/>
                  </a:lnTo>
                  <a:lnTo>
                    <a:pt x="0" y="28"/>
                  </a:lnTo>
                  <a:lnTo>
                    <a:pt x="0"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5" name="Freeform 317">
              <a:extLst>
                <a:ext uri="{FF2B5EF4-FFF2-40B4-BE49-F238E27FC236}">
                  <a16:creationId xmlns:a16="http://schemas.microsoft.com/office/drawing/2014/main" xmlns="" id="{CFC50C2E-EF08-4883-AAB0-267CB693C26D}"/>
                </a:ext>
              </a:extLst>
            </p:cNvPr>
            <p:cNvSpPr>
              <a:spLocks/>
            </p:cNvSpPr>
            <p:nvPr/>
          </p:nvSpPr>
          <p:spPr bwMode="auto">
            <a:xfrm>
              <a:off x="4154488" y="3440113"/>
              <a:ext cx="266700" cy="209550"/>
            </a:xfrm>
            <a:custGeom>
              <a:avLst/>
              <a:gdLst/>
              <a:ahLst/>
              <a:cxnLst>
                <a:cxn ang="0">
                  <a:pos x="24" y="106"/>
                </a:cxn>
                <a:cxn ang="0">
                  <a:pos x="28" y="90"/>
                </a:cxn>
                <a:cxn ang="0">
                  <a:pos x="26" y="72"/>
                </a:cxn>
                <a:cxn ang="0">
                  <a:pos x="32" y="60"/>
                </a:cxn>
                <a:cxn ang="0">
                  <a:pos x="40" y="42"/>
                </a:cxn>
                <a:cxn ang="0">
                  <a:pos x="38" y="32"/>
                </a:cxn>
                <a:cxn ang="0">
                  <a:pos x="16" y="32"/>
                </a:cxn>
                <a:cxn ang="0">
                  <a:pos x="10" y="32"/>
                </a:cxn>
                <a:cxn ang="0">
                  <a:pos x="6" y="30"/>
                </a:cxn>
                <a:cxn ang="0">
                  <a:pos x="6" y="26"/>
                </a:cxn>
                <a:cxn ang="0">
                  <a:pos x="6" y="22"/>
                </a:cxn>
                <a:cxn ang="0">
                  <a:pos x="4" y="18"/>
                </a:cxn>
                <a:cxn ang="0">
                  <a:pos x="0" y="14"/>
                </a:cxn>
                <a:cxn ang="0">
                  <a:pos x="12" y="6"/>
                </a:cxn>
                <a:cxn ang="0">
                  <a:pos x="20" y="0"/>
                </a:cxn>
                <a:cxn ang="0">
                  <a:pos x="44" y="0"/>
                </a:cxn>
                <a:cxn ang="0">
                  <a:pos x="76" y="4"/>
                </a:cxn>
                <a:cxn ang="0">
                  <a:pos x="106" y="12"/>
                </a:cxn>
                <a:cxn ang="0">
                  <a:pos x="130" y="20"/>
                </a:cxn>
                <a:cxn ang="0">
                  <a:pos x="142" y="20"/>
                </a:cxn>
                <a:cxn ang="0">
                  <a:pos x="146" y="22"/>
                </a:cxn>
                <a:cxn ang="0">
                  <a:pos x="166" y="24"/>
                </a:cxn>
                <a:cxn ang="0">
                  <a:pos x="166" y="28"/>
                </a:cxn>
                <a:cxn ang="0">
                  <a:pos x="166" y="34"/>
                </a:cxn>
                <a:cxn ang="0">
                  <a:pos x="138" y="48"/>
                </a:cxn>
                <a:cxn ang="0">
                  <a:pos x="122" y="72"/>
                </a:cxn>
                <a:cxn ang="0">
                  <a:pos x="122" y="84"/>
                </a:cxn>
                <a:cxn ang="0">
                  <a:pos x="126" y="90"/>
                </a:cxn>
                <a:cxn ang="0">
                  <a:pos x="114" y="104"/>
                </a:cxn>
                <a:cxn ang="0">
                  <a:pos x="106" y="108"/>
                </a:cxn>
                <a:cxn ang="0">
                  <a:pos x="98" y="120"/>
                </a:cxn>
                <a:cxn ang="0">
                  <a:pos x="64" y="124"/>
                </a:cxn>
                <a:cxn ang="0">
                  <a:pos x="52" y="132"/>
                </a:cxn>
                <a:cxn ang="0">
                  <a:pos x="40" y="118"/>
                </a:cxn>
                <a:cxn ang="0">
                  <a:pos x="32" y="114"/>
                </a:cxn>
                <a:cxn ang="0">
                  <a:pos x="26" y="114"/>
                </a:cxn>
              </a:cxnLst>
              <a:rect l="0" t="0" r="r" b="b"/>
              <a:pathLst>
                <a:path w="168" h="132">
                  <a:moveTo>
                    <a:pt x="26" y="114"/>
                  </a:moveTo>
                  <a:lnTo>
                    <a:pt x="24" y="106"/>
                  </a:lnTo>
                  <a:lnTo>
                    <a:pt x="32" y="100"/>
                  </a:lnTo>
                  <a:lnTo>
                    <a:pt x="28" y="90"/>
                  </a:lnTo>
                  <a:lnTo>
                    <a:pt x="30" y="82"/>
                  </a:lnTo>
                  <a:lnTo>
                    <a:pt x="26" y="72"/>
                  </a:lnTo>
                  <a:lnTo>
                    <a:pt x="34" y="68"/>
                  </a:lnTo>
                  <a:lnTo>
                    <a:pt x="32" y="60"/>
                  </a:lnTo>
                  <a:lnTo>
                    <a:pt x="34" y="48"/>
                  </a:lnTo>
                  <a:lnTo>
                    <a:pt x="40" y="42"/>
                  </a:lnTo>
                  <a:lnTo>
                    <a:pt x="42" y="38"/>
                  </a:lnTo>
                  <a:lnTo>
                    <a:pt x="38" y="32"/>
                  </a:lnTo>
                  <a:lnTo>
                    <a:pt x="18" y="34"/>
                  </a:lnTo>
                  <a:lnTo>
                    <a:pt x="16" y="32"/>
                  </a:lnTo>
                  <a:lnTo>
                    <a:pt x="16" y="30"/>
                  </a:lnTo>
                  <a:lnTo>
                    <a:pt x="10" y="32"/>
                  </a:lnTo>
                  <a:lnTo>
                    <a:pt x="8" y="34"/>
                  </a:lnTo>
                  <a:lnTo>
                    <a:pt x="6" y="30"/>
                  </a:lnTo>
                  <a:lnTo>
                    <a:pt x="8" y="26"/>
                  </a:lnTo>
                  <a:lnTo>
                    <a:pt x="6" y="26"/>
                  </a:lnTo>
                  <a:lnTo>
                    <a:pt x="8" y="24"/>
                  </a:lnTo>
                  <a:lnTo>
                    <a:pt x="6" y="22"/>
                  </a:lnTo>
                  <a:lnTo>
                    <a:pt x="6" y="20"/>
                  </a:lnTo>
                  <a:lnTo>
                    <a:pt x="4" y="18"/>
                  </a:lnTo>
                  <a:lnTo>
                    <a:pt x="4" y="16"/>
                  </a:lnTo>
                  <a:lnTo>
                    <a:pt x="0" y="14"/>
                  </a:lnTo>
                  <a:lnTo>
                    <a:pt x="4" y="8"/>
                  </a:lnTo>
                  <a:lnTo>
                    <a:pt x="12" y="6"/>
                  </a:lnTo>
                  <a:lnTo>
                    <a:pt x="16" y="0"/>
                  </a:lnTo>
                  <a:lnTo>
                    <a:pt x="20" y="0"/>
                  </a:lnTo>
                  <a:lnTo>
                    <a:pt x="32" y="2"/>
                  </a:lnTo>
                  <a:lnTo>
                    <a:pt x="44" y="0"/>
                  </a:lnTo>
                  <a:lnTo>
                    <a:pt x="62" y="4"/>
                  </a:lnTo>
                  <a:lnTo>
                    <a:pt x="76" y="4"/>
                  </a:lnTo>
                  <a:lnTo>
                    <a:pt x="100" y="6"/>
                  </a:lnTo>
                  <a:lnTo>
                    <a:pt x="106" y="12"/>
                  </a:lnTo>
                  <a:lnTo>
                    <a:pt x="116" y="16"/>
                  </a:lnTo>
                  <a:lnTo>
                    <a:pt x="130" y="20"/>
                  </a:lnTo>
                  <a:lnTo>
                    <a:pt x="136" y="16"/>
                  </a:lnTo>
                  <a:lnTo>
                    <a:pt x="142" y="20"/>
                  </a:lnTo>
                  <a:lnTo>
                    <a:pt x="144" y="24"/>
                  </a:lnTo>
                  <a:lnTo>
                    <a:pt x="146" y="22"/>
                  </a:lnTo>
                  <a:lnTo>
                    <a:pt x="150" y="24"/>
                  </a:lnTo>
                  <a:lnTo>
                    <a:pt x="166" y="24"/>
                  </a:lnTo>
                  <a:lnTo>
                    <a:pt x="168" y="26"/>
                  </a:lnTo>
                  <a:lnTo>
                    <a:pt x="166" y="28"/>
                  </a:lnTo>
                  <a:lnTo>
                    <a:pt x="168" y="32"/>
                  </a:lnTo>
                  <a:lnTo>
                    <a:pt x="166" y="34"/>
                  </a:lnTo>
                  <a:lnTo>
                    <a:pt x="152" y="44"/>
                  </a:lnTo>
                  <a:lnTo>
                    <a:pt x="138" y="48"/>
                  </a:lnTo>
                  <a:lnTo>
                    <a:pt x="136" y="52"/>
                  </a:lnTo>
                  <a:lnTo>
                    <a:pt x="122" y="72"/>
                  </a:lnTo>
                  <a:lnTo>
                    <a:pt x="120" y="76"/>
                  </a:lnTo>
                  <a:lnTo>
                    <a:pt x="122" y="84"/>
                  </a:lnTo>
                  <a:lnTo>
                    <a:pt x="128" y="88"/>
                  </a:lnTo>
                  <a:lnTo>
                    <a:pt x="126" y="90"/>
                  </a:lnTo>
                  <a:lnTo>
                    <a:pt x="118" y="94"/>
                  </a:lnTo>
                  <a:lnTo>
                    <a:pt x="114" y="104"/>
                  </a:lnTo>
                  <a:lnTo>
                    <a:pt x="114" y="106"/>
                  </a:lnTo>
                  <a:lnTo>
                    <a:pt x="106" y="108"/>
                  </a:lnTo>
                  <a:lnTo>
                    <a:pt x="102" y="112"/>
                  </a:lnTo>
                  <a:lnTo>
                    <a:pt x="98" y="120"/>
                  </a:lnTo>
                  <a:lnTo>
                    <a:pt x="66" y="122"/>
                  </a:lnTo>
                  <a:lnTo>
                    <a:pt x="64" y="124"/>
                  </a:lnTo>
                  <a:lnTo>
                    <a:pt x="58" y="126"/>
                  </a:lnTo>
                  <a:lnTo>
                    <a:pt x="52" y="132"/>
                  </a:lnTo>
                  <a:lnTo>
                    <a:pt x="44" y="130"/>
                  </a:lnTo>
                  <a:lnTo>
                    <a:pt x="40" y="118"/>
                  </a:lnTo>
                  <a:lnTo>
                    <a:pt x="36" y="116"/>
                  </a:lnTo>
                  <a:lnTo>
                    <a:pt x="32" y="114"/>
                  </a:lnTo>
                  <a:lnTo>
                    <a:pt x="26" y="114"/>
                  </a:lnTo>
                  <a:lnTo>
                    <a:pt x="26" y="1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6" name="Freeform 318">
              <a:extLst>
                <a:ext uri="{FF2B5EF4-FFF2-40B4-BE49-F238E27FC236}">
                  <a16:creationId xmlns:a16="http://schemas.microsoft.com/office/drawing/2014/main" xmlns="" id="{94C58B7F-86AC-45CB-9D95-1A89683B2588}"/>
                </a:ext>
              </a:extLst>
            </p:cNvPr>
            <p:cNvSpPr>
              <a:spLocks/>
            </p:cNvSpPr>
            <p:nvPr/>
          </p:nvSpPr>
          <p:spPr bwMode="auto">
            <a:xfrm>
              <a:off x="4249738" y="3208338"/>
              <a:ext cx="269875" cy="269875"/>
            </a:xfrm>
            <a:custGeom>
              <a:avLst/>
              <a:gdLst/>
              <a:ahLst/>
              <a:cxnLst>
                <a:cxn ang="0">
                  <a:pos x="88" y="4"/>
                </a:cxn>
                <a:cxn ang="0">
                  <a:pos x="86" y="18"/>
                </a:cxn>
                <a:cxn ang="0">
                  <a:pos x="68" y="28"/>
                </a:cxn>
                <a:cxn ang="0">
                  <a:pos x="70" y="34"/>
                </a:cxn>
                <a:cxn ang="0">
                  <a:pos x="50" y="36"/>
                </a:cxn>
                <a:cxn ang="0">
                  <a:pos x="48" y="30"/>
                </a:cxn>
                <a:cxn ang="0">
                  <a:pos x="44" y="48"/>
                </a:cxn>
                <a:cxn ang="0">
                  <a:pos x="44" y="50"/>
                </a:cxn>
                <a:cxn ang="0">
                  <a:pos x="30" y="52"/>
                </a:cxn>
                <a:cxn ang="0">
                  <a:pos x="18" y="46"/>
                </a:cxn>
                <a:cxn ang="0">
                  <a:pos x="2" y="54"/>
                </a:cxn>
                <a:cxn ang="0">
                  <a:pos x="6" y="56"/>
                </a:cxn>
                <a:cxn ang="0">
                  <a:pos x="6" y="62"/>
                </a:cxn>
                <a:cxn ang="0">
                  <a:pos x="6" y="68"/>
                </a:cxn>
                <a:cxn ang="0">
                  <a:pos x="22" y="72"/>
                </a:cxn>
                <a:cxn ang="0">
                  <a:pos x="32" y="78"/>
                </a:cxn>
                <a:cxn ang="0">
                  <a:pos x="36" y="80"/>
                </a:cxn>
                <a:cxn ang="0">
                  <a:pos x="40" y="92"/>
                </a:cxn>
                <a:cxn ang="0">
                  <a:pos x="50" y="104"/>
                </a:cxn>
                <a:cxn ang="0">
                  <a:pos x="54" y="114"/>
                </a:cxn>
                <a:cxn ang="0">
                  <a:pos x="52" y="112"/>
                </a:cxn>
                <a:cxn ang="0">
                  <a:pos x="52" y="128"/>
                </a:cxn>
                <a:cxn ang="0">
                  <a:pos x="46" y="148"/>
                </a:cxn>
                <a:cxn ang="0">
                  <a:pos x="40" y="152"/>
                </a:cxn>
                <a:cxn ang="0">
                  <a:pos x="56" y="162"/>
                </a:cxn>
                <a:cxn ang="0">
                  <a:pos x="76" y="162"/>
                </a:cxn>
                <a:cxn ang="0">
                  <a:pos x="84" y="166"/>
                </a:cxn>
                <a:cxn ang="0">
                  <a:pos x="90" y="170"/>
                </a:cxn>
                <a:cxn ang="0">
                  <a:pos x="104" y="162"/>
                </a:cxn>
                <a:cxn ang="0">
                  <a:pos x="118" y="148"/>
                </a:cxn>
                <a:cxn ang="0">
                  <a:pos x="132" y="152"/>
                </a:cxn>
                <a:cxn ang="0">
                  <a:pos x="152" y="154"/>
                </a:cxn>
                <a:cxn ang="0">
                  <a:pos x="164" y="144"/>
                </a:cxn>
                <a:cxn ang="0">
                  <a:pos x="158" y="136"/>
                </a:cxn>
                <a:cxn ang="0">
                  <a:pos x="156" y="124"/>
                </a:cxn>
                <a:cxn ang="0">
                  <a:pos x="154" y="120"/>
                </a:cxn>
                <a:cxn ang="0">
                  <a:pos x="154" y="106"/>
                </a:cxn>
                <a:cxn ang="0">
                  <a:pos x="156" y="102"/>
                </a:cxn>
                <a:cxn ang="0">
                  <a:pos x="154" y="94"/>
                </a:cxn>
                <a:cxn ang="0">
                  <a:pos x="144" y="100"/>
                </a:cxn>
                <a:cxn ang="0">
                  <a:pos x="150" y="82"/>
                </a:cxn>
                <a:cxn ang="0">
                  <a:pos x="154" y="74"/>
                </a:cxn>
                <a:cxn ang="0">
                  <a:pos x="164" y="70"/>
                </a:cxn>
                <a:cxn ang="0">
                  <a:pos x="166" y="52"/>
                </a:cxn>
                <a:cxn ang="0">
                  <a:pos x="152" y="38"/>
                </a:cxn>
                <a:cxn ang="0">
                  <a:pos x="140" y="30"/>
                </a:cxn>
                <a:cxn ang="0">
                  <a:pos x="130" y="28"/>
                </a:cxn>
                <a:cxn ang="0">
                  <a:pos x="126" y="24"/>
                </a:cxn>
                <a:cxn ang="0">
                  <a:pos x="118" y="16"/>
                </a:cxn>
                <a:cxn ang="0">
                  <a:pos x="106" y="6"/>
                </a:cxn>
                <a:cxn ang="0">
                  <a:pos x="100" y="0"/>
                </a:cxn>
              </a:cxnLst>
              <a:rect l="0" t="0" r="r" b="b"/>
              <a:pathLst>
                <a:path w="170" h="170">
                  <a:moveTo>
                    <a:pt x="100" y="0"/>
                  </a:moveTo>
                  <a:lnTo>
                    <a:pt x="88" y="4"/>
                  </a:lnTo>
                  <a:lnTo>
                    <a:pt x="86" y="8"/>
                  </a:lnTo>
                  <a:lnTo>
                    <a:pt x="86" y="18"/>
                  </a:lnTo>
                  <a:lnTo>
                    <a:pt x="80" y="24"/>
                  </a:lnTo>
                  <a:lnTo>
                    <a:pt x="68" y="28"/>
                  </a:lnTo>
                  <a:lnTo>
                    <a:pt x="66" y="32"/>
                  </a:lnTo>
                  <a:lnTo>
                    <a:pt x="70" y="34"/>
                  </a:lnTo>
                  <a:lnTo>
                    <a:pt x="62" y="38"/>
                  </a:lnTo>
                  <a:lnTo>
                    <a:pt x="50" y="36"/>
                  </a:lnTo>
                  <a:lnTo>
                    <a:pt x="48" y="32"/>
                  </a:lnTo>
                  <a:lnTo>
                    <a:pt x="48" y="30"/>
                  </a:lnTo>
                  <a:lnTo>
                    <a:pt x="40" y="28"/>
                  </a:lnTo>
                  <a:lnTo>
                    <a:pt x="44" y="48"/>
                  </a:lnTo>
                  <a:lnTo>
                    <a:pt x="46" y="50"/>
                  </a:lnTo>
                  <a:lnTo>
                    <a:pt x="44" y="50"/>
                  </a:lnTo>
                  <a:lnTo>
                    <a:pt x="40" y="50"/>
                  </a:lnTo>
                  <a:lnTo>
                    <a:pt x="30" y="52"/>
                  </a:lnTo>
                  <a:lnTo>
                    <a:pt x="24" y="46"/>
                  </a:lnTo>
                  <a:lnTo>
                    <a:pt x="18" y="46"/>
                  </a:lnTo>
                  <a:lnTo>
                    <a:pt x="16" y="48"/>
                  </a:lnTo>
                  <a:lnTo>
                    <a:pt x="2" y="54"/>
                  </a:lnTo>
                  <a:lnTo>
                    <a:pt x="0" y="56"/>
                  </a:lnTo>
                  <a:lnTo>
                    <a:pt x="6" y="56"/>
                  </a:lnTo>
                  <a:lnTo>
                    <a:pt x="2" y="58"/>
                  </a:lnTo>
                  <a:lnTo>
                    <a:pt x="6" y="62"/>
                  </a:lnTo>
                  <a:lnTo>
                    <a:pt x="2" y="62"/>
                  </a:lnTo>
                  <a:lnTo>
                    <a:pt x="6" y="68"/>
                  </a:lnTo>
                  <a:lnTo>
                    <a:pt x="12" y="66"/>
                  </a:lnTo>
                  <a:lnTo>
                    <a:pt x="22" y="72"/>
                  </a:lnTo>
                  <a:lnTo>
                    <a:pt x="32" y="72"/>
                  </a:lnTo>
                  <a:lnTo>
                    <a:pt x="32" y="78"/>
                  </a:lnTo>
                  <a:lnTo>
                    <a:pt x="42" y="78"/>
                  </a:lnTo>
                  <a:lnTo>
                    <a:pt x="36" y="80"/>
                  </a:lnTo>
                  <a:lnTo>
                    <a:pt x="36" y="86"/>
                  </a:lnTo>
                  <a:lnTo>
                    <a:pt x="40" y="92"/>
                  </a:lnTo>
                  <a:lnTo>
                    <a:pt x="50" y="96"/>
                  </a:lnTo>
                  <a:lnTo>
                    <a:pt x="50" y="104"/>
                  </a:lnTo>
                  <a:lnTo>
                    <a:pt x="50" y="106"/>
                  </a:lnTo>
                  <a:lnTo>
                    <a:pt x="54" y="114"/>
                  </a:lnTo>
                  <a:lnTo>
                    <a:pt x="56" y="116"/>
                  </a:lnTo>
                  <a:lnTo>
                    <a:pt x="52" y="112"/>
                  </a:lnTo>
                  <a:lnTo>
                    <a:pt x="50" y="126"/>
                  </a:lnTo>
                  <a:lnTo>
                    <a:pt x="52" y="128"/>
                  </a:lnTo>
                  <a:lnTo>
                    <a:pt x="48" y="132"/>
                  </a:lnTo>
                  <a:lnTo>
                    <a:pt x="46" y="148"/>
                  </a:lnTo>
                  <a:lnTo>
                    <a:pt x="44" y="150"/>
                  </a:lnTo>
                  <a:lnTo>
                    <a:pt x="40" y="152"/>
                  </a:lnTo>
                  <a:lnTo>
                    <a:pt x="46" y="158"/>
                  </a:lnTo>
                  <a:lnTo>
                    <a:pt x="56" y="162"/>
                  </a:lnTo>
                  <a:lnTo>
                    <a:pt x="70" y="166"/>
                  </a:lnTo>
                  <a:lnTo>
                    <a:pt x="76" y="162"/>
                  </a:lnTo>
                  <a:lnTo>
                    <a:pt x="82" y="166"/>
                  </a:lnTo>
                  <a:lnTo>
                    <a:pt x="84" y="166"/>
                  </a:lnTo>
                  <a:lnTo>
                    <a:pt x="86" y="168"/>
                  </a:lnTo>
                  <a:lnTo>
                    <a:pt x="90" y="170"/>
                  </a:lnTo>
                  <a:lnTo>
                    <a:pt x="106" y="170"/>
                  </a:lnTo>
                  <a:lnTo>
                    <a:pt x="104" y="162"/>
                  </a:lnTo>
                  <a:lnTo>
                    <a:pt x="106" y="156"/>
                  </a:lnTo>
                  <a:lnTo>
                    <a:pt x="118" y="148"/>
                  </a:lnTo>
                  <a:lnTo>
                    <a:pt x="126" y="152"/>
                  </a:lnTo>
                  <a:lnTo>
                    <a:pt x="132" y="152"/>
                  </a:lnTo>
                  <a:lnTo>
                    <a:pt x="146" y="156"/>
                  </a:lnTo>
                  <a:lnTo>
                    <a:pt x="152" y="154"/>
                  </a:lnTo>
                  <a:lnTo>
                    <a:pt x="158" y="146"/>
                  </a:lnTo>
                  <a:lnTo>
                    <a:pt x="164" y="144"/>
                  </a:lnTo>
                  <a:lnTo>
                    <a:pt x="164" y="136"/>
                  </a:lnTo>
                  <a:lnTo>
                    <a:pt x="158" y="136"/>
                  </a:lnTo>
                  <a:lnTo>
                    <a:pt x="156" y="132"/>
                  </a:lnTo>
                  <a:lnTo>
                    <a:pt x="156" y="124"/>
                  </a:lnTo>
                  <a:lnTo>
                    <a:pt x="152" y="122"/>
                  </a:lnTo>
                  <a:lnTo>
                    <a:pt x="154" y="120"/>
                  </a:lnTo>
                  <a:lnTo>
                    <a:pt x="158" y="116"/>
                  </a:lnTo>
                  <a:lnTo>
                    <a:pt x="154" y="106"/>
                  </a:lnTo>
                  <a:lnTo>
                    <a:pt x="156" y="104"/>
                  </a:lnTo>
                  <a:lnTo>
                    <a:pt x="156" y="102"/>
                  </a:lnTo>
                  <a:lnTo>
                    <a:pt x="154" y="102"/>
                  </a:lnTo>
                  <a:lnTo>
                    <a:pt x="154" y="94"/>
                  </a:lnTo>
                  <a:lnTo>
                    <a:pt x="148" y="94"/>
                  </a:lnTo>
                  <a:lnTo>
                    <a:pt x="144" y="100"/>
                  </a:lnTo>
                  <a:lnTo>
                    <a:pt x="144" y="94"/>
                  </a:lnTo>
                  <a:lnTo>
                    <a:pt x="150" y="82"/>
                  </a:lnTo>
                  <a:lnTo>
                    <a:pt x="156" y="76"/>
                  </a:lnTo>
                  <a:lnTo>
                    <a:pt x="154" y="74"/>
                  </a:lnTo>
                  <a:lnTo>
                    <a:pt x="156" y="72"/>
                  </a:lnTo>
                  <a:lnTo>
                    <a:pt x="164" y="70"/>
                  </a:lnTo>
                  <a:lnTo>
                    <a:pt x="164" y="60"/>
                  </a:lnTo>
                  <a:lnTo>
                    <a:pt x="166" y="52"/>
                  </a:lnTo>
                  <a:lnTo>
                    <a:pt x="170" y="44"/>
                  </a:lnTo>
                  <a:lnTo>
                    <a:pt x="152" y="38"/>
                  </a:lnTo>
                  <a:lnTo>
                    <a:pt x="146" y="32"/>
                  </a:lnTo>
                  <a:lnTo>
                    <a:pt x="140" y="30"/>
                  </a:lnTo>
                  <a:lnTo>
                    <a:pt x="134" y="30"/>
                  </a:lnTo>
                  <a:lnTo>
                    <a:pt x="130" y="28"/>
                  </a:lnTo>
                  <a:lnTo>
                    <a:pt x="130" y="20"/>
                  </a:lnTo>
                  <a:lnTo>
                    <a:pt x="126" y="24"/>
                  </a:lnTo>
                  <a:lnTo>
                    <a:pt x="120" y="22"/>
                  </a:lnTo>
                  <a:lnTo>
                    <a:pt x="118" y="16"/>
                  </a:lnTo>
                  <a:lnTo>
                    <a:pt x="108" y="12"/>
                  </a:lnTo>
                  <a:lnTo>
                    <a:pt x="106" y="6"/>
                  </a:lnTo>
                  <a:lnTo>
                    <a:pt x="100" y="6"/>
                  </a:lnTo>
                  <a:lnTo>
                    <a:pt x="100" y="0"/>
                  </a:lnTo>
                  <a:lnTo>
                    <a:pt x="10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7" name="Freeform 319">
              <a:extLst>
                <a:ext uri="{FF2B5EF4-FFF2-40B4-BE49-F238E27FC236}">
                  <a16:creationId xmlns:a16="http://schemas.microsoft.com/office/drawing/2014/main" xmlns="" id="{9F2B0D1B-D22E-44AB-A714-B445C4796898}"/>
                </a:ext>
              </a:extLst>
            </p:cNvPr>
            <p:cNvSpPr>
              <a:spLocks/>
            </p:cNvSpPr>
            <p:nvPr/>
          </p:nvSpPr>
          <p:spPr bwMode="auto">
            <a:xfrm>
              <a:off x="4151313" y="3487738"/>
              <a:ext cx="69850" cy="136525"/>
            </a:xfrm>
            <a:custGeom>
              <a:avLst/>
              <a:gdLst/>
              <a:ahLst/>
              <a:cxnLst>
                <a:cxn ang="0">
                  <a:pos x="10" y="4"/>
                </a:cxn>
                <a:cxn ang="0">
                  <a:pos x="12" y="2"/>
                </a:cxn>
                <a:cxn ang="0">
                  <a:pos x="18" y="0"/>
                </a:cxn>
                <a:cxn ang="0">
                  <a:pos x="18" y="2"/>
                </a:cxn>
                <a:cxn ang="0">
                  <a:pos x="20" y="4"/>
                </a:cxn>
                <a:cxn ang="0">
                  <a:pos x="40" y="2"/>
                </a:cxn>
                <a:cxn ang="0">
                  <a:pos x="44" y="8"/>
                </a:cxn>
                <a:cxn ang="0">
                  <a:pos x="42" y="12"/>
                </a:cxn>
                <a:cxn ang="0">
                  <a:pos x="36" y="18"/>
                </a:cxn>
                <a:cxn ang="0">
                  <a:pos x="34" y="30"/>
                </a:cxn>
                <a:cxn ang="0">
                  <a:pos x="36" y="38"/>
                </a:cxn>
                <a:cxn ang="0">
                  <a:pos x="28" y="42"/>
                </a:cxn>
                <a:cxn ang="0">
                  <a:pos x="32" y="52"/>
                </a:cxn>
                <a:cxn ang="0">
                  <a:pos x="30" y="60"/>
                </a:cxn>
                <a:cxn ang="0">
                  <a:pos x="34" y="70"/>
                </a:cxn>
                <a:cxn ang="0">
                  <a:pos x="26" y="76"/>
                </a:cxn>
                <a:cxn ang="0">
                  <a:pos x="28" y="84"/>
                </a:cxn>
                <a:cxn ang="0">
                  <a:pos x="22" y="86"/>
                </a:cxn>
                <a:cxn ang="0">
                  <a:pos x="8" y="86"/>
                </a:cxn>
                <a:cxn ang="0">
                  <a:pos x="10" y="62"/>
                </a:cxn>
                <a:cxn ang="0">
                  <a:pos x="6" y="62"/>
                </a:cxn>
                <a:cxn ang="0">
                  <a:pos x="2" y="58"/>
                </a:cxn>
                <a:cxn ang="0">
                  <a:pos x="0" y="58"/>
                </a:cxn>
                <a:cxn ang="0">
                  <a:pos x="2" y="48"/>
                </a:cxn>
                <a:cxn ang="0">
                  <a:pos x="8" y="36"/>
                </a:cxn>
                <a:cxn ang="0">
                  <a:pos x="10" y="20"/>
                </a:cxn>
                <a:cxn ang="0">
                  <a:pos x="10" y="4"/>
                </a:cxn>
                <a:cxn ang="0">
                  <a:pos x="10" y="4"/>
                </a:cxn>
              </a:cxnLst>
              <a:rect l="0" t="0" r="r" b="b"/>
              <a:pathLst>
                <a:path w="44" h="86">
                  <a:moveTo>
                    <a:pt x="10" y="4"/>
                  </a:moveTo>
                  <a:lnTo>
                    <a:pt x="12" y="2"/>
                  </a:lnTo>
                  <a:lnTo>
                    <a:pt x="18" y="0"/>
                  </a:lnTo>
                  <a:lnTo>
                    <a:pt x="18" y="2"/>
                  </a:lnTo>
                  <a:lnTo>
                    <a:pt x="20" y="4"/>
                  </a:lnTo>
                  <a:lnTo>
                    <a:pt x="40" y="2"/>
                  </a:lnTo>
                  <a:lnTo>
                    <a:pt x="44" y="8"/>
                  </a:lnTo>
                  <a:lnTo>
                    <a:pt x="42" y="12"/>
                  </a:lnTo>
                  <a:lnTo>
                    <a:pt x="36" y="18"/>
                  </a:lnTo>
                  <a:lnTo>
                    <a:pt x="34" y="30"/>
                  </a:lnTo>
                  <a:lnTo>
                    <a:pt x="36" y="38"/>
                  </a:lnTo>
                  <a:lnTo>
                    <a:pt x="28" y="42"/>
                  </a:lnTo>
                  <a:lnTo>
                    <a:pt x="32" y="52"/>
                  </a:lnTo>
                  <a:lnTo>
                    <a:pt x="30" y="60"/>
                  </a:lnTo>
                  <a:lnTo>
                    <a:pt x="34" y="70"/>
                  </a:lnTo>
                  <a:lnTo>
                    <a:pt x="26" y="76"/>
                  </a:lnTo>
                  <a:lnTo>
                    <a:pt x="28" y="84"/>
                  </a:lnTo>
                  <a:lnTo>
                    <a:pt x="22" y="86"/>
                  </a:lnTo>
                  <a:lnTo>
                    <a:pt x="8" y="86"/>
                  </a:lnTo>
                  <a:lnTo>
                    <a:pt x="10" y="62"/>
                  </a:lnTo>
                  <a:lnTo>
                    <a:pt x="6" y="62"/>
                  </a:lnTo>
                  <a:lnTo>
                    <a:pt x="2" y="58"/>
                  </a:lnTo>
                  <a:lnTo>
                    <a:pt x="0" y="58"/>
                  </a:lnTo>
                  <a:lnTo>
                    <a:pt x="2" y="48"/>
                  </a:lnTo>
                  <a:lnTo>
                    <a:pt x="8" y="36"/>
                  </a:lnTo>
                  <a:lnTo>
                    <a:pt x="10" y="20"/>
                  </a:lnTo>
                  <a:lnTo>
                    <a:pt x="10" y="4"/>
                  </a:lnTo>
                  <a:lnTo>
                    <a:pt x="1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8" name="Freeform 320">
              <a:extLst>
                <a:ext uri="{FF2B5EF4-FFF2-40B4-BE49-F238E27FC236}">
                  <a16:creationId xmlns:a16="http://schemas.microsoft.com/office/drawing/2014/main" xmlns="" id="{2ABD05B5-CED3-4B7F-A5CF-CBF843A18E99}"/>
                </a:ext>
              </a:extLst>
            </p:cNvPr>
            <p:cNvSpPr>
              <a:spLocks/>
            </p:cNvSpPr>
            <p:nvPr/>
          </p:nvSpPr>
          <p:spPr bwMode="auto">
            <a:xfrm>
              <a:off x="4468813" y="3236913"/>
              <a:ext cx="15875" cy="22225"/>
            </a:xfrm>
            <a:custGeom>
              <a:avLst/>
              <a:gdLst/>
              <a:ahLst/>
              <a:cxnLst>
                <a:cxn ang="0">
                  <a:pos x="8" y="14"/>
                </a:cxn>
                <a:cxn ang="0">
                  <a:pos x="10" y="10"/>
                </a:cxn>
                <a:cxn ang="0">
                  <a:pos x="8" y="6"/>
                </a:cxn>
                <a:cxn ang="0">
                  <a:pos x="8" y="2"/>
                </a:cxn>
                <a:cxn ang="0">
                  <a:pos x="6" y="0"/>
                </a:cxn>
                <a:cxn ang="0">
                  <a:pos x="2" y="2"/>
                </a:cxn>
                <a:cxn ang="0">
                  <a:pos x="0" y="6"/>
                </a:cxn>
                <a:cxn ang="0">
                  <a:pos x="2" y="12"/>
                </a:cxn>
                <a:cxn ang="0">
                  <a:pos x="8" y="14"/>
                </a:cxn>
                <a:cxn ang="0">
                  <a:pos x="8" y="14"/>
                </a:cxn>
              </a:cxnLst>
              <a:rect l="0" t="0" r="r" b="b"/>
              <a:pathLst>
                <a:path w="10" h="14">
                  <a:moveTo>
                    <a:pt x="8" y="14"/>
                  </a:moveTo>
                  <a:lnTo>
                    <a:pt x="10" y="10"/>
                  </a:lnTo>
                  <a:lnTo>
                    <a:pt x="8" y="6"/>
                  </a:lnTo>
                  <a:lnTo>
                    <a:pt x="8" y="2"/>
                  </a:lnTo>
                  <a:lnTo>
                    <a:pt x="6" y="0"/>
                  </a:lnTo>
                  <a:lnTo>
                    <a:pt x="2" y="2"/>
                  </a:lnTo>
                  <a:lnTo>
                    <a:pt x="0" y="6"/>
                  </a:lnTo>
                  <a:lnTo>
                    <a:pt x="2" y="12"/>
                  </a:lnTo>
                  <a:lnTo>
                    <a:pt x="8" y="14"/>
                  </a:lnTo>
                  <a:lnTo>
                    <a:pt x="8"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49" name="Freeform 321">
              <a:extLst>
                <a:ext uri="{FF2B5EF4-FFF2-40B4-BE49-F238E27FC236}">
                  <a16:creationId xmlns:a16="http://schemas.microsoft.com/office/drawing/2014/main" xmlns="" id="{AF31D8AA-3DFF-4B31-ACF3-1E515F6D68B8}"/>
                </a:ext>
              </a:extLst>
            </p:cNvPr>
            <p:cNvSpPr>
              <a:spLocks/>
            </p:cNvSpPr>
            <p:nvPr/>
          </p:nvSpPr>
          <p:spPr bwMode="auto">
            <a:xfrm>
              <a:off x="4478338" y="3319463"/>
              <a:ext cx="92075" cy="53975"/>
            </a:xfrm>
            <a:custGeom>
              <a:avLst/>
              <a:gdLst/>
              <a:ahLst/>
              <a:cxnLst>
                <a:cxn ang="0">
                  <a:pos x="58" y="16"/>
                </a:cxn>
                <a:cxn ang="0">
                  <a:pos x="48" y="12"/>
                </a:cxn>
                <a:cxn ang="0">
                  <a:pos x="46" y="10"/>
                </a:cxn>
                <a:cxn ang="0">
                  <a:pos x="48" y="4"/>
                </a:cxn>
                <a:cxn ang="0">
                  <a:pos x="46" y="4"/>
                </a:cxn>
                <a:cxn ang="0">
                  <a:pos x="36" y="0"/>
                </a:cxn>
                <a:cxn ang="0">
                  <a:pos x="22" y="2"/>
                </a:cxn>
                <a:cxn ang="0">
                  <a:pos x="20" y="0"/>
                </a:cxn>
                <a:cxn ang="0">
                  <a:pos x="12" y="2"/>
                </a:cxn>
                <a:cxn ang="0">
                  <a:pos x="10" y="4"/>
                </a:cxn>
                <a:cxn ang="0">
                  <a:pos x="12" y="6"/>
                </a:cxn>
                <a:cxn ang="0">
                  <a:pos x="6" y="12"/>
                </a:cxn>
                <a:cxn ang="0">
                  <a:pos x="0" y="24"/>
                </a:cxn>
                <a:cxn ang="0">
                  <a:pos x="0" y="30"/>
                </a:cxn>
                <a:cxn ang="0">
                  <a:pos x="4" y="24"/>
                </a:cxn>
                <a:cxn ang="0">
                  <a:pos x="10" y="24"/>
                </a:cxn>
                <a:cxn ang="0">
                  <a:pos x="10" y="32"/>
                </a:cxn>
                <a:cxn ang="0">
                  <a:pos x="12" y="32"/>
                </a:cxn>
                <a:cxn ang="0">
                  <a:pos x="12" y="34"/>
                </a:cxn>
                <a:cxn ang="0">
                  <a:pos x="24" y="34"/>
                </a:cxn>
                <a:cxn ang="0">
                  <a:pos x="32" y="24"/>
                </a:cxn>
                <a:cxn ang="0">
                  <a:pos x="32" y="28"/>
                </a:cxn>
                <a:cxn ang="0">
                  <a:pos x="38" y="34"/>
                </a:cxn>
                <a:cxn ang="0">
                  <a:pos x="42" y="24"/>
                </a:cxn>
                <a:cxn ang="0">
                  <a:pos x="54" y="26"/>
                </a:cxn>
                <a:cxn ang="0">
                  <a:pos x="54" y="20"/>
                </a:cxn>
                <a:cxn ang="0">
                  <a:pos x="58" y="20"/>
                </a:cxn>
                <a:cxn ang="0">
                  <a:pos x="58" y="16"/>
                </a:cxn>
                <a:cxn ang="0">
                  <a:pos x="58" y="16"/>
                </a:cxn>
              </a:cxnLst>
              <a:rect l="0" t="0" r="r" b="b"/>
              <a:pathLst>
                <a:path w="58" h="34">
                  <a:moveTo>
                    <a:pt x="58" y="16"/>
                  </a:moveTo>
                  <a:lnTo>
                    <a:pt x="48" y="12"/>
                  </a:lnTo>
                  <a:lnTo>
                    <a:pt x="46" y="10"/>
                  </a:lnTo>
                  <a:lnTo>
                    <a:pt x="48" y="4"/>
                  </a:lnTo>
                  <a:lnTo>
                    <a:pt x="46" y="4"/>
                  </a:lnTo>
                  <a:lnTo>
                    <a:pt x="36" y="0"/>
                  </a:lnTo>
                  <a:lnTo>
                    <a:pt x="22" y="2"/>
                  </a:lnTo>
                  <a:lnTo>
                    <a:pt x="20" y="0"/>
                  </a:lnTo>
                  <a:lnTo>
                    <a:pt x="12" y="2"/>
                  </a:lnTo>
                  <a:lnTo>
                    <a:pt x="10" y="4"/>
                  </a:lnTo>
                  <a:lnTo>
                    <a:pt x="12" y="6"/>
                  </a:lnTo>
                  <a:lnTo>
                    <a:pt x="6" y="12"/>
                  </a:lnTo>
                  <a:lnTo>
                    <a:pt x="0" y="24"/>
                  </a:lnTo>
                  <a:lnTo>
                    <a:pt x="0" y="30"/>
                  </a:lnTo>
                  <a:lnTo>
                    <a:pt x="4" y="24"/>
                  </a:lnTo>
                  <a:lnTo>
                    <a:pt x="10" y="24"/>
                  </a:lnTo>
                  <a:lnTo>
                    <a:pt x="10" y="32"/>
                  </a:lnTo>
                  <a:lnTo>
                    <a:pt x="12" y="32"/>
                  </a:lnTo>
                  <a:lnTo>
                    <a:pt x="12" y="34"/>
                  </a:lnTo>
                  <a:lnTo>
                    <a:pt x="24" y="34"/>
                  </a:lnTo>
                  <a:lnTo>
                    <a:pt x="32" y="24"/>
                  </a:lnTo>
                  <a:lnTo>
                    <a:pt x="32" y="28"/>
                  </a:lnTo>
                  <a:lnTo>
                    <a:pt x="38" y="34"/>
                  </a:lnTo>
                  <a:lnTo>
                    <a:pt x="42" y="24"/>
                  </a:lnTo>
                  <a:lnTo>
                    <a:pt x="54" y="26"/>
                  </a:lnTo>
                  <a:lnTo>
                    <a:pt x="54" y="20"/>
                  </a:lnTo>
                  <a:lnTo>
                    <a:pt x="58" y="20"/>
                  </a:lnTo>
                  <a:lnTo>
                    <a:pt x="58" y="16"/>
                  </a:lnTo>
                  <a:lnTo>
                    <a:pt x="58"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0" name="Freeform 322">
              <a:extLst>
                <a:ext uri="{FF2B5EF4-FFF2-40B4-BE49-F238E27FC236}">
                  <a16:creationId xmlns:a16="http://schemas.microsoft.com/office/drawing/2014/main" xmlns="" id="{E695A21C-57C9-40D7-A9C6-0C8AA3159485}"/>
                </a:ext>
              </a:extLst>
            </p:cNvPr>
            <p:cNvSpPr>
              <a:spLocks/>
            </p:cNvSpPr>
            <p:nvPr/>
          </p:nvSpPr>
          <p:spPr bwMode="auto">
            <a:xfrm>
              <a:off x="4408488" y="3195638"/>
              <a:ext cx="73025" cy="60325"/>
            </a:xfrm>
            <a:custGeom>
              <a:avLst/>
              <a:gdLst/>
              <a:ahLst/>
              <a:cxnLst>
                <a:cxn ang="0">
                  <a:pos x="30" y="36"/>
                </a:cxn>
                <a:cxn ang="0">
                  <a:pos x="30" y="28"/>
                </a:cxn>
                <a:cxn ang="0">
                  <a:pos x="26" y="32"/>
                </a:cxn>
                <a:cxn ang="0">
                  <a:pos x="20" y="30"/>
                </a:cxn>
                <a:cxn ang="0">
                  <a:pos x="18" y="24"/>
                </a:cxn>
                <a:cxn ang="0">
                  <a:pos x="8" y="20"/>
                </a:cxn>
                <a:cxn ang="0">
                  <a:pos x="6" y="14"/>
                </a:cxn>
                <a:cxn ang="0">
                  <a:pos x="0" y="14"/>
                </a:cxn>
                <a:cxn ang="0">
                  <a:pos x="0" y="8"/>
                </a:cxn>
                <a:cxn ang="0">
                  <a:pos x="10" y="2"/>
                </a:cxn>
                <a:cxn ang="0">
                  <a:pos x="14" y="4"/>
                </a:cxn>
                <a:cxn ang="0">
                  <a:pos x="26" y="0"/>
                </a:cxn>
                <a:cxn ang="0">
                  <a:pos x="32" y="2"/>
                </a:cxn>
                <a:cxn ang="0">
                  <a:pos x="38" y="6"/>
                </a:cxn>
                <a:cxn ang="0">
                  <a:pos x="38" y="14"/>
                </a:cxn>
                <a:cxn ang="0">
                  <a:pos x="44" y="14"/>
                </a:cxn>
                <a:cxn ang="0">
                  <a:pos x="46" y="20"/>
                </a:cxn>
                <a:cxn ang="0">
                  <a:pos x="44" y="26"/>
                </a:cxn>
                <a:cxn ang="0">
                  <a:pos x="40" y="28"/>
                </a:cxn>
                <a:cxn ang="0">
                  <a:pos x="38" y="32"/>
                </a:cxn>
                <a:cxn ang="0">
                  <a:pos x="40" y="38"/>
                </a:cxn>
                <a:cxn ang="0">
                  <a:pos x="34" y="38"/>
                </a:cxn>
                <a:cxn ang="0">
                  <a:pos x="30" y="36"/>
                </a:cxn>
                <a:cxn ang="0">
                  <a:pos x="30" y="36"/>
                </a:cxn>
              </a:cxnLst>
              <a:rect l="0" t="0" r="r" b="b"/>
              <a:pathLst>
                <a:path w="46" h="38">
                  <a:moveTo>
                    <a:pt x="30" y="36"/>
                  </a:moveTo>
                  <a:lnTo>
                    <a:pt x="30" y="28"/>
                  </a:lnTo>
                  <a:lnTo>
                    <a:pt x="26" y="32"/>
                  </a:lnTo>
                  <a:lnTo>
                    <a:pt x="20" y="30"/>
                  </a:lnTo>
                  <a:lnTo>
                    <a:pt x="18" y="24"/>
                  </a:lnTo>
                  <a:lnTo>
                    <a:pt x="8" y="20"/>
                  </a:lnTo>
                  <a:lnTo>
                    <a:pt x="6" y="14"/>
                  </a:lnTo>
                  <a:lnTo>
                    <a:pt x="0" y="14"/>
                  </a:lnTo>
                  <a:lnTo>
                    <a:pt x="0" y="8"/>
                  </a:lnTo>
                  <a:lnTo>
                    <a:pt x="10" y="2"/>
                  </a:lnTo>
                  <a:lnTo>
                    <a:pt x="14" y="4"/>
                  </a:lnTo>
                  <a:lnTo>
                    <a:pt x="26" y="0"/>
                  </a:lnTo>
                  <a:lnTo>
                    <a:pt x="32" y="2"/>
                  </a:lnTo>
                  <a:lnTo>
                    <a:pt x="38" y="6"/>
                  </a:lnTo>
                  <a:lnTo>
                    <a:pt x="38" y="14"/>
                  </a:lnTo>
                  <a:lnTo>
                    <a:pt x="44" y="14"/>
                  </a:lnTo>
                  <a:lnTo>
                    <a:pt x="46" y="20"/>
                  </a:lnTo>
                  <a:lnTo>
                    <a:pt x="44" y="26"/>
                  </a:lnTo>
                  <a:lnTo>
                    <a:pt x="40" y="28"/>
                  </a:lnTo>
                  <a:lnTo>
                    <a:pt x="38" y="32"/>
                  </a:lnTo>
                  <a:lnTo>
                    <a:pt x="40" y="38"/>
                  </a:lnTo>
                  <a:lnTo>
                    <a:pt x="34" y="38"/>
                  </a:lnTo>
                  <a:lnTo>
                    <a:pt x="30" y="36"/>
                  </a:lnTo>
                  <a:lnTo>
                    <a:pt x="30" y="3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1" name="Freeform 323">
              <a:extLst>
                <a:ext uri="{FF2B5EF4-FFF2-40B4-BE49-F238E27FC236}">
                  <a16:creationId xmlns:a16="http://schemas.microsoft.com/office/drawing/2014/main" xmlns="" id="{6312FD0E-F2E5-472A-8915-A2C5A91B3E8D}"/>
                </a:ext>
              </a:extLst>
            </p:cNvPr>
            <p:cNvSpPr>
              <a:spLocks/>
            </p:cNvSpPr>
            <p:nvPr/>
          </p:nvSpPr>
          <p:spPr bwMode="auto">
            <a:xfrm>
              <a:off x="4424363" y="3125788"/>
              <a:ext cx="76200" cy="92075"/>
            </a:xfrm>
            <a:custGeom>
              <a:avLst/>
              <a:gdLst/>
              <a:ahLst/>
              <a:cxnLst>
                <a:cxn ang="0">
                  <a:pos x="48" y="4"/>
                </a:cxn>
                <a:cxn ang="0">
                  <a:pos x="42" y="0"/>
                </a:cxn>
                <a:cxn ang="0">
                  <a:pos x="32" y="2"/>
                </a:cxn>
                <a:cxn ang="0">
                  <a:pos x="26" y="4"/>
                </a:cxn>
                <a:cxn ang="0">
                  <a:pos x="26" y="12"/>
                </a:cxn>
                <a:cxn ang="0">
                  <a:pos x="28" y="14"/>
                </a:cxn>
                <a:cxn ang="0">
                  <a:pos x="26" y="20"/>
                </a:cxn>
                <a:cxn ang="0">
                  <a:pos x="24" y="20"/>
                </a:cxn>
                <a:cxn ang="0">
                  <a:pos x="26" y="26"/>
                </a:cxn>
                <a:cxn ang="0">
                  <a:pos x="20" y="24"/>
                </a:cxn>
                <a:cxn ang="0">
                  <a:pos x="20" y="18"/>
                </a:cxn>
                <a:cxn ang="0">
                  <a:pos x="22" y="16"/>
                </a:cxn>
                <a:cxn ang="0">
                  <a:pos x="20" y="12"/>
                </a:cxn>
                <a:cxn ang="0">
                  <a:pos x="18" y="14"/>
                </a:cxn>
                <a:cxn ang="0">
                  <a:pos x="14" y="26"/>
                </a:cxn>
                <a:cxn ang="0">
                  <a:pos x="10" y="34"/>
                </a:cxn>
                <a:cxn ang="0">
                  <a:pos x="10" y="36"/>
                </a:cxn>
                <a:cxn ang="0">
                  <a:pos x="10" y="38"/>
                </a:cxn>
                <a:cxn ang="0">
                  <a:pos x="18" y="38"/>
                </a:cxn>
                <a:cxn ang="0">
                  <a:pos x="6" y="42"/>
                </a:cxn>
                <a:cxn ang="0">
                  <a:pos x="4" y="44"/>
                </a:cxn>
                <a:cxn ang="0">
                  <a:pos x="0" y="46"/>
                </a:cxn>
                <a:cxn ang="0">
                  <a:pos x="4" y="48"/>
                </a:cxn>
                <a:cxn ang="0">
                  <a:pos x="16" y="44"/>
                </a:cxn>
                <a:cxn ang="0">
                  <a:pos x="22" y="46"/>
                </a:cxn>
                <a:cxn ang="0">
                  <a:pos x="28" y="50"/>
                </a:cxn>
                <a:cxn ang="0">
                  <a:pos x="28" y="58"/>
                </a:cxn>
                <a:cxn ang="0">
                  <a:pos x="34" y="58"/>
                </a:cxn>
                <a:cxn ang="0">
                  <a:pos x="32" y="54"/>
                </a:cxn>
                <a:cxn ang="0">
                  <a:pos x="34" y="50"/>
                </a:cxn>
                <a:cxn ang="0">
                  <a:pos x="32" y="34"/>
                </a:cxn>
                <a:cxn ang="0">
                  <a:pos x="40" y="34"/>
                </a:cxn>
                <a:cxn ang="0">
                  <a:pos x="42" y="30"/>
                </a:cxn>
                <a:cxn ang="0">
                  <a:pos x="46" y="26"/>
                </a:cxn>
                <a:cxn ang="0">
                  <a:pos x="46" y="22"/>
                </a:cxn>
                <a:cxn ang="0">
                  <a:pos x="42" y="20"/>
                </a:cxn>
                <a:cxn ang="0">
                  <a:pos x="42" y="18"/>
                </a:cxn>
                <a:cxn ang="0">
                  <a:pos x="46" y="16"/>
                </a:cxn>
                <a:cxn ang="0">
                  <a:pos x="48" y="4"/>
                </a:cxn>
                <a:cxn ang="0">
                  <a:pos x="48" y="4"/>
                </a:cxn>
              </a:cxnLst>
              <a:rect l="0" t="0" r="r" b="b"/>
              <a:pathLst>
                <a:path w="48" h="58">
                  <a:moveTo>
                    <a:pt x="48" y="4"/>
                  </a:moveTo>
                  <a:lnTo>
                    <a:pt x="42" y="0"/>
                  </a:lnTo>
                  <a:lnTo>
                    <a:pt x="32" y="2"/>
                  </a:lnTo>
                  <a:lnTo>
                    <a:pt x="26" y="4"/>
                  </a:lnTo>
                  <a:lnTo>
                    <a:pt x="26" y="12"/>
                  </a:lnTo>
                  <a:lnTo>
                    <a:pt x="28" y="14"/>
                  </a:lnTo>
                  <a:lnTo>
                    <a:pt x="26" y="20"/>
                  </a:lnTo>
                  <a:lnTo>
                    <a:pt x="24" y="20"/>
                  </a:lnTo>
                  <a:lnTo>
                    <a:pt x="26" y="26"/>
                  </a:lnTo>
                  <a:lnTo>
                    <a:pt x="20" y="24"/>
                  </a:lnTo>
                  <a:lnTo>
                    <a:pt x="20" y="18"/>
                  </a:lnTo>
                  <a:lnTo>
                    <a:pt x="22" y="16"/>
                  </a:lnTo>
                  <a:lnTo>
                    <a:pt x="20" y="12"/>
                  </a:lnTo>
                  <a:lnTo>
                    <a:pt x="18" y="14"/>
                  </a:lnTo>
                  <a:lnTo>
                    <a:pt x="14" y="26"/>
                  </a:lnTo>
                  <a:lnTo>
                    <a:pt x="10" y="34"/>
                  </a:lnTo>
                  <a:lnTo>
                    <a:pt x="10" y="36"/>
                  </a:lnTo>
                  <a:lnTo>
                    <a:pt x="10" y="38"/>
                  </a:lnTo>
                  <a:lnTo>
                    <a:pt x="18" y="38"/>
                  </a:lnTo>
                  <a:lnTo>
                    <a:pt x="6" y="42"/>
                  </a:lnTo>
                  <a:lnTo>
                    <a:pt x="4" y="44"/>
                  </a:lnTo>
                  <a:lnTo>
                    <a:pt x="0" y="46"/>
                  </a:lnTo>
                  <a:lnTo>
                    <a:pt x="4" y="48"/>
                  </a:lnTo>
                  <a:lnTo>
                    <a:pt x="16" y="44"/>
                  </a:lnTo>
                  <a:lnTo>
                    <a:pt x="22" y="46"/>
                  </a:lnTo>
                  <a:lnTo>
                    <a:pt x="28" y="50"/>
                  </a:lnTo>
                  <a:lnTo>
                    <a:pt x="28" y="58"/>
                  </a:lnTo>
                  <a:lnTo>
                    <a:pt x="34" y="58"/>
                  </a:lnTo>
                  <a:lnTo>
                    <a:pt x="32" y="54"/>
                  </a:lnTo>
                  <a:lnTo>
                    <a:pt x="34" y="50"/>
                  </a:lnTo>
                  <a:lnTo>
                    <a:pt x="32" y="34"/>
                  </a:lnTo>
                  <a:lnTo>
                    <a:pt x="40" y="34"/>
                  </a:lnTo>
                  <a:lnTo>
                    <a:pt x="42" y="30"/>
                  </a:lnTo>
                  <a:lnTo>
                    <a:pt x="46" y="26"/>
                  </a:lnTo>
                  <a:lnTo>
                    <a:pt x="46" y="22"/>
                  </a:lnTo>
                  <a:lnTo>
                    <a:pt x="42" y="20"/>
                  </a:lnTo>
                  <a:lnTo>
                    <a:pt x="42" y="18"/>
                  </a:lnTo>
                  <a:lnTo>
                    <a:pt x="46" y="16"/>
                  </a:lnTo>
                  <a:lnTo>
                    <a:pt x="48" y="4"/>
                  </a:lnTo>
                  <a:lnTo>
                    <a:pt x="4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2" name="Freeform 324">
              <a:extLst>
                <a:ext uri="{FF2B5EF4-FFF2-40B4-BE49-F238E27FC236}">
                  <a16:creationId xmlns:a16="http://schemas.microsoft.com/office/drawing/2014/main" xmlns="" id="{DEBE0441-4986-47B2-B4F6-0282CEBD077C}"/>
                </a:ext>
              </a:extLst>
            </p:cNvPr>
            <p:cNvSpPr>
              <a:spLocks/>
            </p:cNvSpPr>
            <p:nvPr/>
          </p:nvSpPr>
          <p:spPr bwMode="auto">
            <a:xfrm>
              <a:off x="4475163" y="3071813"/>
              <a:ext cx="190500" cy="257175"/>
            </a:xfrm>
            <a:custGeom>
              <a:avLst/>
              <a:gdLst/>
              <a:ahLst/>
              <a:cxnLst>
                <a:cxn ang="0">
                  <a:pos x="104" y="136"/>
                </a:cxn>
                <a:cxn ang="0">
                  <a:pos x="98" y="142"/>
                </a:cxn>
                <a:cxn ang="0">
                  <a:pos x="92" y="146"/>
                </a:cxn>
                <a:cxn ang="0">
                  <a:pos x="92" y="158"/>
                </a:cxn>
                <a:cxn ang="0">
                  <a:pos x="84" y="154"/>
                </a:cxn>
                <a:cxn ang="0">
                  <a:pos x="62" y="158"/>
                </a:cxn>
                <a:cxn ang="0">
                  <a:pos x="52" y="158"/>
                </a:cxn>
                <a:cxn ang="0">
                  <a:pos x="38" y="156"/>
                </a:cxn>
                <a:cxn ang="0">
                  <a:pos x="22" y="156"/>
                </a:cxn>
                <a:cxn ang="0">
                  <a:pos x="24" y="138"/>
                </a:cxn>
                <a:cxn ang="0">
                  <a:pos x="10" y="124"/>
                </a:cxn>
                <a:cxn ang="0">
                  <a:pos x="6" y="114"/>
                </a:cxn>
                <a:cxn ang="0">
                  <a:pos x="4" y="106"/>
                </a:cxn>
                <a:cxn ang="0">
                  <a:pos x="4" y="98"/>
                </a:cxn>
                <a:cxn ang="0">
                  <a:pos x="0" y="88"/>
                </a:cxn>
                <a:cxn ang="0">
                  <a:pos x="0" y="68"/>
                </a:cxn>
                <a:cxn ang="0">
                  <a:pos x="10" y="64"/>
                </a:cxn>
                <a:cxn ang="0">
                  <a:pos x="14" y="56"/>
                </a:cxn>
                <a:cxn ang="0">
                  <a:pos x="10" y="52"/>
                </a:cxn>
                <a:cxn ang="0">
                  <a:pos x="16" y="38"/>
                </a:cxn>
                <a:cxn ang="0">
                  <a:pos x="16" y="34"/>
                </a:cxn>
                <a:cxn ang="0">
                  <a:pos x="24" y="28"/>
                </a:cxn>
                <a:cxn ang="0">
                  <a:pos x="30" y="34"/>
                </a:cxn>
                <a:cxn ang="0">
                  <a:pos x="32" y="32"/>
                </a:cxn>
                <a:cxn ang="0">
                  <a:pos x="36" y="38"/>
                </a:cxn>
                <a:cxn ang="0">
                  <a:pos x="36" y="26"/>
                </a:cxn>
                <a:cxn ang="0">
                  <a:pos x="38" y="22"/>
                </a:cxn>
                <a:cxn ang="0">
                  <a:pos x="38" y="14"/>
                </a:cxn>
                <a:cxn ang="0">
                  <a:pos x="40" y="10"/>
                </a:cxn>
                <a:cxn ang="0">
                  <a:pos x="36" y="0"/>
                </a:cxn>
                <a:cxn ang="0">
                  <a:pos x="46" y="2"/>
                </a:cxn>
                <a:cxn ang="0">
                  <a:pos x="54" y="6"/>
                </a:cxn>
                <a:cxn ang="0">
                  <a:pos x="54" y="12"/>
                </a:cxn>
                <a:cxn ang="0">
                  <a:pos x="60" y="14"/>
                </a:cxn>
                <a:cxn ang="0">
                  <a:pos x="64" y="22"/>
                </a:cxn>
                <a:cxn ang="0">
                  <a:pos x="72" y="20"/>
                </a:cxn>
                <a:cxn ang="0">
                  <a:pos x="80" y="16"/>
                </a:cxn>
                <a:cxn ang="0">
                  <a:pos x="88" y="10"/>
                </a:cxn>
                <a:cxn ang="0">
                  <a:pos x="86" y="16"/>
                </a:cxn>
                <a:cxn ang="0">
                  <a:pos x="96" y="18"/>
                </a:cxn>
                <a:cxn ang="0">
                  <a:pos x="104" y="24"/>
                </a:cxn>
                <a:cxn ang="0">
                  <a:pos x="112" y="34"/>
                </a:cxn>
                <a:cxn ang="0">
                  <a:pos x="110" y="48"/>
                </a:cxn>
                <a:cxn ang="0">
                  <a:pos x="114" y="64"/>
                </a:cxn>
                <a:cxn ang="0">
                  <a:pos x="120" y="78"/>
                </a:cxn>
                <a:cxn ang="0">
                  <a:pos x="110" y="84"/>
                </a:cxn>
                <a:cxn ang="0">
                  <a:pos x="86" y="102"/>
                </a:cxn>
                <a:cxn ang="0">
                  <a:pos x="80" y="102"/>
                </a:cxn>
                <a:cxn ang="0">
                  <a:pos x="86" y="108"/>
                </a:cxn>
                <a:cxn ang="0">
                  <a:pos x="88" y="118"/>
                </a:cxn>
                <a:cxn ang="0">
                  <a:pos x="104" y="134"/>
                </a:cxn>
              </a:cxnLst>
              <a:rect l="0" t="0" r="r" b="b"/>
              <a:pathLst>
                <a:path w="120" h="162">
                  <a:moveTo>
                    <a:pt x="104" y="134"/>
                  </a:moveTo>
                  <a:lnTo>
                    <a:pt x="104" y="136"/>
                  </a:lnTo>
                  <a:lnTo>
                    <a:pt x="100" y="138"/>
                  </a:lnTo>
                  <a:lnTo>
                    <a:pt x="98" y="142"/>
                  </a:lnTo>
                  <a:lnTo>
                    <a:pt x="94" y="144"/>
                  </a:lnTo>
                  <a:lnTo>
                    <a:pt x="92" y="146"/>
                  </a:lnTo>
                  <a:lnTo>
                    <a:pt x="94" y="156"/>
                  </a:lnTo>
                  <a:lnTo>
                    <a:pt x="92" y="158"/>
                  </a:lnTo>
                  <a:lnTo>
                    <a:pt x="92" y="156"/>
                  </a:lnTo>
                  <a:lnTo>
                    <a:pt x="84" y="154"/>
                  </a:lnTo>
                  <a:lnTo>
                    <a:pt x="70" y="160"/>
                  </a:lnTo>
                  <a:lnTo>
                    <a:pt x="62" y="158"/>
                  </a:lnTo>
                  <a:lnTo>
                    <a:pt x="58" y="162"/>
                  </a:lnTo>
                  <a:lnTo>
                    <a:pt x="52" y="158"/>
                  </a:lnTo>
                  <a:lnTo>
                    <a:pt x="48" y="160"/>
                  </a:lnTo>
                  <a:lnTo>
                    <a:pt x="38" y="156"/>
                  </a:lnTo>
                  <a:lnTo>
                    <a:pt x="24" y="158"/>
                  </a:lnTo>
                  <a:lnTo>
                    <a:pt x="22" y="156"/>
                  </a:lnTo>
                  <a:lnTo>
                    <a:pt x="22" y="146"/>
                  </a:lnTo>
                  <a:lnTo>
                    <a:pt x="24" y="138"/>
                  </a:lnTo>
                  <a:lnTo>
                    <a:pt x="28" y="130"/>
                  </a:lnTo>
                  <a:lnTo>
                    <a:pt x="10" y="124"/>
                  </a:lnTo>
                  <a:lnTo>
                    <a:pt x="4" y="118"/>
                  </a:lnTo>
                  <a:lnTo>
                    <a:pt x="6" y="114"/>
                  </a:lnTo>
                  <a:lnTo>
                    <a:pt x="4" y="110"/>
                  </a:lnTo>
                  <a:lnTo>
                    <a:pt x="4" y="106"/>
                  </a:lnTo>
                  <a:lnTo>
                    <a:pt x="2" y="104"/>
                  </a:lnTo>
                  <a:lnTo>
                    <a:pt x="4" y="98"/>
                  </a:lnTo>
                  <a:lnTo>
                    <a:pt x="2" y="92"/>
                  </a:lnTo>
                  <a:lnTo>
                    <a:pt x="0" y="88"/>
                  </a:lnTo>
                  <a:lnTo>
                    <a:pt x="2" y="84"/>
                  </a:lnTo>
                  <a:lnTo>
                    <a:pt x="0" y="68"/>
                  </a:lnTo>
                  <a:lnTo>
                    <a:pt x="8" y="68"/>
                  </a:lnTo>
                  <a:lnTo>
                    <a:pt x="10" y="64"/>
                  </a:lnTo>
                  <a:lnTo>
                    <a:pt x="14" y="60"/>
                  </a:lnTo>
                  <a:lnTo>
                    <a:pt x="14" y="56"/>
                  </a:lnTo>
                  <a:lnTo>
                    <a:pt x="10" y="54"/>
                  </a:lnTo>
                  <a:lnTo>
                    <a:pt x="10" y="52"/>
                  </a:lnTo>
                  <a:lnTo>
                    <a:pt x="14" y="50"/>
                  </a:lnTo>
                  <a:lnTo>
                    <a:pt x="16" y="38"/>
                  </a:lnTo>
                  <a:lnTo>
                    <a:pt x="20" y="38"/>
                  </a:lnTo>
                  <a:lnTo>
                    <a:pt x="16" y="34"/>
                  </a:lnTo>
                  <a:lnTo>
                    <a:pt x="18" y="30"/>
                  </a:lnTo>
                  <a:lnTo>
                    <a:pt x="24" y="28"/>
                  </a:lnTo>
                  <a:lnTo>
                    <a:pt x="28" y="28"/>
                  </a:lnTo>
                  <a:lnTo>
                    <a:pt x="30" y="34"/>
                  </a:lnTo>
                  <a:lnTo>
                    <a:pt x="32" y="34"/>
                  </a:lnTo>
                  <a:lnTo>
                    <a:pt x="32" y="32"/>
                  </a:lnTo>
                  <a:lnTo>
                    <a:pt x="34" y="32"/>
                  </a:lnTo>
                  <a:lnTo>
                    <a:pt x="36" y="38"/>
                  </a:lnTo>
                  <a:lnTo>
                    <a:pt x="34" y="32"/>
                  </a:lnTo>
                  <a:lnTo>
                    <a:pt x="36" y="26"/>
                  </a:lnTo>
                  <a:lnTo>
                    <a:pt x="42" y="24"/>
                  </a:lnTo>
                  <a:lnTo>
                    <a:pt x="38" y="22"/>
                  </a:lnTo>
                  <a:lnTo>
                    <a:pt x="40" y="18"/>
                  </a:lnTo>
                  <a:lnTo>
                    <a:pt x="38" y="14"/>
                  </a:lnTo>
                  <a:lnTo>
                    <a:pt x="36" y="14"/>
                  </a:lnTo>
                  <a:lnTo>
                    <a:pt x="40" y="10"/>
                  </a:lnTo>
                  <a:lnTo>
                    <a:pt x="36" y="4"/>
                  </a:lnTo>
                  <a:lnTo>
                    <a:pt x="36" y="0"/>
                  </a:lnTo>
                  <a:lnTo>
                    <a:pt x="48" y="2"/>
                  </a:lnTo>
                  <a:lnTo>
                    <a:pt x="46" y="2"/>
                  </a:lnTo>
                  <a:lnTo>
                    <a:pt x="52" y="4"/>
                  </a:lnTo>
                  <a:lnTo>
                    <a:pt x="54" y="6"/>
                  </a:lnTo>
                  <a:lnTo>
                    <a:pt x="52" y="10"/>
                  </a:lnTo>
                  <a:lnTo>
                    <a:pt x="54" y="12"/>
                  </a:lnTo>
                  <a:lnTo>
                    <a:pt x="56" y="12"/>
                  </a:lnTo>
                  <a:lnTo>
                    <a:pt x="60" y="14"/>
                  </a:lnTo>
                  <a:lnTo>
                    <a:pt x="68" y="14"/>
                  </a:lnTo>
                  <a:lnTo>
                    <a:pt x="64" y="22"/>
                  </a:lnTo>
                  <a:lnTo>
                    <a:pt x="74" y="22"/>
                  </a:lnTo>
                  <a:lnTo>
                    <a:pt x="72" y="20"/>
                  </a:lnTo>
                  <a:lnTo>
                    <a:pt x="76" y="18"/>
                  </a:lnTo>
                  <a:lnTo>
                    <a:pt x="80" y="16"/>
                  </a:lnTo>
                  <a:lnTo>
                    <a:pt x="80" y="18"/>
                  </a:lnTo>
                  <a:lnTo>
                    <a:pt x="88" y="10"/>
                  </a:lnTo>
                  <a:lnTo>
                    <a:pt x="90" y="12"/>
                  </a:lnTo>
                  <a:lnTo>
                    <a:pt x="86" y="16"/>
                  </a:lnTo>
                  <a:lnTo>
                    <a:pt x="94" y="12"/>
                  </a:lnTo>
                  <a:lnTo>
                    <a:pt x="96" y="18"/>
                  </a:lnTo>
                  <a:lnTo>
                    <a:pt x="102" y="18"/>
                  </a:lnTo>
                  <a:lnTo>
                    <a:pt x="104" y="24"/>
                  </a:lnTo>
                  <a:lnTo>
                    <a:pt x="110" y="26"/>
                  </a:lnTo>
                  <a:lnTo>
                    <a:pt x="112" y="34"/>
                  </a:lnTo>
                  <a:lnTo>
                    <a:pt x="112" y="38"/>
                  </a:lnTo>
                  <a:lnTo>
                    <a:pt x="110" y="48"/>
                  </a:lnTo>
                  <a:lnTo>
                    <a:pt x="114" y="50"/>
                  </a:lnTo>
                  <a:lnTo>
                    <a:pt x="114" y="64"/>
                  </a:lnTo>
                  <a:lnTo>
                    <a:pt x="116" y="74"/>
                  </a:lnTo>
                  <a:lnTo>
                    <a:pt x="120" y="78"/>
                  </a:lnTo>
                  <a:lnTo>
                    <a:pt x="118" y="90"/>
                  </a:lnTo>
                  <a:lnTo>
                    <a:pt x="110" y="84"/>
                  </a:lnTo>
                  <a:lnTo>
                    <a:pt x="110" y="90"/>
                  </a:lnTo>
                  <a:lnTo>
                    <a:pt x="86" y="102"/>
                  </a:lnTo>
                  <a:lnTo>
                    <a:pt x="86" y="104"/>
                  </a:lnTo>
                  <a:lnTo>
                    <a:pt x="80" y="102"/>
                  </a:lnTo>
                  <a:lnTo>
                    <a:pt x="80" y="104"/>
                  </a:lnTo>
                  <a:lnTo>
                    <a:pt x="86" y="108"/>
                  </a:lnTo>
                  <a:lnTo>
                    <a:pt x="86" y="116"/>
                  </a:lnTo>
                  <a:lnTo>
                    <a:pt x="88" y="118"/>
                  </a:lnTo>
                  <a:lnTo>
                    <a:pt x="104" y="134"/>
                  </a:lnTo>
                  <a:lnTo>
                    <a:pt x="104" y="1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3" name="Freeform 325">
              <a:extLst>
                <a:ext uri="{FF2B5EF4-FFF2-40B4-BE49-F238E27FC236}">
                  <a16:creationId xmlns:a16="http://schemas.microsoft.com/office/drawing/2014/main" xmlns="" id="{855F82B7-EFC6-41D3-A3A8-5037F3CB76A0}"/>
                </a:ext>
              </a:extLst>
            </p:cNvPr>
            <p:cNvSpPr>
              <a:spLocks/>
            </p:cNvSpPr>
            <p:nvPr/>
          </p:nvSpPr>
          <p:spPr bwMode="auto">
            <a:xfrm>
              <a:off x="4583113" y="2420938"/>
              <a:ext cx="279400" cy="635000"/>
            </a:xfrm>
            <a:custGeom>
              <a:avLst/>
              <a:gdLst/>
              <a:ahLst/>
              <a:cxnLst>
                <a:cxn ang="0">
                  <a:pos x="174" y="114"/>
                </a:cxn>
                <a:cxn ang="0">
                  <a:pos x="162" y="114"/>
                </a:cxn>
                <a:cxn ang="0">
                  <a:pos x="150" y="120"/>
                </a:cxn>
                <a:cxn ang="0">
                  <a:pos x="140" y="128"/>
                </a:cxn>
                <a:cxn ang="0">
                  <a:pos x="142" y="158"/>
                </a:cxn>
                <a:cxn ang="0">
                  <a:pos x="138" y="158"/>
                </a:cxn>
                <a:cxn ang="0">
                  <a:pos x="114" y="184"/>
                </a:cxn>
                <a:cxn ang="0">
                  <a:pos x="100" y="196"/>
                </a:cxn>
                <a:cxn ang="0">
                  <a:pos x="96" y="204"/>
                </a:cxn>
                <a:cxn ang="0">
                  <a:pos x="90" y="212"/>
                </a:cxn>
                <a:cxn ang="0">
                  <a:pos x="84" y="216"/>
                </a:cxn>
                <a:cxn ang="0">
                  <a:pos x="84" y="238"/>
                </a:cxn>
                <a:cxn ang="0">
                  <a:pos x="82" y="260"/>
                </a:cxn>
                <a:cxn ang="0">
                  <a:pos x="82" y="270"/>
                </a:cxn>
                <a:cxn ang="0">
                  <a:pos x="78" y="278"/>
                </a:cxn>
                <a:cxn ang="0">
                  <a:pos x="88" y="270"/>
                </a:cxn>
                <a:cxn ang="0">
                  <a:pos x="98" y="276"/>
                </a:cxn>
                <a:cxn ang="0">
                  <a:pos x="98" y="296"/>
                </a:cxn>
                <a:cxn ang="0">
                  <a:pos x="82" y="298"/>
                </a:cxn>
                <a:cxn ang="0">
                  <a:pos x="72" y="298"/>
                </a:cxn>
                <a:cxn ang="0">
                  <a:pos x="100" y="302"/>
                </a:cxn>
                <a:cxn ang="0">
                  <a:pos x="96" y="306"/>
                </a:cxn>
                <a:cxn ang="0">
                  <a:pos x="88" y="310"/>
                </a:cxn>
                <a:cxn ang="0">
                  <a:pos x="78" y="318"/>
                </a:cxn>
                <a:cxn ang="0">
                  <a:pos x="76" y="322"/>
                </a:cxn>
                <a:cxn ang="0">
                  <a:pos x="70" y="324"/>
                </a:cxn>
                <a:cxn ang="0">
                  <a:pos x="72" y="338"/>
                </a:cxn>
                <a:cxn ang="0">
                  <a:pos x="74" y="350"/>
                </a:cxn>
                <a:cxn ang="0">
                  <a:pos x="64" y="382"/>
                </a:cxn>
                <a:cxn ang="0">
                  <a:pos x="44" y="384"/>
                </a:cxn>
                <a:cxn ang="0">
                  <a:pos x="40" y="400"/>
                </a:cxn>
                <a:cxn ang="0">
                  <a:pos x="18" y="380"/>
                </a:cxn>
                <a:cxn ang="0">
                  <a:pos x="24" y="374"/>
                </a:cxn>
                <a:cxn ang="0">
                  <a:pos x="12" y="352"/>
                </a:cxn>
                <a:cxn ang="0">
                  <a:pos x="8" y="340"/>
                </a:cxn>
                <a:cxn ang="0">
                  <a:pos x="8" y="330"/>
                </a:cxn>
                <a:cxn ang="0">
                  <a:pos x="4" y="328"/>
                </a:cxn>
                <a:cxn ang="0">
                  <a:pos x="0" y="310"/>
                </a:cxn>
                <a:cxn ang="0">
                  <a:pos x="4" y="310"/>
                </a:cxn>
                <a:cxn ang="0">
                  <a:pos x="8" y="302"/>
                </a:cxn>
                <a:cxn ang="0">
                  <a:pos x="10" y="286"/>
                </a:cxn>
                <a:cxn ang="0">
                  <a:pos x="20" y="268"/>
                </a:cxn>
                <a:cxn ang="0">
                  <a:pos x="22" y="252"/>
                </a:cxn>
                <a:cxn ang="0">
                  <a:pos x="16" y="234"/>
                </a:cxn>
                <a:cxn ang="0">
                  <a:pos x="16" y="198"/>
                </a:cxn>
                <a:cxn ang="0">
                  <a:pos x="26" y="170"/>
                </a:cxn>
                <a:cxn ang="0">
                  <a:pos x="42" y="158"/>
                </a:cxn>
                <a:cxn ang="0">
                  <a:pos x="48" y="120"/>
                </a:cxn>
                <a:cxn ang="0">
                  <a:pos x="60" y="88"/>
                </a:cxn>
                <a:cxn ang="0">
                  <a:pos x="68" y="60"/>
                </a:cxn>
                <a:cxn ang="0">
                  <a:pos x="86" y="34"/>
                </a:cxn>
                <a:cxn ang="0">
                  <a:pos x="96" y="22"/>
                </a:cxn>
                <a:cxn ang="0">
                  <a:pos x="122" y="20"/>
                </a:cxn>
                <a:cxn ang="0">
                  <a:pos x="122" y="0"/>
                </a:cxn>
                <a:cxn ang="0">
                  <a:pos x="160" y="26"/>
                </a:cxn>
                <a:cxn ang="0">
                  <a:pos x="170" y="62"/>
                </a:cxn>
                <a:cxn ang="0">
                  <a:pos x="174" y="88"/>
                </a:cxn>
                <a:cxn ang="0">
                  <a:pos x="174" y="108"/>
                </a:cxn>
              </a:cxnLst>
              <a:rect l="0" t="0" r="r" b="b"/>
              <a:pathLst>
                <a:path w="176" h="400">
                  <a:moveTo>
                    <a:pt x="174" y="108"/>
                  </a:moveTo>
                  <a:lnTo>
                    <a:pt x="176" y="112"/>
                  </a:lnTo>
                  <a:lnTo>
                    <a:pt x="174" y="114"/>
                  </a:lnTo>
                  <a:lnTo>
                    <a:pt x="170" y="112"/>
                  </a:lnTo>
                  <a:lnTo>
                    <a:pt x="164" y="112"/>
                  </a:lnTo>
                  <a:lnTo>
                    <a:pt x="162" y="114"/>
                  </a:lnTo>
                  <a:lnTo>
                    <a:pt x="152" y="110"/>
                  </a:lnTo>
                  <a:lnTo>
                    <a:pt x="150" y="116"/>
                  </a:lnTo>
                  <a:lnTo>
                    <a:pt x="150" y="120"/>
                  </a:lnTo>
                  <a:lnTo>
                    <a:pt x="146" y="116"/>
                  </a:lnTo>
                  <a:lnTo>
                    <a:pt x="148" y="122"/>
                  </a:lnTo>
                  <a:lnTo>
                    <a:pt x="140" y="128"/>
                  </a:lnTo>
                  <a:lnTo>
                    <a:pt x="142" y="134"/>
                  </a:lnTo>
                  <a:lnTo>
                    <a:pt x="136" y="144"/>
                  </a:lnTo>
                  <a:lnTo>
                    <a:pt x="142" y="158"/>
                  </a:lnTo>
                  <a:lnTo>
                    <a:pt x="138" y="160"/>
                  </a:lnTo>
                  <a:lnTo>
                    <a:pt x="138" y="156"/>
                  </a:lnTo>
                  <a:lnTo>
                    <a:pt x="138" y="158"/>
                  </a:lnTo>
                  <a:lnTo>
                    <a:pt x="126" y="176"/>
                  </a:lnTo>
                  <a:lnTo>
                    <a:pt x="116" y="184"/>
                  </a:lnTo>
                  <a:lnTo>
                    <a:pt x="114" y="184"/>
                  </a:lnTo>
                  <a:lnTo>
                    <a:pt x="106" y="190"/>
                  </a:lnTo>
                  <a:lnTo>
                    <a:pt x="102" y="190"/>
                  </a:lnTo>
                  <a:lnTo>
                    <a:pt x="100" y="196"/>
                  </a:lnTo>
                  <a:lnTo>
                    <a:pt x="96" y="200"/>
                  </a:lnTo>
                  <a:lnTo>
                    <a:pt x="98" y="200"/>
                  </a:lnTo>
                  <a:lnTo>
                    <a:pt x="96" y="204"/>
                  </a:lnTo>
                  <a:lnTo>
                    <a:pt x="92" y="206"/>
                  </a:lnTo>
                  <a:lnTo>
                    <a:pt x="90" y="202"/>
                  </a:lnTo>
                  <a:lnTo>
                    <a:pt x="90" y="212"/>
                  </a:lnTo>
                  <a:lnTo>
                    <a:pt x="88" y="216"/>
                  </a:lnTo>
                  <a:lnTo>
                    <a:pt x="84" y="214"/>
                  </a:lnTo>
                  <a:lnTo>
                    <a:pt x="84" y="216"/>
                  </a:lnTo>
                  <a:lnTo>
                    <a:pt x="86" y="222"/>
                  </a:lnTo>
                  <a:lnTo>
                    <a:pt x="84" y="230"/>
                  </a:lnTo>
                  <a:lnTo>
                    <a:pt x="84" y="238"/>
                  </a:lnTo>
                  <a:lnTo>
                    <a:pt x="80" y="236"/>
                  </a:lnTo>
                  <a:lnTo>
                    <a:pt x="80" y="242"/>
                  </a:lnTo>
                  <a:lnTo>
                    <a:pt x="82" y="260"/>
                  </a:lnTo>
                  <a:lnTo>
                    <a:pt x="82" y="264"/>
                  </a:lnTo>
                  <a:lnTo>
                    <a:pt x="84" y="266"/>
                  </a:lnTo>
                  <a:lnTo>
                    <a:pt x="82" y="270"/>
                  </a:lnTo>
                  <a:lnTo>
                    <a:pt x="70" y="278"/>
                  </a:lnTo>
                  <a:lnTo>
                    <a:pt x="68" y="280"/>
                  </a:lnTo>
                  <a:lnTo>
                    <a:pt x="78" y="278"/>
                  </a:lnTo>
                  <a:lnTo>
                    <a:pt x="82" y="274"/>
                  </a:lnTo>
                  <a:lnTo>
                    <a:pt x="86" y="266"/>
                  </a:lnTo>
                  <a:lnTo>
                    <a:pt x="88" y="270"/>
                  </a:lnTo>
                  <a:lnTo>
                    <a:pt x="92" y="268"/>
                  </a:lnTo>
                  <a:lnTo>
                    <a:pt x="94" y="274"/>
                  </a:lnTo>
                  <a:lnTo>
                    <a:pt x="98" y="276"/>
                  </a:lnTo>
                  <a:lnTo>
                    <a:pt x="96" y="276"/>
                  </a:lnTo>
                  <a:lnTo>
                    <a:pt x="104" y="286"/>
                  </a:lnTo>
                  <a:lnTo>
                    <a:pt x="98" y="296"/>
                  </a:lnTo>
                  <a:lnTo>
                    <a:pt x="92" y="300"/>
                  </a:lnTo>
                  <a:lnTo>
                    <a:pt x="88" y="296"/>
                  </a:lnTo>
                  <a:lnTo>
                    <a:pt x="82" y="298"/>
                  </a:lnTo>
                  <a:lnTo>
                    <a:pt x="80" y="294"/>
                  </a:lnTo>
                  <a:lnTo>
                    <a:pt x="70" y="298"/>
                  </a:lnTo>
                  <a:lnTo>
                    <a:pt x="72" y="298"/>
                  </a:lnTo>
                  <a:lnTo>
                    <a:pt x="80" y="300"/>
                  </a:lnTo>
                  <a:lnTo>
                    <a:pt x="82" y="304"/>
                  </a:lnTo>
                  <a:lnTo>
                    <a:pt x="100" y="302"/>
                  </a:lnTo>
                  <a:lnTo>
                    <a:pt x="98" y="304"/>
                  </a:lnTo>
                  <a:lnTo>
                    <a:pt x="96" y="302"/>
                  </a:lnTo>
                  <a:lnTo>
                    <a:pt x="96" y="306"/>
                  </a:lnTo>
                  <a:lnTo>
                    <a:pt x="92" y="312"/>
                  </a:lnTo>
                  <a:lnTo>
                    <a:pt x="88" y="312"/>
                  </a:lnTo>
                  <a:lnTo>
                    <a:pt x="88" y="310"/>
                  </a:lnTo>
                  <a:lnTo>
                    <a:pt x="86" y="308"/>
                  </a:lnTo>
                  <a:lnTo>
                    <a:pt x="84" y="314"/>
                  </a:lnTo>
                  <a:lnTo>
                    <a:pt x="78" y="318"/>
                  </a:lnTo>
                  <a:lnTo>
                    <a:pt x="68" y="318"/>
                  </a:lnTo>
                  <a:lnTo>
                    <a:pt x="68" y="320"/>
                  </a:lnTo>
                  <a:lnTo>
                    <a:pt x="76" y="322"/>
                  </a:lnTo>
                  <a:lnTo>
                    <a:pt x="76" y="322"/>
                  </a:lnTo>
                  <a:lnTo>
                    <a:pt x="72" y="324"/>
                  </a:lnTo>
                  <a:lnTo>
                    <a:pt x="70" y="324"/>
                  </a:lnTo>
                  <a:lnTo>
                    <a:pt x="76" y="328"/>
                  </a:lnTo>
                  <a:lnTo>
                    <a:pt x="74" y="338"/>
                  </a:lnTo>
                  <a:lnTo>
                    <a:pt x="72" y="338"/>
                  </a:lnTo>
                  <a:lnTo>
                    <a:pt x="74" y="342"/>
                  </a:lnTo>
                  <a:lnTo>
                    <a:pt x="72" y="346"/>
                  </a:lnTo>
                  <a:lnTo>
                    <a:pt x="74" y="350"/>
                  </a:lnTo>
                  <a:lnTo>
                    <a:pt x="72" y="354"/>
                  </a:lnTo>
                  <a:lnTo>
                    <a:pt x="70" y="366"/>
                  </a:lnTo>
                  <a:lnTo>
                    <a:pt x="64" y="382"/>
                  </a:lnTo>
                  <a:lnTo>
                    <a:pt x="50" y="380"/>
                  </a:lnTo>
                  <a:lnTo>
                    <a:pt x="46" y="384"/>
                  </a:lnTo>
                  <a:lnTo>
                    <a:pt x="44" y="384"/>
                  </a:lnTo>
                  <a:lnTo>
                    <a:pt x="42" y="390"/>
                  </a:lnTo>
                  <a:lnTo>
                    <a:pt x="42" y="394"/>
                  </a:lnTo>
                  <a:lnTo>
                    <a:pt x="40" y="400"/>
                  </a:lnTo>
                  <a:lnTo>
                    <a:pt x="24" y="398"/>
                  </a:lnTo>
                  <a:lnTo>
                    <a:pt x="26" y="394"/>
                  </a:lnTo>
                  <a:lnTo>
                    <a:pt x="18" y="380"/>
                  </a:lnTo>
                  <a:lnTo>
                    <a:pt x="22" y="380"/>
                  </a:lnTo>
                  <a:lnTo>
                    <a:pt x="20" y="376"/>
                  </a:lnTo>
                  <a:lnTo>
                    <a:pt x="24" y="374"/>
                  </a:lnTo>
                  <a:lnTo>
                    <a:pt x="24" y="372"/>
                  </a:lnTo>
                  <a:lnTo>
                    <a:pt x="16" y="362"/>
                  </a:lnTo>
                  <a:lnTo>
                    <a:pt x="12" y="352"/>
                  </a:lnTo>
                  <a:lnTo>
                    <a:pt x="10" y="352"/>
                  </a:lnTo>
                  <a:lnTo>
                    <a:pt x="12" y="340"/>
                  </a:lnTo>
                  <a:lnTo>
                    <a:pt x="8" y="340"/>
                  </a:lnTo>
                  <a:lnTo>
                    <a:pt x="8" y="334"/>
                  </a:lnTo>
                  <a:lnTo>
                    <a:pt x="4" y="332"/>
                  </a:lnTo>
                  <a:lnTo>
                    <a:pt x="8" y="330"/>
                  </a:lnTo>
                  <a:lnTo>
                    <a:pt x="6" y="328"/>
                  </a:lnTo>
                  <a:lnTo>
                    <a:pt x="6" y="326"/>
                  </a:lnTo>
                  <a:lnTo>
                    <a:pt x="4" y="328"/>
                  </a:lnTo>
                  <a:lnTo>
                    <a:pt x="4" y="326"/>
                  </a:lnTo>
                  <a:lnTo>
                    <a:pt x="2" y="324"/>
                  </a:lnTo>
                  <a:lnTo>
                    <a:pt x="0" y="310"/>
                  </a:lnTo>
                  <a:lnTo>
                    <a:pt x="2" y="308"/>
                  </a:lnTo>
                  <a:lnTo>
                    <a:pt x="2" y="314"/>
                  </a:lnTo>
                  <a:lnTo>
                    <a:pt x="4" y="310"/>
                  </a:lnTo>
                  <a:lnTo>
                    <a:pt x="4" y="314"/>
                  </a:lnTo>
                  <a:lnTo>
                    <a:pt x="6" y="312"/>
                  </a:lnTo>
                  <a:lnTo>
                    <a:pt x="8" y="302"/>
                  </a:lnTo>
                  <a:lnTo>
                    <a:pt x="8" y="296"/>
                  </a:lnTo>
                  <a:lnTo>
                    <a:pt x="10" y="290"/>
                  </a:lnTo>
                  <a:lnTo>
                    <a:pt x="10" y="286"/>
                  </a:lnTo>
                  <a:lnTo>
                    <a:pt x="18" y="282"/>
                  </a:lnTo>
                  <a:lnTo>
                    <a:pt x="18" y="276"/>
                  </a:lnTo>
                  <a:lnTo>
                    <a:pt x="20" y="268"/>
                  </a:lnTo>
                  <a:lnTo>
                    <a:pt x="18" y="260"/>
                  </a:lnTo>
                  <a:lnTo>
                    <a:pt x="14" y="258"/>
                  </a:lnTo>
                  <a:lnTo>
                    <a:pt x="22" y="252"/>
                  </a:lnTo>
                  <a:lnTo>
                    <a:pt x="24" y="248"/>
                  </a:lnTo>
                  <a:lnTo>
                    <a:pt x="22" y="242"/>
                  </a:lnTo>
                  <a:lnTo>
                    <a:pt x="16" y="234"/>
                  </a:lnTo>
                  <a:lnTo>
                    <a:pt x="16" y="220"/>
                  </a:lnTo>
                  <a:lnTo>
                    <a:pt x="14" y="212"/>
                  </a:lnTo>
                  <a:lnTo>
                    <a:pt x="16" y="198"/>
                  </a:lnTo>
                  <a:lnTo>
                    <a:pt x="14" y="188"/>
                  </a:lnTo>
                  <a:lnTo>
                    <a:pt x="16" y="180"/>
                  </a:lnTo>
                  <a:lnTo>
                    <a:pt x="26" y="170"/>
                  </a:lnTo>
                  <a:lnTo>
                    <a:pt x="38" y="170"/>
                  </a:lnTo>
                  <a:lnTo>
                    <a:pt x="42" y="166"/>
                  </a:lnTo>
                  <a:lnTo>
                    <a:pt x="42" y="158"/>
                  </a:lnTo>
                  <a:lnTo>
                    <a:pt x="36" y="150"/>
                  </a:lnTo>
                  <a:lnTo>
                    <a:pt x="46" y="132"/>
                  </a:lnTo>
                  <a:lnTo>
                    <a:pt x="48" y="120"/>
                  </a:lnTo>
                  <a:lnTo>
                    <a:pt x="48" y="104"/>
                  </a:lnTo>
                  <a:lnTo>
                    <a:pt x="56" y="100"/>
                  </a:lnTo>
                  <a:lnTo>
                    <a:pt x="60" y="88"/>
                  </a:lnTo>
                  <a:lnTo>
                    <a:pt x="72" y="70"/>
                  </a:lnTo>
                  <a:lnTo>
                    <a:pt x="72" y="66"/>
                  </a:lnTo>
                  <a:lnTo>
                    <a:pt x="68" y="60"/>
                  </a:lnTo>
                  <a:lnTo>
                    <a:pt x="74" y="50"/>
                  </a:lnTo>
                  <a:lnTo>
                    <a:pt x="76" y="42"/>
                  </a:lnTo>
                  <a:lnTo>
                    <a:pt x="86" y="34"/>
                  </a:lnTo>
                  <a:lnTo>
                    <a:pt x="92" y="40"/>
                  </a:lnTo>
                  <a:lnTo>
                    <a:pt x="96" y="30"/>
                  </a:lnTo>
                  <a:lnTo>
                    <a:pt x="96" y="22"/>
                  </a:lnTo>
                  <a:lnTo>
                    <a:pt x="98" y="20"/>
                  </a:lnTo>
                  <a:lnTo>
                    <a:pt x="120" y="22"/>
                  </a:lnTo>
                  <a:lnTo>
                    <a:pt x="122" y="20"/>
                  </a:lnTo>
                  <a:lnTo>
                    <a:pt x="120" y="16"/>
                  </a:lnTo>
                  <a:lnTo>
                    <a:pt x="124" y="6"/>
                  </a:lnTo>
                  <a:lnTo>
                    <a:pt x="122" y="0"/>
                  </a:lnTo>
                  <a:lnTo>
                    <a:pt x="128" y="0"/>
                  </a:lnTo>
                  <a:lnTo>
                    <a:pt x="148" y="20"/>
                  </a:lnTo>
                  <a:lnTo>
                    <a:pt x="160" y="26"/>
                  </a:lnTo>
                  <a:lnTo>
                    <a:pt x="168" y="40"/>
                  </a:lnTo>
                  <a:lnTo>
                    <a:pt x="166" y="54"/>
                  </a:lnTo>
                  <a:lnTo>
                    <a:pt x="170" y="62"/>
                  </a:lnTo>
                  <a:lnTo>
                    <a:pt x="168" y="68"/>
                  </a:lnTo>
                  <a:lnTo>
                    <a:pt x="174" y="82"/>
                  </a:lnTo>
                  <a:lnTo>
                    <a:pt x="174" y="88"/>
                  </a:lnTo>
                  <a:lnTo>
                    <a:pt x="170" y="96"/>
                  </a:lnTo>
                  <a:lnTo>
                    <a:pt x="174" y="108"/>
                  </a:lnTo>
                  <a:lnTo>
                    <a:pt x="174" y="10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4" name="Freeform 326">
              <a:extLst>
                <a:ext uri="{FF2B5EF4-FFF2-40B4-BE49-F238E27FC236}">
                  <a16:creationId xmlns:a16="http://schemas.microsoft.com/office/drawing/2014/main" xmlns="" id="{EEFEC577-57F0-4035-853D-C8F072A074E2}"/>
                </a:ext>
              </a:extLst>
            </p:cNvPr>
            <p:cNvSpPr>
              <a:spLocks/>
            </p:cNvSpPr>
            <p:nvPr/>
          </p:nvSpPr>
          <p:spPr bwMode="auto">
            <a:xfrm>
              <a:off x="4519613" y="2963863"/>
              <a:ext cx="60325" cy="111125"/>
            </a:xfrm>
            <a:custGeom>
              <a:avLst/>
              <a:gdLst/>
              <a:ahLst/>
              <a:cxnLst>
                <a:cxn ang="0">
                  <a:pos x="8" y="68"/>
                </a:cxn>
                <a:cxn ang="0">
                  <a:pos x="20" y="70"/>
                </a:cxn>
                <a:cxn ang="0">
                  <a:pos x="22" y="68"/>
                </a:cxn>
                <a:cxn ang="0">
                  <a:pos x="18" y="64"/>
                </a:cxn>
                <a:cxn ang="0">
                  <a:pos x="20" y="62"/>
                </a:cxn>
                <a:cxn ang="0">
                  <a:pos x="20" y="54"/>
                </a:cxn>
                <a:cxn ang="0">
                  <a:pos x="22" y="52"/>
                </a:cxn>
                <a:cxn ang="0">
                  <a:pos x="20" y="50"/>
                </a:cxn>
                <a:cxn ang="0">
                  <a:pos x="26" y="50"/>
                </a:cxn>
                <a:cxn ang="0">
                  <a:pos x="24" y="46"/>
                </a:cxn>
                <a:cxn ang="0">
                  <a:pos x="30" y="44"/>
                </a:cxn>
                <a:cxn ang="0">
                  <a:pos x="30" y="38"/>
                </a:cxn>
                <a:cxn ang="0">
                  <a:pos x="32" y="40"/>
                </a:cxn>
                <a:cxn ang="0">
                  <a:pos x="38" y="36"/>
                </a:cxn>
                <a:cxn ang="0">
                  <a:pos x="38" y="32"/>
                </a:cxn>
                <a:cxn ang="0">
                  <a:pos x="28" y="32"/>
                </a:cxn>
                <a:cxn ang="0">
                  <a:pos x="28" y="30"/>
                </a:cxn>
                <a:cxn ang="0">
                  <a:pos x="30" y="28"/>
                </a:cxn>
                <a:cxn ang="0">
                  <a:pos x="26" y="28"/>
                </a:cxn>
                <a:cxn ang="0">
                  <a:pos x="28" y="26"/>
                </a:cxn>
                <a:cxn ang="0">
                  <a:pos x="30" y="18"/>
                </a:cxn>
                <a:cxn ang="0">
                  <a:pos x="32" y="12"/>
                </a:cxn>
                <a:cxn ang="0">
                  <a:pos x="32" y="6"/>
                </a:cxn>
                <a:cxn ang="0">
                  <a:pos x="32" y="0"/>
                </a:cxn>
                <a:cxn ang="0">
                  <a:pos x="24" y="4"/>
                </a:cxn>
                <a:cxn ang="0">
                  <a:pos x="18" y="14"/>
                </a:cxn>
                <a:cxn ang="0">
                  <a:pos x="8" y="16"/>
                </a:cxn>
                <a:cxn ang="0">
                  <a:pos x="4" y="20"/>
                </a:cxn>
                <a:cxn ang="0">
                  <a:pos x="0" y="34"/>
                </a:cxn>
                <a:cxn ang="0">
                  <a:pos x="2" y="54"/>
                </a:cxn>
                <a:cxn ang="0">
                  <a:pos x="6" y="54"/>
                </a:cxn>
                <a:cxn ang="0">
                  <a:pos x="8" y="58"/>
                </a:cxn>
                <a:cxn ang="0">
                  <a:pos x="8" y="68"/>
                </a:cxn>
                <a:cxn ang="0">
                  <a:pos x="8" y="68"/>
                </a:cxn>
              </a:cxnLst>
              <a:rect l="0" t="0" r="r" b="b"/>
              <a:pathLst>
                <a:path w="38" h="70">
                  <a:moveTo>
                    <a:pt x="8" y="68"/>
                  </a:moveTo>
                  <a:lnTo>
                    <a:pt x="20" y="70"/>
                  </a:lnTo>
                  <a:lnTo>
                    <a:pt x="22" y="68"/>
                  </a:lnTo>
                  <a:lnTo>
                    <a:pt x="18" y="64"/>
                  </a:lnTo>
                  <a:lnTo>
                    <a:pt x="20" y="62"/>
                  </a:lnTo>
                  <a:lnTo>
                    <a:pt x="20" y="54"/>
                  </a:lnTo>
                  <a:lnTo>
                    <a:pt x="22" y="52"/>
                  </a:lnTo>
                  <a:lnTo>
                    <a:pt x="20" y="50"/>
                  </a:lnTo>
                  <a:lnTo>
                    <a:pt x="26" y="50"/>
                  </a:lnTo>
                  <a:lnTo>
                    <a:pt x="24" y="46"/>
                  </a:lnTo>
                  <a:lnTo>
                    <a:pt x="30" y="44"/>
                  </a:lnTo>
                  <a:lnTo>
                    <a:pt x="30" y="38"/>
                  </a:lnTo>
                  <a:lnTo>
                    <a:pt x="32" y="40"/>
                  </a:lnTo>
                  <a:lnTo>
                    <a:pt x="38" y="36"/>
                  </a:lnTo>
                  <a:lnTo>
                    <a:pt x="38" y="32"/>
                  </a:lnTo>
                  <a:lnTo>
                    <a:pt x="28" y="32"/>
                  </a:lnTo>
                  <a:lnTo>
                    <a:pt x="28" y="30"/>
                  </a:lnTo>
                  <a:lnTo>
                    <a:pt x="30" y="28"/>
                  </a:lnTo>
                  <a:lnTo>
                    <a:pt x="26" y="28"/>
                  </a:lnTo>
                  <a:lnTo>
                    <a:pt x="28" y="26"/>
                  </a:lnTo>
                  <a:lnTo>
                    <a:pt x="30" y="18"/>
                  </a:lnTo>
                  <a:lnTo>
                    <a:pt x="32" y="12"/>
                  </a:lnTo>
                  <a:lnTo>
                    <a:pt x="32" y="6"/>
                  </a:lnTo>
                  <a:lnTo>
                    <a:pt x="32" y="0"/>
                  </a:lnTo>
                  <a:lnTo>
                    <a:pt x="24" y="4"/>
                  </a:lnTo>
                  <a:lnTo>
                    <a:pt x="18" y="14"/>
                  </a:lnTo>
                  <a:lnTo>
                    <a:pt x="8" y="16"/>
                  </a:lnTo>
                  <a:lnTo>
                    <a:pt x="4" y="20"/>
                  </a:lnTo>
                  <a:lnTo>
                    <a:pt x="0" y="34"/>
                  </a:lnTo>
                  <a:lnTo>
                    <a:pt x="2" y="54"/>
                  </a:lnTo>
                  <a:lnTo>
                    <a:pt x="6" y="54"/>
                  </a:lnTo>
                  <a:lnTo>
                    <a:pt x="8" y="58"/>
                  </a:lnTo>
                  <a:lnTo>
                    <a:pt x="8" y="68"/>
                  </a:lnTo>
                  <a:lnTo>
                    <a:pt x="8" y="6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5" name="Freeform 327">
              <a:extLst>
                <a:ext uri="{FF2B5EF4-FFF2-40B4-BE49-F238E27FC236}">
                  <a16:creationId xmlns:a16="http://schemas.microsoft.com/office/drawing/2014/main" xmlns="" id="{ED627ACC-1902-419D-8702-802465732F90}"/>
                </a:ext>
              </a:extLst>
            </p:cNvPr>
            <p:cNvSpPr>
              <a:spLocks/>
            </p:cNvSpPr>
            <p:nvPr/>
          </p:nvSpPr>
          <p:spPr bwMode="auto">
            <a:xfrm>
              <a:off x="4506913" y="3617913"/>
              <a:ext cx="82550" cy="177800"/>
            </a:xfrm>
            <a:custGeom>
              <a:avLst/>
              <a:gdLst/>
              <a:ahLst/>
              <a:cxnLst>
                <a:cxn ang="0">
                  <a:pos x="18" y="6"/>
                </a:cxn>
                <a:cxn ang="0">
                  <a:pos x="12" y="12"/>
                </a:cxn>
                <a:cxn ang="0">
                  <a:pos x="14" y="14"/>
                </a:cxn>
                <a:cxn ang="0">
                  <a:pos x="12" y="24"/>
                </a:cxn>
                <a:cxn ang="0">
                  <a:pos x="14" y="36"/>
                </a:cxn>
                <a:cxn ang="0">
                  <a:pos x="12" y="44"/>
                </a:cxn>
                <a:cxn ang="0">
                  <a:pos x="0" y="54"/>
                </a:cxn>
                <a:cxn ang="0">
                  <a:pos x="2" y="66"/>
                </a:cxn>
                <a:cxn ang="0">
                  <a:pos x="8" y="68"/>
                </a:cxn>
                <a:cxn ang="0">
                  <a:pos x="10" y="74"/>
                </a:cxn>
                <a:cxn ang="0">
                  <a:pos x="10" y="78"/>
                </a:cxn>
                <a:cxn ang="0">
                  <a:pos x="22" y="84"/>
                </a:cxn>
                <a:cxn ang="0">
                  <a:pos x="26" y="112"/>
                </a:cxn>
                <a:cxn ang="0">
                  <a:pos x="32" y="110"/>
                </a:cxn>
                <a:cxn ang="0">
                  <a:pos x="36" y="106"/>
                </a:cxn>
                <a:cxn ang="0">
                  <a:pos x="34" y="96"/>
                </a:cxn>
                <a:cxn ang="0">
                  <a:pos x="36" y="92"/>
                </a:cxn>
                <a:cxn ang="0">
                  <a:pos x="52" y="80"/>
                </a:cxn>
                <a:cxn ang="0">
                  <a:pos x="52" y="78"/>
                </a:cxn>
                <a:cxn ang="0">
                  <a:pos x="52" y="68"/>
                </a:cxn>
                <a:cxn ang="0">
                  <a:pos x="48" y="68"/>
                </a:cxn>
                <a:cxn ang="0">
                  <a:pos x="46" y="60"/>
                </a:cxn>
                <a:cxn ang="0">
                  <a:pos x="42" y="62"/>
                </a:cxn>
                <a:cxn ang="0">
                  <a:pos x="40" y="60"/>
                </a:cxn>
                <a:cxn ang="0">
                  <a:pos x="36" y="60"/>
                </a:cxn>
                <a:cxn ang="0">
                  <a:pos x="34" y="58"/>
                </a:cxn>
                <a:cxn ang="0">
                  <a:pos x="32" y="54"/>
                </a:cxn>
                <a:cxn ang="0">
                  <a:pos x="32" y="52"/>
                </a:cxn>
                <a:cxn ang="0">
                  <a:pos x="36" y="52"/>
                </a:cxn>
                <a:cxn ang="0">
                  <a:pos x="36" y="48"/>
                </a:cxn>
                <a:cxn ang="0">
                  <a:pos x="46" y="42"/>
                </a:cxn>
                <a:cxn ang="0">
                  <a:pos x="50" y="34"/>
                </a:cxn>
                <a:cxn ang="0">
                  <a:pos x="48" y="28"/>
                </a:cxn>
                <a:cxn ang="0">
                  <a:pos x="44" y="24"/>
                </a:cxn>
                <a:cxn ang="0">
                  <a:pos x="42" y="18"/>
                </a:cxn>
                <a:cxn ang="0">
                  <a:pos x="42" y="16"/>
                </a:cxn>
                <a:cxn ang="0">
                  <a:pos x="46" y="12"/>
                </a:cxn>
                <a:cxn ang="0">
                  <a:pos x="50" y="6"/>
                </a:cxn>
                <a:cxn ang="0">
                  <a:pos x="48" y="4"/>
                </a:cxn>
                <a:cxn ang="0">
                  <a:pos x="40" y="8"/>
                </a:cxn>
                <a:cxn ang="0">
                  <a:pos x="38" y="8"/>
                </a:cxn>
                <a:cxn ang="0">
                  <a:pos x="38" y="4"/>
                </a:cxn>
                <a:cxn ang="0">
                  <a:pos x="38" y="2"/>
                </a:cxn>
                <a:cxn ang="0">
                  <a:pos x="30" y="0"/>
                </a:cxn>
                <a:cxn ang="0">
                  <a:pos x="24" y="0"/>
                </a:cxn>
                <a:cxn ang="0">
                  <a:pos x="18" y="6"/>
                </a:cxn>
                <a:cxn ang="0">
                  <a:pos x="18" y="6"/>
                </a:cxn>
              </a:cxnLst>
              <a:rect l="0" t="0" r="r" b="b"/>
              <a:pathLst>
                <a:path w="52" h="112">
                  <a:moveTo>
                    <a:pt x="18" y="6"/>
                  </a:moveTo>
                  <a:lnTo>
                    <a:pt x="12" y="12"/>
                  </a:lnTo>
                  <a:lnTo>
                    <a:pt x="14" y="14"/>
                  </a:lnTo>
                  <a:lnTo>
                    <a:pt x="12" y="24"/>
                  </a:lnTo>
                  <a:lnTo>
                    <a:pt x="14" y="36"/>
                  </a:lnTo>
                  <a:lnTo>
                    <a:pt x="12" y="44"/>
                  </a:lnTo>
                  <a:lnTo>
                    <a:pt x="0" y="54"/>
                  </a:lnTo>
                  <a:lnTo>
                    <a:pt x="2" y="66"/>
                  </a:lnTo>
                  <a:lnTo>
                    <a:pt x="8" y="68"/>
                  </a:lnTo>
                  <a:lnTo>
                    <a:pt x="10" y="74"/>
                  </a:lnTo>
                  <a:lnTo>
                    <a:pt x="10" y="78"/>
                  </a:lnTo>
                  <a:lnTo>
                    <a:pt x="22" y="84"/>
                  </a:lnTo>
                  <a:lnTo>
                    <a:pt x="26" y="112"/>
                  </a:lnTo>
                  <a:lnTo>
                    <a:pt x="32" y="110"/>
                  </a:lnTo>
                  <a:lnTo>
                    <a:pt x="36" y="106"/>
                  </a:lnTo>
                  <a:lnTo>
                    <a:pt x="34" y="96"/>
                  </a:lnTo>
                  <a:lnTo>
                    <a:pt x="36" y="92"/>
                  </a:lnTo>
                  <a:lnTo>
                    <a:pt x="52" y="80"/>
                  </a:lnTo>
                  <a:lnTo>
                    <a:pt x="52" y="78"/>
                  </a:lnTo>
                  <a:lnTo>
                    <a:pt x="52" y="68"/>
                  </a:lnTo>
                  <a:lnTo>
                    <a:pt x="48" y="68"/>
                  </a:lnTo>
                  <a:lnTo>
                    <a:pt x="46" y="60"/>
                  </a:lnTo>
                  <a:lnTo>
                    <a:pt x="42" y="62"/>
                  </a:lnTo>
                  <a:lnTo>
                    <a:pt x="40" y="60"/>
                  </a:lnTo>
                  <a:lnTo>
                    <a:pt x="36" y="60"/>
                  </a:lnTo>
                  <a:lnTo>
                    <a:pt x="34" y="58"/>
                  </a:lnTo>
                  <a:lnTo>
                    <a:pt x="32" y="54"/>
                  </a:lnTo>
                  <a:lnTo>
                    <a:pt x="32" y="52"/>
                  </a:lnTo>
                  <a:lnTo>
                    <a:pt x="36" y="52"/>
                  </a:lnTo>
                  <a:lnTo>
                    <a:pt x="36" y="48"/>
                  </a:lnTo>
                  <a:lnTo>
                    <a:pt x="46" y="42"/>
                  </a:lnTo>
                  <a:lnTo>
                    <a:pt x="50" y="34"/>
                  </a:lnTo>
                  <a:lnTo>
                    <a:pt x="48" y="28"/>
                  </a:lnTo>
                  <a:lnTo>
                    <a:pt x="44" y="24"/>
                  </a:lnTo>
                  <a:lnTo>
                    <a:pt x="42" y="18"/>
                  </a:lnTo>
                  <a:lnTo>
                    <a:pt x="42" y="16"/>
                  </a:lnTo>
                  <a:lnTo>
                    <a:pt x="46" y="12"/>
                  </a:lnTo>
                  <a:lnTo>
                    <a:pt x="50" y="6"/>
                  </a:lnTo>
                  <a:lnTo>
                    <a:pt x="48" y="4"/>
                  </a:lnTo>
                  <a:lnTo>
                    <a:pt x="40" y="8"/>
                  </a:lnTo>
                  <a:lnTo>
                    <a:pt x="38" y="8"/>
                  </a:lnTo>
                  <a:lnTo>
                    <a:pt x="38" y="4"/>
                  </a:lnTo>
                  <a:lnTo>
                    <a:pt x="38" y="2"/>
                  </a:lnTo>
                  <a:lnTo>
                    <a:pt x="30" y="0"/>
                  </a:lnTo>
                  <a:lnTo>
                    <a:pt x="24" y="0"/>
                  </a:lnTo>
                  <a:lnTo>
                    <a:pt x="18" y="6"/>
                  </a:lnTo>
                  <a:lnTo>
                    <a:pt x="1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6" name="Freeform 328">
              <a:extLst>
                <a:ext uri="{FF2B5EF4-FFF2-40B4-BE49-F238E27FC236}">
                  <a16:creationId xmlns:a16="http://schemas.microsoft.com/office/drawing/2014/main" xmlns="" id="{12601D6E-330E-46A0-AA50-845B3DD0EFB0}"/>
                </a:ext>
              </a:extLst>
            </p:cNvPr>
            <p:cNvSpPr>
              <a:spLocks/>
            </p:cNvSpPr>
            <p:nvPr/>
          </p:nvSpPr>
          <p:spPr bwMode="auto">
            <a:xfrm>
              <a:off x="5122863" y="4081463"/>
              <a:ext cx="142875" cy="123825"/>
            </a:xfrm>
            <a:custGeom>
              <a:avLst/>
              <a:gdLst/>
              <a:ahLst/>
              <a:cxnLst>
                <a:cxn ang="0">
                  <a:pos x="28" y="0"/>
                </a:cxn>
                <a:cxn ang="0">
                  <a:pos x="26" y="6"/>
                </a:cxn>
                <a:cxn ang="0">
                  <a:pos x="16" y="10"/>
                </a:cxn>
                <a:cxn ang="0">
                  <a:pos x="12" y="12"/>
                </a:cxn>
                <a:cxn ang="0">
                  <a:pos x="8" y="14"/>
                </a:cxn>
                <a:cxn ang="0">
                  <a:pos x="0" y="44"/>
                </a:cxn>
                <a:cxn ang="0">
                  <a:pos x="2" y="52"/>
                </a:cxn>
                <a:cxn ang="0">
                  <a:pos x="8" y="52"/>
                </a:cxn>
                <a:cxn ang="0">
                  <a:pos x="10" y="50"/>
                </a:cxn>
                <a:cxn ang="0">
                  <a:pos x="12" y="50"/>
                </a:cxn>
                <a:cxn ang="0">
                  <a:pos x="14" y="54"/>
                </a:cxn>
                <a:cxn ang="0">
                  <a:pos x="20" y="44"/>
                </a:cxn>
                <a:cxn ang="0">
                  <a:pos x="24" y="48"/>
                </a:cxn>
                <a:cxn ang="0">
                  <a:pos x="26" y="50"/>
                </a:cxn>
                <a:cxn ang="0">
                  <a:pos x="32" y="50"/>
                </a:cxn>
                <a:cxn ang="0">
                  <a:pos x="34" y="48"/>
                </a:cxn>
                <a:cxn ang="0">
                  <a:pos x="36" y="50"/>
                </a:cxn>
                <a:cxn ang="0">
                  <a:pos x="40" y="48"/>
                </a:cxn>
                <a:cxn ang="0">
                  <a:pos x="46" y="50"/>
                </a:cxn>
                <a:cxn ang="0">
                  <a:pos x="50" y="50"/>
                </a:cxn>
                <a:cxn ang="0">
                  <a:pos x="58" y="54"/>
                </a:cxn>
                <a:cxn ang="0">
                  <a:pos x="64" y="62"/>
                </a:cxn>
                <a:cxn ang="0">
                  <a:pos x="70" y="66"/>
                </a:cxn>
                <a:cxn ang="0">
                  <a:pos x="74" y="72"/>
                </a:cxn>
                <a:cxn ang="0">
                  <a:pos x="80" y="78"/>
                </a:cxn>
                <a:cxn ang="0">
                  <a:pos x="90" y="72"/>
                </a:cxn>
                <a:cxn ang="0">
                  <a:pos x="80" y="66"/>
                </a:cxn>
                <a:cxn ang="0">
                  <a:pos x="78" y="62"/>
                </a:cxn>
                <a:cxn ang="0">
                  <a:pos x="76" y="62"/>
                </a:cxn>
                <a:cxn ang="0">
                  <a:pos x="74" y="58"/>
                </a:cxn>
                <a:cxn ang="0">
                  <a:pos x="72" y="58"/>
                </a:cxn>
                <a:cxn ang="0">
                  <a:pos x="66" y="48"/>
                </a:cxn>
                <a:cxn ang="0">
                  <a:pos x="58" y="46"/>
                </a:cxn>
                <a:cxn ang="0">
                  <a:pos x="54" y="42"/>
                </a:cxn>
                <a:cxn ang="0">
                  <a:pos x="52" y="44"/>
                </a:cxn>
                <a:cxn ang="0">
                  <a:pos x="48" y="40"/>
                </a:cxn>
                <a:cxn ang="0">
                  <a:pos x="48" y="36"/>
                </a:cxn>
                <a:cxn ang="0">
                  <a:pos x="46" y="36"/>
                </a:cxn>
                <a:cxn ang="0">
                  <a:pos x="46" y="36"/>
                </a:cxn>
                <a:cxn ang="0">
                  <a:pos x="46" y="40"/>
                </a:cxn>
                <a:cxn ang="0">
                  <a:pos x="44" y="40"/>
                </a:cxn>
                <a:cxn ang="0">
                  <a:pos x="42" y="34"/>
                </a:cxn>
                <a:cxn ang="0">
                  <a:pos x="40" y="34"/>
                </a:cxn>
                <a:cxn ang="0">
                  <a:pos x="38" y="28"/>
                </a:cxn>
                <a:cxn ang="0">
                  <a:pos x="32" y="6"/>
                </a:cxn>
                <a:cxn ang="0">
                  <a:pos x="28" y="0"/>
                </a:cxn>
                <a:cxn ang="0">
                  <a:pos x="28" y="0"/>
                </a:cxn>
              </a:cxnLst>
              <a:rect l="0" t="0" r="r" b="b"/>
              <a:pathLst>
                <a:path w="90" h="78">
                  <a:moveTo>
                    <a:pt x="28" y="0"/>
                  </a:moveTo>
                  <a:lnTo>
                    <a:pt x="26" y="6"/>
                  </a:lnTo>
                  <a:lnTo>
                    <a:pt x="16" y="10"/>
                  </a:lnTo>
                  <a:lnTo>
                    <a:pt x="12" y="12"/>
                  </a:lnTo>
                  <a:lnTo>
                    <a:pt x="8" y="14"/>
                  </a:lnTo>
                  <a:lnTo>
                    <a:pt x="0" y="44"/>
                  </a:lnTo>
                  <a:lnTo>
                    <a:pt x="2" y="52"/>
                  </a:lnTo>
                  <a:lnTo>
                    <a:pt x="8" y="52"/>
                  </a:lnTo>
                  <a:lnTo>
                    <a:pt x="10" y="50"/>
                  </a:lnTo>
                  <a:lnTo>
                    <a:pt x="12" y="50"/>
                  </a:lnTo>
                  <a:lnTo>
                    <a:pt x="14" y="54"/>
                  </a:lnTo>
                  <a:lnTo>
                    <a:pt x="20" y="44"/>
                  </a:lnTo>
                  <a:lnTo>
                    <a:pt x="24" y="48"/>
                  </a:lnTo>
                  <a:lnTo>
                    <a:pt x="26" y="50"/>
                  </a:lnTo>
                  <a:lnTo>
                    <a:pt x="32" y="50"/>
                  </a:lnTo>
                  <a:lnTo>
                    <a:pt x="34" y="48"/>
                  </a:lnTo>
                  <a:lnTo>
                    <a:pt x="36" y="50"/>
                  </a:lnTo>
                  <a:lnTo>
                    <a:pt x="40" y="48"/>
                  </a:lnTo>
                  <a:lnTo>
                    <a:pt x="46" y="50"/>
                  </a:lnTo>
                  <a:lnTo>
                    <a:pt x="50" y="50"/>
                  </a:lnTo>
                  <a:lnTo>
                    <a:pt x="58" y="54"/>
                  </a:lnTo>
                  <a:lnTo>
                    <a:pt x="64" y="62"/>
                  </a:lnTo>
                  <a:lnTo>
                    <a:pt x="70" y="66"/>
                  </a:lnTo>
                  <a:lnTo>
                    <a:pt x="74" y="72"/>
                  </a:lnTo>
                  <a:lnTo>
                    <a:pt x="80" y="78"/>
                  </a:lnTo>
                  <a:lnTo>
                    <a:pt x="90" y="72"/>
                  </a:lnTo>
                  <a:lnTo>
                    <a:pt x="80" y="66"/>
                  </a:lnTo>
                  <a:lnTo>
                    <a:pt x="78" y="62"/>
                  </a:lnTo>
                  <a:lnTo>
                    <a:pt x="76" y="62"/>
                  </a:lnTo>
                  <a:lnTo>
                    <a:pt x="74" y="58"/>
                  </a:lnTo>
                  <a:lnTo>
                    <a:pt x="72" y="58"/>
                  </a:lnTo>
                  <a:lnTo>
                    <a:pt x="66" y="48"/>
                  </a:lnTo>
                  <a:lnTo>
                    <a:pt x="58" y="46"/>
                  </a:lnTo>
                  <a:lnTo>
                    <a:pt x="54" y="42"/>
                  </a:lnTo>
                  <a:lnTo>
                    <a:pt x="52" y="44"/>
                  </a:lnTo>
                  <a:lnTo>
                    <a:pt x="48" y="40"/>
                  </a:lnTo>
                  <a:lnTo>
                    <a:pt x="48" y="36"/>
                  </a:lnTo>
                  <a:lnTo>
                    <a:pt x="46" y="36"/>
                  </a:lnTo>
                  <a:lnTo>
                    <a:pt x="46" y="36"/>
                  </a:lnTo>
                  <a:lnTo>
                    <a:pt x="46" y="40"/>
                  </a:lnTo>
                  <a:lnTo>
                    <a:pt x="44" y="40"/>
                  </a:lnTo>
                  <a:lnTo>
                    <a:pt x="42" y="34"/>
                  </a:lnTo>
                  <a:lnTo>
                    <a:pt x="40" y="34"/>
                  </a:lnTo>
                  <a:lnTo>
                    <a:pt x="38" y="28"/>
                  </a:lnTo>
                  <a:lnTo>
                    <a:pt x="32" y="6"/>
                  </a:lnTo>
                  <a:lnTo>
                    <a:pt x="28" y="0"/>
                  </a:lnTo>
                  <a:lnTo>
                    <a:pt x="2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7" name="Freeform 329">
              <a:extLst>
                <a:ext uri="{FF2B5EF4-FFF2-40B4-BE49-F238E27FC236}">
                  <a16:creationId xmlns:a16="http://schemas.microsoft.com/office/drawing/2014/main" xmlns="" id="{32B58279-D990-4367-813C-E3FF584F625D}"/>
                </a:ext>
              </a:extLst>
            </p:cNvPr>
            <p:cNvSpPr>
              <a:spLocks/>
            </p:cNvSpPr>
            <p:nvPr/>
          </p:nvSpPr>
          <p:spPr bwMode="auto">
            <a:xfrm>
              <a:off x="5237163" y="4195763"/>
              <a:ext cx="34925" cy="41275"/>
            </a:xfrm>
            <a:custGeom>
              <a:avLst/>
              <a:gdLst/>
              <a:ahLst/>
              <a:cxnLst>
                <a:cxn ang="0">
                  <a:pos x="18" y="0"/>
                </a:cxn>
                <a:cxn ang="0">
                  <a:pos x="8" y="6"/>
                </a:cxn>
                <a:cxn ang="0">
                  <a:pos x="6" y="8"/>
                </a:cxn>
                <a:cxn ang="0">
                  <a:pos x="4" y="16"/>
                </a:cxn>
                <a:cxn ang="0">
                  <a:pos x="0" y="22"/>
                </a:cxn>
                <a:cxn ang="0">
                  <a:pos x="2" y="26"/>
                </a:cxn>
                <a:cxn ang="0">
                  <a:pos x="8" y="26"/>
                </a:cxn>
                <a:cxn ang="0">
                  <a:pos x="12" y="24"/>
                </a:cxn>
                <a:cxn ang="0">
                  <a:pos x="16" y="26"/>
                </a:cxn>
                <a:cxn ang="0">
                  <a:pos x="20" y="18"/>
                </a:cxn>
                <a:cxn ang="0">
                  <a:pos x="18" y="18"/>
                </a:cxn>
                <a:cxn ang="0">
                  <a:pos x="12" y="18"/>
                </a:cxn>
                <a:cxn ang="0">
                  <a:pos x="10" y="18"/>
                </a:cxn>
                <a:cxn ang="0">
                  <a:pos x="12" y="18"/>
                </a:cxn>
                <a:cxn ang="0">
                  <a:pos x="14" y="14"/>
                </a:cxn>
                <a:cxn ang="0">
                  <a:pos x="22" y="12"/>
                </a:cxn>
                <a:cxn ang="0">
                  <a:pos x="20" y="6"/>
                </a:cxn>
                <a:cxn ang="0">
                  <a:pos x="18" y="0"/>
                </a:cxn>
                <a:cxn ang="0">
                  <a:pos x="18" y="0"/>
                </a:cxn>
              </a:cxnLst>
              <a:rect l="0" t="0" r="r" b="b"/>
              <a:pathLst>
                <a:path w="22" h="26">
                  <a:moveTo>
                    <a:pt x="18" y="0"/>
                  </a:moveTo>
                  <a:lnTo>
                    <a:pt x="8" y="6"/>
                  </a:lnTo>
                  <a:lnTo>
                    <a:pt x="6" y="8"/>
                  </a:lnTo>
                  <a:lnTo>
                    <a:pt x="4" y="16"/>
                  </a:lnTo>
                  <a:lnTo>
                    <a:pt x="0" y="22"/>
                  </a:lnTo>
                  <a:lnTo>
                    <a:pt x="2" y="26"/>
                  </a:lnTo>
                  <a:lnTo>
                    <a:pt x="8" y="26"/>
                  </a:lnTo>
                  <a:lnTo>
                    <a:pt x="12" y="24"/>
                  </a:lnTo>
                  <a:lnTo>
                    <a:pt x="16" y="26"/>
                  </a:lnTo>
                  <a:lnTo>
                    <a:pt x="20" y="18"/>
                  </a:lnTo>
                  <a:lnTo>
                    <a:pt x="18" y="18"/>
                  </a:lnTo>
                  <a:lnTo>
                    <a:pt x="12" y="18"/>
                  </a:lnTo>
                  <a:lnTo>
                    <a:pt x="10" y="18"/>
                  </a:lnTo>
                  <a:lnTo>
                    <a:pt x="12" y="18"/>
                  </a:lnTo>
                  <a:lnTo>
                    <a:pt x="14" y="14"/>
                  </a:lnTo>
                  <a:lnTo>
                    <a:pt x="22" y="12"/>
                  </a:lnTo>
                  <a:lnTo>
                    <a:pt x="20" y="6"/>
                  </a:lnTo>
                  <a:lnTo>
                    <a:pt x="18" y="0"/>
                  </a:lnTo>
                  <a:lnTo>
                    <a:pt x="1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8" name="Freeform 330">
              <a:extLst>
                <a:ext uri="{FF2B5EF4-FFF2-40B4-BE49-F238E27FC236}">
                  <a16:creationId xmlns:a16="http://schemas.microsoft.com/office/drawing/2014/main" xmlns="" id="{A4CE73DA-BE2C-42C4-9541-B5B6E24056CE}"/>
                </a:ext>
              </a:extLst>
            </p:cNvPr>
            <p:cNvSpPr>
              <a:spLocks/>
            </p:cNvSpPr>
            <p:nvPr/>
          </p:nvSpPr>
          <p:spPr bwMode="auto">
            <a:xfrm>
              <a:off x="4405313" y="4173538"/>
              <a:ext cx="250825" cy="206375"/>
            </a:xfrm>
            <a:custGeom>
              <a:avLst/>
              <a:gdLst/>
              <a:ahLst/>
              <a:cxnLst>
                <a:cxn ang="0">
                  <a:pos x="22" y="102"/>
                </a:cxn>
                <a:cxn ang="0">
                  <a:pos x="32" y="108"/>
                </a:cxn>
                <a:cxn ang="0">
                  <a:pos x="38" y="114"/>
                </a:cxn>
                <a:cxn ang="0">
                  <a:pos x="38" y="122"/>
                </a:cxn>
                <a:cxn ang="0">
                  <a:pos x="46" y="128"/>
                </a:cxn>
                <a:cxn ang="0">
                  <a:pos x="48" y="130"/>
                </a:cxn>
                <a:cxn ang="0">
                  <a:pos x="56" y="128"/>
                </a:cxn>
                <a:cxn ang="0">
                  <a:pos x="66" y="126"/>
                </a:cxn>
                <a:cxn ang="0">
                  <a:pos x="76" y="122"/>
                </a:cxn>
                <a:cxn ang="0">
                  <a:pos x="82" y="116"/>
                </a:cxn>
                <a:cxn ang="0">
                  <a:pos x="88" y="102"/>
                </a:cxn>
                <a:cxn ang="0">
                  <a:pos x="92" y="94"/>
                </a:cxn>
                <a:cxn ang="0">
                  <a:pos x="112" y="100"/>
                </a:cxn>
                <a:cxn ang="0">
                  <a:pos x="126" y="82"/>
                </a:cxn>
                <a:cxn ang="0">
                  <a:pos x="136" y="68"/>
                </a:cxn>
                <a:cxn ang="0">
                  <a:pos x="144" y="38"/>
                </a:cxn>
                <a:cxn ang="0">
                  <a:pos x="158" y="30"/>
                </a:cxn>
                <a:cxn ang="0">
                  <a:pos x="154" y="18"/>
                </a:cxn>
                <a:cxn ang="0">
                  <a:pos x="146" y="0"/>
                </a:cxn>
                <a:cxn ang="0">
                  <a:pos x="138" y="4"/>
                </a:cxn>
                <a:cxn ang="0">
                  <a:pos x="130" y="8"/>
                </a:cxn>
                <a:cxn ang="0">
                  <a:pos x="102" y="6"/>
                </a:cxn>
                <a:cxn ang="0">
                  <a:pos x="90" y="14"/>
                </a:cxn>
                <a:cxn ang="0">
                  <a:pos x="70" y="6"/>
                </a:cxn>
                <a:cxn ang="0">
                  <a:pos x="60" y="12"/>
                </a:cxn>
                <a:cxn ang="0">
                  <a:pos x="50" y="4"/>
                </a:cxn>
                <a:cxn ang="0">
                  <a:pos x="30" y="0"/>
                </a:cxn>
                <a:cxn ang="0">
                  <a:pos x="18" y="14"/>
                </a:cxn>
                <a:cxn ang="0">
                  <a:pos x="12" y="28"/>
                </a:cxn>
                <a:cxn ang="0">
                  <a:pos x="14" y="38"/>
                </a:cxn>
                <a:cxn ang="0">
                  <a:pos x="12" y="48"/>
                </a:cxn>
                <a:cxn ang="0">
                  <a:pos x="12" y="54"/>
                </a:cxn>
                <a:cxn ang="0">
                  <a:pos x="6" y="64"/>
                </a:cxn>
                <a:cxn ang="0">
                  <a:pos x="0" y="92"/>
                </a:cxn>
                <a:cxn ang="0">
                  <a:pos x="2" y="102"/>
                </a:cxn>
              </a:cxnLst>
              <a:rect l="0" t="0" r="r" b="b"/>
              <a:pathLst>
                <a:path w="158" h="130">
                  <a:moveTo>
                    <a:pt x="2" y="102"/>
                  </a:moveTo>
                  <a:lnTo>
                    <a:pt x="22" y="102"/>
                  </a:lnTo>
                  <a:lnTo>
                    <a:pt x="30" y="104"/>
                  </a:lnTo>
                  <a:lnTo>
                    <a:pt x="32" y="108"/>
                  </a:lnTo>
                  <a:lnTo>
                    <a:pt x="36" y="114"/>
                  </a:lnTo>
                  <a:lnTo>
                    <a:pt x="38" y="114"/>
                  </a:lnTo>
                  <a:lnTo>
                    <a:pt x="36" y="114"/>
                  </a:lnTo>
                  <a:lnTo>
                    <a:pt x="38" y="122"/>
                  </a:lnTo>
                  <a:lnTo>
                    <a:pt x="42" y="128"/>
                  </a:lnTo>
                  <a:lnTo>
                    <a:pt x="46" y="128"/>
                  </a:lnTo>
                  <a:lnTo>
                    <a:pt x="48" y="128"/>
                  </a:lnTo>
                  <a:lnTo>
                    <a:pt x="48" y="130"/>
                  </a:lnTo>
                  <a:lnTo>
                    <a:pt x="52" y="128"/>
                  </a:lnTo>
                  <a:lnTo>
                    <a:pt x="56" y="128"/>
                  </a:lnTo>
                  <a:lnTo>
                    <a:pt x="60" y="124"/>
                  </a:lnTo>
                  <a:lnTo>
                    <a:pt x="66" y="126"/>
                  </a:lnTo>
                  <a:lnTo>
                    <a:pt x="74" y="126"/>
                  </a:lnTo>
                  <a:lnTo>
                    <a:pt x="76" y="122"/>
                  </a:lnTo>
                  <a:lnTo>
                    <a:pt x="78" y="124"/>
                  </a:lnTo>
                  <a:lnTo>
                    <a:pt x="82" y="116"/>
                  </a:lnTo>
                  <a:lnTo>
                    <a:pt x="82" y="108"/>
                  </a:lnTo>
                  <a:lnTo>
                    <a:pt x="88" y="102"/>
                  </a:lnTo>
                  <a:lnTo>
                    <a:pt x="92" y="98"/>
                  </a:lnTo>
                  <a:lnTo>
                    <a:pt x="92" y="94"/>
                  </a:lnTo>
                  <a:lnTo>
                    <a:pt x="106" y="94"/>
                  </a:lnTo>
                  <a:lnTo>
                    <a:pt x="112" y="100"/>
                  </a:lnTo>
                  <a:lnTo>
                    <a:pt x="118" y="98"/>
                  </a:lnTo>
                  <a:lnTo>
                    <a:pt x="126" y="82"/>
                  </a:lnTo>
                  <a:lnTo>
                    <a:pt x="128" y="72"/>
                  </a:lnTo>
                  <a:lnTo>
                    <a:pt x="136" y="68"/>
                  </a:lnTo>
                  <a:lnTo>
                    <a:pt x="138" y="54"/>
                  </a:lnTo>
                  <a:lnTo>
                    <a:pt x="144" y="38"/>
                  </a:lnTo>
                  <a:lnTo>
                    <a:pt x="148" y="34"/>
                  </a:lnTo>
                  <a:lnTo>
                    <a:pt x="158" y="30"/>
                  </a:lnTo>
                  <a:lnTo>
                    <a:pt x="158" y="22"/>
                  </a:lnTo>
                  <a:lnTo>
                    <a:pt x="154" y="18"/>
                  </a:lnTo>
                  <a:lnTo>
                    <a:pt x="154" y="10"/>
                  </a:lnTo>
                  <a:lnTo>
                    <a:pt x="146" y="0"/>
                  </a:lnTo>
                  <a:lnTo>
                    <a:pt x="140" y="0"/>
                  </a:lnTo>
                  <a:lnTo>
                    <a:pt x="138" y="4"/>
                  </a:lnTo>
                  <a:lnTo>
                    <a:pt x="136" y="4"/>
                  </a:lnTo>
                  <a:lnTo>
                    <a:pt x="130" y="8"/>
                  </a:lnTo>
                  <a:lnTo>
                    <a:pt x="120" y="6"/>
                  </a:lnTo>
                  <a:lnTo>
                    <a:pt x="102" y="6"/>
                  </a:lnTo>
                  <a:lnTo>
                    <a:pt x="92" y="14"/>
                  </a:lnTo>
                  <a:lnTo>
                    <a:pt x="90" y="14"/>
                  </a:lnTo>
                  <a:lnTo>
                    <a:pt x="80" y="12"/>
                  </a:lnTo>
                  <a:lnTo>
                    <a:pt x="70" y="6"/>
                  </a:lnTo>
                  <a:lnTo>
                    <a:pt x="66" y="8"/>
                  </a:lnTo>
                  <a:lnTo>
                    <a:pt x="60" y="12"/>
                  </a:lnTo>
                  <a:lnTo>
                    <a:pt x="58" y="12"/>
                  </a:lnTo>
                  <a:lnTo>
                    <a:pt x="50" y="4"/>
                  </a:lnTo>
                  <a:lnTo>
                    <a:pt x="40" y="0"/>
                  </a:lnTo>
                  <a:lnTo>
                    <a:pt x="30" y="0"/>
                  </a:lnTo>
                  <a:lnTo>
                    <a:pt x="20" y="6"/>
                  </a:lnTo>
                  <a:lnTo>
                    <a:pt x="18" y="14"/>
                  </a:lnTo>
                  <a:lnTo>
                    <a:pt x="12" y="18"/>
                  </a:lnTo>
                  <a:lnTo>
                    <a:pt x="12" y="28"/>
                  </a:lnTo>
                  <a:lnTo>
                    <a:pt x="12" y="32"/>
                  </a:lnTo>
                  <a:lnTo>
                    <a:pt x="14" y="38"/>
                  </a:lnTo>
                  <a:lnTo>
                    <a:pt x="16" y="46"/>
                  </a:lnTo>
                  <a:lnTo>
                    <a:pt x="12" y="48"/>
                  </a:lnTo>
                  <a:lnTo>
                    <a:pt x="14" y="50"/>
                  </a:lnTo>
                  <a:lnTo>
                    <a:pt x="12" y="54"/>
                  </a:lnTo>
                  <a:lnTo>
                    <a:pt x="8" y="58"/>
                  </a:lnTo>
                  <a:lnTo>
                    <a:pt x="6" y="64"/>
                  </a:lnTo>
                  <a:lnTo>
                    <a:pt x="2" y="72"/>
                  </a:lnTo>
                  <a:lnTo>
                    <a:pt x="0" y="92"/>
                  </a:lnTo>
                  <a:lnTo>
                    <a:pt x="2" y="102"/>
                  </a:lnTo>
                  <a:lnTo>
                    <a:pt x="2" y="10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59" name="Freeform 331">
              <a:extLst>
                <a:ext uri="{FF2B5EF4-FFF2-40B4-BE49-F238E27FC236}">
                  <a16:creationId xmlns:a16="http://schemas.microsoft.com/office/drawing/2014/main" xmlns="" id="{3839AB5C-8567-40B0-B92F-1B99FED74F90}"/>
                </a:ext>
              </a:extLst>
            </p:cNvPr>
            <p:cNvSpPr>
              <a:spLocks/>
            </p:cNvSpPr>
            <p:nvPr/>
          </p:nvSpPr>
          <p:spPr bwMode="auto">
            <a:xfrm>
              <a:off x="4529138" y="4189413"/>
              <a:ext cx="161925" cy="244475"/>
            </a:xfrm>
            <a:custGeom>
              <a:avLst/>
              <a:gdLst/>
              <a:ahLst/>
              <a:cxnLst>
                <a:cxn ang="0">
                  <a:pos x="38" y="146"/>
                </a:cxn>
                <a:cxn ang="0">
                  <a:pos x="50" y="146"/>
                </a:cxn>
                <a:cxn ang="0">
                  <a:pos x="64" y="146"/>
                </a:cxn>
                <a:cxn ang="0">
                  <a:pos x="82" y="146"/>
                </a:cxn>
                <a:cxn ang="0">
                  <a:pos x="94" y="150"/>
                </a:cxn>
                <a:cxn ang="0">
                  <a:pos x="100" y="154"/>
                </a:cxn>
                <a:cxn ang="0">
                  <a:pos x="102" y="152"/>
                </a:cxn>
                <a:cxn ang="0">
                  <a:pos x="102" y="138"/>
                </a:cxn>
                <a:cxn ang="0">
                  <a:pos x="100" y="138"/>
                </a:cxn>
                <a:cxn ang="0">
                  <a:pos x="92" y="130"/>
                </a:cxn>
                <a:cxn ang="0">
                  <a:pos x="82" y="112"/>
                </a:cxn>
                <a:cxn ang="0">
                  <a:pos x="80" y="96"/>
                </a:cxn>
                <a:cxn ang="0">
                  <a:pos x="86" y="90"/>
                </a:cxn>
                <a:cxn ang="0">
                  <a:pos x="92" y="76"/>
                </a:cxn>
                <a:cxn ang="0">
                  <a:pos x="88" y="60"/>
                </a:cxn>
                <a:cxn ang="0">
                  <a:pos x="84" y="58"/>
                </a:cxn>
                <a:cxn ang="0">
                  <a:pos x="78" y="54"/>
                </a:cxn>
                <a:cxn ang="0">
                  <a:pos x="74" y="48"/>
                </a:cxn>
                <a:cxn ang="0">
                  <a:pos x="76" y="44"/>
                </a:cxn>
                <a:cxn ang="0">
                  <a:pos x="78" y="42"/>
                </a:cxn>
                <a:cxn ang="0">
                  <a:pos x="90" y="44"/>
                </a:cxn>
                <a:cxn ang="0">
                  <a:pos x="92" y="42"/>
                </a:cxn>
                <a:cxn ang="0">
                  <a:pos x="90" y="38"/>
                </a:cxn>
                <a:cxn ang="0">
                  <a:pos x="84" y="28"/>
                </a:cxn>
                <a:cxn ang="0">
                  <a:pos x="86" y="16"/>
                </a:cxn>
                <a:cxn ang="0">
                  <a:pos x="82" y="4"/>
                </a:cxn>
                <a:cxn ang="0">
                  <a:pos x="80" y="2"/>
                </a:cxn>
                <a:cxn ang="0">
                  <a:pos x="78" y="0"/>
                </a:cxn>
                <a:cxn ang="0">
                  <a:pos x="76" y="0"/>
                </a:cxn>
                <a:cxn ang="0">
                  <a:pos x="76" y="8"/>
                </a:cxn>
                <a:cxn ang="0">
                  <a:pos x="80" y="12"/>
                </a:cxn>
                <a:cxn ang="0">
                  <a:pos x="80" y="20"/>
                </a:cxn>
                <a:cxn ang="0">
                  <a:pos x="70" y="24"/>
                </a:cxn>
                <a:cxn ang="0">
                  <a:pos x="66" y="28"/>
                </a:cxn>
                <a:cxn ang="0">
                  <a:pos x="60" y="44"/>
                </a:cxn>
                <a:cxn ang="0">
                  <a:pos x="58" y="58"/>
                </a:cxn>
                <a:cxn ang="0">
                  <a:pos x="50" y="62"/>
                </a:cxn>
                <a:cxn ang="0">
                  <a:pos x="48" y="72"/>
                </a:cxn>
                <a:cxn ang="0">
                  <a:pos x="40" y="88"/>
                </a:cxn>
                <a:cxn ang="0">
                  <a:pos x="34" y="90"/>
                </a:cxn>
                <a:cxn ang="0">
                  <a:pos x="28" y="84"/>
                </a:cxn>
                <a:cxn ang="0">
                  <a:pos x="14" y="84"/>
                </a:cxn>
                <a:cxn ang="0">
                  <a:pos x="14" y="88"/>
                </a:cxn>
                <a:cxn ang="0">
                  <a:pos x="10" y="92"/>
                </a:cxn>
                <a:cxn ang="0">
                  <a:pos x="4" y="98"/>
                </a:cxn>
                <a:cxn ang="0">
                  <a:pos x="4" y="106"/>
                </a:cxn>
                <a:cxn ang="0">
                  <a:pos x="0" y="114"/>
                </a:cxn>
                <a:cxn ang="0">
                  <a:pos x="2" y="116"/>
                </a:cxn>
                <a:cxn ang="0">
                  <a:pos x="4" y="116"/>
                </a:cxn>
                <a:cxn ang="0">
                  <a:pos x="8" y="122"/>
                </a:cxn>
                <a:cxn ang="0">
                  <a:pos x="12" y="124"/>
                </a:cxn>
                <a:cxn ang="0">
                  <a:pos x="16" y="122"/>
                </a:cxn>
                <a:cxn ang="0">
                  <a:pos x="14" y="126"/>
                </a:cxn>
                <a:cxn ang="0">
                  <a:pos x="16" y="128"/>
                </a:cxn>
                <a:cxn ang="0">
                  <a:pos x="20" y="132"/>
                </a:cxn>
                <a:cxn ang="0">
                  <a:pos x="16" y="148"/>
                </a:cxn>
                <a:cxn ang="0">
                  <a:pos x="38" y="146"/>
                </a:cxn>
                <a:cxn ang="0">
                  <a:pos x="38" y="146"/>
                </a:cxn>
              </a:cxnLst>
              <a:rect l="0" t="0" r="r" b="b"/>
              <a:pathLst>
                <a:path w="102" h="154">
                  <a:moveTo>
                    <a:pt x="38" y="146"/>
                  </a:moveTo>
                  <a:lnTo>
                    <a:pt x="50" y="146"/>
                  </a:lnTo>
                  <a:lnTo>
                    <a:pt x="64" y="146"/>
                  </a:lnTo>
                  <a:lnTo>
                    <a:pt x="82" y="146"/>
                  </a:lnTo>
                  <a:lnTo>
                    <a:pt x="94" y="150"/>
                  </a:lnTo>
                  <a:lnTo>
                    <a:pt x="100" y="154"/>
                  </a:lnTo>
                  <a:lnTo>
                    <a:pt x="102" y="152"/>
                  </a:lnTo>
                  <a:lnTo>
                    <a:pt x="102" y="138"/>
                  </a:lnTo>
                  <a:lnTo>
                    <a:pt x="100" y="138"/>
                  </a:lnTo>
                  <a:lnTo>
                    <a:pt x="92" y="130"/>
                  </a:lnTo>
                  <a:lnTo>
                    <a:pt x="82" y="112"/>
                  </a:lnTo>
                  <a:lnTo>
                    <a:pt x="80" y="96"/>
                  </a:lnTo>
                  <a:lnTo>
                    <a:pt x="86" y="90"/>
                  </a:lnTo>
                  <a:lnTo>
                    <a:pt x="92" y="76"/>
                  </a:lnTo>
                  <a:lnTo>
                    <a:pt x="88" y="60"/>
                  </a:lnTo>
                  <a:lnTo>
                    <a:pt x="84" y="58"/>
                  </a:lnTo>
                  <a:lnTo>
                    <a:pt x="78" y="54"/>
                  </a:lnTo>
                  <a:lnTo>
                    <a:pt x="74" y="48"/>
                  </a:lnTo>
                  <a:lnTo>
                    <a:pt x="76" y="44"/>
                  </a:lnTo>
                  <a:lnTo>
                    <a:pt x="78" y="42"/>
                  </a:lnTo>
                  <a:lnTo>
                    <a:pt x="90" y="44"/>
                  </a:lnTo>
                  <a:lnTo>
                    <a:pt x="92" y="42"/>
                  </a:lnTo>
                  <a:lnTo>
                    <a:pt x="90" y="38"/>
                  </a:lnTo>
                  <a:lnTo>
                    <a:pt x="84" y="28"/>
                  </a:lnTo>
                  <a:lnTo>
                    <a:pt x="86" y="16"/>
                  </a:lnTo>
                  <a:lnTo>
                    <a:pt x="82" y="4"/>
                  </a:lnTo>
                  <a:lnTo>
                    <a:pt x="80" y="2"/>
                  </a:lnTo>
                  <a:lnTo>
                    <a:pt x="78" y="0"/>
                  </a:lnTo>
                  <a:lnTo>
                    <a:pt x="76" y="0"/>
                  </a:lnTo>
                  <a:lnTo>
                    <a:pt x="76" y="8"/>
                  </a:lnTo>
                  <a:lnTo>
                    <a:pt x="80" y="12"/>
                  </a:lnTo>
                  <a:lnTo>
                    <a:pt x="80" y="20"/>
                  </a:lnTo>
                  <a:lnTo>
                    <a:pt x="70" y="24"/>
                  </a:lnTo>
                  <a:lnTo>
                    <a:pt x="66" y="28"/>
                  </a:lnTo>
                  <a:lnTo>
                    <a:pt x="60" y="44"/>
                  </a:lnTo>
                  <a:lnTo>
                    <a:pt x="58" y="58"/>
                  </a:lnTo>
                  <a:lnTo>
                    <a:pt x="50" y="62"/>
                  </a:lnTo>
                  <a:lnTo>
                    <a:pt x="48" y="72"/>
                  </a:lnTo>
                  <a:lnTo>
                    <a:pt x="40" y="88"/>
                  </a:lnTo>
                  <a:lnTo>
                    <a:pt x="34" y="90"/>
                  </a:lnTo>
                  <a:lnTo>
                    <a:pt x="28" y="84"/>
                  </a:lnTo>
                  <a:lnTo>
                    <a:pt x="14" y="84"/>
                  </a:lnTo>
                  <a:lnTo>
                    <a:pt x="14" y="88"/>
                  </a:lnTo>
                  <a:lnTo>
                    <a:pt x="10" y="92"/>
                  </a:lnTo>
                  <a:lnTo>
                    <a:pt x="4" y="98"/>
                  </a:lnTo>
                  <a:lnTo>
                    <a:pt x="4" y="106"/>
                  </a:lnTo>
                  <a:lnTo>
                    <a:pt x="0" y="114"/>
                  </a:lnTo>
                  <a:lnTo>
                    <a:pt x="2" y="116"/>
                  </a:lnTo>
                  <a:lnTo>
                    <a:pt x="4" y="116"/>
                  </a:lnTo>
                  <a:lnTo>
                    <a:pt x="8" y="122"/>
                  </a:lnTo>
                  <a:lnTo>
                    <a:pt x="12" y="124"/>
                  </a:lnTo>
                  <a:lnTo>
                    <a:pt x="16" y="122"/>
                  </a:lnTo>
                  <a:lnTo>
                    <a:pt x="14" y="126"/>
                  </a:lnTo>
                  <a:lnTo>
                    <a:pt x="16" y="128"/>
                  </a:lnTo>
                  <a:lnTo>
                    <a:pt x="20" y="132"/>
                  </a:lnTo>
                  <a:lnTo>
                    <a:pt x="16" y="148"/>
                  </a:lnTo>
                  <a:lnTo>
                    <a:pt x="38" y="146"/>
                  </a:lnTo>
                  <a:lnTo>
                    <a:pt x="38" y="14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0" name="Freeform 332">
              <a:extLst>
                <a:ext uri="{FF2B5EF4-FFF2-40B4-BE49-F238E27FC236}">
                  <a16:creationId xmlns:a16="http://schemas.microsoft.com/office/drawing/2014/main" xmlns="" id="{32432531-3462-42F1-BFE0-02519061BBE2}"/>
                </a:ext>
              </a:extLst>
            </p:cNvPr>
            <p:cNvSpPr>
              <a:spLocks/>
            </p:cNvSpPr>
            <p:nvPr/>
          </p:nvSpPr>
          <p:spPr bwMode="auto">
            <a:xfrm>
              <a:off x="4967288" y="4491038"/>
              <a:ext cx="41275" cy="34925"/>
            </a:xfrm>
            <a:custGeom>
              <a:avLst/>
              <a:gdLst/>
              <a:ahLst/>
              <a:cxnLst>
                <a:cxn ang="0">
                  <a:pos x="20" y="0"/>
                </a:cxn>
                <a:cxn ang="0">
                  <a:pos x="16" y="0"/>
                </a:cxn>
                <a:cxn ang="0">
                  <a:pos x="14" y="4"/>
                </a:cxn>
                <a:cxn ang="0">
                  <a:pos x="10" y="2"/>
                </a:cxn>
                <a:cxn ang="0">
                  <a:pos x="4" y="12"/>
                </a:cxn>
                <a:cxn ang="0">
                  <a:pos x="0" y="18"/>
                </a:cxn>
                <a:cxn ang="0">
                  <a:pos x="2" y="22"/>
                </a:cxn>
                <a:cxn ang="0">
                  <a:pos x="2" y="18"/>
                </a:cxn>
                <a:cxn ang="0">
                  <a:pos x="4" y="18"/>
                </a:cxn>
                <a:cxn ang="0">
                  <a:pos x="6" y="22"/>
                </a:cxn>
                <a:cxn ang="0">
                  <a:pos x="12" y="22"/>
                </a:cxn>
                <a:cxn ang="0">
                  <a:pos x="14" y="18"/>
                </a:cxn>
                <a:cxn ang="0">
                  <a:pos x="20" y="16"/>
                </a:cxn>
                <a:cxn ang="0">
                  <a:pos x="22" y="18"/>
                </a:cxn>
                <a:cxn ang="0">
                  <a:pos x="26" y="12"/>
                </a:cxn>
                <a:cxn ang="0">
                  <a:pos x="20" y="0"/>
                </a:cxn>
                <a:cxn ang="0">
                  <a:pos x="20" y="0"/>
                </a:cxn>
              </a:cxnLst>
              <a:rect l="0" t="0" r="r" b="b"/>
              <a:pathLst>
                <a:path w="26" h="22">
                  <a:moveTo>
                    <a:pt x="20" y="0"/>
                  </a:moveTo>
                  <a:lnTo>
                    <a:pt x="16" y="0"/>
                  </a:lnTo>
                  <a:lnTo>
                    <a:pt x="14" y="4"/>
                  </a:lnTo>
                  <a:lnTo>
                    <a:pt x="10" y="2"/>
                  </a:lnTo>
                  <a:lnTo>
                    <a:pt x="4" y="12"/>
                  </a:lnTo>
                  <a:lnTo>
                    <a:pt x="0" y="18"/>
                  </a:lnTo>
                  <a:lnTo>
                    <a:pt x="2" y="22"/>
                  </a:lnTo>
                  <a:lnTo>
                    <a:pt x="2" y="18"/>
                  </a:lnTo>
                  <a:lnTo>
                    <a:pt x="4" y="18"/>
                  </a:lnTo>
                  <a:lnTo>
                    <a:pt x="6" y="22"/>
                  </a:lnTo>
                  <a:lnTo>
                    <a:pt x="12" y="22"/>
                  </a:lnTo>
                  <a:lnTo>
                    <a:pt x="14" y="18"/>
                  </a:lnTo>
                  <a:lnTo>
                    <a:pt x="20" y="16"/>
                  </a:lnTo>
                  <a:lnTo>
                    <a:pt x="22" y="18"/>
                  </a:lnTo>
                  <a:lnTo>
                    <a:pt x="26" y="12"/>
                  </a:lnTo>
                  <a:lnTo>
                    <a:pt x="20" y="0"/>
                  </a:lnTo>
                  <a:lnTo>
                    <a:pt x="2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1" name="Freeform 333">
              <a:extLst>
                <a:ext uri="{FF2B5EF4-FFF2-40B4-BE49-F238E27FC236}">
                  <a16:creationId xmlns:a16="http://schemas.microsoft.com/office/drawing/2014/main" xmlns="" id="{A1860BD2-DFEB-47A6-8D25-118A0F6D5EA3}"/>
                </a:ext>
              </a:extLst>
            </p:cNvPr>
            <p:cNvSpPr>
              <a:spLocks/>
            </p:cNvSpPr>
            <p:nvPr/>
          </p:nvSpPr>
          <p:spPr bwMode="auto">
            <a:xfrm>
              <a:off x="4656138" y="4233863"/>
              <a:ext cx="279400" cy="174625"/>
            </a:xfrm>
            <a:custGeom>
              <a:avLst/>
              <a:gdLst/>
              <a:ahLst/>
              <a:cxnLst>
                <a:cxn ang="0">
                  <a:pos x="168" y="78"/>
                </a:cxn>
                <a:cxn ang="0">
                  <a:pos x="164" y="80"/>
                </a:cxn>
                <a:cxn ang="0">
                  <a:pos x="160" y="78"/>
                </a:cxn>
                <a:cxn ang="0">
                  <a:pos x="144" y="78"/>
                </a:cxn>
                <a:cxn ang="0">
                  <a:pos x="140" y="82"/>
                </a:cxn>
                <a:cxn ang="0">
                  <a:pos x="120" y="86"/>
                </a:cxn>
                <a:cxn ang="0">
                  <a:pos x="110" y="86"/>
                </a:cxn>
                <a:cxn ang="0">
                  <a:pos x="108" y="90"/>
                </a:cxn>
                <a:cxn ang="0">
                  <a:pos x="86" y="86"/>
                </a:cxn>
                <a:cxn ang="0">
                  <a:pos x="82" y="88"/>
                </a:cxn>
                <a:cxn ang="0">
                  <a:pos x="68" y="78"/>
                </a:cxn>
                <a:cxn ang="0">
                  <a:pos x="60" y="98"/>
                </a:cxn>
                <a:cxn ang="0">
                  <a:pos x="48" y="102"/>
                </a:cxn>
                <a:cxn ang="0">
                  <a:pos x="34" y="100"/>
                </a:cxn>
                <a:cxn ang="0">
                  <a:pos x="22" y="110"/>
                </a:cxn>
                <a:cxn ang="0">
                  <a:pos x="12" y="102"/>
                </a:cxn>
                <a:cxn ang="0">
                  <a:pos x="0" y="68"/>
                </a:cxn>
                <a:cxn ang="0">
                  <a:pos x="12" y="48"/>
                </a:cxn>
                <a:cxn ang="0">
                  <a:pos x="26" y="46"/>
                </a:cxn>
                <a:cxn ang="0">
                  <a:pos x="32" y="48"/>
                </a:cxn>
                <a:cxn ang="0">
                  <a:pos x="56" y="40"/>
                </a:cxn>
                <a:cxn ang="0">
                  <a:pos x="60" y="30"/>
                </a:cxn>
                <a:cxn ang="0">
                  <a:pos x="80" y="26"/>
                </a:cxn>
                <a:cxn ang="0">
                  <a:pos x="88" y="22"/>
                </a:cxn>
                <a:cxn ang="0">
                  <a:pos x="98" y="10"/>
                </a:cxn>
                <a:cxn ang="0">
                  <a:pos x="100" y="2"/>
                </a:cxn>
                <a:cxn ang="0">
                  <a:pos x="122" y="14"/>
                </a:cxn>
                <a:cxn ang="0">
                  <a:pos x="122" y="28"/>
                </a:cxn>
                <a:cxn ang="0">
                  <a:pos x="130" y="32"/>
                </a:cxn>
                <a:cxn ang="0">
                  <a:pos x="140" y="38"/>
                </a:cxn>
                <a:cxn ang="0">
                  <a:pos x="146" y="46"/>
                </a:cxn>
                <a:cxn ang="0">
                  <a:pos x="164" y="66"/>
                </a:cxn>
                <a:cxn ang="0">
                  <a:pos x="176" y="78"/>
                </a:cxn>
              </a:cxnLst>
              <a:rect l="0" t="0" r="r" b="b"/>
              <a:pathLst>
                <a:path w="176" h="110">
                  <a:moveTo>
                    <a:pt x="176" y="78"/>
                  </a:moveTo>
                  <a:lnTo>
                    <a:pt x="168" y="78"/>
                  </a:lnTo>
                  <a:lnTo>
                    <a:pt x="168" y="82"/>
                  </a:lnTo>
                  <a:lnTo>
                    <a:pt x="164" y="80"/>
                  </a:lnTo>
                  <a:lnTo>
                    <a:pt x="162" y="82"/>
                  </a:lnTo>
                  <a:lnTo>
                    <a:pt x="160" y="78"/>
                  </a:lnTo>
                  <a:lnTo>
                    <a:pt x="150" y="80"/>
                  </a:lnTo>
                  <a:lnTo>
                    <a:pt x="144" y="78"/>
                  </a:lnTo>
                  <a:lnTo>
                    <a:pt x="144" y="82"/>
                  </a:lnTo>
                  <a:lnTo>
                    <a:pt x="140" y="82"/>
                  </a:lnTo>
                  <a:lnTo>
                    <a:pt x="136" y="80"/>
                  </a:lnTo>
                  <a:lnTo>
                    <a:pt x="120" y="86"/>
                  </a:lnTo>
                  <a:lnTo>
                    <a:pt x="114" y="84"/>
                  </a:lnTo>
                  <a:lnTo>
                    <a:pt x="110" y="86"/>
                  </a:lnTo>
                  <a:lnTo>
                    <a:pt x="110" y="90"/>
                  </a:lnTo>
                  <a:lnTo>
                    <a:pt x="108" y="90"/>
                  </a:lnTo>
                  <a:lnTo>
                    <a:pt x="96" y="90"/>
                  </a:lnTo>
                  <a:lnTo>
                    <a:pt x="86" y="86"/>
                  </a:lnTo>
                  <a:lnTo>
                    <a:pt x="84" y="88"/>
                  </a:lnTo>
                  <a:lnTo>
                    <a:pt x="82" y="88"/>
                  </a:lnTo>
                  <a:lnTo>
                    <a:pt x="76" y="80"/>
                  </a:lnTo>
                  <a:lnTo>
                    <a:pt x="68" y="78"/>
                  </a:lnTo>
                  <a:lnTo>
                    <a:pt x="60" y="88"/>
                  </a:lnTo>
                  <a:lnTo>
                    <a:pt x="60" y="98"/>
                  </a:lnTo>
                  <a:lnTo>
                    <a:pt x="56" y="98"/>
                  </a:lnTo>
                  <a:lnTo>
                    <a:pt x="48" y="102"/>
                  </a:lnTo>
                  <a:lnTo>
                    <a:pt x="38" y="98"/>
                  </a:lnTo>
                  <a:lnTo>
                    <a:pt x="34" y="100"/>
                  </a:lnTo>
                  <a:lnTo>
                    <a:pt x="28" y="102"/>
                  </a:lnTo>
                  <a:lnTo>
                    <a:pt x="22" y="110"/>
                  </a:lnTo>
                  <a:lnTo>
                    <a:pt x="20" y="110"/>
                  </a:lnTo>
                  <a:lnTo>
                    <a:pt x="12" y="102"/>
                  </a:lnTo>
                  <a:lnTo>
                    <a:pt x="2" y="84"/>
                  </a:lnTo>
                  <a:lnTo>
                    <a:pt x="0" y="68"/>
                  </a:lnTo>
                  <a:lnTo>
                    <a:pt x="6" y="62"/>
                  </a:lnTo>
                  <a:lnTo>
                    <a:pt x="12" y="48"/>
                  </a:lnTo>
                  <a:lnTo>
                    <a:pt x="20" y="48"/>
                  </a:lnTo>
                  <a:lnTo>
                    <a:pt x="26" y="46"/>
                  </a:lnTo>
                  <a:lnTo>
                    <a:pt x="28" y="44"/>
                  </a:lnTo>
                  <a:lnTo>
                    <a:pt x="32" y="48"/>
                  </a:lnTo>
                  <a:lnTo>
                    <a:pt x="46" y="42"/>
                  </a:lnTo>
                  <a:lnTo>
                    <a:pt x="56" y="40"/>
                  </a:lnTo>
                  <a:lnTo>
                    <a:pt x="62" y="34"/>
                  </a:lnTo>
                  <a:lnTo>
                    <a:pt x="60" y="30"/>
                  </a:lnTo>
                  <a:lnTo>
                    <a:pt x="62" y="28"/>
                  </a:lnTo>
                  <a:lnTo>
                    <a:pt x="80" y="26"/>
                  </a:lnTo>
                  <a:lnTo>
                    <a:pt x="82" y="22"/>
                  </a:lnTo>
                  <a:lnTo>
                    <a:pt x="88" y="22"/>
                  </a:lnTo>
                  <a:lnTo>
                    <a:pt x="88" y="18"/>
                  </a:lnTo>
                  <a:lnTo>
                    <a:pt x="98" y="10"/>
                  </a:lnTo>
                  <a:lnTo>
                    <a:pt x="98" y="6"/>
                  </a:lnTo>
                  <a:lnTo>
                    <a:pt x="100" y="2"/>
                  </a:lnTo>
                  <a:lnTo>
                    <a:pt x="112" y="0"/>
                  </a:lnTo>
                  <a:lnTo>
                    <a:pt x="122" y="14"/>
                  </a:lnTo>
                  <a:lnTo>
                    <a:pt x="122" y="18"/>
                  </a:lnTo>
                  <a:lnTo>
                    <a:pt x="122" y="28"/>
                  </a:lnTo>
                  <a:lnTo>
                    <a:pt x="124" y="32"/>
                  </a:lnTo>
                  <a:lnTo>
                    <a:pt x="130" y="32"/>
                  </a:lnTo>
                  <a:lnTo>
                    <a:pt x="132" y="36"/>
                  </a:lnTo>
                  <a:lnTo>
                    <a:pt x="140" y="38"/>
                  </a:lnTo>
                  <a:lnTo>
                    <a:pt x="144" y="40"/>
                  </a:lnTo>
                  <a:lnTo>
                    <a:pt x="146" y="46"/>
                  </a:lnTo>
                  <a:lnTo>
                    <a:pt x="158" y="56"/>
                  </a:lnTo>
                  <a:lnTo>
                    <a:pt x="164" y="66"/>
                  </a:lnTo>
                  <a:lnTo>
                    <a:pt x="172" y="72"/>
                  </a:lnTo>
                  <a:lnTo>
                    <a:pt x="176" y="78"/>
                  </a:lnTo>
                  <a:lnTo>
                    <a:pt x="176" y="7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2" name="Freeform 334">
              <a:extLst>
                <a:ext uri="{FF2B5EF4-FFF2-40B4-BE49-F238E27FC236}">
                  <a16:creationId xmlns:a16="http://schemas.microsoft.com/office/drawing/2014/main" xmlns="" id="{A5EACA57-A184-432F-A845-8939CC6416F9}"/>
                </a:ext>
              </a:extLst>
            </p:cNvPr>
            <p:cNvSpPr>
              <a:spLocks/>
            </p:cNvSpPr>
            <p:nvPr/>
          </p:nvSpPr>
          <p:spPr bwMode="auto">
            <a:xfrm>
              <a:off x="4605338" y="4560888"/>
              <a:ext cx="19050" cy="31750"/>
            </a:xfrm>
            <a:custGeom>
              <a:avLst/>
              <a:gdLst/>
              <a:ahLst/>
              <a:cxnLst>
                <a:cxn ang="0">
                  <a:pos x="4" y="20"/>
                </a:cxn>
                <a:cxn ang="0">
                  <a:pos x="2" y="18"/>
                </a:cxn>
                <a:cxn ang="0">
                  <a:pos x="0" y="10"/>
                </a:cxn>
                <a:cxn ang="0">
                  <a:pos x="0" y="10"/>
                </a:cxn>
                <a:cxn ang="0">
                  <a:pos x="4" y="6"/>
                </a:cxn>
                <a:cxn ang="0">
                  <a:pos x="6" y="2"/>
                </a:cxn>
                <a:cxn ang="0">
                  <a:pos x="10" y="0"/>
                </a:cxn>
                <a:cxn ang="0">
                  <a:pos x="12" y="2"/>
                </a:cxn>
                <a:cxn ang="0">
                  <a:pos x="12" y="4"/>
                </a:cxn>
                <a:cxn ang="0">
                  <a:pos x="8" y="8"/>
                </a:cxn>
                <a:cxn ang="0">
                  <a:pos x="6" y="18"/>
                </a:cxn>
                <a:cxn ang="0">
                  <a:pos x="4" y="20"/>
                </a:cxn>
                <a:cxn ang="0">
                  <a:pos x="4" y="20"/>
                </a:cxn>
              </a:cxnLst>
              <a:rect l="0" t="0" r="r" b="b"/>
              <a:pathLst>
                <a:path w="12" h="20">
                  <a:moveTo>
                    <a:pt x="4" y="20"/>
                  </a:moveTo>
                  <a:lnTo>
                    <a:pt x="2" y="18"/>
                  </a:lnTo>
                  <a:lnTo>
                    <a:pt x="0" y="10"/>
                  </a:lnTo>
                  <a:lnTo>
                    <a:pt x="0" y="10"/>
                  </a:lnTo>
                  <a:lnTo>
                    <a:pt x="4" y="6"/>
                  </a:lnTo>
                  <a:lnTo>
                    <a:pt x="6" y="2"/>
                  </a:lnTo>
                  <a:lnTo>
                    <a:pt x="10" y="0"/>
                  </a:lnTo>
                  <a:lnTo>
                    <a:pt x="12" y="2"/>
                  </a:lnTo>
                  <a:lnTo>
                    <a:pt x="12" y="4"/>
                  </a:lnTo>
                  <a:lnTo>
                    <a:pt x="8" y="8"/>
                  </a:lnTo>
                  <a:lnTo>
                    <a:pt x="6" y="18"/>
                  </a:lnTo>
                  <a:lnTo>
                    <a:pt x="4" y="20"/>
                  </a:lnTo>
                  <a:lnTo>
                    <a:pt x="4"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3" name="Freeform 335">
              <a:extLst>
                <a:ext uri="{FF2B5EF4-FFF2-40B4-BE49-F238E27FC236}">
                  <a16:creationId xmlns:a16="http://schemas.microsoft.com/office/drawing/2014/main" xmlns="" id="{888BB16F-BE2B-42C0-8315-EB151815C38C}"/>
                </a:ext>
              </a:extLst>
            </p:cNvPr>
            <p:cNvSpPr>
              <a:spLocks/>
            </p:cNvSpPr>
            <p:nvPr/>
          </p:nvSpPr>
          <p:spPr bwMode="auto">
            <a:xfrm>
              <a:off x="4535488" y="4421188"/>
              <a:ext cx="117475" cy="130175"/>
            </a:xfrm>
            <a:custGeom>
              <a:avLst/>
              <a:gdLst/>
              <a:ahLst/>
              <a:cxnLst>
                <a:cxn ang="0">
                  <a:pos x="34" y="0"/>
                </a:cxn>
                <a:cxn ang="0">
                  <a:pos x="32" y="4"/>
                </a:cxn>
                <a:cxn ang="0">
                  <a:pos x="34" y="16"/>
                </a:cxn>
                <a:cxn ang="0">
                  <a:pos x="16" y="16"/>
                </a:cxn>
                <a:cxn ang="0">
                  <a:pos x="10" y="16"/>
                </a:cxn>
                <a:cxn ang="0">
                  <a:pos x="10" y="20"/>
                </a:cxn>
                <a:cxn ang="0">
                  <a:pos x="8" y="24"/>
                </a:cxn>
                <a:cxn ang="0">
                  <a:pos x="14" y="28"/>
                </a:cxn>
                <a:cxn ang="0">
                  <a:pos x="12" y="28"/>
                </a:cxn>
                <a:cxn ang="0">
                  <a:pos x="6" y="26"/>
                </a:cxn>
                <a:cxn ang="0">
                  <a:pos x="6" y="36"/>
                </a:cxn>
                <a:cxn ang="0">
                  <a:pos x="2" y="40"/>
                </a:cxn>
                <a:cxn ang="0">
                  <a:pos x="0" y="40"/>
                </a:cxn>
                <a:cxn ang="0">
                  <a:pos x="2" y="42"/>
                </a:cxn>
                <a:cxn ang="0">
                  <a:pos x="6" y="56"/>
                </a:cxn>
                <a:cxn ang="0">
                  <a:pos x="14" y="66"/>
                </a:cxn>
                <a:cxn ang="0">
                  <a:pos x="30" y="80"/>
                </a:cxn>
                <a:cxn ang="0">
                  <a:pos x="32" y="82"/>
                </a:cxn>
                <a:cxn ang="0">
                  <a:pos x="34" y="78"/>
                </a:cxn>
                <a:cxn ang="0">
                  <a:pos x="38" y="76"/>
                </a:cxn>
                <a:cxn ang="0">
                  <a:pos x="40" y="76"/>
                </a:cxn>
                <a:cxn ang="0">
                  <a:pos x="38" y="68"/>
                </a:cxn>
                <a:cxn ang="0">
                  <a:pos x="38" y="64"/>
                </a:cxn>
                <a:cxn ang="0">
                  <a:pos x="48" y="60"/>
                </a:cxn>
                <a:cxn ang="0">
                  <a:pos x="52" y="54"/>
                </a:cxn>
                <a:cxn ang="0">
                  <a:pos x="56" y="58"/>
                </a:cxn>
                <a:cxn ang="0">
                  <a:pos x="62" y="58"/>
                </a:cxn>
                <a:cxn ang="0">
                  <a:pos x="66" y="62"/>
                </a:cxn>
                <a:cxn ang="0">
                  <a:pos x="70" y="60"/>
                </a:cxn>
                <a:cxn ang="0">
                  <a:pos x="74" y="40"/>
                </a:cxn>
                <a:cxn ang="0">
                  <a:pos x="70" y="30"/>
                </a:cxn>
                <a:cxn ang="0">
                  <a:pos x="70" y="26"/>
                </a:cxn>
                <a:cxn ang="0">
                  <a:pos x="74" y="18"/>
                </a:cxn>
                <a:cxn ang="0">
                  <a:pos x="74" y="14"/>
                </a:cxn>
                <a:cxn ang="0">
                  <a:pos x="72" y="10"/>
                </a:cxn>
                <a:cxn ang="0">
                  <a:pos x="64" y="8"/>
                </a:cxn>
                <a:cxn ang="0">
                  <a:pos x="60" y="14"/>
                </a:cxn>
                <a:cxn ang="0">
                  <a:pos x="58" y="14"/>
                </a:cxn>
                <a:cxn ang="0">
                  <a:pos x="58" y="4"/>
                </a:cxn>
                <a:cxn ang="0">
                  <a:pos x="60" y="0"/>
                </a:cxn>
                <a:cxn ang="0">
                  <a:pos x="46" y="0"/>
                </a:cxn>
                <a:cxn ang="0">
                  <a:pos x="34" y="0"/>
                </a:cxn>
                <a:cxn ang="0">
                  <a:pos x="34" y="0"/>
                </a:cxn>
              </a:cxnLst>
              <a:rect l="0" t="0" r="r" b="b"/>
              <a:pathLst>
                <a:path w="74" h="82">
                  <a:moveTo>
                    <a:pt x="34" y="0"/>
                  </a:moveTo>
                  <a:lnTo>
                    <a:pt x="32" y="4"/>
                  </a:lnTo>
                  <a:lnTo>
                    <a:pt x="34" y="16"/>
                  </a:lnTo>
                  <a:lnTo>
                    <a:pt x="16" y="16"/>
                  </a:lnTo>
                  <a:lnTo>
                    <a:pt x="10" y="16"/>
                  </a:lnTo>
                  <a:lnTo>
                    <a:pt x="10" y="20"/>
                  </a:lnTo>
                  <a:lnTo>
                    <a:pt x="8" y="24"/>
                  </a:lnTo>
                  <a:lnTo>
                    <a:pt x="14" y="28"/>
                  </a:lnTo>
                  <a:lnTo>
                    <a:pt x="12" y="28"/>
                  </a:lnTo>
                  <a:lnTo>
                    <a:pt x="6" y="26"/>
                  </a:lnTo>
                  <a:lnTo>
                    <a:pt x="6" y="36"/>
                  </a:lnTo>
                  <a:lnTo>
                    <a:pt x="2" y="40"/>
                  </a:lnTo>
                  <a:lnTo>
                    <a:pt x="0" y="40"/>
                  </a:lnTo>
                  <a:lnTo>
                    <a:pt x="2" y="42"/>
                  </a:lnTo>
                  <a:lnTo>
                    <a:pt x="6" y="56"/>
                  </a:lnTo>
                  <a:lnTo>
                    <a:pt x="14" y="66"/>
                  </a:lnTo>
                  <a:lnTo>
                    <a:pt x="30" y="80"/>
                  </a:lnTo>
                  <a:lnTo>
                    <a:pt x="32" y="82"/>
                  </a:lnTo>
                  <a:lnTo>
                    <a:pt x="34" y="78"/>
                  </a:lnTo>
                  <a:lnTo>
                    <a:pt x="38" y="76"/>
                  </a:lnTo>
                  <a:lnTo>
                    <a:pt x="40" y="76"/>
                  </a:lnTo>
                  <a:lnTo>
                    <a:pt x="38" y="68"/>
                  </a:lnTo>
                  <a:lnTo>
                    <a:pt x="38" y="64"/>
                  </a:lnTo>
                  <a:lnTo>
                    <a:pt x="48" y="60"/>
                  </a:lnTo>
                  <a:lnTo>
                    <a:pt x="52" y="54"/>
                  </a:lnTo>
                  <a:lnTo>
                    <a:pt x="56" y="58"/>
                  </a:lnTo>
                  <a:lnTo>
                    <a:pt x="62" y="58"/>
                  </a:lnTo>
                  <a:lnTo>
                    <a:pt x="66" y="62"/>
                  </a:lnTo>
                  <a:lnTo>
                    <a:pt x="70" y="60"/>
                  </a:lnTo>
                  <a:lnTo>
                    <a:pt x="74" y="40"/>
                  </a:lnTo>
                  <a:lnTo>
                    <a:pt x="70" y="30"/>
                  </a:lnTo>
                  <a:lnTo>
                    <a:pt x="70" y="26"/>
                  </a:lnTo>
                  <a:lnTo>
                    <a:pt x="74" y="18"/>
                  </a:lnTo>
                  <a:lnTo>
                    <a:pt x="74" y="14"/>
                  </a:lnTo>
                  <a:lnTo>
                    <a:pt x="72" y="10"/>
                  </a:lnTo>
                  <a:lnTo>
                    <a:pt x="64" y="8"/>
                  </a:lnTo>
                  <a:lnTo>
                    <a:pt x="60" y="14"/>
                  </a:lnTo>
                  <a:lnTo>
                    <a:pt x="58" y="14"/>
                  </a:lnTo>
                  <a:lnTo>
                    <a:pt x="58" y="4"/>
                  </a:lnTo>
                  <a:lnTo>
                    <a:pt x="60" y="0"/>
                  </a:lnTo>
                  <a:lnTo>
                    <a:pt x="46" y="0"/>
                  </a:lnTo>
                  <a:lnTo>
                    <a:pt x="34" y="0"/>
                  </a:lnTo>
                  <a:lnTo>
                    <a:pt x="3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4" name="Freeform 336">
              <a:extLst>
                <a:ext uri="{FF2B5EF4-FFF2-40B4-BE49-F238E27FC236}">
                  <a16:creationId xmlns:a16="http://schemas.microsoft.com/office/drawing/2014/main" xmlns="" id="{BCD9567C-B9C0-486D-B888-D76AAC6AC216}"/>
                </a:ext>
              </a:extLst>
            </p:cNvPr>
            <p:cNvSpPr>
              <a:spLocks/>
            </p:cNvSpPr>
            <p:nvPr/>
          </p:nvSpPr>
          <p:spPr bwMode="auto">
            <a:xfrm>
              <a:off x="4586288" y="4389438"/>
              <a:ext cx="158750" cy="187325"/>
            </a:xfrm>
            <a:custGeom>
              <a:avLst/>
              <a:gdLst/>
              <a:ahLst/>
              <a:cxnLst>
                <a:cxn ang="0">
                  <a:pos x="100" y="0"/>
                </a:cxn>
                <a:cxn ang="0">
                  <a:pos x="92" y="4"/>
                </a:cxn>
                <a:cxn ang="0">
                  <a:pos x="82" y="0"/>
                </a:cxn>
                <a:cxn ang="0">
                  <a:pos x="78" y="2"/>
                </a:cxn>
                <a:cxn ang="0">
                  <a:pos x="72" y="4"/>
                </a:cxn>
                <a:cxn ang="0">
                  <a:pos x="66" y="12"/>
                </a:cxn>
                <a:cxn ang="0">
                  <a:pos x="66" y="26"/>
                </a:cxn>
                <a:cxn ang="0">
                  <a:pos x="64" y="28"/>
                </a:cxn>
                <a:cxn ang="0">
                  <a:pos x="58" y="24"/>
                </a:cxn>
                <a:cxn ang="0">
                  <a:pos x="46" y="20"/>
                </a:cxn>
                <a:cxn ang="0">
                  <a:pos x="28" y="20"/>
                </a:cxn>
                <a:cxn ang="0">
                  <a:pos x="26" y="24"/>
                </a:cxn>
                <a:cxn ang="0">
                  <a:pos x="26" y="34"/>
                </a:cxn>
                <a:cxn ang="0">
                  <a:pos x="28" y="34"/>
                </a:cxn>
                <a:cxn ang="0">
                  <a:pos x="32" y="28"/>
                </a:cxn>
                <a:cxn ang="0">
                  <a:pos x="40" y="30"/>
                </a:cxn>
                <a:cxn ang="0">
                  <a:pos x="42" y="34"/>
                </a:cxn>
                <a:cxn ang="0">
                  <a:pos x="42" y="38"/>
                </a:cxn>
                <a:cxn ang="0">
                  <a:pos x="38" y="46"/>
                </a:cxn>
                <a:cxn ang="0">
                  <a:pos x="38" y="50"/>
                </a:cxn>
                <a:cxn ang="0">
                  <a:pos x="42" y="60"/>
                </a:cxn>
                <a:cxn ang="0">
                  <a:pos x="38" y="80"/>
                </a:cxn>
                <a:cxn ang="0">
                  <a:pos x="34" y="82"/>
                </a:cxn>
                <a:cxn ang="0">
                  <a:pos x="30" y="78"/>
                </a:cxn>
                <a:cxn ang="0">
                  <a:pos x="24" y="78"/>
                </a:cxn>
                <a:cxn ang="0">
                  <a:pos x="20" y="74"/>
                </a:cxn>
                <a:cxn ang="0">
                  <a:pos x="16" y="80"/>
                </a:cxn>
                <a:cxn ang="0">
                  <a:pos x="6" y="84"/>
                </a:cxn>
                <a:cxn ang="0">
                  <a:pos x="6" y="88"/>
                </a:cxn>
                <a:cxn ang="0">
                  <a:pos x="8" y="96"/>
                </a:cxn>
                <a:cxn ang="0">
                  <a:pos x="6" y="96"/>
                </a:cxn>
                <a:cxn ang="0">
                  <a:pos x="2" y="98"/>
                </a:cxn>
                <a:cxn ang="0">
                  <a:pos x="0" y="102"/>
                </a:cxn>
                <a:cxn ang="0">
                  <a:pos x="2" y="104"/>
                </a:cxn>
                <a:cxn ang="0">
                  <a:pos x="8" y="110"/>
                </a:cxn>
                <a:cxn ang="0">
                  <a:pos x="12" y="118"/>
                </a:cxn>
                <a:cxn ang="0">
                  <a:pos x="16" y="114"/>
                </a:cxn>
                <a:cxn ang="0">
                  <a:pos x="18" y="110"/>
                </a:cxn>
                <a:cxn ang="0">
                  <a:pos x="22" y="108"/>
                </a:cxn>
                <a:cxn ang="0">
                  <a:pos x="24" y="110"/>
                </a:cxn>
                <a:cxn ang="0">
                  <a:pos x="24" y="112"/>
                </a:cxn>
                <a:cxn ang="0">
                  <a:pos x="28" y="114"/>
                </a:cxn>
                <a:cxn ang="0">
                  <a:pos x="32" y="114"/>
                </a:cxn>
                <a:cxn ang="0">
                  <a:pos x="36" y="110"/>
                </a:cxn>
                <a:cxn ang="0">
                  <a:pos x="42" y="108"/>
                </a:cxn>
                <a:cxn ang="0">
                  <a:pos x="42" y="114"/>
                </a:cxn>
                <a:cxn ang="0">
                  <a:pos x="46" y="114"/>
                </a:cxn>
                <a:cxn ang="0">
                  <a:pos x="50" y="112"/>
                </a:cxn>
                <a:cxn ang="0">
                  <a:pos x="62" y="102"/>
                </a:cxn>
                <a:cxn ang="0">
                  <a:pos x="68" y="92"/>
                </a:cxn>
                <a:cxn ang="0">
                  <a:pos x="68" y="82"/>
                </a:cxn>
                <a:cxn ang="0">
                  <a:pos x="70" y="78"/>
                </a:cxn>
                <a:cxn ang="0">
                  <a:pos x="76" y="68"/>
                </a:cxn>
                <a:cxn ang="0">
                  <a:pos x="88" y="58"/>
                </a:cxn>
                <a:cxn ang="0">
                  <a:pos x="92" y="24"/>
                </a:cxn>
                <a:cxn ang="0">
                  <a:pos x="100" y="10"/>
                </a:cxn>
                <a:cxn ang="0">
                  <a:pos x="100" y="0"/>
                </a:cxn>
                <a:cxn ang="0">
                  <a:pos x="100" y="0"/>
                </a:cxn>
              </a:cxnLst>
              <a:rect l="0" t="0" r="r" b="b"/>
              <a:pathLst>
                <a:path w="100" h="118">
                  <a:moveTo>
                    <a:pt x="100" y="0"/>
                  </a:moveTo>
                  <a:lnTo>
                    <a:pt x="92" y="4"/>
                  </a:lnTo>
                  <a:lnTo>
                    <a:pt x="82" y="0"/>
                  </a:lnTo>
                  <a:lnTo>
                    <a:pt x="78" y="2"/>
                  </a:lnTo>
                  <a:lnTo>
                    <a:pt x="72" y="4"/>
                  </a:lnTo>
                  <a:lnTo>
                    <a:pt x="66" y="12"/>
                  </a:lnTo>
                  <a:lnTo>
                    <a:pt x="66" y="26"/>
                  </a:lnTo>
                  <a:lnTo>
                    <a:pt x="64" y="28"/>
                  </a:lnTo>
                  <a:lnTo>
                    <a:pt x="58" y="24"/>
                  </a:lnTo>
                  <a:lnTo>
                    <a:pt x="46" y="20"/>
                  </a:lnTo>
                  <a:lnTo>
                    <a:pt x="28" y="20"/>
                  </a:lnTo>
                  <a:lnTo>
                    <a:pt x="26" y="24"/>
                  </a:lnTo>
                  <a:lnTo>
                    <a:pt x="26" y="34"/>
                  </a:lnTo>
                  <a:lnTo>
                    <a:pt x="28" y="34"/>
                  </a:lnTo>
                  <a:lnTo>
                    <a:pt x="32" y="28"/>
                  </a:lnTo>
                  <a:lnTo>
                    <a:pt x="40" y="30"/>
                  </a:lnTo>
                  <a:lnTo>
                    <a:pt x="42" y="34"/>
                  </a:lnTo>
                  <a:lnTo>
                    <a:pt x="42" y="38"/>
                  </a:lnTo>
                  <a:lnTo>
                    <a:pt x="38" y="46"/>
                  </a:lnTo>
                  <a:lnTo>
                    <a:pt x="38" y="50"/>
                  </a:lnTo>
                  <a:lnTo>
                    <a:pt x="42" y="60"/>
                  </a:lnTo>
                  <a:lnTo>
                    <a:pt x="38" y="80"/>
                  </a:lnTo>
                  <a:lnTo>
                    <a:pt x="34" y="82"/>
                  </a:lnTo>
                  <a:lnTo>
                    <a:pt x="30" y="78"/>
                  </a:lnTo>
                  <a:lnTo>
                    <a:pt x="24" y="78"/>
                  </a:lnTo>
                  <a:lnTo>
                    <a:pt x="20" y="74"/>
                  </a:lnTo>
                  <a:lnTo>
                    <a:pt x="16" y="80"/>
                  </a:lnTo>
                  <a:lnTo>
                    <a:pt x="6" y="84"/>
                  </a:lnTo>
                  <a:lnTo>
                    <a:pt x="6" y="88"/>
                  </a:lnTo>
                  <a:lnTo>
                    <a:pt x="8" y="96"/>
                  </a:lnTo>
                  <a:lnTo>
                    <a:pt x="6" y="96"/>
                  </a:lnTo>
                  <a:lnTo>
                    <a:pt x="2" y="98"/>
                  </a:lnTo>
                  <a:lnTo>
                    <a:pt x="0" y="102"/>
                  </a:lnTo>
                  <a:lnTo>
                    <a:pt x="2" y="104"/>
                  </a:lnTo>
                  <a:lnTo>
                    <a:pt x="8" y="110"/>
                  </a:lnTo>
                  <a:lnTo>
                    <a:pt x="12" y="118"/>
                  </a:lnTo>
                  <a:lnTo>
                    <a:pt x="16" y="114"/>
                  </a:lnTo>
                  <a:lnTo>
                    <a:pt x="18" y="110"/>
                  </a:lnTo>
                  <a:lnTo>
                    <a:pt x="22" y="108"/>
                  </a:lnTo>
                  <a:lnTo>
                    <a:pt x="24" y="110"/>
                  </a:lnTo>
                  <a:lnTo>
                    <a:pt x="24" y="112"/>
                  </a:lnTo>
                  <a:lnTo>
                    <a:pt x="28" y="114"/>
                  </a:lnTo>
                  <a:lnTo>
                    <a:pt x="32" y="114"/>
                  </a:lnTo>
                  <a:lnTo>
                    <a:pt x="36" y="110"/>
                  </a:lnTo>
                  <a:lnTo>
                    <a:pt x="42" y="108"/>
                  </a:lnTo>
                  <a:lnTo>
                    <a:pt x="42" y="114"/>
                  </a:lnTo>
                  <a:lnTo>
                    <a:pt x="46" y="114"/>
                  </a:lnTo>
                  <a:lnTo>
                    <a:pt x="50" y="112"/>
                  </a:lnTo>
                  <a:lnTo>
                    <a:pt x="62" y="102"/>
                  </a:lnTo>
                  <a:lnTo>
                    <a:pt x="68" y="92"/>
                  </a:lnTo>
                  <a:lnTo>
                    <a:pt x="68" y="82"/>
                  </a:lnTo>
                  <a:lnTo>
                    <a:pt x="70" y="78"/>
                  </a:lnTo>
                  <a:lnTo>
                    <a:pt x="76" y="68"/>
                  </a:lnTo>
                  <a:lnTo>
                    <a:pt x="88" y="58"/>
                  </a:lnTo>
                  <a:lnTo>
                    <a:pt x="92" y="24"/>
                  </a:lnTo>
                  <a:lnTo>
                    <a:pt x="100" y="10"/>
                  </a:lnTo>
                  <a:lnTo>
                    <a:pt x="100" y="0"/>
                  </a:lnTo>
                  <a:lnTo>
                    <a:pt x="10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5" name="Freeform 337">
              <a:extLst>
                <a:ext uri="{FF2B5EF4-FFF2-40B4-BE49-F238E27FC236}">
                  <a16:creationId xmlns:a16="http://schemas.microsoft.com/office/drawing/2014/main" xmlns="" id="{380C456C-801D-453C-A2F4-C969EF64D1C9}"/>
                </a:ext>
              </a:extLst>
            </p:cNvPr>
            <p:cNvSpPr>
              <a:spLocks/>
            </p:cNvSpPr>
            <p:nvPr/>
          </p:nvSpPr>
          <p:spPr bwMode="auto">
            <a:xfrm>
              <a:off x="4970463" y="4516438"/>
              <a:ext cx="34925" cy="44450"/>
            </a:xfrm>
            <a:custGeom>
              <a:avLst/>
              <a:gdLst/>
              <a:ahLst/>
              <a:cxnLst>
                <a:cxn ang="0">
                  <a:pos x="4" y="28"/>
                </a:cxn>
                <a:cxn ang="0">
                  <a:pos x="2" y="20"/>
                </a:cxn>
                <a:cxn ang="0">
                  <a:pos x="2" y="14"/>
                </a:cxn>
                <a:cxn ang="0">
                  <a:pos x="2" y="8"/>
                </a:cxn>
                <a:cxn ang="0">
                  <a:pos x="0" y="6"/>
                </a:cxn>
                <a:cxn ang="0">
                  <a:pos x="0" y="2"/>
                </a:cxn>
                <a:cxn ang="0">
                  <a:pos x="2" y="2"/>
                </a:cxn>
                <a:cxn ang="0">
                  <a:pos x="4" y="6"/>
                </a:cxn>
                <a:cxn ang="0">
                  <a:pos x="10" y="6"/>
                </a:cxn>
                <a:cxn ang="0">
                  <a:pos x="12" y="2"/>
                </a:cxn>
                <a:cxn ang="0">
                  <a:pos x="18" y="0"/>
                </a:cxn>
                <a:cxn ang="0">
                  <a:pos x="20" y="2"/>
                </a:cxn>
                <a:cxn ang="0">
                  <a:pos x="18" y="6"/>
                </a:cxn>
                <a:cxn ang="0">
                  <a:pos x="22" y="8"/>
                </a:cxn>
                <a:cxn ang="0">
                  <a:pos x="22" y="12"/>
                </a:cxn>
                <a:cxn ang="0">
                  <a:pos x="14" y="26"/>
                </a:cxn>
                <a:cxn ang="0">
                  <a:pos x="6" y="28"/>
                </a:cxn>
                <a:cxn ang="0">
                  <a:pos x="4" y="28"/>
                </a:cxn>
                <a:cxn ang="0">
                  <a:pos x="4" y="28"/>
                </a:cxn>
              </a:cxnLst>
              <a:rect l="0" t="0" r="r" b="b"/>
              <a:pathLst>
                <a:path w="22" h="28">
                  <a:moveTo>
                    <a:pt x="4" y="28"/>
                  </a:moveTo>
                  <a:lnTo>
                    <a:pt x="2" y="20"/>
                  </a:lnTo>
                  <a:lnTo>
                    <a:pt x="2" y="14"/>
                  </a:lnTo>
                  <a:lnTo>
                    <a:pt x="2" y="8"/>
                  </a:lnTo>
                  <a:lnTo>
                    <a:pt x="0" y="6"/>
                  </a:lnTo>
                  <a:lnTo>
                    <a:pt x="0" y="2"/>
                  </a:lnTo>
                  <a:lnTo>
                    <a:pt x="2" y="2"/>
                  </a:lnTo>
                  <a:lnTo>
                    <a:pt x="4" y="6"/>
                  </a:lnTo>
                  <a:lnTo>
                    <a:pt x="10" y="6"/>
                  </a:lnTo>
                  <a:lnTo>
                    <a:pt x="12" y="2"/>
                  </a:lnTo>
                  <a:lnTo>
                    <a:pt x="18" y="0"/>
                  </a:lnTo>
                  <a:lnTo>
                    <a:pt x="20" y="2"/>
                  </a:lnTo>
                  <a:lnTo>
                    <a:pt x="18" y="6"/>
                  </a:lnTo>
                  <a:lnTo>
                    <a:pt x="22" y="8"/>
                  </a:lnTo>
                  <a:lnTo>
                    <a:pt x="22" y="12"/>
                  </a:lnTo>
                  <a:lnTo>
                    <a:pt x="14" y="26"/>
                  </a:lnTo>
                  <a:lnTo>
                    <a:pt x="6" y="28"/>
                  </a:lnTo>
                  <a:lnTo>
                    <a:pt x="4" y="28"/>
                  </a:lnTo>
                  <a:lnTo>
                    <a:pt x="4"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6" name="Freeform 338">
              <a:extLst>
                <a:ext uri="{FF2B5EF4-FFF2-40B4-BE49-F238E27FC236}">
                  <a16:creationId xmlns:a16="http://schemas.microsoft.com/office/drawing/2014/main" xmlns="" id="{EB0AC232-E47A-4F2A-8FA3-EC19990F8AD6}"/>
                </a:ext>
              </a:extLst>
            </p:cNvPr>
            <p:cNvSpPr>
              <a:spLocks/>
            </p:cNvSpPr>
            <p:nvPr/>
          </p:nvSpPr>
          <p:spPr bwMode="auto">
            <a:xfrm>
              <a:off x="4605338" y="4560888"/>
              <a:ext cx="19050" cy="31750"/>
            </a:xfrm>
            <a:custGeom>
              <a:avLst/>
              <a:gdLst/>
              <a:ahLst/>
              <a:cxnLst>
                <a:cxn ang="0">
                  <a:pos x="4" y="20"/>
                </a:cxn>
                <a:cxn ang="0">
                  <a:pos x="2" y="18"/>
                </a:cxn>
                <a:cxn ang="0">
                  <a:pos x="0" y="10"/>
                </a:cxn>
                <a:cxn ang="0">
                  <a:pos x="0" y="10"/>
                </a:cxn>
                <a:cxn ang="0">
                  <a:pos x="4" y="6"/>
                </a:cxn>
                <a:cxn ang="0">
                  <a:pos x="6" y="2"/>
                </a:cxn>
                <a:cxn ang="0">
                  <a:pos x="10" y="0"/>
                </a:cxn>
                <a:cxn ang="0">
                  <a:pos x="12" y="2"/>
                </a:cxn>
                <a:cxn ang="0">
                  <a:pos x="12" y="4"/>
                </a:cxn>
                <a:cxn ang="0">
                  <a:pos x="8" y="8"/>
                </a:cxn>
                <a:cxn ang="0">
                  <a:pos x="6" y="18"/>
                </a:cxn>
                <a:cxn ang="0">
                  <a:pos x="4" y="20"/>
                </a:cxn>
                <a:cxn ang="0">
                  <a:pos x="4" y="20"/>
                </a:cxn>
              </a:cxnLst>
              <a:rect l="0" t="0" r="r" b="b"/>
              <a:pathLst>
                <a:path w="12" h="20">
                  <a:moveTo>
                    <a:pt x="4" y="20"/>
                  </a:moveTo>
                  <a:lnTo>
                    <a:pt x="2" y="18"/>
                  </a:lnTo>
                  <a:lnTo>
                    <a:pt x="0" y="10"/>
                  </a:lnTo>
                  <a:lnTo>
                    <a:pt x="0" y="10"/>
                  </a:lnTo>
                  <a:lnTo>
                    <a:pt x="4" y="6"/>
                  </a:lnTo>
                  <a:lnTo>
                    <a:pt x="6" y="2"/>
                  </a:lnTo>
                  <a:lnTo>
                    <a:pt x="10" y="0"/>
                  </a:lnTo>
                  <a:lnTo>
                    <a:pt x="12" y="2"/>
                  </a:lnTo>
                  <a:lnTo>
                    <a:pt x="12" y="4"/>
                  </a:lnTo>
                  <a:lnTo>
                    <a:pt x="8" y="8"/>
                  </a:lnTo>
                  <a:lnTo>
                    <a:pt x="6" y="18"/>
                  </a:lnTo>
                  <a:lnTo>
                    <a:pt x="4" y="20"/>
                  </a:lnTo>
                  <a:lnTo>
                    <a:pt x="4"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7" name="Freeform 339">
              <a:extLst>
                <a:ext uri="{FF2B5EF4-FFF2-40B4-BE49-F238E27FC236}">
                  <a16:creationId xmlns:a16="http://schemas.microsoft.com/office/drawing/2014/main" xmlns="" id="{BD5D88E9-04B6-41A0-9471-9FDA8F3A091C}"/>
                </a:ext>
              </a:extLst>
            </p:cNvPr>
            <p:cNvSpPr>
              <a:spLocks/>
            </p:cNvSpPr>
            <p:nvPr/>
          </p:nvSpPr>
          <p:spPr bwMode="auto">
            <a:xfrm>
              <a:off x="4548188" y="4421188"/>
              <a:ext cx="41275" cy="25400"/>
            </a:xfrm>
            <a:custGeom>
              <a:avLst/>
              <a:gdLst/>
              <a:ahLst/>
              <a:cxnLst>
                <a:cxn ang="0">
                  <a:pos x="26" y="0"/>
                </a:cxn>
                <a:cxn ang="0">
                  <a:pos x="4" y="2"/>
                </a:cxn>
                <a:cxn ang="0">
                  <a:pos x="2" y="10"/>
                </a:cxn>
                <a:cxn ang="0">
                  <a:pos x="0" y="14"/>
                </a:cxn>
                <a:cxn ang="0">
                  <a:pos x="2" y="16"/>
                </a:cxn>
                <a:cxn ang="0">
                  <a:pos x="2" y="16"/>
                </a:cxn>
                <a:cxn ang="0">
                  <a:pos x="8" y="16"/>
                </a:cxn>
                <a:cxn ang="0">
                  <a:pos x="26" y="16"/>
                </a:cxn>
                <a:cxn ang="0">
                  <a:pos x="24" y="4"/>
                </a:cxn>
                <a:cxn ang="0">
                  <a:pos x="26" y="0"/>
                </a:cxn>
                <a:cxn ang="0">
                  <a:pos x="26" y="0"/>
                </a:cxn>
              </a:cxnLst>
              <a:rect l="0" t="0" r="r" b="b"/>
              <a:pathLst>
                <a:path w="26" h="16">
                  <a:moveTo>
                    <a:pt x="26" y="0"/>
                  </a:moveTo>
                  <a:lnTo>
                    <a:pt x="4" y="2"/>
                  </a:lnTo>
                  <a:lnTo>
                    <a:pt x="2" y="10"/>
                  </a:lnTo>
                  <a:lnTo>
                    <a:pt x="0" y="14"/>
                  </a:lnTo>
                  <a:lnTo>
                    <a:pt x="2" y="16"/>
                  </a:lnTo>
                  <a:lnTo>
                    <a:pt x="2" y="16"/>
                  </a:lnTo>
                  <a:lnTo>
                    <a:pt x="8" y="16"/>
                  </a:lnTo>
                  <a:lnTo>
                    <a:pt x="26" y="16"/>
                  </a:lnTo>
                  <a:lnTo>
                    <a:pt x="24" y="4"/>
                  </a:lnTo>
                  <a:lnTo>
                    <a:pt x="26" y="0"/>
                  </a:lnTo>
                  <a:lnTo>
                    <a:pt x="2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8" name="Freeform 340">
              <a:extLst>
                <a:ext uri="{FF2B5EF4-FFF2-40B4-BE49-F238E27FC236}">
                  <a16:creationId xmlns:a16="http://schemas.microsoft.com/office/drawing/2014/main" xmlns="" id="{35004113-3292-4037-9731-95C06D689C8F}"/>
                </a:ext>
              </a:extLst>
            </p:cNvPr>
            <p:cNvSpPr>
              <a:spLocks/>
            </p:cNvSpPr>
            <p:nvPr/>
          </p:nvSpPr>
          <p:spPr bwMode="auto">
            <a:xfrm>
              <a:off x="4926013" y="5097463"/>
              <a:ext cx="47625" cy="50800"/>
            </a:xfrm>
            <a:custGeom>
              <a:avLst/>
              <a:gdLst/>
              <a:ahLst/>
              <a:cxnLst>
                <a:cxn ang="0">
                  <a:pos x="30" y="12"/>
                </a:cxn>
                <a:cxn ang="0">
                  <a:pos x="30" y="14"/>
                </a:cxn>
                <a:cxn ang="0">
                  <a:pos x="24" y="24"/>
                </a:cxn>
                <a:cxn ang="0">
                  <a:pos x="18" y="26"/>
                </a:cxn>
                <a:cxn ang="0">
                  <a:pos x="14" y="32"/>
                </a:cxn>
                <a:cxn ang="0">
                  <a:pos x="10" y="32"/>
                </a:cxn>
                <a:cxn ang="0">
                  <a:pos x="6" y="28"/>
                </a:cxn>
                <a:cxn ang="0">
                  <a:pos x="0" y="18"/>
                </a:cxn>
                <a:cxn ang="0">
                  <a:pos x="6" y="6"/>
                </a:cxn>
                <a:cxn ang="0">
                  <a:pos x="16" y="0"/>
                </a:cxn>
                <a:cxn ang="0">
                  <a:pos x="20" y="0"/>
                </a:cxn>
                <a:cxn ang="0">
                  <a:pos x="22" y="2"/>
                </a:cxn>
                <a:cxn ang="0">
                  <a:pos x="30" y="12"/>
                </a:cxn>
                <a:cxn ang="0">
                  <a:pos x="30" y="12"/>
                </a:cxn>
              </a:cxnLst>
              <a:rect l="0" t="0" r="r" b="b"/>
              <a:pathLst>
                <a:path w="30" h="32">
                  <a:moveTo>
                    <a:pt x="30" y="12"/>
                  </a:moveTo>
                  <a:lnTo>
                    <a:pt x="30" y="14"/>
                  </a:lnTo>
                  <a:lnTo>
                    <a:pt x="24" y="24"/>
                  </a:lnTo>
                  <a:lnTo>
                    <a:pt x="18" y="26"/>
                  </a:lnTo>
                  <a:lnTo>
                    <a:pt x="14" y="32"/>
                  </a:lnTo>
                  <a:lnTo>
                    <a:pt x="10" y="32"/>
                  </a:lnTo>
                  <a:lnTo>
                    <a:pt x="6" y="28"/>
                  </a:lnTo>
                  <a:lnTo>
                    <a:pt x="0" y="18"/>
                  </a:lnTo>
                  <a:lnTo>
                    <a:pt x="6" y="6"/>
                  </a:lnTo>
                  <a:lnTo>
                    <a:pt x="16" y="0"/>
                  </a:lnTo>
                  <a:lnTo>
                    <a:pt x="20" y="0"/>
                  </a:lnTo>
                  <a:lnTo>
                    <a:pt x="22" y="2"/>
                  </a:lnTo>
                  <a:lnTo>
                    <a:pt x="30" y="12"/>
                  </a:lnTo>
                  <a:lnTo>
                    <a:pt x="30" y="1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69" name="Freeform 341">
              <a:extLst>
                <a:ext uri="{FF2B5EF4-FFF2-40B4-BE49-F238E27FC236}">
                  <a16:creationId xmlns:a16="http://schemas.microsoft.com/office/drawing/2014/main" xmlns="" id="{DAF0C139-A0EF-4787-845D-4B21C88EEF2F}"/>
                </a:ext>
              </a:extLst>
            </p:cNvPr>
            <p:cNvSpPr>
              <a:spLocks/>
            </p:cNvSpPr>
            <p:nvPr/>
          </p:nvSpPr>
          <p:spPr bwMode="auto">
            <a:xfrm>
              <a:off x="5005388" y="5030788"/>
              <a:ext cx="25400" cy="34925"/>
            </a:xfrm>
            <a:custGeom>
              <a:avLst/>
              <a:gdLst/>
              <a:ahLst/>
              <a:cxnLst>
                <a:cxn ang="0">
                  <a:pos x="16" y="16"/>
                </a:cxn>
                <a:cxn ang="0">
                  <a:pos x="16" y="2"/>
                </a:cxn>
                <a:cxn ang="0">
                  <a:pos x="14" y="4"/>
                </a:cxn>
                <a:cxn ang="0">
                  <a:pos x="8" y="0"/>
                </a:cxn>
                <a:cxn ang="0">
                  <a:pos x="4" y="2"/>
                </a:cxn>
                <a:cxn ang="0">
                  <a:pos x="0" y="14"/>
                </a:cxn>
                <a:cxn ang="0">
                  <a:pos x="2" y="20"/>
                </a:cxn>
                <a:cxn ang="0">
                  <a:pos x="8" y="22"/>
                </a:cxn>
                <a:cxn ang="0">
                  <a:pos x="12" y="22"/>
                </a:cxn>
                <a:cxn ang="0">
                  <a:pos x="16" y="16"/>
                </a:cxn>
                <a:cxn ang="0">
                  <a:pos x="16" y="16"/>
                </a:cxn>
              </a:cxnLst>
              <a:rect l="0" t="0" r="r" b="b"/>
              <a:pathLst>
                <a:path w="16" h="22">
                  <a:moveTo>
                    <a:pt x="16" y="16"/>
                  </a:moveTo>
                  <a:lnTo>
                    <a:pt x="16" y="2"/>
                  </a:lnTo>
                  <a:lnTo>
                    <a:pt x="14" y="4"/>
                  </a:lnTo>
                  <a:lnTo>
                    <a:pt x="8" y="0"/>
                  </a:lnTo>
                  <a:lnTo>
                    <a:pt x="4" y="2"/>
                  </a:lnTo>
                  <a:lnTo>
                    <a:pt x="0" y="14"/>
                  </a:lnTo>
                  <a:lnTo>
                    <a:pt x="2" y="20"/>
                  </a:lnTo>
                  <a:lnTo>
                    <a:pt x="8" y="22"/>
                  </a:lnTo>
                  <a:lnTo>
                    <a:pt x="12" y="22"/>
                  </a:lnTo>
                  <a:lnTo>
                    <a:pt x="16" y="16"/>
                  </a:lnTo>
                  <a:lnTo>
                    <a:pt x="16"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0" name="Freeform 342">
              <a:extLst>
                <a:ext uri="{FF2B5EF4-FFF2-40B4-BE49-F238E27FC236}">
                  <a16:creationId xmlns:a16="http://schemas.microsoft.com/office/drawing/2014/main" xmlns="" id="{F54A3751-DB1E-4244-B3A9-30A8C443BE4A}"/>
                </a:ext>
              </a:extLst>
            </p:cNvPr>
            <p:cNvSpPr>
              <a:spLocks/>
            </p:cNvSpPr>
            <p:nvPr/>
          </p:nvSpPr>
          <p:spPr bwMode="auto">
            <a:xfrm>
              <a:off x="4167188" y="4240213"/>
              <a:ext cx="130175" cy="136525"/>
            </a:xfrm>
            <a:custGeom>
              <a:avLst/>
              <a:gdLst/>
              <a:ahLst/>
              <a:cxnLst>
                <a:cxn ang="0">
                  <a:pos x="6" y="10"/>
                </a:cxn>
                <a:cxn ang="0">
                  <a:pos x="10" y="18"/>
                </a:cxn>
                <a:cxn ang="0">
                  <a:pos x="12" y="24"/>
                </a:cxn>
                <a:cxn ang="0">
                  <a:pos x="10" y="26"/>
                </a:cxn>
                <a:cxn ang="0">
                  <a:pos x="8" y="30"/>
                </a:cxn>
                <a:cxn ang="0">
                  <a:pos x="4" y="34"/>
                </a:cxn>
                <a:cxn ang="0">
                  <a:pos x="8" y="36"/>
                </a:cxn>
                <a:cxn ang="0">
                  <a:pos x="2" y="44"/>
                </a:cxn>
                <a:cxn ang="0">
                  <a:pos x="4" y="48"/>
                </a:cxn>
                <a:cxn ang="0">
                  <a:pos x="0" y="58"/>
                </a:cxn>
                <a:cxn ang="0">
                  <a:pos x="12" y="64"/>
                </a:cxn>
                <a:cxn ang="0">
                  <a:pos x="16" y="72"/>
                </a:cxn>
                <a:cxn ang="0">
                  <a:pos x="14" y="86"/>
                </a:cxn>
                <a:cxn ang="0">
                  <a:pos x="34" y="80"/>
                </a:cxn>
                <a:cxn ang="0">
                  <a:pos x="64" y="74"/>
                </a:cxn>
                <a:cxn ang="0">
                  <a:pos x="76" y="74"/>
                </a:cxn>
                <a:cxn ang="0">
                  <a:pos x="78" y="68"/>
                </a:cxn>
                <a:cxn ang="0">
                  <a:pos x="72" y="56"/>
                </a:cxn>
                <a:cxn ang="0">
                  <a:pos x="76" y="48"/>
                </a:cxn>
                <a:cxn ang="0">
                  <a:pos x="82" y="34"/>
                </a:cxn>
                <a:cxn ang="0">
                  <a:pos x="78" y="22"/>
                </a:cxn>
                <a:cxn ang="0">
                  <a:pos x="80" y="16"/>
                </a:cxn>
                <a:cxn ang="0">
                  <a:pos x="72" y="10"/>
                </a:cxn>
                <a:cxn ang="0">
                  <a:pos x="66" y="10"/>
                </a:cxn>
                <a:cxn ang="0">
                  <a:pos x="56" y="14"/>
                </a:cxn>
                <a:cxn ang="0">
                  <a:pos x="52" y="14"/>
                </a:cxn>
                <a:cxn ang="0">
                  <a:pos x="46" y="6"/>
                </a:cxn>
                <a:cxn ang="0">
                  <a:pos x="40" y="4"/>
                </a:cxn>
                <a:cxn ang="0">
                  <a:pos x="34" y="6"/>
                </a:cxn>
                <a:cxn ang="0">
                  <a:pos x="32" y="0"/>
                </a:cxn>
                <a:cxn ang="0">
                  <a:pos x="28" y="2"/>
                </a:cxn>
                <a:cxn ang="0">
                  <a:pos x="26" y="4"/>
                </a:cxn>
                <a:cxn ang="0">
                  <a:pos x="20" y="8"/>
                </a:cxn>
                <a:cxn ang="0">
                  <a:pos x="16" y="6"/>
                </a:cxn>
                <a:cxn ang="0">
                  <a:pos x="8" y="8"/>
                </a:cxn>
              </a:cxnLst>
              <a:rect l="0" t="0" r="r" b="b"/>
              <a:pathLst>
                <a:path w="82" h="86">
                  <a:moveTo>
                    <a:pt x="8" y="8"/>
                  </a:moveTo>
                  <a:lnTo>
                    <a:pt x="6" y="10"/>
                  </a:lnTo>
                  <a:lnTo>
                    <a:pt x="6" y="16"/>
                  </a:lnTo>
                  <a:lnTo>
                    <a:pt x="10" y="18"/>
                  </a:lnTo>
                  <a:lnTo>
                    <a:pt x="10" y="22"/>
                  </a:lnTo>
                  <a:lnTo>
                    <a:pt x="12" y="24"/>
                  </a:lnTo>
                  <a:lnTo>
                    <a:pt x="8" y="26"/>
                  </a:lnTo>
                  <a:lnTo>
                    <a:pt x="10" y="26"/>
                  </a:lnTo>
                  <a:lnTo>
                    <a:pt x="12" y="32"/>
                  </a:lnTo>
                  <a:lnTo>
                    <a:pt x="8" y="30"/>
                  </a:lnTo>
                  <a:lnTo>
                    <a:pt x="4" y="30"/>
                  </a:lnTo>
                  <a:lnTo>
                    <a:pt x="4" y="34"/>
                  </a:lnTo>
                  <a:lnTo>
                    <a:pt x="8" y="34"/>
                  </a:lnTo>
                  <a:lnTo>
                    <a:pt x="8" y="36"/>
                  </a:lnTo>
                  <a:lnTo>
                    <a:pt x="6" y="42"/>
                  </a:lnTo>
                  <a:lnTo>
                    <a:pt x="2" y="44"/>
                  </a:lnTo>
                  <a:lnTo>
                    <a:pt x="2" y="46"/>
                  </a:lnTo>
                  <a:lnTo>
                    <a:pt x="4" y="48"/>
                  </a:lnTo>
                  <a:lnTo>
                    <a:pt x="4" y="52"/>
                  </a:lnTo>
                  <a:lnTo>
                    <a:pt x="0" y="58"/>
                  </a:lnTo>
                  <a:lnTo>
                    <a:pt x="8" y="60"/>
                  </a:lnTo>
                  <a:lnTo>
                    <a:pt x="12" y="64"/>
                  </a:lnTo>
                  <a:lnTo>
                    <a:pt x="16" y="66"/>
                  </a:lnTo>
                  <a:lnTo>
                    <a:pt x="16" y="72"/>
                  </a:lnTo>
                  <a:lnTo>
                    <a:pt x="14" y="76"/>
                  </a:lnTo>
                  <a:lnTo>
                    <a:pt x="14" y="86"/>
                  </a:lnTo>
                  <a:lnTo>
                    <a:pt x="18" y="86"/>
                  </a:lnTo>
                  <a:lnTo>
                    <a:pt x="34" y="80"/>
                  </a:lnTo>
                  <a:lnTo>
                    <a:pt x="52" y="76"/>
                  </a:lnTo>
                  <a:lnTo>
                    <a:pt x="64" y="74"/>
                  </a:lnTo>
                  <a:lnTo>
                    <a:pt x="74" y="76"/>
                  </a:lnTo>
                  <a:lnTo>
                    <a:pt x="76" y="74"/>
                  </a:lnTo>
                  <a:lnTo>
                    <a:pt x="80" y="76"/>
                  </a:lnTo>
                  <a:lnTo>
                    <a:pt x="78" y="68"/>
                  </a:lnTo>
                  <a:lnTo>
                    <a:pt x="76" y="66"/>
                  </a:lnTo>
                  <a:lnTo>
                    <a:pt x="72" y="56"/>
                  </a:lnTo>
                  <a:lnTo>
                    <a:pt x="72" y="52"/>
                  </a:lnTo>
                  <a:lnTo>
                    <a:pt x="76" y="48"/>
                  </a:lnTo>
                  <a:lnTo>
                    <a:pt x="78" y="36"/>
                  </a:lnTo>
                  <a:lnTo>
                    <a:pt x="82" y="34"/>
                  </a:lnTo>
                  <a:lnTo>
                    <a:pt x="80" y="22"/>
                  </a:lnTo>
                  <a:lnTo>
                    <a:pt x="78" y="22"/>
                  </a:lnTo>
                  <a:lnTo>
                    <a:pt x="80" y="20"/>
                  </a:lnTo>
                  <a:lnTo>
                    <a:pt x="80" y="16"/>
                  </a:lnTo>
                  <a:lnTo>
                    <a:pt x="76" y="16"/>
                  </a:lnTo>
                  <a:lnTo>
                    <a:pt x="72" y="10"/>
                  </a:lnTo>
                  <a:lnTo>
                    <a:pt x="72" y="12"/>
                  </a:lnTo>
                  <a:lnTo>
                    <a:pt x="66" y="10"/>
                  </a:lnTo>
                  <a:lnTo>
                    <a:pt x="58" y="12"/>
                  </a:lnTo>
                  <a:lnTo>
                    <a:pt x="56" y="14"/>
                  </a:lnTo>
                  <a:lnTo>
                    <a:pt x="54" y="12"/>
                  </a:lnTo>
                  <a:lnTo>
                    <a:pt x="52" y="14"/>
                  </a:lnTo>
                  <a:lnTo>
                    <a:pt x="48" y="12"/>
                  </a:lnTo>
                  <a:lnTo>
                    <a:pt x="46" y="6"/>
                  </a:lnTo>
                  <a:lnTo>
                    <a:pt x="42" y="6"/>
                  </a:lnTo>
                  <a:lnTo>
                    <a:pt x="40" y="4"/>
                  </a:lnTo>
                  <a:lnTo>
                    <a:pt x="38" y="4"/>
                  </a:lnTo>
                  <a:lnTo>
                    <a:pt x="34" y="6"/>
                  </a:lnTo>
                  <a:lnTo>
                    <a:pt x="32" y="6"/>
                  </a:lnTo>
                  <a:lnTo>
                    <a:pt x="32" y="0"/>
                  </a:lnTo>
                  <a:lnTo>
                    <a:pt x="30" y="0"/>
                  </a:lnTo>
                  <a:lnTo>
                    <a:pt x="28" y="2"/>
                  </a:lnTo>
                  <a:lnTo>
                    <a:pt x="26" y="0"/>
                  </a:lnTo>
                  <a:lnTo>
                    <a:pt x="26" y="4"/>
                  </a:lnTo>
                  <a:lnTo>
                    <a:pt x="22" y="6"/>
                  </a:lnTo>
                  <a:lnTo>
                    <a:pt x="20" y="8"/>
                  </a:lnTo>
                  <a:lnTo>
                    <a:pt x="18" y="6"/>
                  </a:lnTo>
                  <a:lnTo>
                    <a:pt x="16" y="6"/>
                  </a:lnTo>
                  <a:lnTo>
                    <a:pt x="14" y="4"/>
                  </a:lnTo>
                  <a:lnTo>
                    <a:pt x="8" y="8"/>
                  </a:lnTo>
                  <a:lnTo>
                    <a:pt x="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1" name="Freeform 343">
              <a:extLst>
                <a:ext uri="{FF2B5EF4-FFF2-40B4-BE49-F238E27FC236}">
                  <a16:creationId xmlns:a16="http://schemas.microsoft.com/office/drawing/2014/main" xmlns="" id="{318F4D2E-F7C6-475C-9C1E-0E8C83776246}"/>
                </a:ext>
              </a:extLst>
            </p:cNvPr>
            <p:cNvSpPr>
              <a:spLocks/>
            </p:cNvSpPr>
            <p:nvPr/>
          </p:nvSpPr>
          <p:spPr bwMode="auto">
            <a:xfrm>
              <a:off x="4364038" y="4205288"/>
              <a:ext cx="66675" cy="130175"/>
            </a:xfrm>
            <a:custGeom>
              <a:avLst/>
              <a:gdLst/>
              <a:ahLst/>
              <a:cxnLst>
                <a:cxn ang="0">
                  <a:pos x="18" y="82"/>
                </a:cxn>
                <a:cxn ang="0">
                  <a:pos x="16" y="82"/>
                </a:cxn>
                <a:cxn ang="0">
                  <a:pos x="14" y="78"/>
                </a:cxn>
                <a:cxn ang="0">
                  <a:pos x="14" y="70"/>
                </a:cxn>
                <a:cxn ang="0">
                  <a:pos x="14" y="50"/>
                </a:cxn>
                <a:cxn ang="0">
                  <a:pos x="8" y="34"/>
                </a:cxn>
                <a:cxn ang="0">
                  <a:pos x="6" y="30"/>
                </a:cxn>
                <a:cxn ang="0">
                  <a:pos x="0" y="28"/>
                </a:cxn>
                <a:cxn ang="0">
                  <a:pos x="2" y="18"/>
                </a:cxn>
                <a:cxn ang="0">
                  <a:pos x="10" y="12"/>
                </a:cxn>
                <a:cxn ang="0">
                  <a:pos x="18" y="12"/>
                </a:cxn>
                <a:cxn ang="0">
                  <a:pos x="22" y="6"/>
                </a:cxn>
                <a:cxn ang="0">
                  <a:pos x="24" y="4"/>
                </a:cxn>
                <a:cxn ang="0">
                  <a:pos x="22" y="2"/>
                </a:cxn>
                <a:cxn ang="0">
                  <a:pos x="28" y="0"/>
                </a:cxn>
                <a:cxn ang="0">
                  <a:pos x="38" y="8"/>
                </a:cxn>
                <a:cxn ang="0">
                  <a:pos x="38" y="12"/>
                </a:cxn>
                <a:cxn ang="0">
                  <a:pos x="40" y="18"/>
                </a:cxn>
                <a:cxn ang="0">
                  <a:pos x="42" y="26"/>
                </a:cxn>
                <a:cxn ang="0">
                  <a:pos x="38" y="28"/>
                </a:cxn>
                <a:cxn ang="0">
                  <a:pos x="40" y="30"/>
                </a:cxn>
                <a:cxn ang="0">
                  <a:pos x="38" y="34"/>
                </a:cxn>
                <a:cxn ang="0">
                  <a:pos x="34" y="38"/>
                </a:cxn>
                <a:cxn ang="0">
                  <a:pos x="32" y="44"/>
                </a:cxn>
                <a:cxn ang="0">
                  <a:pos x="28" y="52"/>
                </a:cxn>
                <a:cxn ang="0">
                  <a:pos x="26" y="72"/>
                </a:cxn>
                <a:cxn ang="0">
                  <a:pos x="28" y="82"/>
                </a:cxn>
                <a:cxn ang="0">
                  <a:pos x="18" y="82"/>
                </a:cxn>
                <a:cxn ang="0">
                  <a:pos x="18" y="82"/>
                </a:cxn>
              </a:cxnLst>
              <a:rect l="0" t="0" r="r" b="b"/>
              <a:pathLst>
                <a:path w="42" h="82">
                  <a:moveTo>
                    <a:pt x="18" y="82"/>
                  </a:moveTo>
                  <a:lnTo>
                    <a:pt x="16" y="82"/>
                  </a:lnTo>
                  <a:lnTo>
                    <a:pt x="14" y="78"/>
                  </a:lnTo>
                  <a:lnTo>
                    <a:pt x="14" y="70"/>
                  </a:lnTo>
                  <a:lnTo>
                    <a:pt x="14" y="50"/>
                  </a:lnTo>
                  <a:lnTo>
                    <a:pt x="8" y="34"/>
                  </a:lnTo>
                  <a:lnTo>
                    <a:pt x="6" y="30"/>
                  </a:lnTo>
                  <a:lnTo>
                    <a:pt x="0" y="28"/>
                  </a:lnTo>
                  <a:lnTo>
                    <a:pt x="2" y="18"/>
                  </a:lnTo>
                  <a:lnTo>
                    <a:pt x="10" y="12"/>
                  </a:lnTo>
                  <a:lnTo>
                    <a:pt x="18" y="12"/>
                  </a:lnTo>
                  <a:lnTo>
                    <a:pt x="22" y="6"/>
                  </a:lnTo>
                  <a:lnTo>
                    <a:pt x="24" y="4"/>
                  </a:lnTo>
                  <a:lnTo>
                    <a:pt x="22" y="2"/>
                  </a:lnTo>
                  <a:lnTo>
                    <a:pt x="28" y="0"/>
                  </a:lnTo>
                  <a:lnTo>
                    <a:pt x="38" y="8"/>
                  </a:lnTo>
                  <a:lnTo>
                    <a:pt x="38" y="12"/>
                  </a:lnTo>
                  <a:lnTo>
                    <a:pt x="40" y="18"/>
                  </a:lnTo>
                  <a:lnTo>
                    <a:pt x="42" y="26"/>
                  </a:lnTo>
                  <a:lnTo>
                    <a:pt x="38" y="28"/>
                  </a:lnTo>
                  <a:lnTo>
                    <a:pt x="40" y="30"/>
                  </a:lnTo>
                  <a:lnTo>
                    <a:pt x="38" y="34"/>
                  </a:lnTo>
                  <a:lnTo>
                    <a:pt x="34" y="38"/>
                  </a:lnTo>
                  <a:lnTo>
                    <a:pt x="32" y="44"/>
                  </a:lnTo>
                  <a:lnTo>
                    <a:pt x="28" y="52"/>
                  </a:lnTo>
                  <a:lnTo>
                    <a:pt x="26" y="72"/>
                  </a:lnTo>
                  <a:lnTo>
                    <a:pt x="28" y="82"/>
                  </a:lnTo>
                  <a:lnTo>
                    <a:pt x="18" y="82"/>
                  </a:lnTo>
                  <a:lnTo>
                    <a:pt x="18" y="8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2" name="Freeform 344">
              <a:extLst>
                <a:ext uri="{FF2B5EF4-FFF2-40B4-BE49-F238E27FC236}">
                  <a16:creationId xmlns:a16="http://schemas.microsoft.com/office/drawing/2014/main" xmlns="" id="{5D53A8CE-BDD5-400A-B576-A31EF2384CDE}"/>
                </a:ext>
              </a:extLst>
            </p:cNvPr>
            <p:cNvSpPr>
              <a:spLocks/>
            </p:cNvSpPr>
            <p:nvPr/>
          </p:nvSpPr>
          <p:spPr bwMode="auto">
            <a:xfrm>
              <a:off x="4106863" y="4287838"/>
              <a:ext cx="85725" cy="88900"/>
            </a:xfrm>
            <a:custGeom>
              <a:avLst/>
              <a:gdLst/>
              <a:ahLst/>
              <a:cxnLst>
                <a:cxn ang="0">
                  <a:pos x="0" y="20"/>
                </a:cxn>
                <a:cxn ang="0">
                  <a:pos x="2" y="16"/>
                </a:cxn>
                <a:cxn ang="0">
                  <a:pos x="12" y="10"/>
                </a:cxn>
                <a:cxn ang="0">
                  <a:pos x="12" y="6"/>
                </a:cxn>
                <a:cxn ang="0">
                  <a:pos x="16" y="4"/>
                </a:cxn>
                <a:cxn ang="0">
                  <a:pos x="14" y="2"/>
                </a:cxn>
                <a:cxn ang="0">
                  <a:pos x="18" y="0"/>
                </a:cxn>
                <a:cxn ang="0">
                  <a:pos x="20" y="0"/>
                </a:cxn>
                <a:cxn ang="0">
                  <a:pos x="22" y="0"/>
                </a:cxn>
                <a:cxn ang="0">
                  <a:pos x="26" y="2"/>
                </a:cxn>
                <a:cxn ang="0">
                  <a:pos x="28" y="10"/>
                </a:cxn>
                <a:cxn ang="0">
                  <a:pos x="26" y="16"/>
                </a:cxn>
                <a:cxn ang="0">
                  <a:pos x="28" y="14"/>
                </a:cxn>
                <a:cxn ang="0">
                  <a:pos x="32" y="18"/>
                </a:cxn>
                <a:cxn ang="0">
                  <a:pos x="34" y="16"/>
                </a:cxn>
                <a:cxn ang="0">
                  <a:pos x="36" y="12"/>
                </a:cxn>
                <a:cxn ang="0">
                  <a:pos x="40" y="14"/>
                </a:cxn>
                <a:cxn ang="0">
                  <a:pos x="40" y="16"/>
                </a:cxn>
                <a:cxn ang="0">
                  <a:pos x="42" y="18"/>
                </a:cxn>
                <a:cxn ang="0">
                  <a:pos x="42" y="22"/>
                </a:cxn>
                <a:cxn ang="0">
                  <a:pos x="38" y="28"/>
                </a:cxn>
                <a:cxn ang="0">
                  <a:pos x="46" y="30"/>
                </a:cxn>
                <a:cxn ang="0">
                  <a:pos x="50" y="34"/>
                </a:cxn>
                <a:cxn ang="0">
                  <a:pos x="54" y="36"/>
                </a:cxn>
                <a:cxn ang="0">
                  <a:pos x="54" y="42"/>
                </a:cxn>
                <a:cxn ang="0">
                  <a:pos x="52" y="46"/>
                </a:cxn>
                <a:cxn ang="0">
                  <a:pos x="52" y="56"/>
                </a:cxn>
                <a:cxn ang="0">
                  <a:pos x="40" y="52"/>
                </a:cxn>
                <a:cxn ang="0">
                  <a:pos x="28" y="46"/>
                </a:cxn>
                <a:cxn ang="0">
                  <a:pos x="14" y="32"/>
                </a:cxn>
                <a:cxn ang="0">
                  <a:pos x="8" y="30"/>
                </a:cxn>
                <a:cxn ang="0">
                  <a:pos x="0" y="20"/>
                </a:cxn>
                <a:cxn ang="0">
                  <a:pos x="0" y="20"/>
                </a:cxn>
              </a:cxnLst>
              <a:rect l="0" t="0" r="r" b="b"/>
              <a:pathLst>
                <a:path w="54" h="56">
                  <a:moveTo>
                    <a:pt x="0" y="20"/>
                  </a:moveTo>
                  <a:lnTo>
                    <a:pt x="2" y="16"/>
                  </a:lnTo>
                  <a:lnTo>
                    <a:pt x="12" y="10"/>
                  </a:lnTo>
                  <a:lnTo>
                    <a:pt x="12" y="6"/>
                  </a:lnTo>
                  <a:lnTo>
                    <a:pt x="16" y="4"/>
                  </a:lnTo>
                  <a:lnTo>
                    <a:pt x="14" y="2"/>
                  </a:lnTo>
                  <a:lnTo>
                    <a:pt x="18" y="0"/>
                  </a:lnTo>
                  <a:lnTo>
                    <a:pt x="20" y="0"/>
                  </a:lnTo>
                  <a:lnTo>
                    <a:pt x="22" y="0"/>
                  </a:lnTo>
                  <a:lnTo>
                    <a:pt x="26" y="2"/>
                  </a:lnTo>
                  <a:lnTo>
                    <a:pt x="28" y="10"/>
                  </a:lnTo>
                  <a:lnTo>
                    <a:pt x="26" y="16"/>
                  </a:lnTo>
                  <a:lnTo>
                    <a:pt x="28" y="14"/>
                  </a:lnTo>
                  <a:lnTo>
                    <a:pt x="32" y="18"/>
                  </a:lnTo>
                  <a:lnTo>
                    <a:pt x="34" y="16"/>
                  </a:lnTo>
                  <a:lnTo>
                    <a:pt x="36" y="12"/>
                  </a:lnTo>
                  <a:lnTo>
                    <a:pt x="40" y="14"/>
                  </a:lnTo>
                  <a:lnTo>
                    <a:pt x="40" y="16"/>
                  </a:lnTo>
                  <a:lnTo>
                    <a:pt x="42" y="18"/>
                  </a:lnTo>
                  <a:lnTo>
                    <a:pt x="42" y="22"/>
                  </a:lnTo>
                  <a:lnTo>
                    <a:pt x="38" y="28"/>
                  </a:lnTo>
                  <a:lnTo>
                    <a:pt x="46" y="30"/>
                  </a:lnTo>
                  <a:lnTo>
                    <a:pt x="50" y="34"/>
                  </a:lnTo>
                  <a:lnTo>
                    <a:pt x="54" y="36"/>
                  </a:lnTo>
                  <a:lnTo>
                    <a:pt x="54" y="42"/>
                  </a:lnTo>
                  <a:lnTo>
                    <a:pt x="52" y="46"/>
                  </a:lnTo>
                  <a:lnTo>
                    <a:pt x="52" y="56"/>
                  </a:lnTo>
                  <a:lnTo>
                    <a:pt x="40" y="52"/>
                  </a:lnTo>
                  <a:lnTo>
                    <a:pt x="28" y="46"/>
                  </a:lnTo>
                  <a:lnTo>
                    <a:pt x="14" y="32"/>
                  </a:lnTo>
                  <a:lnTo>
                    <a:pt x="8" y="30"/>
                  </a:lnTo>
                  <a:lnTo>
                    <a:pt x="0" y="20"/>
                  </a:lnTo>
                  <a:lnTo>
                    <a:pt x="0"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3" name="Freeform 345">
              <a:extLst>
                <a:ext uri="{FF2B5EF4-FFF2-40B4-BE49-F238E27FC236}">
                  <a16:creationId xmlns:a16="http://schemas.microsoft.com/office/drawing/2014/main" xmlns="" id="{744E5121-10F7-4551-82E9-18848AC0357E}"/>
                </a:ext>
              </a:extLst>
            </p:cNvPr>
            <p:cNvSpPr>
              <a:spLocks/>
            </p:cNvSpPr>
            <p:nvPr/>
          </p:nvSpPr>
          <p:spPr bwMode="auto">
            <a:xfrm>
              <a:off x="4348163" y="4233863"/>
              <a:ext cx="44450" cy="107950"/>
            </a:xfrm>
            <a:custGeom>
              <a:avLst/>
              <a:gdLst/>
              <a:ahLst/>
              <a:cxnLst>
                <a:cxn ang="0">
                  <a:pos x="28" y="64"/>
                </a:cxn>
                <a:cxn ang="0">
                  <a:pos x="18" y="68"/>
                </a:cxn>
                <a:cxn ang="0">
                  <a:pos x="12" y="62"/>
                </a:cxn>
                <a:cxn ang="0">
                  <a:pos x="10" y="58"/>
                </a:cxn>
                <a:cxn ang="0">
                  <a:pos x="8" y="24"/>
                </a:cxn>
                <a:cxn ang="0">
                  <a:pos x="6" y="12"/>
                </a:cxn>
                <a:cxn ang="0">
                  <a:pos x="0" y="6"/>
                </a:cxn>
                <a:cxn ang="0">
                  <a:pos x="2" y="2"/>
                </a:cxn>
                <a:cxn ang="0">
                  <a:pos x="0" y="2"/>
                </a:cxn>
                <a:cxn ang="0">
                  <a:pos x="0" y="0"/>
                </a:cxn>
                <a:cxn ang="0">
                  <a:pos x="4" y="2"/>
                </a:cxn>
                <a:cxn ang="0">
                  <a:pos x="8" y="2"/>
                </a:cxn>
                <a:cxn ang="0">
                  <a:pos x="12" y="0"/>
                </a:cxn>
                <a:cxn ang="0">
                  <a:pos x="10" y="10"/>
                </a:cxn>
                <a:cxn ang="0">
                  <a:pos x="16" y="12"/>
                </a:cxn>
                <a:cxn ang="0">
                  <a:pos x="18" y="16"/>
                </a:cxn>
                <a:cxn ang="0">
                  <a:pos x="24" y="32"/>
                </a:cxn>
                <a:cxn ang="0">
                  <a:pos x="24" y="52"/>
                </a:cxn>
                <a:cxn ang="0">
                  <a:pos x="24" y="60"/>
                </a:cxn>
                <a:cxn ang="0">
                  <a:pos x="26" y="64"/>
                </a:cxn>
                <a:cxn ang="0">
                  <a:pos x="28" y="64"/>
                </a:cxn>
                <a:cxn ang="0">
                  <a:pos x="28" y="64"/>
                </a:cxn>
              </a:cxnLst>
              <a:rect l="0" t="0" r="r" b="b"/>
              <a:pathLst>
                <a:path w="28" h="68">
                  <a:moveTo>
                    <a:pt x="28" y="64"/>
                  </a:moveTo>
                  <a:lnTo>
                    <a:pt x="18" y="68"/>
                  </a:lnTo>
                  <a:lnTo>
                    <a:pt x="12" y="62"/>
                  </a:lnTo>
                  <a:lnTo>
                    <a:pt x="10" y="58"/>
                  </a:lnTo>
                  <a:lnTo>
                    <a:pt x="8" y="24"/>
                  </a:lnTo>
                  <a:lnTo>
                    <a:pt x="6" y="12"/>
                  </a:lnTo>
                  <a:lnTo>
                    <a:pt x="0" y="6"/>
                  </a:lnTo>
                  <a:lnTo>
                    <a:pt x="2" y="2"/>
                  </a:lnTo>
                  <a:lnTo>
                    <a:pt x="0" y="2"/>
                  </a:lnTo>
                  <a:lnTo>
                    <a:pt x="0" y="0"/>
                  </a:lnTo>
                  <a:lnTo>
                    <a:pt x="4" y="2"/>
                  </a:lnTo>
                  <a:lnTo>
                    <a:pt x="8" y="2"/>
                  </a:lnTo>
                  <a:lnTo>
                    <a:pt x="12" y="0"/>
                  </a:lnTo>
                  <a:lnTo>
                    <a:pt x="10" y="10"/>
                  </a:lnTo>
                  <a:lnTo>
                    <a:pt x="16" y="12"/>
                  </a:lnTo>
                  <a:lnTo>
                    <a:pt x="18" y="16"/>
                  </a:lnTo>
                  <a:lnTo>
                    <a:pt x="24" y="32"/>
                  </a:lnTo>
                  <a:lnTo>
                    <a:pt x="24" y="52"/>
                  </a:lnTo>
                  <a:lnTo>
                    <a:pt x="24" y="60"/>
                  </a:lnTo>
                  <a:lnTo>
                    <a:pt x="26" y="64"/>
                  </a:lnTo>
                  <a:lnTo>
                    <a:pt x="28" y="64"/>
                  </a:lnTo>
                  <a:lnTo>
                    <a:pt x="28" y="6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4" name="Freeform 346">
              <a:extLst>
                <a:ext uri="{FF2B5EF4-FFF2-40B4-BE49-F238E27FC236}">
                  <a16:creationId xmlns:a16="http://schemas.microsoft.com/office/drawing/2014/main" xmlns="" id="{30AFEA4B-954A-4CCB-B92D-D31A6B074F67}"/>
                </a:ext>
              </a:extLst>
            </p:cNvPr>
            <p:cNvSpPr>
              <a:spLocks/>
            </p:cNvSpPr>
            <p:nvPr/>
          </p:nvSpPr>
          <p:spPr bwMode="auto">
            <a:xfrm>
              <a:off x="4030663" y="4195763"/>
              <a:ext cx="155575" cy="120650"/>
            </a:xfrm>
            <a:custGeom>
              <a:avLst/>
              <a:gdLst/>
              <a:ahLst/>
              <a:cxnLst>
                <a:cxn ang="0">
                  <a:pos x="26" y="2"/>
                </a:cxn>
                <a:cxn ang="0">
                  <a:pos x="28" y="4"/>
                </a:cxn>
                <a:cxn ang="0">
                  <a:pos x="50" y="4"/>
                </a:cxn>
                <a:cxn ang="0">
                  <a:pos x="48" y="10"/>
                </a:cxn>
                <a:cxn ang="0">
                  <a:pos x="54" y="8"/>
                </a:cxn>
                <a:cxn ang="0">
                  <a:pos x="64" y="8"/>
                </a:cxn>
                <a:cxn ang="0">
                  <a:pos x="72" y="8"/>
                </a:cxn>
                <a:cxn ang="0">
                  <a:pos x="76" y="4"/>
                </a:cxn>
                <a:cxn ang="0">
                  <a:pos x="80" y="8"/>
                </a:cxn>
                <a:cxn ang="0">
                  <a:pos x="84" y="10"/>
                </a:cxn>
                <a:cxn ang="0">
                  <a:pos x="84" y="14"/>
                </a:cxn>
                <a:cxn ang="0">
                  <a:pos x="88" y="18"/>
                </a:cxn>
                <a:cxn ang="0">
                  <a:pos x="86" y="24"/>
                </a:cxn>
                <a:cxn ang="0">
                  <a:pos x="88" y="24"/>
                </a:cxn>
                <a:cxn ang="0">
                  <a:pos x="90" y="30"/>
                </a:cxn>
                <a:cxn ang="0">
                  <a:pos x="92" y="38"/>
                </a:cxn>
                <a:cxn ang="0">
                  <a:pos x="96" y="46"/>
                </a:cxn>
                <a:cxn ang="0">
                  <a:pos x="98" y="52"/>
                </a:cxn>
                <a:cxn ang="0">
                  <a:pos x="96" y="54"/>
                </a:cxn>
                <a:cxn ang="0">
                  <a:pos x="94" y="58"/>
                </a:cxn>
                <a:cxn ang="0">
                  <a:pos x="90" y="62"/>
                </a:cxn>
                <a:cxn ang="0">
                  <a:pos x="94" y="64"/>
                </a:cxn>
                <a:cxn ang="0">
                  <a:pos x="88" y="72"/>
                </a:cxn>
                <a:cxn ang="0">
                  <a:pos x="82" y="74"/>
                </a:cxn>
                <a:cxn ang="0">
                  <a:pos x="76" y="72"/>
                </a:cxn>
                <a:cxn ang="0">
                  <a:pos x="76" y="68"/>
                </a:cxn>
                <a:cxn ang="0">
                  <a:pos x="70" y="58"/>
                </a:cxn>
                <a:cxn ang="0">
                  <a:pos x="66" y="58"/>
                </a:cxn>
                <a:cxn ang="0">
                  <a:pos x="62" y="58"/>
                </a:cxn>
                <a:cxn ang="0">
                  <a:pos x="58" y="56"/>
                </a:cxn>
                <a:cxn ang="0">
                  <a:pos x="60" y="52"/>
                </a:cxn>
                <a:cxn ang="0">
                  <a:pos x="58" y="46"/>
                </a:cxn>
                <a:cxn ang="0">
                  <a:pos x="56" y="42"/>
                </a:cxn>
                <a:cxn ang="0">
                  <a:pos x="34" y="40"/>
                </a:cxn>
                <a:cxn ang="0">
                  <a:pos x="28" y="50"/>
                </a:cxn>
                <a:cxn ang="0">
                  <a:pos x="18" y="44"/>
                </a:cxn>
                <a:cxn ang="0">
                  <a:pos x="8" y="36"/>
                </a:cxn>
                <a:cxn ang="0">
                  <a:pos x="4" y="28"/>
                </a:cxn>
                <a:cxn ang="0">
                  <a:pos x="0" y="28"/>
                </a:cxn>
                <a:cxn ang="0">
                  <a:pos x="2" y="24"/>
                </a:cxn>
                <a:cxn ang="0">
                  <a:pos x="18" y="14"/>
                </a:cxn>
                <a:cxn ang="0">
                  <a:pos x="16" y="8"/>
                </a:cxn>
                <a:cxn ang="0">
                  <a:pos x="18" y="0"/>
                </a:cxn>
              </a:cxnLst>
              <a:rect l="0" t="0" r="r" b="b"/>
              <a:pathLst>
                <a:path w="98" h="76">
                  <a:moveTo>
                    <a:pt x="18" y="0"/>
                  </a:moveTo>
                  <a:lnTo>
                    <a:pt x="26" y="2"/>
                  </a:lnTo>
                  <a:lnTo>
                    <a:pt x="26" y="4"/>
                  </a:lnTo>
                  <a:lnTo>
                    <a:pt x="28" y="4"/>
                  </a:lnTo>
                  <a:lnTo>
                    <a:pt x="36" y="6"/>
                  </a:lnTo>
                  <a:lnTo>
                    <a:pt x="50" y="4"/>
                  </a:lnTo>
                  <a:lnTo>
                    <a:pt x="48" y="8"/>
                  </a:lnTo>
                  <a:lnTo>
                    <a:pt x="48" y="10"/>
                  </a:lnTo>
                  <a:lnTo>
                    <a:pt x="52" y="10"/>
                  </a:lnTo>
                  <a:lnTo>
                    <a:pt x="54" y="8"/>
                  </a:lnTo>
                  <a:lnTo>
                    <a:pt x="58" y="12"/>
                  </a:lnTo>
                  <a:lnTo>
                    <a:pt x="64" y="8"/>
                  </a:lnTo>
                  <a:lnTo>
                    <a:pt x="72" y="10"/>
                  </a:lnTo>
                  <a:lnTo>
                    <a:pt x="72" y="8"/>
                  </a:lnTo>
                  <a:lnTo>
                    <a:pt x="76" y="6"/>
                  </a:lnTo>
                  <a:lnTo>
                    <a:pt x="76" y="4"/>
                  </a:lnTo>
                  <a:lnTo>
                    <a:pt x="80" y="4"/>
                  </a:lnTo>
                  <a:lnTo>
                    <a:pt x="80" y="8"/>
                  </a:lnTo>
                  <a:lnTo>
                    <a:pt x="82" y="8"/>
                  </a:lnTo>
                  <a:lnTo>
                    <a:pt x="84" y="10"/>
                  </a:lnTo>
                  <a:lnTo>
                    <a:pt x="84" y="16"/>
                  </a:lnTo>
                  <a:lnTo>
                    <a:pt x="84" y="14"/>
                  </a:lnTo>
                  <a:lnTo>
                    <a:pt x="86" y="18"/>
                  </a:lnTo>
                  <a:lnTo>
                    <a:pt x="88" y="18"/>
                  </a:lnTo>
                  <a:lnTo>
                    <a:pt x="90" y="20"/>
                  </a:lnTo>
                  <a:lnTo>
                    <a:pt x="86" y="24"/>
                  </a:lnTo>
                  <a:lnTo>
                    <a:pt x="86" y="26"/>
                  </a:lnTo>
                  <a:lnTo>
                    <a:pt x="88" y="24"/>
                  </a:lnTo>
                  <a:lnTo>
                    <a:pt x="90" y="24"/>
                  </a:lnTo>
                  <a:lnTo>
                    <a:pt x="90" y="30"/>
                  </a:lnTo>
                  <a:lnTo>
                    <a:pt x="94" y="36"/>
                  </a:lnTo>
                  <a:lnTo>
                    <a:pt x="92" y="38"/>
                  </a:lnTo>
                  <a:lnTo>
                    <a:pt x="92" y="44"/>
                  </a:lnTo>
                  <a:lnTo>
                    <a:pt x="96" y="46"/>
                  </a:lnTo>
                  <a:lnTo>
                    <a:pt x="96" y="50"/>
                  </a:lnTo>
                  <a:lnTo>
                    <a:pt x="98" y="52"/>
                  </a:lnTo>
                  <a:lnTo>
                    <a:pt x="94" y="54"/>
                  </a:lnTo>
                  <a:lnTo>
                    <a:pt x="96" y="54"/>
                  </a:lnTo>
                  <a:lnTo>
                    <a:pt x="98" y="60"/>
                  </a:lnTo>
                  <a:lnTo>
                    <a:pt x="94" y="58"/>
                  </a:lnTo>
                  <a:lnTo>
                    <a:pt x="90" y="58"/>
                  </a:lnTo>
                  <a:lnTo>
                    <a:pt x="90" y="62"/>
                  </a:lnTo>
                  <a:lnTo>
                    <a:pt x="94" y="62"/>
                  </a:lnTo>
                  <a:lnTo>
                    <a:pt x="94" y="64"/>
                  </a:lnTo>
                  <a:lnTo>
                    <a:pt x="92" y="70"/>
                  </a:lnTo>
                  <a:lnTo>
                    <a:pt x="88" y="72"/>
                  </a:lnTo>
                  <a:lnTo>
                    <a:pt x="84" y="70"/>
                  </a:lnTo>
                  <a:lnTo>
                    <a:pt x="82" y="74"/>
                  </a:lnTo>
                  <a:lnTo>
                    <a:pt x="80" y="76"/>
                  </a:lnTo>
                  <a:lnTo>
                    <a:pt x="76" y="72"/>
                  </a:lnTo>
                  <a:lnTo>
                    <a:pt x="74" y="74"/>
                  </a:lnTo>
                  <a:lnTo>
                    <a:pt x="76" y="68"/>
                  </a:lnTo>
                  <a:lnTo>
                    <a:pt x="74" y="60"/>
                  </a:lnTo>
                  <a:lnTo>
                    <a:pt x="70" y="58"/>
                  </a:lnTo>
                  <a:lnTo>
                    <a:pt x="68" y="58"/>
                  </a:lnTo>
                  <a:lnTo>
                    <a:pt x="66" y="58"/>
                  </a:lnTo>
                  <a:lnTo>
                    <a:pt x="62" y="60"/>
                  </a:lnTo>
                  <a:lnTo>
                    <a:pt x="62" y="58"/>
                  </a:lnTo>
                  <a:lnTo>
                    <a:pt x="58" y="60"/>
                  </a:lnTo>
                  <a:lnTo>
                    <a:pt x="58" y="56"/>
                  </a:lnTo>
                  <a:lnTo>
                    <a:pt x="60" y="56"/>
                  </a:lnTo>
                  <a:lnTo>
                    <a:pt x="60" y="52"/>
                  </a:lnTo>
                  <a:lnTo>
                    <a:pt x="58" y="50"/>
                  </a:lnTo>
                  <a:lnTo>
                    <a:pt x="58" y="46"/>
                  </a:lnTo>
                  <a:lnTo>
                    <a:pt x="56" y="46"/>
                  </a:lnTo>
                  <a:lnTo>
                    <a:pt x="56" y="42"/>
                  </a:lnTo>
                  <a:lnTo>
                    <a:pt x="50" y="38"/>
                  </a:lnTo>
                  <a:lnTo>
                    <a:pt x="34" y="40"/>
                  </a:lnTo>
                  <a:lnTo>
                    <a:pt x="34" y="44"/>
                  </a:lnTo>
                  <a:lnTo>
                    <a:pt x="28" y="50"/>
                  </a:lnTo>
                  <a:lnTo>
                    <a:pt x="24" y="50"/>
                  </a:lnTo>
                  <a:lnTo>
                    <a:pt x="18" y="44"/>
                  </a:lnTo>
                  <a:lnTo>
                    <a:pt x="16" y="40"/>
                  </a:lnTo>
                  <a:lnTo>
                    <a:pt x="8" y="36"/>
                  </a:lnTo>
                  <a:lnTo>
                    <a:pt x="6" y="30"/>
                  </a:lnTo>
                  <a:lnTo>
                    <a:pt x="4" y="28"/>
                  </a:lnTo>
                  <a:lnTo>
                    <a:pt x="4" y="26"/>
                  </a:lnTo>
                  <a:lnTo>
                    <a:pt x="0" y="28"/>
                  </a:lnTo>
                  <a:lnTo>
                    <a:pt x="0" y="24"/>
                  </a:lnTo>
                  <a:lnTo>
                    <a:pt x="2" y="24"/>
                  </a:lnTo>
                  <a:lnTo>
                    <a:pt x="6" y="18"/>
                  </a:lnTo>
                  <a:lnTo>
                    <a:pt x="18" y="14"/>
                  </a:lnTo>
                  <a:lnTo>
                    <a:pt x="18" y="10"/>
                  </a:lnTo>
                  <a:lnTo>
                    <a:pt x="16" y="8"/>
                  </a:lnTo>
                  <a:lnTo>
                    <a:pt x="18" y="6"/>
                  </a:lnTo>
                  <a:lnTo>
                    <a:pt x="18" y="0"/>
                  </a:lnTo>
                  <a:lnTo>
                    <a:pt x="1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5" name="Freeform 347">
              <a:extLst>
                <a:ext uri="{FF2B5EF4-FFF2-40B4-BE49-F238E27FC236}">
                  <a16:creationId xmlns:a16="http://schemas.microsoft.com/office/drawing/2014/main" xmlns="" id="{7038BD46-C5FC-41E9-B084-4CBA97F4412B}"/>
                </a:ext>
              </a:extLst>
            </p:cNvPr>
            <p:cNvSpPr>
              <a:spLocks/>
            </p:cNvSpPr>
            <p:nvPr/>
          </p:nvSpPr>
          <p:spPr bwMode="auto">
            <a:xfrm>
              <a:off x="4281488" y="4233863"/>
              <a:ext cx="95250" cy="136525"/>
            </a:xfrm>
            <a:custGeom>
              <a:avLst/>
              <a:gdLst/>
              <a:ahLst/>
              <a:cxnLst>
                <a:cxn ang="0">
                  <a:pos x="60" y="68"/>
                </a:cxn>
                <a:cxn ang="0">
                  <a:pos x="54" y="62"/>
                </a:cxn>
                <a:cxn ang="0">
                  <a:pos x="52" y="58"/>
                </a:cxn>
                <a:cxn ang="0">
                  <a:pos x="50" y="24"/>
                </a:cxn>
                <a:cxn ang="0">
                  <a:pos x="48" y="12"/>
                </a:cxn>
                <a:cxn ang="0">
                  <a:pos x="42" y="6"/>
                </a:cxn>
                <a:cxn ang="0">
                  <a:pos x="44" y="2"/>
                </a:cxn>
                <a:cxn ang="0">
                  <a:pos x="42" y="2"/>
                </a:cxn>
                <a:cxn ang="0">
                  <a:pos x="42" y="0"/>
                </a:cxn>
                <a:cxn ang="0">
                  <a:pos x="32" y="2"/>
                </a:cxn>
                <a:cxn ang="0">
                  <a:pos x="6" y="0"/>
                </a:cxn>
                <a:cxn ang="0">
                  <a:pos x="4" y="4"/>
                </a:cxn>
                <a:cxn ang="0">
                  <a:pos x="6" y="10"/>
                </a:cxn>
                <a:cxn ang="0">
                  <a:pos x="8" y="20"/>
                </a:cxn>
                <a:cxn ang="0">
                  <a:pos x="8" y="24"/>
                </a:cxn>
                <a:cxn ang="0">
                  <a:pos x="6" y="26"/>
                </a:cxn>
                <a:cxn ang="0">
                  <a:pos x="8" y="26"/>
                </a:cxn>
                <a:cxn ang="0">
                  <a:pos x="10" y="38"/>
                </a:cxn>
                <a:cxn ang="0">
                  <a:pos x="6" y="40"/>
                </a:cxn>
                <a:cxn ang="0">
                  <a:pos x="4" y="52"/>
                </a:cxn>
                <a:cxn ang="0">
                  <a:pos x="0" y="56"/>
                </a:cxn>
                <a:cxn ang="0">
                  <a:pos x="0" y="60"/>
                </a:cxn>
                <a:cxn ang="0">
                  <a:pos x="4" y="70"/>
                </a:cxn>
                <a:cxn ang="0">
                  <a:pos x="6" y="72"/>
                </a:cxn>
                <a:cxn ang="0">
                  <a:pos x="8" y="80"/>
                </a:cxn>
                <a:cxn ang="0">
                  <a:pos x="4" y="78"/>
                </a:cxn>
                <a:cxn ang="0">
                  <a:pos x="2" y="80"/>
                </a:cxn>
                <a:cxn ang="0">
                  <a:pos x="16" y="86"/>
                </a:cxn>
                <a:cxn ang="0">
                  <a:pos x="24" y="82"/>
                </a:cxn>
                <a:cxn ang="0">
                  <a:pos x="34" y="78"/>
                </a:cxn>
                <a:cxn ang="0">
                  <a:pos x="46" y="72"/>
                </a:cxn>
                <a:cxn ang="0">
                  <a:pos x="46" y="72"/>
                </a:cxn>
                <a:cxn ang="0">
                  <a:pos x="56" y="72"/>
                </a:cxn>
                <a:cxn ang="0">
                  <a:pos x="60" y="68"/>
                </a:cxn>
                <a:cxn ang="0">
                  <a:pos x="60" y="68"/>
                </a:cxn>
              </a:cxnLst>
              <a:rect l="0" t="0" r="r" b="b"/>
              <a:pathLst>
                <a:path w="60" h="86">
                  <a:moveTo>
                    <a:pt x="60" y="68"/>
                  </a:moveTo>
                  <a:lnTo>
                    <a:pt x="54" y="62"/>
                  </a:lnTo>
                  <a:lnTo>
                    <a:pt x="52" y="58"/>
                  </a:lnTo>
                  <a:lnTo>
                    <a:pt x="50" y="24"/>
                  </a:lnTo>
                  <a:lnTo>
                    <a:pt x="48" y="12"/>
                  </a:lnTo>
                  <a:lnTo>
                    <a:pt x="42" y="6"/>
                  </a:lnTo>
                  <a:lnTo>
                    <a:pt x="44" y="2"/>
                  </a:lnTo>
                  <a:lnTo>
                    <a:pt x="42" y="2"/>
                  </a:lnTo>
                  <a:lnTo>
                    <a:pt x="42" y="0"/>
                  </a:lnTo>
                  <a:lnTo>
                    <a:pt x="32" y="2"/>
                  </a:lnTo>
                  <a:lnTo>
                    <a:pt x="6" y="0"/>
                  </a:lnTo>
                  <a:lnTo>
                    <a:pt x="4" y="4"/>
                  </a:lnTo>
                  <a:lnTo>
                    <a:pt x="6" y="10"/>
                  </a:lnTo>
                  <a:lnTo>
                    <a:pt x="8" y="20"/>
                  </a:lnTo>
                  <a:lnTo>
                    <a:pt x="8" y="24"/>
                  </a:lnTo>
                  <a:lnTo>
                    <a:pt x="6" y="26"/>
                  </a:lnTo>
                  <a:lnTo>
                    <a:pt x="8" y="26"/>
                  </a:lnTo>
                  <a:lnTo>
                    <a:pt x="10" y="38"/>
                  </a:lnTo>
                  <a:lnTo>
                    <a:pt x="6" y="40"/>
                  </a:lnTo>
                  <a:lnTo>
                    <a:pt x="4" y="52"/>
                  </a:lnTo>
                  <a:lnTo>
                    <a:pt x="0" y="56"/>
                  </a:lnTo>
                  <a:lnTo>
                    <a:pt x="0" y="60"/>
                  </a:lnTo>
                  <a:lnTo>
                    <a:pt x="4" y="70"/>
                  </a:lnTo>
                  <a:lnTo>
                    <a:pt x="6" y="72"/>
                  </a:lnTo>
                  <a:lnTo>
                    <a:pt x="8" y="80"/>
                  </a:lnTo>
                  <a:lnTo>
                    <a:pt x="4" y="78"/>
                  </a:lnTo>
                  <a:lnTo>
                    <a:pt x="2" y="80"/>
                  </a:lnTo>
                  <a:lnTo>
                    <a:pt x="16" y="86"/>
                  </a:lnTo>
                  <a:lnTo>
                    <a:pt x="24" y="82"/>
                  </a:lnTo>
                  <a:lnTo>
                    <a:pt x="34" y="78"/>
                  </a:lnTo>
                  <a:lnTo>
                    <a:pt x="46" y="72"/>
                  </a:lnTo>
                  <a:lnTo>
                    <a:pt x="46" y="72"/>
                  </a:lnTo>
                  <a:lnTo>
                    <a:pt x="56" y="72"/>
                  </a:lnTo>
                  <a:lnTo>
                    <a:pt x="60" y="68"/>
                  </a:lnTo>
                  <a:lnTo>
                    <a:pt x="60" y="6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6" name="Freeform 348">
              <a:extLst>
                <a:ext uri="{FF2B5EF4-FFF2-40B4-BE49-F238E27FC236}">
                  <a16:creationId xmlns:a16="http://schemas.microsoft.com/office/drawing/2014/main" xmlns="" id="{CE2E614B-4002-4CA2-9763-FF687FF8DA55}"/>
                </a:ext>
              </a:extLst>
            </p:cNvPr>
            <p:cNvSpPr>
              <a:spLocks/>
            </p:cNvSpPr>
            <p:nvPr/>
          </p:nvSpPr>
          <p:spPr bwMode="auto">
            <a:xfrm>
              <a:off x="3992563" y="4173538"/>
              <a:ext cx="63500" cy="15875"/>
            </a:xfrm>
            <a:custGeom>
              <a:avLst/>
              <a:gdLst/>
              <a:ahLst/>
              <a:cxnLst>
                <a:cxn ang="0">
                  <a:pos x="4" y="2"/>
                </a:cxn>
                <a:cxn ang="0">
                  <a:pos x="18" y="2"/>
                </a:cxn>
                <a:cxn ang="0">
                  <a:pos x="20" y="0"/>
                </a:cxn>
                <a:cxn ang="0">
                  <a:pos x="24" y="0"/>
                </a:cxn>
                <a:cxn ang="0">
                  <a:pos x="32" y="4"/>
                </a:cxn>
                <a:cxn ang="0">
                  <a:pos x="40" y="4"/>
                </a:cxn>
                <a:cxn ang="0">
                  <a:pos x="40" y="6"/>
                </a:cxn>
                <a:cxn ang="0">
                  <a:pos x="36" y="8"/>
                </a:cxn>
                <a:cxn ang="0">
                  <a:pos x="22" y="4"/>
                </a:cxn>
                <a:cxn ang="0">
                  <a:pos x="20" y="6"/>
                </a:cxn>
                <a:cxn ang="0">
                  <a:pos x="14" y="6"/>
                </a:cxn>
                <a:cxn ang="0">
                  <a:pos x="14" y="8"/>
                </a:cxn>
                <a:cxn ang="0">
                  <a:pos x="2" y="8"/>
                </a:cxn>
                <a:cxn ang="0">
                  <a:pos x="0" y="10"/>
                </a:cxn>
                <a:cxn ang="0">
                  <a:pos x="0" y="6"/>
                </a:cxn>
                <a:cxn ang="0">
                  <a:pos x="4" y="4"/>
                </a:cxn>
                <a:cxn ang="0">
                  <a:pos x="4" y="2"/>
                </a:cxn>
                <a:cxn ang="0">
                  <a:pos x="4" y="2"/>
                </a:cxn>
              </a:cxnLst>
              <a:rect l="0" t="0" r="r" b="b"/>
              <a:pathLst>
                <a:path w="40" h="10">
                  <a:moveTo>
                    <a:pt x="4" y="2"/>
                  </a:moveTo>
                  <a:lnTo>
                    <a:pt x="18" y="2"/>
                  </a:lnTo>
                  <a:lnTo>
                    <a:pt x="20" y="0"/>
                  </a:lnTo>
                  <a:lnTo>
                    <a:pt x="24" y="0"/>
                  </a:lnTo>
                  <a:lnTo>
                    <a:pt x="32" y="4"/>
                  </a:lnTo>
                  <a:lnTo>
                    <a:pt x="40" y="4"/>
                  </a:lnTo>
                  <a:lnTo>
                    <a:pt x="40" y="6"/>
                  </a:lnTo>
                  <a:lnTo>
                    <a:pt x="36" y="8"/>
                  </a:lnTo>
                  <a:lnTo>
                    <a:pt x="22" y="4"/>
                  </a:lnTo>
                  <a:lnTo>
                    <a:pt x="20" y="6"/>
                  </a:lnTo>
                  <a:lnTo>
                    <a:pt x="14" y="6"/>
                  </a:lnTo>
                  <a:lnTo>
                    <a:pt x="14" y="8"/>
                  </a:lnTo>
                  <a:lnTo>
                    <a:pt x="2" y="8"/>
                  </a:lnTo>
                  <a:lnTo>
                    <a:pt x="0" y="10"/>
                  </a:lnTo>
                  <a:lnTo>
                    <a:pt x="0" y="6"/>
                  </a:lnTo>
                  <a:lnTo>
                    <a:pt x="4"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7" name="Freeform 349">
              <a:extLst>
                <a:ext uri="{FF2B5EF4-FFF2-40B4-BE49-F238E27FC236}">
                  <a16:creationId xmlns:a16="http://schemas.microsoft.com/office/drawing/2014/main" xmlns="" id="{B06B7C72-D598-4302-9F5A-3159A5C43146}"/>
                </a:ext>
              </a:extLst>
            </p:cNvPr>
            <p:cNvSpPr>
              <a:spLocks/>
            </p:cNvSpPr>
            <p:nvPr/>
          </p:nvSpPr>
          <p:spPr bwMode="auto">
            <a:xfrm>
              <a:off x="3992563" y="4195763"/>
              <a:ext cx="66675" cy="38100"/>
            </a:xfrm>
            <a:custGeom>
              <a:avLst/>
              <a:gdLst/>
              <a:ahLst/>
              <a:cxnLst>
                <a:cxn ang="0">
                  <a:pos x="24" y="24"/>
                </a:cxn>
                <a:cxn ang="0">
                  <a:pos x="26" y="24"/>
                </a:cxn>
                <a:cxn ang="0">
                  <a:pos x="30" y="18"/>
                </a:cxn>
                <a:cxn ang="0">
                  <a:pos x="42" y="14"/>
                </a:cxn>
                <a:cxn ang="0">
                  <a:pos x="42" y="10"/>
                </a:cxn>
                <a:cxn ang="0">
                  <a:pos x="40" y="8"/>
                </a:cxn>
                <a:cxn ang="0">
                  <a:pos x="42" y="6"/>
                </a:cxn>
                <a:cxn ang="0">
                  <a:pos x="42" y="0"/>
                </a:cxn>
                <a:cxn ang="0">
                  <a:pos x="22" y="2"/>
                </a:cxn>
                <a:cxn ang="0">
                  <a:pos x="14" y="4"/>
                </a:cxn>
                <a:cxn ang="0">
                  <a:pos x="8" y="4"/>
                </a:cxn>
                <a:cxn ang="0">
                  <a:pos x="4" y="6"/>
                </a:cxn>
                <a:cxn ang="0">
                  <a:pos x="0" y="4"/>
                </a:cxn>
                <a:cxn ang="0">
                  <a:pos x="2" y="8"/>
                </a:cxn>
                <a:cxn ang="0">
                  <a:pos x="6" y="10"/>
                </a:cxn>
                <a:cxn ang="0">
                  <a:pos x="8" y="12"/>
                </a:cxn>
                <a:cxn ang="0">
                  <a:pos x="12" y="12"/>
                </a:cxn>
                <a:cxn ang="0">
                  <a:pos x="14" y="16"/>
                </a:cxn>
                <a:cxn ang="0">
                  <a:pos x="26" y="12"/>
                </a:cxn>
                <a:cxn ang="0">
                  <a:pos x="26" y="14"/>
                </a:cxn>
                <a:cxn ang="0">
                  <a:pos x="18" y="16"/>
                </a:cxn>
                <a:cxn ang="0">
                  <a:pos x="20" y="22"/>
                </a:cxn>
                <a:cxn ang="0">
                  <a:pos x="20" y="24"/>
                </a:cxn>
                <a:cxn ang="0">
                  <a:pos x="24" y="24"/>
                </a:cxn>
                <a:cxn ang="0">
                  <a:pos x="24" y="24"/>
                </a:cxn>
                <a:cxn ang="0">
                  <a:pos x="24" y="24"/>
                </a:cxn>
              </a:cxnLst>
              <a:rect l="0" t="0" r="r" b="b"/>
              <a:pathLst>
                <a:path w="42" h="24">
                  <a:moveTo>
                    <a:pt x="24" y="24"/>
                  </a:moveTo>
                  <a:lnTo>
                    <a:pt x="26" y="24"/>
                  </a:lnTo>
                  <a:lnTo>
                    <a:pt x="30" y="18"/>
                  </a:lnTo>
                  <a:lnTo>
                    <a:pt x="42" y="14"/>
                  </a:lnTo>
                  <a:lnTo>
                    <a:pt x="42" y="10"/>
                  </a:lnTo>
                  <a:lnTo>
                    <a:pt x="40" y="8"/>
                  </a:lnTo>
                  <a:lnTo>
                    <a:pt x="42" y="6"/>
                  </a:lnTo>
                  <a:lnTo>
                    <a:pt x="42" y="0"/>
                  </a:lnTo>
                  <a:lnTo>
                    <a:pt x="22" y="2"/>
                  </a:lnTo>
                  <a:lnTo>
                    <a:pt x="14" y="4"/>
                  </a:lnTo>
                  <a:lnTo>
                    <a:pt x="8" y="4"/>
                  </a:lnTo>
                  <a:lnTo>
                    <a:pt x="4" y="6"/>
                  </a:lnTo>
                  <a:lnTo>
                    <a:pt x="0" y="4"/>
                  </a:lnTo>
                  <a:lnTo>
                    <a:pt x="2" y="8"/>
                  </a:lnTo>
                  <a:lnTo>
                    <a:pt x="6" y="10"/>
                  </a:lnTo>
                  <a:lnTo>
                    <a:pt x="8" y="12"/>
                  </a:lnTo>
                  <a:lnTo>
                    <a:pt x="12" y="12"/>
                  </a:lnTo>
                  <a:lnTo>
                    <a:pt x="14" y="16"/>
                  </a:lnTo>
                  <a:lnTo>
                    <a:pt x="26" y="12"/>
                  </a:lnTo>
                  <a:lnTo>
                    <a:pt x="26" y="14"/>
                  </a:lnTo>
                  <a:lnTo>
                    <a:pt x="18" y="16"/>
                  </a:lnTo>
                  <a:lnTo>
                    <a:pt x="20" y="22"/>
                  </a:lnTo>
                  <a:lnTo>
                    <a:pt x="20" y="24"/>
                  </a:lnTo>
                  <a:lnTo>
                    <a:pt x="24" y="24"/>
                  </a:lnTo>
                  <a:lnTo>
                    <a:pt x="24" y="24"/>
                  </a:lnTo>
                  <a:lnTo>
                    <a:pt x="24"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8" name="Freeform 350">
              <a:extLst>
                <a:ext uri="{FF2B5EF4-FFF2-40B4-BE49-F238E27FC236}">
                  <a16:creationId xmlns:a16="http://schemas.microsoft.com/office/drawing/2014/main" xmlns="" id="{C2EAC519-3A6B-428B-8E04-DE1EAC33D934}"/>
                </a:ext>
              </a:extLst>
            </p:cNvPr>
            <p:cNvSpPr>
              <a:spLocks/>
            </p:cNvSpPr>
            <p:nvPr/>
          </p:nvSpPr>
          <p:spPr bwMode="auto">
            <a:xfrm>
              <a:off x="4068763" y="4256088"/>
              <a:ext cx="63500" cy="63500"/>
            </a:xfrm>
            <a:custGeom>
              <a:avLst/>
              <a:gdLst/>
              <a:ahLst/>
              <a:cxnLst>
                <a:cxn ang="0">
                  <a:pos x="24" y="40"/>
                </a:cxn>
                <a:cxn ang="0">
                  <a:pos x="26" y="36"/>
                </a:cxn>
                <a:cxn ang="0">
                  <a:pos x="36" y="30"/>
                </a:cxn>
                <a:cxn ang="0">
                  <a:pos x="36" y="26"/>
                </a:cxn>
                <a:cxn ang="0">
                  <a:pos x="40" y="24"/>
                </a:cxn>
                <a:cxn ang="0">
                  <a:pos x="38" y="22"/>
                </a:cxn>
                <a:cxn ang="0">
                  <a:pos x="38" y="20"/>
                </a:cxn>
                <a:cxn ang="0">
                  <a:pos x="34" y="22"/>
                </a:cxn>
                <a:cxn ang="0">
                  <a:pos x="34" y="18"/>
                </a:cxn>
                <a:cxn ang="0">
                  <a:pos x="36" y="18"/>
                </a:cxn>
                <a:cxn ang="0">
                  <a:pos x="36" y="14"/>
                </a:cxn>
                <a:cxn ang="0">
                  <a:pos x="34" y="12"/>
                </a:cxn>
                <a:cxn ang="0">
                  <a:pos x="34" y="8"/>
                </a:cxn>
                <a:cxn ang="0">
                  <a:pos x="32" y="8"/>
                </a:cxn>
                <a:cxn ang="0">
                  <a:pos x="32" y="4"/>
                </a:cxn>
                <a:cxn ang="0">
                  <a:pos x="26" y="0"/>
                </a:cxn>
                <a:cxn ang="0">
                  <a:pos x="10" y="2"/>
                </a:cxn>
                <a:cxn ang="0">
                  <a:pos x="10" y="6"/>
                </a:cxn>
                <a:cxn ang="0">
                  <a:pos x="4" y="12"/>
                </a:cxn>
                <a:cxn ang="0">
                  <a:pos x="0" y="12"/>
                </a:cxn>
                <a:cxn ang="0">
                  <a:pos x="0" y="20"/>
                </a:cxn>
                <a:cxn ang="0">
                  <a:pos x="2" y="20"/>
                </a:cxn>
                <a:cxn ang="0">
                  <a:pos x="0" y="20"/>
                </a:cxn>
                <a:cxn ang="0">
                  <a:pos x="0" y="22"/>
                </a:cxn>
                <a:cxn ang="0">
                  <a:pos x="4" y="26"/>
                </a:cxn>
                <a:cxn ang="0">
                  <a:pos x="4" y="28"/>
                </a:cxn>
                <a:cxn ang="0">
                  <a:pos x="10" y="32"/>
                </a:cxn>
                <a:cxn ang="0">
                  <a:pos x="12" y="36"/>
                </a:cxn>
                <a:cxn ang="0">
                  <a:pos x="24" y="40"/>
                </a:cxn>
                <a:cxn ang="0">
                  <a:pos x="24" y="40"/>
                </a:cxn>
              </a:cxnLst>
              <a:rect l="0" t="0" r="r" b="b"/>
              <a:pathLst>
                <a:path w="40" h="40">
                  <a:moveTo>
                    <a:pt x="24" y="40"/>
                  </a:moveTo>
                  <a:lnTo>
                    <a:pt x="26" y="36"/>
                  </a:lnTo>
                  <a:lnTo>
                    <a:pt x="36" y="30"/>
                  </a:lnTo>
                  <a:lnTo>
                    <a:pt x="36" y="26"/>
                  </a:lnTo>
                  <a:lnTo>
                    <a:pt x="40" y="24"/>
                  </a:lnTo>
                  <a:lnTo>
                    <a:pt x="38" y="22"/>
                  </a:lnTo>
                  <a:lnTo>
                    <a:pt x="38" y="20"/>
                  </a:lnTo>
                  <a:lnTo>
                    <a:pt x="34" y="22"/>
                  </a:lnTo>
                  <a:lnTo>
                    <a:pt x="34" y="18"/>
                  </a:lnTo>
                  <a:lnTo>
                    <a:pt x="36" y="18"/>
                  </a:lnTo>
                  <a:lnTo>
                    <a:pt x="36" y="14"/>
                  </a:lnTo>
                  <a:lnTo>
                    <a:pt x="34" y="12"/>
                  </a:lnTo>
                  <a:lnTo>
                    <a:pt x="34" y="8"/>
                  </a:lnTo>
                  <a:lnTo>
                    <a:pt x="32" y="8"/>
                  </a:lnTo>
                  <a:lnTo>
                    <a:pt x="32" y="4"/>
                  </a:lnTo>
                  <a:lnTo>
                    <a:pt x="26" y="0"/>
                  </a:lnTo>
                  <a:lnTo>
                    <a:pt x="10" y="2"/>
                  </a:lnTo>
                  <a:lnTo>
                    <a:pt x="10" y="6"/>
                  </a:lnTo>
                  <a:lnTo>
                    <a:pt x="4" y="12"/>
                  </a:lnTo>
                  <a:lnTo>
                    <a:pt x="0" y="12"/>
                  </a:lnTo>
                  <a:lnTo>
                    <a:pt x="0" y="20"/>
                  </a:lnTo>
                  <a:lnTo>
                    <a:pt x="2" y="20"/>
                  </a:lnTo>
                  <a:lnTo>
                    <a:pt x="0" y="20"/>
                  </a:lnTo>
                  <a:lnTo>
                    <a:pt x="0" y="22"/>
                  </a:lnTo>
                  <a:lnTo>
                    <a:pt x="4" y="26"/>
                  </a:lnTo>
                  <a:lnTo>
                    <a:pt x="4" y="28"/>
                  </a:lnTo>
                  <a:lnTo>
                    <a:pt x="10" y="32"/>
                  </a:lnTo>
                  <a:lnTo>
                    <a:pt x="12" y="36"/>
                  </a:lnTo>
                  <a:lnTo>
                    <a:pt x="24" y="40"/>
                  </a:lnTo>
                  <a:lnTo>
                    <a:pt x="24" y="4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79" name="Freeform 351">
              <a:extLst>
                <a:ext uri="{FF2B5EF4-FFF2-40B4-BE49-F238E27FC236}">
                  <a16:creationId xmlns:a16="http://schemas.microsoft.com/office/drawing/2014/main" xmlns="" id="{48159E63-4979-4D27-8392-3996BBB87586}"/>
                </a:ext>
              </a:extLst>
            </p:cNvPr>
            <p:cNvSpPr>
              <a:spLocks/>
            </p:cNvSpPr>
            <p:nvPr/>
          </p:nvSpPr>
          <p:spPr bwMode="auto">
            <a:xfrm>
              <a:off x="3976688" y="4110038"/>
              <a:ext cx="133350" cy="95250"/>
            </a:xfrm>
            <a:custGeom>
              <a:avLst/>
              <a:gdLst/>
              <a:ahLst/>
              <a:cxnLst>
                <a:cxn ang="0">
                  <a:pos x="10" y="58"/>
                </a:cxn>
                <a:cxn ang="0">
                  <a:pos x="10" y="50"/>
                </a:cxn>
                <a:cxn ang="0">
                  <a:pos x="12" y="48"/>
                </a:cxn>
                <a:cxn ang="0">
                  <a:pos x="24" y="48"/>
                </a:cxn>
                <a:cxn ang="0">
                  <a:pos x="24" y="46"/>
                </a:cxn>
                <a:cxn ang="0">
                  <a:pos x="30" y="46"/>
                </a:cxn>
                <a:cxn ang="0">
                  <a:pos x="32" y="44"/>
                </a:cxn>
                <a:cxn ang="0">
                  <a:pos x="46" y="48"/>
                </a:cxn>
                <a:cxn ang="0">
                  <a:pos x="50" y="46"/>
                </a:cxn>
                <a:cxn ang="0">
                  <a:pos x="50" y="44"/>
                </a:cxn>
                <a:cxn ang="0">
                  <a:pos x="42" y="44"/>
                </a:cxn>
                <a:cxn ang="0">
                  <a:pos x="34" y="40"/>
                </a:cxn>
                <a:cxn ang="0">
                  <a:pos x="30" y="40"/>
                </a:cxn>
                <a:cxn ang="0">
                  <a:pos x="28" y="42"/>
                </a:cxn>
                <a:cxn ang="0">
                  <a:pos x="14" y="42"/>
                </a:cxn>
                <a:cxn ang="0">
                  <a:pos x="4" y="28"/>
                </a:cxn>
                <a:cxn ang="0">
                  <a:pos x="2" y="28"/>
                </a:cxn>
                <a:cxn ang="0">
                  <a:pos x="0" y="26"/>
                </a:cxn>
                <a:cxn ang="0">
                  <a:pos x="4" y="26"/>
                </a:cxn>
                <a:cxn ang="0">
                  <a:pos x="8" y="22"/>
                </a:cxn>
                <a:cxn ang="0">
                  <a:pos x="14" y="14"/>
                </a:cxn>
                <a:cxn ang="0">
                  <a:pos x="14" y="8"/>
                </a:cxn>
                <a:cxn ang="0">
                  <a:pos x="16" y="2"/>
                </a:cxn>
                <a:cxn ang="0">
                  <a:pos x="24" y="2"/>
                </a:cxn>
                <a:cxn ang="0">
                  <a:pos x="32" y="0"/>
                </a:cxn>
                <a:cxn ang="0">
                  <a:pos x="42" y="0"/>
                </a:cxn>
                <a:cxn ang="0">
                  <a:pos x="50" y="8"/>
                </a:cxn>
                <a:cxn ang="0">
                  <a:pos x="54" y="8"/>
                </a:cxn>
                <a:cxn ang="0">
                  <a:pos x="58" y="14"/>
                </a:cxn>
                <a:cxn ang="0">
                  <a:pos x="62" y="16"/>
                </a:cxn>
                <a:cxn ang="0">
                  <a:pos x="64" y="20"/>
                </a:cxn>
                <a:cxn ang="0">
                  <a:pos x="62" y="20"/>
                </a:cxn>
                <a:cxn ang="0">
                  <a:pos x="72" y="26"/>
                </a:cxn>
                <a:cxn ang="0">
                  <a:pos x="72" y="32"/>
                </a:cxn>
                <a:cxn ang="0">
                  <a:pos x="74" y="34"/>
                </a:cxn>
                <a:cxn ang="0">
                  <a:pos x="76" y="38"/>
                </a:cxn>
                <a:cxn ang="0">
                  <a:pos x="74" y="42"/>
                </a:cxn>
                <a:cxn ang="0">
                  <a:pos x="76" y="46"/>
                </a:cxn>
                <a:cxn ang="0">
                  <a:pos x="80" y="46"/>
                </a:cxn>
                <a:cxn ang="0">
                  <a:pos x="84" y="52"/>
                </a:cxn>
                <a:cxn ang="0">
                  <a:pos x="84" y="58"/>
                </a:cxn>
                <a:cxn ang="0">
                  <a:pos x="70" y="60"/>
                </a:cxn>
                <a:cxn ang="0">
                  <a:pos x="62" y="58"/>
                </a:cxn>
                <a:cxn ang="0">
                  <a:pos x="60" y="58"/>
                </a:cxn>
                <a:cxn ang="0">
                  <a:pos x="60" y="56"/>
                </a:cxn>
                <a:cxn ang="0">
                  <a:pos x="52" y="54"/>
                </a:cxn>
                <a:cxn ang="0">
                  <a:pos x="32" y="56"/>
                </a:cxn>
                <a:cxn ang="0">
                  <a:pos x="24" y="58"/>
                </a:cxn>
                <a:cxn ang="0">
                  <a:pos x="18" y="58"/>
                </a:cxn>
                <a:cxn ang="0">
                  <a:pos x="14" y="60"/>
                </a:cxn>
                <a:cxn ang="0">
                  <a:pos x="10" y="58"/>
                </a:cxn>
                <a:cxn ang="0">
                  <a:pos x="10" y="58"/>
                </a:cxn>
              </a:cxnLst>
              <a:rect l="0" t="0" r="r" b="b"/>
              <a:pathLst>
                <a:path w="84" h="60">
                  <a:moveTo>
                    <a:pt x="10" y="58"/>
                  </a:moveTo>
                  <a:lnTo>
                    <a:pt x="10" y="50"/>
                  </a:lnTo>
                  <a:lnTo>
                    <a:pt x="12" y="48"/>
                  </a:lnTo>
                  <a:lnTo>
                    <a:pt x="24" y="48"/>
                  </a:lnTo>
                  <a:lnTo>
                    <a:pt x="24" y="46"/>
                  </a:lnTo>
                  <a:lnTo>
                    <a:pt x="30" y="46"/>
                  </a:lnTo>
                  <a:lnTo>
                    <a:pt x="32" y="44"/>
                  </a:lnTo>
                  <a:lnTo>
                    <a:pt x="46" y="48"/>
                  </a:lnTo>
                  <a:lnTo>
                    <a:pt x="50" y="46"/>
                  </a:lnTo>
                  <a:lnTo>
                    <a:pt x="50" y="44"/>
                  </a:lnTo>
                  <a:lnTo>
                    <a:pt x="42" y="44"/>
                  </a:lnTo>
                  <a:lnTo>
                    <a:pt x="34" y="40"/>
                  </a:lnTo>
                  <a:lnTo>
                    <a:pt x="30" y="40"/>
                  </a:lnTo>
                  <a:lnTo>
                    <a:pt x="28" y="42"/>
                  </a:lnTo>
                  <a:lnTo>
                    <a:pt x="14" y="42"/>
                  </a:lnTo>
                  <a:lnTo>
                    <a:pt x="4" y="28"/>
                  </a:lnTo>
                  <a:lnTo>
                    <a:pt x="2" y="28"/>
                  </a:lnTo>
                  <a:lnTo>
                    <a:pt x="0" y="26"/>
                  </a:lnTo>
                  <a:lnTo>
                    <a:pt x="4" y="26"/>
                  </a:lnTo>
                  <a:lnTo>
                    <a:pt x="8" y="22"/>
                  </a:lnTo>
                  <a:lnTo>
                    <a:pt x="14" y="14"/>
                  </a:lnTo>
                  <a:lnTo>
                    <a:pt x="14" y="8"/>
                  </a:lnTo>
                  <a:lnTo>
                    <a:pt x="16" y="2"/>
                  </a:lnTo>
                  <a:lnTo>
                    <a:pt x="24" y="2"/>
                  </a:lnTo>
                  <a:lnTo>
                    <a:pt x="32" y="0"/>
                  </a:lnTo>
                  <a:lnTo>
                    <a:pt x="42" y="0"/>
                  </a:lnTo>
                  <a:lnTo>
                    <a:pt x="50" y="8"/>
                  </a:lnTo>
                  <a:lnTo>
                    <a:pt x="54" y="8"/>
                  </a:lnTo>
                  <a:lnTo>
                    <a:pt x="58" y="14"/>
                  </a:lnTo>
                  <a:lnTo>
                    <a:pt x="62" y="16"/>
                  </a:lnTo>
                  <a:lnTo>
                    <a:pt x="64" y="20"/>
                  </a:lnTo>
                  <a:lnTo>
                    <a:pt x="62" y="20"/>
                  </a:lnTo>
                  <a:lnTo>
                    <a:pt x="72" y="26"/>
                  </a:lnTo>
                  <a:lnTo>
                    <a:pt x="72" y="32"/>
                  </a:lnTo>
                  <a:lnTo>
                    <a:pt x="74" y="34"/>
                  </a:lnTo>
                  <a:lnTo>
                    <a:pt x="76" y="38"/>
                  </a:lnTo>
                  <a:lnTo>
                    <a:pt x="74" y="42"/>
                  </a:lnTo>
                  <a:lnTo>
                    <a:pt x="76" y="46"/>
                  </a:lnTo>
                  <a:lnTo>
                    <a:pt x="80" y="46"/>
                  </a:lnTo>
                  <a:lnTo>
                    <a:pt x="84" y="52"/>
                  </a:lnTo>
                  <a:lnTo>
                    <a:pt x="84" y="58"/>
                  </a:lnTo>
                  <a:lnTo>
                    <a:pt x="70" y="60"/>
                  </a:lnTo>
                  <a:lnTo>
                    <a:pt x="62" y="58"/>
                  </a:lnTo>
                  <a:lnTo>
                    <a:pt x="60" y="58"/>
                  </a:lnTo>
                  <a:lnTo>
                    <a:pt x="60" y="56"/>
                  </a:lnTo>
                  <a:lnTo>
                    <a:pt x="52" y="54"/>
                  </a:lnTo>
                  <a:lnTo>
                    <a:pt x="32" y="56"/>
                  </a:lnTo>
                  <a:lnTo>
                    <a:pt x="24" y="58"/>
                  </a:lnTo>
                  <a:lnTo>
                    <a:pt x="18" y="58"/>
                  </a:lnTo>
                  <a:lnTo>
                    <a:pt x="14" y="60"/>
                  </a:lnTo>
                  <a:lnTo>
                    <a:pt x="10" y="58"/>
                  </a:lnTo>
                  <a:lnTo>
                    <a:pt x="10" y="5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0" name="Freeform 352">
              <a:extLst>
                <a:ext uri="{FF2B5EF4-FFF2-40B4-BE49-F238E27FC236}">
                  <a16:creationId xmlns:a16="http://schemas.microsoft.com/office/drawing/2014/main" xmlns="" id="{D0572AC4-8361-439C-BB36-78B65D1B28BE}"/>
                </a:ext>
              </a:extLst>
            </p:cNvPr>
            <p:cNvSpPr>
              <a:spLocks/>
            </p:cNvSpPr>
            <p:nvPr/>
          </p:nvSpPr>
          <p:spPr bwMode="auto">
            <a:xfrm>
              <a:off x="4132263" y="3062288"/>
              <a:ext cx="88900" cy="133350"/>
            </a:xfrm>
            <a:custGeom>
              <a:avLst/>
              <a:gdLst/>
              <a:ahLst/>
              <a:cxnLst>
                <a:cxn ang="0">
                  <a:pos x="56" y="28"/>
                </a:cxn>
                <a:cxn ang="0">
                  <a:pos x="54" y="22"/>
                </a:cxn>
                <a:cxn ang="0">
                  <a:pos x="50" y="18"/>
                </a:cxn>
                <a:cxn ang="0">
                  <a:pos x="42" y="20"/>
                </a:cxn>
                <a:cxn ang="0">
                  <a:pos x="38" y="26"/>
                </a:cxn>
                <a:cxn ang="0">
                  <a:pos x="36" y="24"/>
                </a:cxn>
                <a:cxn ang="0">
                  <a:pos x="34" y="20"/>
                </a:cxn>
                <a:cxn ang="0">
                  <a:pos x="30" y="16"/>
                </a:cxn>
                <a:cxn ang="0">
                  <a:pos x="32" y="14"/>
                </a:cxn>
                <a:cxn ang="0">
                  <a:pos x="32" y="12"/>
                </a:cxn>
                <a:cxn ang="0">
                  <a:pos x="36" y="12"/>
                </a:cxn>
                <a:cxn ang="0">
                  <a:pos x="38" y="6"/>
                </a:cxn>
                <a:cxn ang="0">
                  <a:pos x="36" y="0"/>
                </a:cxn>
                <a:cxn ang="0">
                  <a:pos x="30" y="2"/>
                </a:cxn>
                <a:cxn ang="0">
                  <a:pos x="22" y="12"/>
                </a:cxn>
                <a:cxn ang="0">
                  <a:pos x="28" y="14"/>
                </a:cxn>
                <a:cxn ang="0">
                  <a:pos x="28" y="16"/>
                </a:cxn>
                <a:cxn ang="0">
                  <a:pos x="24" y="20"/>
                </a:cxn>
                <a:cxn ang="0">
                  <a:pos x="24" y="22"/>
                </a:cxn>
                <a:cxn ang="0">
                  <a:pos x="8" y="20"/>
                </a:cxn>
                <a:cxn ang="0">
                  <a:pos x="6" y="26"/>
                </a:cxn>
                <a:cxn ang="0">
                  <a:pos x="6" y="28"/>
                </a:cxn>
                <a:cxn ang="0">
                  <a:pos x="2" y="28"/>
                </a:cxn>
                <a:cxn ang="0">
                  <a:pos x="10" y="32"/>
                </a:cxn>
                <a:cxn ang="0">
                  <a:pos x="4" y="38"/>
                </a:cxn>
                <a:cxn ang="0">
                  <a:pos x="6" y="44"/>
                </a:cxn>
                <a:cxn ang="0">
                  <a:pos x="18" y="46"/>
                </a:cxn>
                <a:cxn ang="0">
                  <a:pos x="12" y="50"/>
                </a:cxn>
                <a:cxn ang="0">
                  <a:pos x="12" y="56"/>
                </a:cxn>
                <a:cxn ang="0">
                  <a:pos x="8" y="60"/>
                </a:cxn>
                <a:cxn ang="0">
                  <a:pos x="16" y="58"/>
                </a:cxn>
                <a:cxn ang="0">
                  <a:pos x="20" y="54"/>
                </a:cxn>
                <a:cxn ang="0">
                  <a:pos x="20" y="58"/>
                </a:cxn>
                <a:cxn ang="0">
                  <a:pos x="22" y="58"/>
                </a:cxn>
                <a:cxn ang="0">
                  <a:pos x="10" y="60"/>
                </a:cxn>
                <a:cxn ang="0">
                  <a:pos x="6" y="68"/>
                </a:cxn>
                <a:cxn ang="0">
                  <a:pos x="0" y="68"/>
                </a:cxn>
                <a:cxn ang="0">
                  <a:pos x="0" y="70"/>
                </a:cxn>
                <a:cxn ang="0">
                  <a:pos x="6" y="72"/>
                </a:cxn>
                <a:cxn ang="0">
                  <a:pos x="0" y="76"/>
                </a:cxn>
                <a:cxn ang="0">
                  <a:pos x="8" y="76"/>
                </a:cxn>
                <a:cxn ang="0">
                  <a:pos x="4" y="82"/>
                </a:cxn>
                <a:cxn ang="0">
                  <a:pos x="10" y="78"/>
                </a:cxn>
                <a:cxn ang="0">
                  <a:pos x="10" y="82"/>
                </a:cxn>
                <a:cxn ang="0">
                  <a:pos x="8" y="82"/>
                </a:cxn>
                <a:cxn ang="0">
                  <a:pos x="8" y="84"/>
                </a:cxn>
                <a:cxn ang="0">
                  <a:pos x="14" y="84"/>
                </a:cxn>
                <a:cxn ang="0">
                  <a:pos x="24" y="80"/>
                </a:cxn>
                <a:cxn ang="0">
                  <a:pos x="26" y="78"/>
                </a:cxn>
                <a:cxn ang="0">
                  <a:pos x="26" y="74"/>
                </a:cxn>
                <a:cxn ang="0">
                  <a:pos x="28" y="76"/>
                </a:cxn>
                <a:cxn ang="0">
                  <a:pos x="34" y="74"/>
                </a:cxn>
                <a:cxn ang="0">
                  <a:pos x="36" y="70"/>
                </a:cxn>
                <a:cxn ang="0">
                  <a:pos x="52" y="68"/>
                </a:cxn>
                <a:cxn ang="0">
                  <a:pos x="52" y="64"/>
                </a:cxn>
                <a:cxn ang="0">
                  <a:pos x="56" y="52"/>
                </a:cxn>
                <a:cxn ang="0">
                  <a:pos x="56" y="42"/>
                </a:cxn>
                <a:cxn ang="0">
                  <a:pos x="56" y="38"/>
                </a:cxn>
                <a:cxn ang="0">
                  <a:pos x="54" y="30"/>
                </a:cxn>
                <a:cxn ang="0">
                  <a:pos x="56" y="28"/>
                </a:cxn>
                <a:cxn ang="0">
                  <a:pos x="56" y="28"/>
                </a:cxn>
              </a:cxnLst>
              <a:rect l="0" t="0" r="r" b="b"/>
              <a:pathLst>
                <a:path w="56" h="84">
                  <a:moveTo>
                    <a:pt x="56" y="28"/>
                  </a:moveTo>
                  <a:lnTo>
                    <a:pt x="54" y="22"/>
                  </a:lnTo>
                  <a:lnTo>
                    <a:pt x="50" y="18"/>
                  </a:lnTo>
                  <a:lnTo>
                    <a:pt x="42" y="20"/>
                  </a:lnTo>
                  <a:lnTo>
                    <a:pt x="38" y="26"/>
                  </a:lnTo>
                  <a:lnTo>
                    <a:pt x="36" y="24"/>
                  </a:lnTo>
                  <a:lnTo>
                    <a:pt x="34" y="20"/>
                  </a:lnTo>
                  <a:lnTo>
                    <a:pt x="30" y="16"/>
                  </a:lnTo>
                  <a:lnTo>
                    <a:pt x="32" y="14"/>
                  </a:lnTo>
                  <a:lnTo>
                    <a:pt x="32" y="12"/>
                  </a:lnTo>
                  <a:lnTo>
                    <a:pt x="36" y="12"/>
                  </a:lnTo>
                  <a:lnTo>
                    <a:pt x="38" y="6"/>
                  </a:lnTo>
                  <a:lnTo>
                    <a:pt x="36" y="0"/>
                  </a:lnTo>
                  <a:lnTo>
                    <a:pt x="30" y="2"/>
                  </a:lnTo>
                  <a:lnTo>
                    <a:pt x="22" y="12"/>
                  </a:lnTo>
                  <a:lnTo>
                    <a:pt x="28" y="14"/>
                  </a:lnTo>
                  <a:lnTo>
                    <a:pt x="28" y="16"/>
                  </a:lnTo>
                  <a:lnTo>
                    <a:pt x="24" y="20"/>
                  </a:lnTo>
                  <a:lnTo>
                    <a:pt x="24" y="22"/>
                  </a:lnTo>
                  <a:lnTo>
                    <a:pt x="8" y="20"/>
                  </a:lnTo>
                  <a:lnTo>
                    <a:pt x="6" y="26"/>
                  </a:lnTo>
                  <a:lnTo>
                    <a:pt x="6" y="28"/>
                  </a:lnTo>
                  <a:lnTo>
                    <a:pt x="2" y="28"/>
                  </a:lnTo>
                  <a:lnTo>
                    <a:pt x="10" y="32"/>
                  </a:lnTo>
                  <a:lnTo>
                    <a:pt x="4" y="38"/>
                  </a:lnTo>
                  <a:lnTo>
                    <a:pt x="6" y="44"/>
                  </a:lnTo>
                  <a:lnTo>
                    <a:pt x="18" y="46"/>
                  </a:lnTo>
                  <a:lnTo>
                    <a:pt x="12" y="50"/>
                  </a:lnTo>
                  <a:lnTo>
                    <a:pt x="12" y="56"/>
                  </a:lnTo>
                  <a:lnTo>
                    <a:pt x="8" y="60"/>
                  </a:lnTo>
                  <a:lnTo>
                    <a:pt x="16" y="58"/>
                  </a:lnTo>
                  <a:lnTo>
                    <a:pt x="20" y="54"/>
                  </a:lnTo>
                  <a:lnTo>
                    <a:pt x="20" y="58"/>
                  </a:lnTo>
                  <a:lnTo>
                    <a:pt x="22" y="58"/>
                  </a:lnTo>
                  <a:lnTo>
                    <a:pt x="10" y="60"/>
                  </a:lnTo>
                  <a:lnTo>
                    <a:pt x="6" y="68"/>
                  </a:lnTo>
                  <a:lnTo>
                    <a:pt x="0" y="68"/>
                  </a:lnTo>
                  <a:lnTo>
                    <a:pt x="0" y="70"/>
                  </a:lnTo>
                  <a:lnTo>
                    <a:pt x="6" y="72"/>
                  </a:lnTo>
                  <a:lnTo>
                    <a:pt x="0" y="76"/>
                  </a:lnTo>
                  <a:lnTo>
                    <a:pt x="8" y="76"/>
                  </a:lnTo>
                  <a:lnTo>
                    <a:pt x="4" y="82"/>
                  </a:lnTo>
                  <a:lnTo>
                    <a:pt x="10" y="78"/>
                  </a:lnTo>
                  <a:lnTo>
                    <a:pt x="10" y="82"/>
                  </a:lnTo>
                  <a:lnTo>
                    <a:pt x="8" y="82"/>
                  </a:lnTo>
                  <a:lnTo>
                    <a:pt x="8" y="84"/>
                  </a:lnTo>
                  <a:lnTo>
                    <a:pt x="14" y="84"/>
                  </a:lnTo>
                  <a:lnTo>
                    <a:pt x="24" y="80"/>
                  </a:lnTo>
                  <a:lnTo>
                    <a:pt x="26" y="78"/>
                  </a:lnTo>
                  <a:lnTo>
                    <a:pt x="26" y="74"/>
                  </a:lnTo>
                  <a:lnTo>
                    <a:pt x="28" y="76"/>
                  </a:lnTo>
                  <a:lnTo>
                    <a:pt x="34" y="74"/>
                  </a:lnTo>
                  <a:lnTo>
                    <a:pt x="36" y="70"/>
                  </a:lnTo>
                  <a:lnTo>
                    <a:pt x="52" y="68"/>
                  </a:lnTo>
                  <a:lnTo>
                    <a:pt x="52" y="64"/>
                  </a:lnTo>
                  <a:lnTo>
                    <a:pt x="56" y="52"/>
                  </a:lnTo>
                  <a:lnTo>
                    <a:pt x="56" y="42"/>
                  </a:lnTo>
                  <a:lnTo>
                    <a:pt x="56" y="38"/>
                  </a:lnTo>
                  <a:lnTo>
                    <a:pt x="54" y="30"/>
                  </a:lnTo>
                  <a:lnTo>
                    <a:pt x="56" y="28"/>
                  </a:lnTo>
                  <a:lnTo>
                    <a:pt x="56"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1" name="Freeform 353">
              <a:extLst>
                <a:ext uri="{FF2B5EF4-FFF2-40B4-BE49-F238E27FC236}">
                  <a16:creationId xmlns:a16="http://schemas.microsoft.com/office/drawing/2014/main" xmlns="" id="{154C9933-6E26-4DBC-97DD-9EE91595FCD7}"/>
                </a:ext>
              </a:extLst>
            </p:cNvPr>
            <p:cNvSpPr>
              <a:spLocks/>
            </p:cNvSpPr>
            <p:nvPr/>
          </p:nvSpPr>
          <p:spPr bwMode="auto">
            <a:xfrm>
              <a:off x="2767013" y="4040188"/>
              <a:ext cx="60325" cy="41275"/>
            </a:xfrm>
            <a:custGeom>
              <a:avLst/>
              <a:gdLst/>
              <a:ahLst/>
              <a:cxnLst>
                <a:cxn ang="0">
                  <a:pos x="36" y="26"/>
                </a:cxn>
                <a:cxn ang="0">
                  <a:pos x="36" y="22"/>
                </a:cxn>
                <a:cxn ang="0">
                  <a:pos x="34" y="18"/>
                </a:cxn>
                <a:cxn ang="0">
                  <a:pos x="36" y="16"/>
                </a:cxn>
                <a:cxn ang="0">
                  <a:pos x="38" y="10"/>
                </a:cxn>
                <a:cxn ang="0">
                  <a:pos x="36" y="0"/>
                </a:cxn>
                <a:cxn ang="0">
                  <a:pos x="28" y="2"/>
                </a:cxn>
                <a:cxn ang="0">
                  <a:pos x="20" y="0"/>
                </a:cxn>
                <a:cxn ang="0">
                  <a:pos x="14" y="2"/>
                </a:cxn>
                <a:cxn ang="0">
                  <a:pos x="14" y="4"/>
                </a:cxn>
                <a:cxn ang="0">
                  <a:pos x="22" y="4"/>
                </a:cxn>
                <a:cxn ang="0">
                  <a:pos x="22" y="14"/>
                </a:cxn>
                <a:cxn ang="0">
                  <a:pos x="28" y="16"/>
                </a:cxn>
                <a:cxn ang="0">
                  <a:pos x="26" y="18"/>
                </a:cxn>
                <a:cxn ang="0">
                  <a:pos x="16" y="20"/>
                </a:cxn>
                <a:cxn ang="0">
                  <a:pos x="0" y="18"/>
                </a:cxn>
                <a:cxn ang="0">
                  <a:pos x="0" y="20"/>
                </a:cxn>
                <a:cxn ang="0">
                  <a:pos x="8" y="26"/>
                </a:cxn>
                <a:cxn ang="0">
                  <a:pos x="12" y="22"/>
                </a:cxn>
                <a:cxn ang="0">
                  <a:pos x="22" y="24"/>
                </a:cxn>
                <a:cxn ang="0">
                  <a:pos x="30" y="24"/>
                </a:cxn>
                <a:cxn ang="0">
                  <a:pos x="36" y="26"/>
                </a:cxn>
                <a:cxn ang="0">
                  <a:pos x="36" y="26"/>
                </a:cxn>
              </a:cxnLst>
              <a:rect l="0" t="0" r="r" b="b"/>
              <a:pathLst>
                <a:path w="38" h="26">
                  <a:moveTo>
                    <a:pt x="36" y="26"/>
                  </a:moveTo>
                  <a:lnTo>
                    <a:pt x="36" y="22"/>
                  </a:lnTo>
                  <a:lnTo>
                    <a:pt x="34" y="18"/>
                  </a:lnTo>
                  <a:lnTo>
                    <a:pt x="36" y="16"/>
                  </a:lnTo>
                  <a:lnTo>
                    <a:pt x="38" y="10"/>
                  </a:lnTo>
                  <a:lnTo>
                    <a:pt x="36" y="0"/>
                  </a:lnTo>
                  <a:lnTo>
                    <a:pt x="28" y="2"/>
                  </a:lnTo>
                  <a:lnTo>
                    <a:pt x="20" y="0"/>
                  </a:lnTo>
                  <a:lnTo>
                    <a:pt x="14" y="2"/>
                  </a:lnTo>
                  <a:lnTo>
                    <a:pt x="14" y="4"/>
                  </a:lnTo>
                  <a:lnTo>
                    <a:pt x="22" y="4"/>
                  </a:lnTo>
                  <a:lnTo>
                    <a:pt x="22" y="14"/>
                  </a:lnTo>
                  <a:lnTo>
                    <a:pt x="28" y="16"/>
                  </a:lnTo>
                  <a:lnTo>
                    <a:pt x="26" y="18"/>
                  </a:lnTo>
                  <a:lnTo>
                    <a:pt x="16" y="20"/>
                  </a:lnTo>
                  <a:lnTo>
                    <a:pt x="0" y="18"/>
                  </a:lnTo>
                  <a:lnTo>
                    <a:pt x="0" y="20"/>
                  </a:lnTo>
                  <a:lnTo>
                    <a:pt x="8" y="26"/>
                  </a:lnTo>
                  <a:lnTo>
                    <a:pt x="12" y="22"/>
                  </a:lnTo>
                  <a:lnTo>
                    <a:pt x="22" y="24"/>
                  </a:lnTo>
                  <a:lnTo>
                    <a:pt x="30" y="24"/>
                  </a:lnTo>
                  <a:lnTo>
                    <a:pt x="36" y="26"/>
                  </a:lnTo>
                  <a:lnTo>
                    <a:pt x="36"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2" name="Freeform 354">
              <a:extLst>
                <a:ext uri="{FF2B5EF4-FFF2-40B4-BE49-F238E27FC236}">
                  <a16:creationId xmlns:a16="http://schemas.microsoft.com/office/drawing/2014/main" xmlns="" id="{5108E412-7059-4D4D-A50C-4DB709F7FBB2}"/>
                </a:ext>
              </a:extLst>
            </p:cNvPr>
            <p:cNvSpPr>
              <a:spLocks/>
            </p:cNvSpPr>
            <p:nvPr/>
          </p:nvSpPr>
          <p:spPr bwMode="auto">
            <a:xfrm>
              <a:off x="2820988" y="4040188"/>
              <a:ext cx="73025" cy="50800"/>
            </a:xfrm>
            <a:custGeom>
              <a:avLst/>
              <a:gdLst/>
              <a:ahLst/>
              <a:cxnLst>
                <a:cxn ang="0">
                  <a:pos x="2" y="26"/>
                </a:cxn>
                <a:cxn ang="0">
                  <a:pos x="2" y="30"/>
                </a:cxn>
                <a:cxn ang="0">
                  <a:pos x="6" y="32"/>
                </a:cxn>
                <a:cxn ang="0">
                  <a:pos x="14" y="20"/>
                </a:cxn>
                <a:cxn ang="0">
                  <a:pos x="16" y="22"/>
                </a:cxn>
                <a:cxn ang="0">
                  <a:pos x="18" y="24"/>
                </a:cxn>
                <a:cxn ang="0">
                  <a:pos x="26" y="20"/>
                </a:cxn>
                <a:cxn ang="0">
                  <a:pos x="30" y="20"/>
                </a:cxn>
                <a:cxn ang="0">
                  <a:pos x="44" y="22"/>
                </a:cxn>
                <a:cxn ang="0">
                  <a:pos x="46" y="18"/>
                </a:cxn>
                <a:cxn ang="0">
                  <a:pos x="40" y="12"/>
                </a:cxn>
                <a:cxn ang="0">
                  <a:pos x="32" y="10"/>
                </a:cxn>
                <a:cxn ang="0">
                  <a:pos x="36" y="10"/>
                </a:cxn>
                <a:cxn ang="0">
                  <a:pos x="36" y="8"/>
                </a:cxn>
                <a:cxn ang="0">
                  <a:pos x="28" y="8"/>
                </a:cxn>
                <a:cxn ang="0">
                  <a:pos x="26" y="4"/>
                </a:cxn>
                <a:cxn ang="0">
                  <a:pos x="16" y="0"/>
                </a:cxn>
                <a:cxn ang="0">
                  <a:pos x="2" y="0"/>
                </a:cxn>
                <a:cxn ang="0">
                  <a:pos x="2" y="0"/>
                </a:cxn>
                <a:cxn ang="0">
                  <a:pos x="4" y="10"/>
                </a:cxn>
                <a:cxn ang="0">
                  <a:pos x="2" y="16"/>
                </a:cxn>
                <a:cxn ang="0">
                  <a:pos x="0" y="18"/>
                </a:cxn>
                <a:cxn ang="0">
                  <a:pos x="2" y="22"/>
                </a:cxn>
                <a:cxn ang="0">
                  <a:pos x="2" y="26"/>
                </a:cxn>
                <a:cxn ang="0">
                  <a:pos x="2" y="26"/>
                </a:cxn>
              </a:cxnLst>
              <a:rect l="0" t="0" r="r" b="b"/>
              <a:pathLst>
                <a:path w="46" h="32">
                  <a:moveTo>
                    <a:pt x="2" y="26"/>
                  </a:moveTo>
                  <a:lnTo>
                    <a:pt x="2" y="30"/>
                  </a:lnTo>
                  <a:lnTo>
                    <a:pt x="6" y="32"/>
                  </a:lnTo>
                  <a:lnTo>
                    <a:pt x="14" y="20"/>
                  </a:lnTo>
                  <a:lnTo>
                    <a:pt x="16" y="22"/>
                  </a:lnTo>
                  <a:lnTo>
                    <a:pt x="18" y="24"/>
                  </a:lnTo>
                  <a:lnTo>
                    <a:pt x="26" y="20"/>
                  </a:lnTo>
                  <a:lnTo>
                    <a:pt x="30" y="20"/>
                  </a:lnTo>
                  <a:lnTo>
                    <a:pt x="44" y="22"/>
                  </a:lnTo>
                  <a:lnTo>
                    <a:pt x="46" y="18"/>
                  </a:lnTo>
                  <a:lnTo>
                    <a:pt x="40" y="12"/>
                  </a:lnTo>
                  <a:lnTo>
                    <a:pt x="32" y="10"/>
                  </a:lnTo>
                  <a:lnTo>
                    <a:pt x="36" y="10"/>
                  </a:lnTo>
                  <a:lnTo>
                    <a:pt x="36" y="8"/>
                  </a:lnTo>
                  <a:lnTo>
                    <a:pt x="28" y="8"/>
                  </a:lnTo>
                  <a:lnTo>
                    <a:pt x="26" y="4"/>
                  </a:lnTo>
                  <a:lnTo>
                    <a:pt x="16" y="0"/>
                  </a:lnTo>
                  <a:lnTo>
                    <a:pt x="2" y="0"/>
                  </a:lnTo>
                  <a:lnTo>
                    <a:pt x="2" y="0"/>
                  </a:lnTo>
                  <a:lnTo>
                    <a:pt x="4" y="10"/>
                  </a:lnTo>
                  <a:lnTo>
                    <a:pt x="2" y="16"/>
                  </a:lnTo>
                  <a:lnTo>
                    <a:pt x="0" y="18"/>
                  </a:lnTo>
                  <a:lnTo>
                    <a:pt x="2" y="22"/>
                  </a:lnTo>
                  <a:lnTo>
                    <a:pt x="2" y="26"/>
                  </a:lnTo>
                  <a:lnTo>
                    <a:pt x="2"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3" name="Freeform 355">
              <a:extLst>
                <a:ext uri="{FF2B5EF4-FFF2-40B4-BE49-F238E27FC236}">
                  <a16:creationId xmlns:a16="http://schemas.microsoft.com/office/drawing/2014/main" xmlns="" id="{23E40B5A-2F0E-4B49-BAD3-8844371AF96F}"/>
                </a:ext>
              </a:extLst>
            </p:cNvPr>
            <p:cNvSpPr>
              <a:spLocks/>
            </p:cNvSpPr>
            <p:nvPr/>
          </p:nvSpPr>
          <p:spPr bwMode="auto">
            <a:xfrm>
              <a:off x="2586038" y="4265613"/>
              <a:ext cx="120650" cy="50800"/>
            </a:xfrm>
            <a:custGeom>
              <a:avLst/>
              <a:gdLst/>
              <a:ahLst/>
              <a:cxnLst>
                <a:cxn ang="0">
                  <a:pos x="68" y="30"/>
                </a:cxn>
                <a:cxn ang="0">
                  <a:pos x="70" y="26"/>
                </a:cxn>
                <a:cxn ang="0">
                  <a:pos x="72" y="26"/>
                </a:cxn>
                <a:cxn ang="0">
                  <a:pos x="76" y="22"/>
                </a:cxn>
                <a:cxn ang="0">
                  <a:pos x="74" y="16"/>
                </a:cxn>
                <a:cxn ang="0">
                  <a:pos x="74" y="12"/>
                </a:cxn>
                <a:cxn ang="0">
                  <a:pos x="64" y="4"/>
                </a:cxn>
                <a:cxn ang="0">
                  <a:pos x="50" y="0"/>
                </a:cxn>
                <a:cxn ang="0">
                  <a:pos x="44" y="0"/>
                </a:cxn>
                <a:cxn ang="0">
                  <a:pos x="42" y="6"/>
                </a:cxn>
                <a:cxn ang="0">
                  <a:pos x="40" y="6"/>
                </a:cxn>
                <a:cxn ang="0">
                  <a:pos x="40" y="4"/>
                </a:cxn>
                <a:cxn ang="0">
                  <a:pos x="38" y="4"/>
                </a:cxn>
                <a:cxn ang="0">
                  <a:pos x="24" y="10"/>
                </a:cxn>
                <a:cxn ang="0">
                  <a:pos x="16" y="8"/>
                </a:cxn>
                <a:cxn ang="0">
                  <a:pos x="10" y="8"/>
                </a:cxn>
                <a:cxn ang="0">
                  <a:pos x="8" y="2"/>
                </a:cxn>
                <a:cxn ang="0">
                  <a:pos x="4" y="0"/>
                </a:cxn>
                <a:cxn ang="0">
                  <a:pos x="2" y="0"/>
                </a:cxn>
                <a:cxn ang="0">
                  <a:pos x="0" y="2"/>
                </a:cxn>
                <a:cxn ang="0">
                  <a:pos x="0" y="6"/>
                </a:cxn>
                <a:cxn ang="0">
                  <a:pos x="4" y="8"/>
                </a:cxn>
                <a:cxn ang="0">
                  <a:pos x="2" y="14"/>
                </a:cxn>
                <a:cxn ang="0">
                  <a:pos x="0" y="16"/>
                </a:cxn>
                <a:cxn ang="0">
                  <a:pos x="0" y="20"/>
                </a:cxn>
                <a:cxn ang="0">
                  <a:pos x="2" y="16"/>
                </a:cxn>
                <a:cxn ang="0">
                  <a:pos x="16" y="20"/>
                </a:cxn>
                <a:cxn ang="0">
                  <a:pos x="22" y="26"/>
                </a:cxn>
                <a:cxn ang="0">
                  <a:pos x="26" y="24"/>
                </a:cxn>
                <a:cxn ang="0">
                  <a:pos x="28" y="32"/>
                </a:cxn>
                <a:cxn ang="0">
                  <a:pos x="32" y="32"/>
                </a:cxn>
                <a:cxn ang="0">
                  <a:pos x="38" y="28"/>
                </a:cxn>
                <a:cxn ang="0">
                  <a:pos x="34" y="22"/>
                </a:cxn>
                <a:cxn ang="0">
                  <a:pos x="34" y="20"/>
                </a:cxn>
                <a:cxn ang="0">
                  <a:pos x="40" y="16"/>
                </a:cxn>
                <a:cxn ang="0">
                  <a:pos x="46" y="10"/>
                </a:cxn>
                <a:cxn ang="0">
                  <a:pos x="50" y="8"/>
                </a:cxn>
                <a:cxn ang="0">
                  <a:pos x="58" y="12"/>
                </a:cxn>
                <a:cxn ang="0">
                  <a:pos x="60" y="16"/>
                </a:cxn>
                <a:cxn ang="0">
                  <a:pos x="64" y="14"/>
                </a:cxn>
                <a:cxn ang="0">
                  <a:pos x="66" y="16"/>
                </a:cxn>
                <a:cxn ang="0">
                  <a:pos x="62" y="18"/>
                </a:cxn>
                <a:cxn ang="0">
                  <a:pos x="62" y="22"/>
                </a:cxn>
                <a:cxn ang="0">
                  <a:pos x="64" y="26"/>
                </a:cxn>
                <a:cxn ang="0">
                  <a:pos x="68" y="30"/>
                </a:cxn>
                <a:cxn ang="0">
                  <a:pos x="68" y="30"/>
                </a:cxn>
              </a:cxnLst>
              <a:rect l="0" t="0" r="r" b="b"/>
              <a:pathLst>
                <a:path w="76" h="32">
                  <a:moveTo>
                    <a:pt x="68" y="30"/>
                  </a:moveTo>
                  <a:lnTo>
                    <a:pt x="70" y="26"/>
                  </a:lnTo>
                  <a:lnTo>
                    <a:pt x="72" y="26"/>
                  </a:lnTo>
                  <a:lnTo>
                    <a:pt x="76" y="22"/>
                  </a:lnTo>
                  <a:lnTo>
                    <a:pt x="74" y="16"/>
                  </a:lnTo>
                  <a:lnTo>
                    <a:pt x="74" y="12"/>
                  </a:lnTo>
                  <a:lnTo>
                    <a:pt x="64" y="4"/>
                  </a:lnTo>
                  <a:lnTo>
                    <a:pt x="50" y="0"/>
                  </a:lnTo>
                  <a:lnTo>
                    <a:pt x="44" y="0"/>
                  </a:lnTo>
                  <a:lnTo>
                    <a:pt x="42" y="6"/>
                  </a:lnTo>
                  <a:lnTo>
                    <a:pt x="40" y="6"/>
                  </a:lnTo>
                  <a:lnTo>
                    <a:pt x="40" y="4"/>
                  </a:lnTo>
                  <a:lnTo>
                    <a:pt x="38" y="4"/>
                  </a:lnTo>
                  <a:lnTo>
                    <a:pt x="24" y="10"/>
                  </a:lnTo>
                  <a:lnTo>
                    <a:pt x="16" y="8"/>
                  </a:lnTo>
                  <a:lnTo>
                    <a:pt x="10" y="8"/>
                  </a:lnTo>
                  <a:lnTo>
                    <a:pt x="8" y="2"/>
                  </a:lnTo>
                  <a:lnTo>
                    <a:pt x="4" y="0"/>
                  </a:lnTo>
                  <a:lnTo>
                    <a:pt x="2" y="0"/>
                  </a:lnTo>
                  <a:lnTo>
                    <a:pt x="0" y="2"/>
                  </a:lnTo>
                  <a:lnTo>
                    <a:pt x="0" y="6"/>
                  </a:lnTo>
                  <a:lnTo>
                    <a:pt x="4" y="8"/>
                  </a:lnTo>
                  <a:lnTo>
                    <a:pt x="2" y="14"/>
                  </a:lnTo>
                  <a:lnTo>
                    <a:pt x="0" y="16"/>
                  </a:lnTo>
                  <a:lnTo>
                    <a:pt x="0" y="20"/>
                  </a:lnTo>
                  <a:lnTo>
                    <a:pt x="2" y="16"/>
                  </a:lnTo>
                  <a:lnTo>
                    <a:pt x="16" y="20"/>
                  </a:lnTo>
                  <a:lnTo>
                    <a:pt x="22" y="26"/>
                  </a:lnTo>
                  <a:lnTo>
                    <a:pt x="26" y="24"/>
                  </a:lnTo>
                  <a:lnTo>
                    <a:pt x="28" y="32"/>
                  </a:lnTo>
                  <a:lnTo>
                    <a:pt x="32" y="32"/>
                  </a:lnTo>
                  <a:lnTo>
                    <a:pt x="38" y="28"/>
                  </a:lnTo>
                  <a:lnTo>
                    <a:pt x="34" y="22"/>
                  </a:lnTo>
                  <a:lnTo>
                    <a:pt x="34" y="20"/>
                  </a:lnTo>
                  <a:lnTo>
                    <a:pt x="40" y="16"/>
                  </a:lnTo>
                  <a:lnTo>
                    <a:pt x="46" y="10"/>
                  </a:lnTo>
                  <a:lnTo>
                    <a:pt x="50" y="8"/>
                  </a:lnTo>
                  <a:lnTo>
                    <a:pt x="58" y="12"/>
                  </a:lnTo>
                  <a:lnTo>
                    <a:pt x="60" y="16"/>
                  </a:lnTo>
                  <a:lnTo>
                    <a:pt x="64" y="14"/>
                  </a:lnTo>
                  <a:lnTo>
                    <a:pt x="66" y="16"/>
                  </a:lnTo>
                  <a:lnTo>
                    <a:pt x="62" y="18"/>
                  </a:lnTo>
                  <a:lnTo>
                    <a:pt x="62" y="22"/>
                  </a:lnTo>
                  <a:lnTo>
                    <a:pt x="64" y="26"/>
                  </a:lnTo>
                  <a:lnTo>
                    <a:pt x="68" y="30"/>
                  </a:lnTo>
                  <a:lnTo>
                    <a:pt x="68" y="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4" name="Freeform 356">
              <a:extLst>
                <a:ext uri="{FF2B5EF4-FFF2-40B4-BE49-F238E27FC236}">
                  <a16:creationId xmlns:a16="http://schemas.microsoft.com/office/drawing/2014/main" xmlns="" id="{D777A7E3-05F1-4E88-8FC9-2676B1E0A41F}"/>
                </a:ext>
              </a:extLst>
            </p:cNvPr>
            <p:cNvSpPr>
              <a:spLocks/>
            </p:cNvSpPr>
            <p:nvPr/>
          </p:nvSpPr>
          <p:spPr bwMode="auto">
            <a:xfrm>
              <a:off x="2433638" y="4160838"/>
              <a:ext cx="50800" cy="25400"/>
            </a:xfrm>
            <a:custGeom>
              <a:avLst/>
              <a:gdLst/>
              <a:ahLst/>
              <a:cxnLst>
                <a:cxn ang="0">
                  <a:pos x="0" y="10"/>
                </a:cxn>
                <a:cxn ang="0">
                  <a:pos x="2" y="6"/>
                </a:cxn>
                <a:cxn ang="0">
                  <a:pos x="8" y="4"/>
                </a:cxn>
                <a:cxn ang="0">
                  <a:pos x="8" y="0"/>
                </a:cxn>
                <a:cxn ang="0">
                  <a:pos x="14" y="0"/>
                </a:cxn>
                <a:cxn ang="0">
                  <a:pos x="22" y="8"/>
                </a:cxn>
                <a:cxn ang="0">
                  <a:pos x="26" y="6"/>
                </a:cxn>
                <a:cxn ang="0">
                  <a:pos x="30" y="8"/>
                </a:cxn>
                <a:cxn ang="0">
                  <a:pos x="30" y="10"/>
                </a:cxn>
                <a:cxn ang="0">
                  <a:pos x="32" y="14"/>
                </a:cxn>
                <a:cxn ang="0">
                  <a:pos x="26" y="16"/>
                </a:cxn>
                <a:cxn ang="0">
                  <a:pos x="20" y="16"/>
                </a:cxn>
                <a:cxn ang="0">
                  <a:pos x="6" y="12"/>
                </a:cxn>
                <a:cxn ang="0">
                  <a:pos x="0" y="10"/>
                </a:cxn>
                <a:cxn ang="0">
                  <a:pos x="0" y="10"/>
                </a:cxn>
              </a:cxnLst>
              <a:rect l="0" t="0" r="r" b="b"/>
              <a:pathLst>
                <a:path w="32" h="16">
                  <a:moveTo>
                    <a:pt x="0" y="10"/>
                  </a:moveTo>
                  <a:lnTo>
                    <a:pt x="2" y="6"/>
                  </a:lnTo>
                  <a:lnTo>
                    <a:pt x="8" y="4"/>
                  </a:lnTo>
                  <a:lnTo>
                    <a:pt x="8" y="0"/>
                  </a:lnTo>
                  <a:lnTo>
                    <a:pt x="14" y="0"/>
                  </a:lnTo>
                  <a:lnTo>
                    <a:pt x="22" y="8"/>
                  </a:lnTo>
                  <a:lnTo>
                    <a:pt x="26" y="6"/>
                  </a:lnTo>
                  <a:lnTo>
                    <a:pt x="30" y="8"/>
                  </a:lnTo>
                  <a:lnTo>
                    <a:pt x="30" y="10"/>
                  </a:lnTo>
                  <a:lnTo>
                    <a:pt x="32" y="14"/>
                  </a:lnTo>
                  <a:lnTo>
                    <a:pt x="26" y="16"/>
                  </a:lnTo>
                  <a:lnTo>
                    <a:pt x="20" y="16"/>
                  </a:lnTo>
                  <a:lnTo>
                    <a:pt x="6" y="12"/>
                  </a:lnTo>
                  <a:lnTo>
                    <a:pt x="0" y="10"/>
                  </a:lnTo>
                  <a:lnTo>
                    <a:pt x="0"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5" name="Freeform 357">
              <a:extLst>
                <a:ext uri="{FF2B5EF4-FFF2-40B4-BE49-F238E27FC236}">
                  <a16:creationId xmlns:a16="http://schemas.microsoft.com/office/drawing/2014/main" xmlns="" id="{B2D74D6A-D4DE-4C28-B256-9E9D029AC6A8}"/>
                </a:ext>
              </a:extLst>
            </p:cNvPr>
            <p:cNvSpPr>
              <a:spLocks/>
            </p:cNvSpPr>
            <p:nvPr/>
          </p:nvSpPr>
          <p:spPr bwMode="auto">
            <a:xfrm>
              <a:off x="2446338" y="4125913"/>
              <a:ext cx="133350" cy="66675"/>
            </a:xfrm>
            <a:custGeom>
              <a:avLst/>
              <a:gdLst/>
              <a:ahLst/>
              <a:cxnLst>
                <a:cxn ang="0">
                  <a:pos x="84" y="14"/>
                </a:cxn>
                <a:cxn ang="0">
                  <a:pos x="80" y="14"/>
                </a:cxn>
                <a:cxn ang="0">
                  <a:pos x="70" y="20"/>
                </a:cxn>
                <a:cxn ang="0">
                  <a:pos x="66" y="18"/>
                </a:cxn>
                <a:cxn ang="0">
                  <a:pos x="62" y="16"/>
                </a:cxn>
                <a:cxn ang="0">
                  <a:pos x="58" y="24"/>
                </a:cxn>
                <a:cxn ang="0">
                  <a:pos x="56" y="24"/>
                </a:cxn>
                <a:cxn ang="0">
                  <a:pos x="50" y="30"/>
                </a:cxn>
                <a:cxn ang="0">
                  <a:pos x="46" y="28"/>
                </a:cxn>
                <a:cxn ang="0">
                  <a:pos x="42" y="32"/>
                </a:cxn>
                <a:cxn ang="0">
                  <a:pos x="38" y="32"/>
                </a:cxn>
                <a:cxn ang="0">
                  <a:pos x="36" y="36"/>
                </a:cxn>
                <a:cxn ang="0">
                  <a:pos x="34" y="40"/>
                </a:cxn>
                <a:cxn ang="0">
                  <a:pos x="28" y="42"/>
                </a:cxn>
                <a:cxn ang="0">
                  <a:pos x="26" y="36"/>
                </a:cxn>
                <a:cxn ang="0">
                  <a:pos x="24" y="36"/>
                </a:cxn>
                <a:cxn ang="0">
                  <a:pos x="22" y="32"/>
                </a:cxn>
                <a:cxn ang="0">
                  <a:pos x="22" y="30"/>
                </a:cxn>
                <a:cxn ang="0">
                  <a:pos x="18" y="28"/>
                </a:cxn>
                <a:cxn ang="0">
                  <a:pos x="14" y="30"/>
                </a:cxn>
                <a:cxn ang="0">
                  <a:pos x="6" y="22"/>
                </a:cxn>
                <a:cxn ang="0">
                  <a:pos x="0" y="22"/>
                </a:cxn>
                <a:cxn ang="0">
                  <a:pos x="4" y="18"/>
                </a:cxn>
                <a:cxn ang="0">
                  <a:pos x="4" y="14"/>
                </a:cxn>
                <a:cxn ang="0">
                  <a:pos x="14" y="6"/>
                </a:cxn>
                <a:cxn ang="0">
                  <a:pos x="16" y="4"/>
                </a:cxn>
                <a:cxn ang="0">
                  <a:pos x="24" y="2"/>
                </a:cxn>
                <a:cxn ang="0">
                  <a:pos x="36" y="4"/>
                </a:cxn>
                <a:cxn ang="0">
                  <a:pos x="50" y="0"/>
                </a:cxn>
                <a:cxn ang="0">
                  <a:pos x="52" y="2"/>
                </a:cxn>
                <a:cxn ang="0">
                  <a:pos x="60" y="2"/>
                </a:cxn>
                <a:cxn ang="0">
                  <a:pos x="72" y="4"/>
                </a:cxn>
                <a:cxn ang="0">
                  <a:pos x="80" y="10"/>
                </a:cxn>
                <a:cxn ang="0">
                  <a:pos x="84" y="14"/>
                </a:cxn>
                <a:cxn ang="0">
                  <a:pos x="84" y="14"/>
                </a:cxn>
              </a:cxnLst>
              <a:rect l="0" t="0" r="r" b="b"/>
              <a:pathLst>
                <a:path w="84" h="42">
                  <a:moveTo>
                    <a:pt x="84" y="14"/>
                  </a:moveTo>
                  <a:lnTo>
                    <a:pt x="80" y="14"/>
                  </a:lnTo>
                  <a:lnTo>
                    <a:pt x="70" y="20"/>
                  </a:lnTo>
                  <a:lnTo>
                    <a:pt x="66" y="18"/>
                  </a:lnTo>
                  <a:lnTo>
                    <a:pt x="62" y="16"/>
                  </a:lnTo>
                  <a:lnTo>
                    <a:pt x="58" y="24"/>
                  </a:lnTo>
                  <a:lnTo>
                    <a:pt x="56" y="24"/>
                  </a:lnTo>
                  <a:lnTo>
                    <a:pt x="50" y="30"/>
                  </a:lnTo>
                  <a:lnTo>
                    <a:pt x="46" y="28"/>
                  </a:lnTo>
                  <a:lnTo>
                    <a:pt x="42" y="32"/>
                  </a:lnTo>
                  <a:lnTo>
                    <a:pt x="38" y="32"/>
                  </a:lnTo>
                  <a:lnTo>
                    <a:pt x="36" y="36"/>
                  </a:lnTo>
                  <a:lnTo>
                    <a:pt x="34" y="40"/>
                  </a:lnTo>
                  <a:lnTo>
                    <a:pt x="28" y="42"/>
                  </a:lnTo>
                  <a:lnTo>
                    <a:pt x="26" y="36"/>
                  </a:lnTo>
                  <a:lnTo>
                    <a:pt x="24" y="36"/>
                  </a:lnTo>
                  <a:lnTo>
                    <a:pt x="22" y="32"/>
                  </a:lnTo>
                  <a:lnTo>
                    <a:pt x="22" y="30"/>
                  </a:lnTo>
                  <a:lnTo>
                    <a:pt x="18" y="28"/>
                  </a:lnTo>
                  <a:lnTo>
                    <a:pt x="14" y="30"/>
                  </a:lnTo>
                  <a:lnTo>
                    <a:pt x="6" y="22"/>
                  </a:lnTo>
                  <a:lnTo>
                    <a:pt x="0" y="22"/>
                  </a:lnTo>
                  <a:lnTo>
                    <a:pt x="4" y="18"/>
                  </a:lnTo>
                  <a:lnTo>
                    <a:pt x="4" y="14"/>
                  </a:lnTo>
                  <a:lnTo>
                    <a:pt x="14" y="6"/>
                  </a:lnTo>
                  <a:lnTo>
                    <a:pt x="16" y="4"/>
                  </a:lnTo>
                  <a:lnTo>
                    <a:pt x="24" y="2"/>
                  </a:lnTo>
                  <a:lnTo>
                    <a:pt x="36" y="4"/>
                  </a:lnTo>
                  <a:lnTo>
                    <a:pt x="50" y="0"/>
                  </a:lnTo>
                  <a:lnTo>
                    <a:pt x="52" y="2"/>
                  </a:lnTo>
                  <a:lnTo>
                    <a:pt x="60" y="2"/>
                  </a:lnTo>
                  <a:lnTo>
                    <a:pt x="72" y="4"/>
                  </a:lnTo>
                  <a:lnTo>
                    <a:pt x="80" y="10"/>
                  </a:lnTo>
                  <a:lnTo>
                    <a:pt x="84" y="14"/>
                  </a:lnTo>
                  <a:lnTo>
                    <a:pt x="84"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6" name="Freeform 358">
              <a:extLst>
                <a:ext uri="{FF2B5EF4-FFF2-40B4-BE49-F238E27FC236}">
                  <a16:creationId xmlns:a16="http://schemas.microsoft.com/office/drawing/2014/main" xmlns="" id="{FE694914-03CC-4294-9EF4-40D4EEBCD178}"/>
                </a:ext>
              </a:extLst>
            </p:cNvPr>
            <p:cNvSpPr>
              <a:spLocks/>
            </p:cNvSpPr>
            <p:nvPr/>
          </p:nvSpPr>
          <p:spPr bwMode="auto">
            <a:xfrm>
              <a:off x="2522538" y="4230688"/>
              <a:ext cx="69850" cy="60325"/>
            </a:xfrm>
            <a:custGeom>
              <a:avLst/>
              <a:gdLst/>
              <a:ahLst/>
              <a:cxnLst>
                <a:cxn ang="0">
                  <a:pos x="40" y="38"/>
                </a:cxn>
                <a:cxn ang="0">
                  <a:pos x="42" y="36"/>
                </a:cxn>
                <a:cxn ang="0">
                  <a:pos x="44" y="30"/>
                </a:cxn>
                <a:cxn ang="0">
                  <a:pos x="40" y="28"/>
                </a:cxn>
                <a:cxn ang="0">
                  <a:pos x="40" y="24"/>
                </a:cxn>
                <a:cxn ang="0">
                  <a:pos x="42" y="22"/>
                </a:cxn>
                <a:cxn ang="0">
                  <a:pos x="44" y="22"/>
                </a:cxn>
                <a:cxn ang="0">
                  <a:pos x="36" y="14"/>
                </a:cxn>
                <a:cxn ang="0">
                  <a:pos x="30" y="4"/>
                </a:cxn>
                <a:cxn ang="0">
                  <a:pos x="24" y="6"/>
                </a:cxn>
                <a:cxn ang="0">
                  <a:pos x="18" y="2"/>
                </a:cxn>
                <a:cxn ang="0">
                  <a:pos x="12" y="4"/>
                </a:cxn>
                <a:cxn ang="0">
                  <a:pos x="4" y="0"/>
                </a:cxn>
                <a:cxn ang="0">
                  <a:pos x="2" y="2"/>
                </a:cxn>
                <a:cxn ang="0">
                  <a:pos x="0" y="10"/>
                </a:cxn>
                <a:cxn ang="0">
                  <a:pos x="4" y="16"/>
                </a:cxn>
                <a:cxn ang="0">
                  <a:pos x="12" y="22"/>
                </a:cxn>
                <a:cxn ang="0">
                  <a:pos x="12" y="18"/>
                </a:cxn>
                <a:cxn ang="0">
                  <a:pos x="10" y="16"/>
                </a:cxn>
                <a:cxn ang="0">
                  <a:pos x="14" y="16"/>
                </a:cxn>
                <a:cxn ang="0">
                  <a:pos x="20" y="22"/>
                </a:cxn>
                <a:cxn ang="0">
                  <a:pos x="30" y="28"/>
                </a:cxn>
                <a:cxn ang="0">
                  <a:pos x="30" y="36"/>
                </a:cxn>
                <a:cxn ang="0">
                  <a:pos x="34" y="38"/>
                </a:cxn>
                <a:cxn ang="0">
                  <a:pos x="34" y="34"/>
                </a:cxn>
                <a:cxn ang="0">
                  <a:pos x="36" y="34"/>
                </a:cxn>
                <a:cxn ang="0">
                  <a:pos x="40" y="38"/>
                </a:cxn>
                <a:cxn ang="0">
                  <a:pos x="40" y="38"/>
                </a:cxn>
              </a:cxnLst>
              <a:rect l="0" t="0" r="r" b="b"/>
              <a:pathLst>
                <a:path w="44" h="38">
                  <a:moveTo>
                    <a:pt x="40" y="38"/>
                  </a:moveTo>
                  <a:lnTo>
                    <a:pt x="42" y="36"/>
                  </a:lnTo>
                  <a:lnTo>
                    <a:pt x="44" y="30"/>
                  </a:lnTo>
                  <a:lnTo>
                    <a:pt x="40" y="28"/>
                  </a:lnTo>
                  <a:lnTo>
                    <a:pt x="40" y="24"/>
                  </a:lnTo>
                  <a:lnTo>
                    <a:pt x="42" y="22"/>
                  </a:lnTo>
                  <a:lnTo>
                    <a:pt x="44" y="22"/>
                  </a:lnTo>
                  <a:lnTo>
                    <a:pt x="36" y="14"/>
                  </a:lnTo>
                  <a:lnTo>
                    <a:pt x="30" y="4"/>
                  </a:lnTo>
                  <a:lnTo>
                    <a:pt x="24" y="6"/>
                  </a:lnTo>
                  <a:lnTo>
                    <a:pt x="18" y="2"/>
                  </a:lnTo>
                  <a:lnTo>
                    <a:pt x="12" y="4"/>
                  </a:lnTo>
                  <a:lnTo>
                    <a:pt x="4" y="0"/>
                  </a:lnTo>
                  <a:lnTo>
                    <a:pt x="2" y="2"/>
                  </a:lnTo>
                  <a:lnTo>
                    <a:pt x="0" y="10"/>
                  </a:lnTo>
                  <a:lnTo>
                    <a:pt x="4" y="16"/>
                  </a:lnTo>
                  <a:lnTo>
                    <a:pt x="12" y="22"/>
                  </a:lnTo>
                  <a:lnTo>
                    <a:pt x="12" y="18"/>
                  </a:lnTo>
                  <a:lnTo>
                    <a:pt x="10" y="16"/>
                  </a:lnTo>
                  <a:lnTo>
                    <a:pt x="14" y="16"/>
                  </a:lnTo>
                  <a:lnTo>
                    <a:pt x="20" y="22"/>
                  </a:lnTo>
                  <a:lnTo>
                    <a:pt x="30" y="28"/>
                  </a:lnTo>
                  <a:lnTo>
                    <a:pt x="30" y="36"/>
                  </a:lnTo>
                  <a:lnTo>
                    <a:pt x="34" y="38"/>
                  </a:lnTo>
                  <a:lnTo>
                    <a:pt x="34" y="34"/>
                  </a:lnTo>
                  <a:lnTo>
                    <a:pt x="36" y="34"/>
                  </a:lnTo>
                  <a:lnTo>
                    <a:pt x="40" y="38"/>
                  </a:lnTo>
                  <a:lnTo>
                    <a:pt x="40" y="3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7" name="Freeform 359">
              <a:extLst>
                <a:ext uri="{FF2B5EF4-FFF2-40B4-BE49-F238E27FC236}">
                  <a16:creationId xmlns:a16="http://schemas.microsoft.com/office/drawing/2014/main" xmlns="" id="{BD3C5218-B66F-4830-B641-9F8035300BEF}"/>
                </a:ext>
              </a:extLst>
            </p:cNvPr>
            <p:cNvSpPr>
              <a:spLocks/>
            </p:cNvSpPr>
            <p:nvPr/>
          </p:nvSpPr>
          <p:spPr bwMode="auto">
            <a:xfrm>
              <a:off x="2452688" y="4071938"/>
              <a:ext cx="22225" cy="57150"/>
            </a:xfrm>
            <a:custGeom>
              <a:avLst/>
              <a:gdLst/>
              <a:ahLst/>
              <a:cxnLst>
                <a:cxn ang="0">
                  <a:pos x="4" y="36"/>
                </a:cxn>
                <a:cxn ang="0">
                  <a:pos x="0" y="34"/>
                </a:cxn>
                <a:cxn ang="0">
                  <a:pos x="0" y="8"/>
                </a:cxn>
                <a:cxn ang="0">
                  <a:pos x="4" y="8"/>
                </a:cxn>
                <a:cxn ang="0">
                  <a:pos x="8" y="0"/>
                </a:cxn>
                <a:cxn ang="0">
                  <a:pos x="10" y="0"/>
                </a:cxn>
                <a:cxn ang="0">
                  <a:pos x="14" y="2"/>
                </a:cxn>
                <a:cxn ang="0">
                  <a:pos x="12" y="10"/>
                </a:cxn>
                <a:cxn ang="0">
                  <a:pos x="12" y="22"/>
                </a:cxn>
                <a:cxn ang="0">
                  <a:pos x="10" y="26"/>
                </a:cxn>
                <a:cxn ang="0">
                  <a:pos x="4" y="32"/>
                </a:cxn>
                <a:cxn ang="0">
                  <a:pos x="4" y="36"/>
                </a:cxn>
                <a:cxn ang="0">
                  <a:pos x="4" y="36"/>
                </a:cxn>
              </a:cxnLst>
              <a:rect l="0" t="0" r="r" b="b"/>
              <a:pathLst>
                <a:path w="14" h="36">
                  <a:moveTo>
                    <a:pt x="4" y="36"/>
                  </a:moveTo>
                  <a:lnTo>
                    <a:pt x="0" y="34"/>
                  </a:lnTo>
                  <a:lnTo>
                    <a:pt x="0" y="8"/>
                  </a:lnTo>
                  <a:lnTo>
                    <a:pt x="4" y="8"/>
                  </a:lnTo>
                  <a:lnTo>
                    <a:pt x="8" y="0"/>
                  </a:lnTo>
                  <a:lnTo>
                    <a:pt x="10" y="0"/>
                  </a:lnTo>
                  <a:lnTo>
                    <a:pt x="14" y="2"/>
                  </a:lnTo>
                  <a:lnTo>
                    <a:pt x="12" y="10"/>
                  </a:lnTo>
                  <a:lnTo>
                    <a:pt x="12" y="22"/>
                  </a:lnTo>
                  <a:lnTo>
                    <a:pt x="10" y="26"/>
                  </a:lnTo>
                  <a:lnTo>
                    <a:pt x="4" y="32"/>
                  </a:lnTo>
                  <a:lnTo>
                    <a:pt x="4" y="36"/>
                  </a:lnTo>
                  <a:lnTo>
                    <a:pt x="4" y="3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8" name="Freeform 360">
              <a:extLst>
                <a:ext uri="{FF2B5EF4-FFF2-40B4-BE49-F238E27FC236}">
                  <a16:creationId xmlns:a16="http://schemas.microsoft.com/office/drawing/2014/main" xmlns="" id="{9E187338-9101-4162-814A-D0E67E68A971}"/>
                </a:ext>
              </a:extLst>
            </p:cNvPr>
            <p:cNvSpPr>
              <a:spLocks/>
            </p:cNvSpPr>
            <p:nvPr/>
          </p:nvSpPr>
          <p:spPr bwMode="auto">
            <a:xfrm>
              <a:off x="2789238" y="4208463"/>
              <a:ext cx="288925" cy="244475"/>
            </a:xfrm>
            <a:custGeom>
              <a:avLst/>
              <a:gdLst/>
              <a:ahLst/>
              <a:cxnLst>
                <a:cxn ang="0">
                  <a:pos x="20" y="10"/>
                </a:cxn>
                <a:cxn ang="0">
                  <a:pos x="24" y="24"/>
                </a:cxn>
                <a:cxn ang="0">
                  <a:pos x="20" y="34"/>
                </a:cxn>
                <a:cxn ang="0">
                  <a:pos x="24" y="44"/>
                </a:cxn>
                <a:cxn ang="0">
                  <a:pos x="32" y="40"/>
                </a:cxn>
                <a:cxn ang="0">
                  <a:pos x="26" y="26"/>
                </a:cxn>
                <a:cxn ang="0">
                  <a:pos x="34" y="14"/>
                </a:cxn>
                <a:cxn ang="0">
                  <a:pos x="48" y="8"/>
                </a:cxn>
                <a:cxn ang="0">
                  <a:pos x="44" y="2"/>
                </a:cxn>
                <a:cxn ang="0">
                  <a:pos x="48" y="2"/>
                </a:cxn>
                <a:cxn ang="0">
                  <a:pos x="68" y="14"/>
                </a:cxn>
                <a:cxn ang="0">
                  <a:pos x="72" y="24"/>
                </a:cxn>
                <a:cxn ang="0">
                  <a:pos x="104" y="28"/>
                </a:cxn>
                <a:cxn ang="0">
                  <a:pos x="118" y="28"/>
                </a:cxn>
                <a:cxn ang="0">
                  <a:pos x="128" y="24"/>
                </a:cxn>
                <a:cxn ang="0">
                  <a:pos x="122" y="22"/>
                </a:cxn>
                <a:cxn ang="0">
                  <a:pos x="152" y="22"/>
                </a:cxn>
                <a:cxn ang="0">
                  <a:pos x="140" y="24"/>
                </a:cxn>
                <a:cxn ang="0">
                  <a:pos x="144" y="28"/>
                </a:cxn>
                <a:cxn ang="0">
                  <a:pos x="156" y="34"/>
                </a:cxn>
                <a:cxn ang="0">
                  <a:pos x="170" y="48"/>
                </a:cxn>
                <a:cxn ang="0">
                  <a:pos x="166" y="52"/>
                </a:cxn>
                <a:cxn ang="0">
                  <a:pos x="176" y="50"/>
                </a:cxn>
                <a:cxn ang="0">
                  <a:pos x="182" y="56"/>
                </a:cxn>
                <a:cxn ang="0">
                  <a:pos x="168" y="68"/>
                </a:cxn>
                <a:cxn ang="0">
                  <a:pos x="166" y="74"/>
                </a:cxn>
                <a:cxn ang="0">
                  <a:pos x="162" y="82"/>
                </a:cxn>
                <a:cxn ang="0">
                  <a:pos x="172" y="96"/>
                </a:cxn>
                <a:cxn ang="0">
                  <a:pos x="166" y="104"/>
                </a:cxn>
                <a:cxn ang="0">
                  <a:pos x="156" y="108"/>
                </a:cxn>
                <a:cxn ang="0">
                  <a:pos x="140" y="112"/>
                </a:cxn>
                <a:cxn ang="0">
                  <a:pos x="124" y="108"/>
                </a:cxn>
                <a:cxn ang="0">
                  <a:pos x="116" y="112"/>
                </a:cxn>
                <a:cxn ang="0">
                  <a:pos x="122" y="122"/>
                </a:cxn>
                <a:cxn ang="0">
                  <a:pos x="134" y="132"/>
                </a:cxn>
                <a:cxn ang="0">
                  <a:pos x="126" y="138"/>
                </a:cxn>
                <a:cxn ang="0">
                  <a:pos x="108" y="150"/>
                </a:cxn>
                <a:cxn ang="0">
                  <a:pos x="94" y="154"/>
                </a:cxn>
                <a:cxn ang="0">
                  <a:pos x="82" y="134"/>
                </a:cxn>
                <a:cxn ang="0">
                  <a:pos x="82" y="120"/>
                </a:cxn>
                <a:cxn ang="0">
                  <a:pos x="76" y="110"/>
                </a:cxn>
                <a:cxn ang="0">
                  <a:pos x="76" y="94"/>
                </a:cxn>
                <a:cxn ang="0">
                  <a:pos x="78" y="82"/>
                </a:cxn>
                <a:cxn ang="0">
                  <a:pos x="68" y="84"/>
                </a:cxn>
                <a:cxn ang="0">
                  <a:pos x="54" y="82"/>
                </a:cxn>
                <a:cxn ang="0">
                  <a:pos x="38" y="68"/>
                </a:cxn>
                <a:cxn ang="0">
                  <a:pos x="18" y="68"/>
                </a:cxn>
                <a:cxn ang="0">
                  <a:pos x="14" y="54"/>
                </a:cxn>
                <a:cxn ang="0">
                  <a:pos x="6" y="42"/>
                </a:cxn>
                <a:cxn ang="0">
                  <a:pos x="4" y="34"/>
                </a:cxn>
                <a:cxn ang="0">
                  <a:pos x="10" y="18"/>
                </a:cxn>
                <a:cxn ang="0">
                  <a:pos x="28" y="6"/>
                </a:cxn>
              </a:cxnLst>
              <a:rect l="0" t="0" r="r" b="b"/>
              <a:pathLst>
                <a:path w="182" h="154">
                  <a:moveTo>
                    <a:pt x="28" y="6"/>
                  </a:moveTo>
                  <a:lnTo>
                    <a:pt x="20" y="10"/>
                  </a:lnTo>
                  <a:lnTo>
                    <a:pt x="24" y="20"/>
                  </a:lnTo>
                  <a:lnTo>
                    <a:pt x="24" y="24"/>
                  </a:lnTo>
                  <a:lnTo>
                    <a:pt x="18" y="30"/>
                  </a:lnTo>
                  <a:lnTo>
                    <a:pt x="20" y="34"/>
                  </a:lnTo>
                  <a:lnTo>
                    <a:pt x="22" y="38"/>
                  </a:lnTo>
                  <a:lnTo>
                    <a:pt x="24" y="44"/>
                  </a:lnTo>
                  <a:lnTo>
                    <a:pt x="28" y="42"/>
                  </a:lnTo>
                  <a:lnTo>
                    <a:pt x="32" y="40"/>
                  </a:lnTo>
                  <a:lnTo>
                    <a:pt x="32" y="34"/>
                  </a:lnTo>
                  <a:lnTo>
                    <a:pt x="26" y="26"/>
                  </a:lnTo>
                  <a:lnTo>
                    <a:pt x="26" y="20"/>
                  </a:lnTo>
                  <a:lnTo>
                    <a:pt x="34" y="14"/>
                  </a:lnTo>
                  <a:lnTo>
                    <a:pt x="48" y="10"/>
                  </a:lnTo>
                  <a:lnTo>
                    <a:pt x="48" y="8"/>
                  </a:lnTo>
                  <a:lnTo>
                    <a:pt x="42" y="6"/>
                  </a:lnTo>
                  <a:lnTo>
                    <a:pt x="44" y="2"/>
                  </a:lnTo>
                  <a:lnTo>
                    <a:pt x="46" y="0"/>
                  </a:lnTo>
                  <a:lnTo>
                    <a:pt x="48" y="2"/>
                  </a:lnTo>
                  <a:lnTo>
                    <a:pt x="52" y="10"/>
                  </a:lnTo>
                  <a:lnTo>
                    <a:pt x="68" y="14"/>
                  </a:lnTo>
                  <a:lnTo>
                    <a:pt x="70" y="22"/>
                  </a:lnTo>
                  <a:lnTo>
                    <a:pt x="72" y="24"/>
                  </a:lnTo>
                  <a:lnTo>
                    <a:pt x="98" y="22"/>
                  </a:lnTo>
                  <a:lnTo>
                    <a:pt x="104" y="28"/>
                  </a:lnTo>
                  <a:lnTo>
                    <a:pt x="110" y="28"/>
                  </a:lnTo>
                  <a:lnTo>
                    <a:pt x="118" y="28"/>
                  </a:lnTo>
                  <a:lnTo>
                    <a:pt x="122" y="24"/>
                  </a:lnTo>
                  <a:lnTo>
                    <a:pt x="128" y="24"/>
                  </a:lnTo>
                  <a:lnTo>
                    <a:pt x="130" y="22"/>
                  </a:lnTo>
                  <a:lnTo>
                    <a:pt x="122" y="22"/>
                  </a:lnTo>
                  <a:lnTo>
                    <a:pt x="124" y="22"/>
                  </a:lnTo>
                  <a:lnTo>
                    <a:pt x="152" y="22"/>
                  </a:lnTo>
                  <a:lnTo>
                    <a:pt x="148" y="24"/>
                  </a:lnTo>
                  <a:lnTo>
                    <a:pt x="140" y="24"/>
                  </a:lnTo>
                  <a:lnTo>
                    <a:pt x="140" y="26"/>
                  </a:lnTo>
                  <a:lnTo>
                    <a:pt x="144" y="28"/>
                  </a:lnTo>
                  <a:lnTo>
                    <a:pt x="148" y="34"/>
                  </a:lnTo>
                  <a:lnTo>
                    <a:pt x="156" y="34"/>
                  </a:lnTo>
                  <a:lnTo>
                    <a:pt x="166" y="40"/>
                  </a:lnTo>
                  <a:lnTo>
                    <a:pt x="170" y="48"/>
                  </a:lnTo>
                  <a:lnTo>
                    <a:pt x="166" y="50"/>
                  </a:lnTo>
                  <a:lnTo>
                    <a:pt x="166" y="52"/>
                  </a:lnTo>
                  <a:lnTo>
                    <a:pt x="172" y="52"/>
                  </a:lnTo>
                  <a:lnTo>
                    <a:pt x="176" y="50"/>
                  </a:lnTo>
                  <a:lnTo>
                    <a:pt x="182" y="54"/>
                  </a:lnTo>
                  <a:lnTo>
                    <a:pt x="182" y="56"/>
                  </a:lnTo>
                  <a:lnTo>
                    <a:pt x="168" y="62"/>
                  </a:lnTo>
                  <a:lnTo>
                    <a:pt x="168" y="68"/>
                  </a:lnTo>
                  <a:lnTo>
                    <a:pt x="174" y="70"/>
                  </a:lnTo>
                  <a:lnTo>
                    <a:pt x="166" y="74"/>
                  </a:lnTo>
                  <a:lnTo>
                    <a:pt x="166" y="78"/>
                  </a:lnTo>
                  <a:lnTo>
                    <a:pt x="162" y="82"/>
                  </a:lnTo>
                  <a:lnTo>
                    <a:pt x="162" y="84"/>
                  </a:lnTo>
                  <a:lnTo>
                    <a:pt x="172" y="96"/>
                  </a:lnTo>
                  <a:lnTo>
                    <a:pt x="172" y="98"/>
                  </a:lnTo>
                  <a:lnTo>
                    <a:pt x="166" y="104"/>
                  </a:lnTo>
                  <a:lnTo>
                    <a:pt x="162" y="104"/>
                  </a:lnTo>
                  <a:lnTo>
                    <a:pt x="156" y="108"/>
                  </a:lnTo>
                  <a:lnTo>
                    <a:pt x="144" y="110"/>
                  </a:lnTo>
                  <a:lnTo>
                    <a:pt x="140" y="112"/>
                  </a:lnTo>
                  <a:lnTo>
                    <a:pt x="134" y="112"/>
                  </a:lnTo>
                  <a:lnTo>
                    <a:pt x="124" y="108"/>
                  </a:lnTo>
                  <a:lnTo>
                    <a:pt x="116" y="106"/>
                  </a:lnTo>
                  <a:lnTo>
                    <a:pt x="116" y="112"/>
                  </a:lnTo>
                  <a:lnTo>
                    <a:pt x="122" y="116"/>
                  </a:lnTo>
                  <a:lnTo>
                    <a:pt x="122" y="122"/>
                  </a:lnTo>
                  <a:lnTo>
                    <a:pt x="124" y="132"/>
                  </a:lnTo>
                  <a:lnTo>
                    <a:pt x="134" y="132"/>
                  </a:lnTo>
                  <a:lnTo>
                    <a:pt x="134" y="134"/>
                  </a:lnTo>
                  <a:lnTo>
                    <a:pt x="126" y="138"/>
                  </a:lnTo>
                  <a:lnTo>
                    <a:pt x="122" y="144"/>
                  </a:lnTo>
                  <a:lnTo>
                    <a:pt x="108" y="150"/>
                  </a:lnTo>
                  <a:lnTo>
                    <a:pt x="104" y="154"/>
                  </a:lnTo>
                  <a:lnTo>
                    <a:pt x="94" y="154"/>
                  </a:lnTo>
                  <a:lnTo>
                    <a:pt x="88" y="146"/>
                  </a:lnTo>
                  <a:lnTo>
                    <a:pt x="82" y="134"/>
                  </a:lnTo>
                  <a:lnTo>
                    <a:pt x="76" y="128"/>
                  </a:lnTo>
                  <a:lnTo>
                    <a:pt x="82" y="120"/>
                  </a:lnTo>
                  <a:lnTo>
                    <a:pt x="80" y="114"/>
                  </a:lnTo>
                  <a:lnTo>
                    <a:pt x="76" y="110"/>
                  </a:lnTo>
                  <a:lnTo>
                    <a:pt x="74" y="102"/>
                  </a:lnTo>
                  <a:lnTo>
                    <a:pt x="76" y="94"/>
                  </a:lnTo>
                  <a:lnTo>
                    <a:pt x="80" y="84"/>
                  </a:lnTo>
                  <a:lnTo>
                    <a:pt x="78" y="82"/>
                  </a:lnTo>
                  <a:lnTo>
                    <a:pt x="76" y="80"/>
                  </a:lnTo>
                  <a:lnTo>
                    <a:pt x="68" y="84"/>
                  </a:lnTo>
                  <a:lnTo>
                    <a:pt x="60" y="82"/>
                  </a:lnTo>
                  <a:lnTo>
                    <a:pt x="54" y="82"/>
                  </a:lnTo>
                  <a:lnTo>
                    <a:pt x="44" y="72"/>
                  </a:lnTo>
                  <a:lnTo>
                    <a:pt x="38" y="68"/>
                  </a:lnTo>
                  <a:lnTo>
                    <a:pt x="26" y="70"/>
                  </a:lnTo>
                  <a:lnTo>
                    <a:pt x="18" y="68"/>
                  </a:lnTo>
                  <a:lnTo>
                    <a:pt x="14" y="64"/>
                  </a:lnTo>
                  <a:lnTo>
                    <a:pt x="14" y="54"/>
                  </a:lnTo>
                  <a:lnTo>
                    <a:pt x="8" y="48"/>
                  </a:lnTo>
                  <a:lnTo>
                    <a:pt x="6" y="42"/>
                  </a:lnTo>
                  <a:lnTo>
                    <a:pt x="0" y="42"/>
                  </a:lnTo>
                  <a:lnTo>
                    <a:pt x="4" y="34"/>
                  </a:lnTo>
                  <a:lnTo>
                    <a:pt x="8" y="24"/>
                  </a:lnTo>
                  <a:lnTo>
                    <a:pt x="10" y="18"/>
                  </a:lnTo>
                  <a:lnTo>
                    <a:pt x="20" y="8"/>
                  </a:lnTo>
                  <a:lnTo>
                    <a:pt x="28" y="6"/>
                  </a:lnTo>
                  <a:lnTo>
                    <a:pt x="2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89" name="Freeform 361">
              <a:extLst>
                <a:ext uri="{FF2B5EF4-FFF2-40B4-BE49-F238E27FC236}">
                  <a16:creationId xmlns:a16="http://schemas.microsoft.com/office/drawing/2014/main" xmlns="" id="{1EB73F5A-367A-42FA-B8A0-539738C7502A}"/>
                </a:ext>
              </a:extLst>
            </p:cNvPr>
            <p:cNvSpPr>
              <a:spLocks/>
            </p:cNvSpPr>
            <p:nvPr/>
          </p:nvSpPr>
          <p:spPr bwMode="auto">
            <a:xfrm>
              <a:off x="3113088" y="4344988"/>
              <a:ext cx="88900" cy="85725"/>
            </a:xfrm>
            <a:custGeom>
              <a:avLst/>
              <a:gdLst/>
              <a:ahLst/>
              <a:cxnLst>
                <a:cxn ang="0">
                  <a:pos x="50" y="48"/>
                </a:cxn>
                <a:cxn ang="0">
                  <a:pos x="44" y="44"/>
                </a:cxn>
                <a:cxn ang="0">
                  <a:pos x="38" y="46"/>
                </a:cxn>
                <a:cxn ang="0">
                  <a:pos x="32" y="46"/>
                </a:cxn>
                <a:cxn ang="0">
                  <a:pos x="32" y="46"/>
                </a:cxn>
                <a:cxn ang="0">
                  <a:pos x="30" y="54"/>
                </a:cxn>
                <a:cxn ang="0">
                  <a:pos x="24" y="52"/>
                </a:cxn>
                <a:cxn ang="0">
                  <a:pos x="16" y="46"/>
                </a:cxn>
                <a:cxn ang="0">
                  <a:pos x="12" y="34"/>
                </a:cxn>
                <a:cxn ang="0">
                  <a:pos x="8" y="34"/>
                </a:cxn>
                <a:cxn ang="0">
                  <a:pos x="0" y="24"/>
                </a:cxn>
                <a:cxn ang="0">
                  <a:pos x="4" y="14"/>
                </a:cxn>
                <a:cxn ang="0">
                  <a:pos x="10" y="12"/>
                </a:cxn>
                <a:cxn ang="0">
                  <a:pos x="12" y="8"/>
                </a:cxn>
                <a:cxn ang="0">
                  <a:pos x="12" y="6"/>
                </a:cxn>
                <a:cxn ang="0">
                  <a:pos x="16" y="0"/>
                </a:cxn>
                <a:cxn ang="0">
                  <a:pos x="18" y="0"/>
                </a:cxn>
                <a:cxn ang="0">
                  <a:pos x="24" y="0"/>
                </a:cxn>
                <a:cxn ang="0">
                  <a:pos x="44" y="0"/>
                </a:cxn>
                <a:cxn ang="0">
                  <a:pos x="56" y="2"/>
                </a:cxn>
                <a:cxn ang="0">
                  <a:pos x="56" y="4"/>
                </a:cxn>
                <a:cxn ang="0">
                  <a:pos x="52" y="12"/>
                </a:cxn>
                <a:cxn ang="0">
                  <a:pos x="52" y="22"/>
                </a:cxn>
                <a:cxn ang="0">
                  <a:pos x="56" y="30"/>
                </a:cxn>
                <a:cxn ang="0">
                  <a:pos x="54" y="44"/>
                </a:cxn>
                <a:cxn ang="0">
                  <a:pos x="50" y="48"/>
                </a:cxn>
                <a:cxn ang="0">
                  <a:pos x="50" y="48"/>
                </a:cxn>
              </a:cxnLst>
              <a:rect l="0" t="0" r="r" b="b"/>
              <a:pathLst>
                <a:path w="56" h="54">
                  <a:moveTo>
                    <a:pt x="50" y="48"/>
                  </a:moveTo>
                  <a:lnTo>
                    <a:pt x="44" y="44"/>
                  </a:lnTo>
                  <a:lnTo>
                    <a:pt x="38" y="46"/>
                  </a:lnTo>
                  <a:lnTo>
                    <a:pt x="32" y="46"/>
                  </a:lnTo>
                  <a:lnTo>
                    <a:pt x="32" y="46"/>
                  </a:lnTo>
                  <a:lnTo>
                    <a:pt x="30" y="54"/>
                  </a:lnTo>
                  <a:lnTo>
                    <a:pt x="24" y="52"/>
                  </a:lnTo>
                  <a:lnTo>
                    <a:pt x="16" y="46"/>
                  </a:lnTo>
                  <a:lnTo>
                    <a:pt x="12" y="34"/>
                  </a:lnTo>
                  <a:lnTo>
                    <a:pt x="8" y="34"/>
                  </a:lnTo>
                  <a:lnTo>
                    <a:pt x="0" y="24"/>
                  </a:lnTo>
                  <a:lnTo>
                    <a:pt x="4" y="14"/>
                  </a:lnTo>
                  <a:lnTo>
                    <a:pt x="10" y="12"/>
                  </a:lnTo>
                  <a:lnTo>
                    <a:pt x="12" y="8"/>
                  </a:lnTo>
                  <a:lnTo>
                    <a:pt x="12" y="6"/>
                  </a:lnTo>
                  <a:lnTo>
                    <a:pt x="16" y="0"/>
                  </a:lnTo>
                  <a:lnTo>
                    <a:pt x="18" y="0"/>
                  </a:lnTo>
                  <a:lnTo>
                    <a:pt x="24" y="0"/>
                  </a:lnTo>
                  <a:lnTo>
                    <a:pt x="44" y="0"/>
                  </a:lnTo>
                  <a:lnTo>
                    <a:pt x="56" y="2"/>
                  </a:lnTo>
                  <a:lnTo>
                    <a:pt x="56" y="4"/>
                  </a:lnTo>
                  <a:lnTo>
                    <a:pt x="52" y="12"/>
                  </a:lnTo>
                  <a:lnTo>
                    <a:pt x="52" y="22"/>
                  </a:lnTo>
                  <a:lnTo>
                    <a:pt x="56" y="30"/>
                  </a:lnTo>
                  <a:lnTo>
                    <a:pt x="54" y="44"/>
                  </a:lnTo>
                  <a:lnTo>
                    <a:pt x="50" y="48"/>
                  </a:lnTo>
                  <a:lnTo>
                    <a:pt x="50" y="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0" name="Freeform 362">
              <a:extLst>
                <a:ext uri="{FF2B5EF4-FFF2-40B4-BE49-F238E27FC236}">
                  <a16:creationId xmlns:a16="http://schemas.microsoft.com/office/drawing/2014/main" xmlns="" id="{A1C73EBC-14DF-42E6-BB84-5B4C7B490162}"/>
                </a:ext>
              </a:extLst>
            </p:cNvPr>
            <p:cNvSpPr>
              <a:spLocks/>
            </p:cNvSpPr>
            <p:nvPr/>
          </p:nvSpPr>
          <p:spPr bwMode="auto">
            <a:xfrm>
              <a:off x="3046413" y="4294188"/>
              <a:ext cx="104775" cy="149225"/>
            </a:xfrm>
            <a:custGeom>
              <a:avLst/>
              <a:gdLst/>
              <a:ahLst/>
              <a:cxnLst>
                <a:cxn ang="0">
                  <a:pos x="66" y="84"/>
                </a:cxn>
                <a:cxn ang="0">
                  <a:pos x="60" y="84"/>
                </a:cxn>
                <a:cxn ang="0">
                  <a:pos x="56" y="84"/>
                </a:cxn>
                <a:cxn ang="0">
                  <a:pos x="50" y="88"/>
                </a:cxn>
                <a:cxn ang="0">
                  <a:pos x="40" y="90"/>
                </a:cxn>
                <a:cxn ang="0">
                  <a:pos x="36" y="94"/>
                </a:cxn>
                <a:cxn ang="0">
                  <a:pos x="30" y="92"/>
                </a:cxn>
                <a:cxn ang="0">
                  <a:pos x="26" y="90"/>
                </a:cxn>
                <a:cxn ang="0">
                  <a:pos x="22" y="86"/>
                </a:cxn>
                <a:cxn ang="0">
                  <a:pos x="22" y="80"/>
                </a:cxn>
                <a:cxn ang="0">
                  <a:pos x="20" y="76"/>
                </a:cxn>
                <a:cxn ang="0">
                  <a:pos x="22" y="62"/>
                </a:cxn>
                <a:cxn ang="0">
                  <a:pos x="24" y="58"/>
                </a:cxn>
                <a:cxn ang="0">
                  <a:pos x="22" y="50"/>
                </a:cxn>
                <a:cxn ang="0">
                  <a:pos x="18" y="50"/>
                </a:cxn>
                <a:cxn ang="0">
                  <a:pos x="18" y="44"/>
                </a:cxn>
                <a:cxn ang="0">
                  <a:pos x="16" y="40"/>
                </a:cxn>
                <a:cxn ang="0">
                  <a:pos x="10" y="42"/>
                </a:cxn>
                <a:cxn ang="0">
                  <a:pos x="0" y="30"/>
                </a:cxn>
                <a:cxn ang="0">
                  <a:pos x="0" y="28"/>
                </a:cxn>
                <a:cxn ang="0">
                  <a:pos x="4" y="24"/>
                </a:cxn>
                <a:cxn ang="0">
                  <a:pos x="4" y="20"/>
                </a:cxn>
                <a:cxn ang="0">
                  <a:pos x="12" y="16"/>
                </a:cxn>
                <a:cxn ang="0">
                  <a:pos x="6" y="14"/>
                </a:cxn>
                <a:cxn ang="0">
                  <a:pos x="6" y="8"/>
                </a:cxn>
                <a:cxn ang="0">
                  <a:pos x="20" y="2"/>
                </a:cxn>
                <a:cxn ang="0">
                  <a:pos x="20" y="0"/>
                </a:cxn>
                <a:cxn ang="0">
                  <a:pos x="24" y="0"/>
                </a:cxn>
                <a:cxn ang="0">
                  <a:pos x="34" y="10"/>
                </a:cxn>
                <a:cxn ang="0">
                  <a:pos x="36" y="12"/>
                </a:cxn>
                <a:cxn ang="0">
                  <a:pos x="38" y="20"/>
                </a:cxn>
                <a:cxn ang="0">
                  <a:pos x="38" y="20"/>
                </a:cxn>
                <a:cxn ang="0">
                  <a:pos x="44" y="20"/>
                </a:cxn>
                <a:cxn ang="0">
                  <a:pos x="48" y="22"/>
                </a:cxn>
                <a:cxn ang="0">
                  <a:pos x="54" y="28"/>
                </a:cxn>
                <a:cxn ang="0">
                  <a:pos x="58" y="32"/>
                </a:cxn>
                <a:cxn ang="0">
                  <a:pos x="54" y="38"/>
                </a:cxn>
                <a:cxn ang="0">
                  <a:pos x="54" y="40"/>
                </a:cxn>
                <a:cxn ang="0">
                  <a:pos x="52" y="44"/>
                </a:cxn>
                <a:cxn ang="0">
                  <a:pos x="46" y="46"/>
                </a:cxn>
                <a:cxn ang="0">
                  <a:pos x="42" y="56"/>
                </a:cxn>
                <a:cxn ang="0">
                  <a:pos x="50" y="66"/>
                </a:cxn>
                <a:cxn ang="0">
                  <a:pos x="54" y="66"/>
                </a:cxn>
                <a:cxn ang="0">
                  <a:pos x="58" y="78"/>
                </a:cxn>
                <a:cxn ang="0">
                  <a:pos x="66" y="84"/>
                </a:cxn>
                <a:cxn ang="0">
                  <a:pos x="66" y="84"/>
                </a:cxn>
              </a:cxnLst>
              <a:rect l="0" t="0" r="r" b="b"/>
              <a:pathLst>
                <a:path w="66" h="94">
                  <a:moveTo>
                    <a:pt x="66" y="84"/>
                  </a:moveTo>
                  <a:lnTo>
                    <a:pt x="60" y="84"/>
                  </a:lnTo>
                  <a:lnTo>
                    <a:pt x="56" y="84"/>
                  </a:lnTo>
                  <a:lnTo>
                    <a:pt x="50" y="88"/>
                  </a:lnTo>
                  <a:lnTo>
                    <a:pt x="40" y="90"/>
                  </a:lnTo>
                  <a:lnTo>
                    <a:pt x="36" y="94"/>
                  </a:lnTo>
                  <a:lnTo>
                    <a:pt x="30" y="92"/>
                  </a:lnTo>
                  <a:lnTo>
                    <a:pt x="26" y="90"/>
                  </a:lnTo>
                  <a:lnTo>
                    <a:pt x="22" y="86"/>
                  </a:lnTo>
                  <a:lnTo>
                    <a:pt x="22" y="80"/>
                  </a:lnTo>
                  <a:lnTo>
                    <a:pt x="20" y="76"/>
                  </a:lnTo>
                  <a:lnTo>
                    <a:pt x="22" y="62"/>
                  </a:lnTo>
                  <a:lnTo>
                    <a:pt x="24" y="58"/>
                  </a:lnTo>
                  <a:lnTo>
                    <a:pt x="22" y="50"/>
                  </a:lnTo>
                  <a:lnTo>
                    <a:pt x="18" y="50"/>
                  </a:lnTo>
                  <a:lnTo>
                    <a:pt x="18" y="44"/>
                  </a:lnTo>
                  <a:lnTo>
                    <a:pt x="16" y="40"/>
                  </a:lnTo>
                  <a:lnTo>
                    <a:pt x="10" y="42"/>
                  </a:lnTo>
                  <a:lnTo>
                    <a:pt x="0" y="30"/>
                  </a:lnTo>
                  <a:lnTo>
                    <a:pt x="0" y="28"/>
                  </a:lnTo>
                  <a:lnTo>
                    <a:pt x="4" y="24"/>
                  </a:lnTo>
                  <a:lnTo>
                    <a:pt x="4" y="20"/>
                  </a:lnTo>
                  <a:lnTo>
                    <a:pt x="12" y="16"/>
                  </a:lnTo>
                  <a:lnTo>
                    <a:pt x="6" y="14"/>
                  </a:lnTo>
                  <a:lnTo>
                    <a:pt x="6" y="8"/>
                  </a:lnTo>
                  <a:lnTo>
                    <a:pt x="20" y="2"/>
                  </a:lnTo>
                  <a:lnTo>
                    <a:pt x="20" y="0"/>
                  </a:lnTo>
                  <a:lnTo>
                    <a:pt x="24" y="0"/>
                  </a:lnTo>
                  <a:lnTo>
                    <a:pt x="34" y="10"/>
                  </a:lnTo>
                  <a:lnTo>
                    <a:pt x="36" y="12"/>
                  </a:lnTo>
                  <a:lnTo>
                    <a:pt x="38" y="20"/>
                  </a:lnTo>
                  <a:lnTo>
                    <a:pt x="38" y="20"/>
                  </a:lnTo>
                  <a:lnTo>
                    <a:pt x="44" y="20"/>
                  </a:lnTo>
                  <a:lnTo>
                    <a:pt x="48" y="22"/>
                  </a:lnTo>
                  <a:lnTo>
                    <a:pt x="54" y="28"/>
                  </a:lnTo>
                  <a:lnTo>
                    <a:pt x="58" y="32"/>
                  </a:lnTo>
                  <a:lnTo>
                    <a:pt x="54" y="38"/>
                  </a:lnTo>
                  <a:lnTo>
                    <a:pt x="54" y="40"/>
                  </a:lnTo>
                  <a:lnTo>
                    <a:pt x="52" y="44"/>
                  </a:lnTo>
                  <a:lnTo>
                    <a:pt x="46" y="46"/>
                  </a:lnTo>
                  <a:lnTo>
                    <a:pt x="42" y="56"/>
                  </a:lnTo>
                  <a:lnTo>
                    <a:pt x="50" y="66"/>
                  </a:lnTo>
                  <a:lnTo>
                    <a:pt x="54" y="66"/>
                  </a:lnTo>
                  <a:lnTo>
                    <a:pt x="58" y="78"/>
                  </a:lnTo>
                  <a:lnTo>
                    <a:pt x="66" y="84"/>
                  </a:lnTo>
                  <a:lnTo>
                    <a:pt x="66" y="8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1" name="Freeform 363">
              <a:extLst>
                <a:ext uri="{FF2B5EF4-FFF2-40B4-BE49-F238E27FC236}">
                  <a16:creationId xmlns:a16="http://schemas.microsoft.com/office/drawing/2014/main" xmlns="" id="{1114AAC8-48AB-40F6-91AD-1EB8673F6E99}"/>
                </a:ext>
              </a:extLst>
            </p:cNvPr>
            <p:cNvSpPr>
              <a:spLocks/>
            </p:cNvSpPr>
            <p:nvPr/>
          </p:nvSpPr>
          <p:spPr bwMode="auto">
            <a:xfrm>
              <a:off x="3014663" y="4881563"/>
              <a:ext cx="180975" cy="190500"/>
            </a:xfrm>
            <a:custGeom>
              <a:avLst/>
              <a:gdLst/>
              <a:ahLst/>
              <a:cxnLst>
                <a:cxn ang="0">
                  <a:pos x="0" y="44"/>
                </a:cxn>
                <a:cxn ang="0">
                  <a:pos x="6" y="32"/>
                </a:cxn>
                <a:cxn ang="0">
                  <a:pos x="6" y="22"/>
                </a:cxn>
                <a:cxn ang="0">
                  <a:pos x="10" y="14"/>
                </a:cxn>
                <a:cxn ang="0">
                  <a:pos x="12" y="8"/>
                </a:cxn>
                <a:cxn ang="0">
                  <a:pos x="38" y="0"/>
                </a:cxn>
                <a:cxn ang="0">
                  <a:pos x="50" y="0"/>
                </a:cxn>
                <a:cxn ang="0">
                  <a:pos x="56" y="4"/>
                </a:cxn>
                <a:cxn ang="0">
                  <a:pos x="64" y="14"/>
                </a:cxn>
                <a:cxn ang="0">
                  <a:pos x="62" y="14"/>
                </a:cxn>
                <a:cxn ang="0">
                  <a:pos x="64" y="18"/>
                </a:cxn>
                <a:cxn ang="0">
                  <a:pos x="64" y="38"/>
                </a:cxn>
                <a:cxn ang="0">
                  <a:pos x="66" y="40"/>
                </a:cxn>
                <a:cxn ang="0">
                  <a:pos x="76" y="44"/>
                </a:cxn>
                <a:cxn ang="0">
                  <a:pos x="86" y="42"/>
                </a:cxn>
                <a:cxn ang="0">
                  <a:pos x="94" y="44"/>
                </a:cxn>
                <a:cxn ang="0">
                  <a:pos x="96" y="48"/>
                </a:cxn>
                <a:cxn ang="0">
                  <a:pos x="96" y="64"/>
                </a:cxn>
                <a:cxn ang="0">
                  <a:pos x="98" y="66"/>
                </a:cxn>
                <a:cxn ang="0">
                  <a:pos x="102" y="68"/>
                </a:cxn>
                <a:cxn ang="0">
                  <a:pos x="110" y="66"/>
                </a:cxn>
                <a:cxn ang="0">
                  <a:pos x="112" y="68"/>
                </a:cxn>
                <a:cxn ang="0">
                  <a:pos x="114" y="76"/>
                </a:cxn>
                <a:cxn ang="0">
                  <a:pos x="110" y="92"/>
                </a:cxn>
                <a:cxn ang="0">
                  <a:pos x="108" y="106"/>
                </a:cxn>
                <a:cxn ang="0">
                  <a:pos x="96" y="118"/>
                </a:cxn>
                <a:cxn ang="0">
                  <a:pos x="80" y="120"/>
                </a:cxn>
                <a:cxn ang="0">
                  <a:pos x="72" y="116"/>
                </a:cxn>
                <a:cxn ang="0">
                  <a:pos x="58" y="116"/>
                </a:cxn>
                <a:cxn ang="0">
                  <a:pos x="58" y="112"/>
                </a:cxn>
                <a:cxn ang="0">
                  <a:pos x="60" y="108"/>
                </a:cxn>
                <a:cxn ang="0">
                  <a:pos x="68" y="94"/>
                </a:cxn>
                <a:cxn ang="0">
                  <a:pos x="66" y="88"/>
                </a:cxn>
                <a:cxn ang="0">
                  <a:pos x="56" y="80"/>
                </a:cxn>
                <a:cxn ang="0">
                  <a:pos x="42" y="72"/>
                </a:cxn>
                <a:cxn ang="0">
                  <a:pos x="26" y="68"/>
                </a:cxn>
                <a:cxn ang="0">
                  <a:pos x="22" y="64"/>
                </a:cxn>
                <a:cxn ang="0">
                  <a:pos x="14" y="56"/>
                </a:cxn>
                <a:cxn ang="0">
                  <a:pos x="4" y="46"/>
                </a:cxn>
                <a:cxn ang="0">
                  <a:pos x="0" y="44"/>
                </a:cxn>
                <a:cxn ang="0">
                  <a:pos x="0" y="44"/>
                </a:cxn>
              </a:cxnLst>
              <a:rect l="0" t="0" r="r" b="b"/>
              <a:pathLst>
                <a:path w="114" h="120">
                  <a:moveTo>
                    <a:pt x="0" y="44"/>
                  </a:moveTo>
                  <a:lnTo>
                    <a:pt x="6" y="32"/>
                  </a:lnTo>
                  <a:lnTo>
                    <a:pt x="6" y="22"/>
                  </a:lnTo>
                  <a:lnTo>
                    <a:pt x="10" y="14"/>
                  </a:lnTo>
                  <a:lnTo>
                    <a:pt x="12" y="8"/>
                  </a:lnTo>
                  <a:lnTo>
                    <a:pt x="38" y="0"/>
                  </a:lnTo>
                  <a:lnTo>
                    <a:pt x="50" y="0"/>
                  </a:lnTo>
                  <a:lnTo>
                    <a:pt x="56" y="4"/>
                  </a:lnTo>
                  <a:lnTo>
                    <a:pt x="64" y="14"/>
                  </a:lnTo>
                  <a:lnTo>
                    <a:pt x="62" y="14"/>
                  </a:lnTo>
                  <a:lnTo>
                    <a:pt x="64" y="18"/>
                  </a:lnTo>
                  <a:lnTo>
                    <a:pt x="64" y="38"/>
                  </a:lnTo>
                  <a:lnTo>
                    <a:pt x="66" y="40"/>
                  </a:lnTo>
                  <a:lnTo>
                    <a:pt x="76" y="44"/>
                  </a:lnTo>
                  <a:lnTo>
                    <a:pt x="86" y="42"/>
                  </a:lnTo>
                  <a:lnTo>
                    <a:pt x="94" y="44"/>
                  </a:lnTo>
                  <a:lnTo>
                    <a:pt x="96" y="48"/>
                  </a:lnTo>
                  <a:lnTo>
                    <a:pt x="96" y="64"/>
                  </a:lnTo>
                  <a:lnTo>
                    <a:pt x="98" y="66"/>
                  </a:lnTo>
                  <a:lnTo>
                    <a:pt x="102" y="68"/>
                  </a:lnTo>
                  <a:lnTo>
                    <a:pt x="110" y="66"/>
                  </a:lnTo>
                  <a:lnTo>
                    <a:pt x="112" y="68"/>
                  </a:lnTo>
                  <a:lnTo>
                    <a:pt x="114" y="76"/>
                  </a:lnTo>
                  <a:lnTo>
                    <a:pt x="110" y="92"/>
                  </a:lnTo>
                  <a:lnTo>
                    <a:pt x="108" y="106"/>
                  </a:lnTo>
                  <a:lnTo>
                    <a:pt x="96" y="118"/>
                  </a:lnTo>
                  <a:lnTo>
                    <a:pt x="80" y="120"/>
                  </a:lnTo>
                  <a:lnTo>
                    <a:pt x="72" y="116"/>
                  </a:lnTo>
                  <a:lnTo>
                    <a:pt x="58" y="116"/>
                  </a:lnTo>
                  <a:lnTo>
                    <a:pt x="58" y="112"/>
                  </a:lnTo>
                  <a:lnTo>
                    <a:pt x="60" y="108"/>
                  </a:lnTo>
                  <a:lnTo>
                    <a:pt x="68" y="94"/>
                  </a:lnTo>
                  <a:lnTo>
                    <a:pt x="66" y="88"/>
                  </a:lnTo>
                  <a:lnTo>
                    <a:pt x="56" y="80"/>
                  </a:lnTo>
                  <a:lnTo>
                    <a:pt x="42" y="72"/>
                  </a:lnTo>
                  <a:lnTo>
                    <a:pt x="26" y="68"/>
                  </a:lnTo>
                  <a:lnTo>
                    <a:pt x="22" y="64"/>
                  </a:lnTo>
                  <a:lnTo>
                    <a:pt x="14" y="56"/>
                  </a:lnTo>
                  <a:lnTo>
                    <a:pt x="4" y="46"/>
                  </a:lnTo>
                  <a:lnTo>
                    <a:pt x="0" y="44"/>
                  </a:lnTo>
                  <a:lnTo>
                    <a:pt x="0" y="4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2" name="Freeform 364">
              <a:extLst>
                <a:ext uri="{FF2B5EF4-FFF2-40B4-BE49-F238E27FC236}">
                  <a16:creationId xmlns:a16="http://schemas.microsoft.com/office/drawing/2014/main" xmlns="" id="{A3CC9271-C3B8-4651-9473-C4E8BD9C8202}"/>
                </a:ext>
              </a:extLst>
            </p:cNvPr>
            <p:cNvSpPr>
              <a:spLocks/>
            </p:cNvSpPr>
            <p:nvPr/>
          </p:nvSpPr>
          <p:spPr bwMode="auto">
            <a:xfrm>
              <a:off x="3192463" y="4351338"/>
              <a:ext cx="60325" cy="76200"/>
            </a:xfrm>
            <a:custGeom>
              <a:avLst/>
              <a:gdLst/>
              <a:ahLst/>
              <a:cxnLst>
                <a:cxn ang="0">
                  <a:pos x="38" y="20"/>
                </a:cxn>
                <a:cxn ang="0">
                  <a:pos x="38" y="18"/>
                </a:cxn>
                <a:cxn ang="0">
                  <a:pos x="36" y="14"/>
                </a:cxn>
                <a:cxn ang="0">
                  <a:pos x="24" y="6"/>
                </a:cxn>
                <a:cxn ang="0">
                  <a:pos x="10" y="0"/>
                </a:cxn>
                <a:cxn ang="0">
                  <a:pos x="6" y="0"/>
                </a:cxn>
                <a:cxn ang="0">
                  <a:pos x="2" y="8"/>
                </a:cxn>
                <a:cxn ang="0">
                  <a:pos x="2" y="18"/>
                </a:cxn>
                <a:cxn ang="0">
                  <a:pos x="6" y="26"/>
                </a:cxn>
                <a:cxn ang="0">
                  <a:pos x="4" y="40"/>
                </a:cxn>
                <a:cxn ang="0">
                  <a:pos x="0" y="44"/>
                </a:cxn>
                <a:cxn ang="0">
                  <a:pos x="6" y="48"/>
                </a:cxn>
                <a:cxn ang="0">
                  <a:pos x="12" y="46"/>
                </a:cxn>
                <a:cxn ang="0">
                  <a:pos x="20" y="46"/>
                </a:cxn>
                <a:cxn ang="0">
                  <a:pos x="26" y="40"/>
                </a:cxn>
                <a:cxn ang="0">
                  <a:pos x="30" y="32"/>
                </a:cxn>
                <a:cxn ang="0">
                  <a:pos x="38" y="20"/>
                </a:cxn>
                <a:cxn ang="0">
                  <a:pos x="38" y="20"/>
                </a:cxn>
              </a:cxnLst>
              <a:rect l="0" t="0" r="r" b="b"/>
              <a:pathLst>
                <a:path w="38" h="48">
                  <a:moveTo>
                    <a:pt x="38" y="20"/>
                  </a:moveTo>
                  <a:lnTo>
                    <a:pt x="38" y="18"/>
                  </a:lnTo>
                  <a:lnTo>
                    <a:pt x="36" y="14"/>
                  </a:lnTo>
                  <a:lnTo>
                    <a:pt x="24" y="6"/>
                  </a:lnTo>
                  <a:lnTo>
                    <a:pt x="10" y="0"/>
                  </a:lnTo>
                  <a:lnTo>
                    <a:pt x="6" y="0"/>
                  </a:lnTo>
                  <a:lnTo>
                    <a:pt x="2" y="8"/>
                  </a:lnTo>
                  <a:lnTo>
                    <a:pt x="2" y="18"/>
                  </a:lnTo>
                  <a:lnTo>
                    <a:pt x="6" y="26"/>
                  </a:lnTo>
                  <a:lnTo>
                    <a:pt x="4" y="40"/>
                  </a:lnTo>
                  <a:lnTo>
                    <a:pt x="0" y="44"/>
                  </a:lnTo>
                  <a:lnTo>
                    <a:pt x="6" y="48"/>
                  </a:lnTo>
                  <a:lnTo>
                    <a:pt x="12" y="46"/>
                  </a:lnTo>
                  <a:lnTo>
                    <a:pt x="20" y="46"/>
                  </a:lnTo>
                  <a:lnTo>
                    <a:pt x="26" y="40"/>
                  </a:lnTo>
                  <a:lnTo>
                    <a:pt x="30" y="32"/>
                  </a:lnTo>
                  <a:lnTo>
                    <a:pt x="38" y="20"/>
                  </a:lnTo>
                  <a:lnTo>
                    <a:pt x="38"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3" name="Freeform 365">
              <a:extLst>
                <a:ext uri="{FF2B5EF4-FFF2-40B4-BE49-F238E27FC236}">
                  <a16:creationId xmlns:a16="http://schemas.microsoft.com/office/drawing/2014/main" xmlns="" id="{8CAD6407-F176-4DD6-B5A1-03878DCAE079}"/>
                </a:ext>
              </a:extLst>
            </p:cNvPr>
            <p:cNvSpPr>
              <a:spLocks/>
            </p:cNvSpPr>
            <p:nvPr/>
          </p:nvSpPr>
          <p:spPr bwMode="auto">
            <a:xfrm>
              <a:off x="3014663" y="4881563"/>
              <a:ext cx="180975" cy="190500"/>
            </a:xfrm>
            <a:custGeom>
              <a:avLst/>
              <a:gdLst/>
              <a:ahLst/>
              <a:cxnLst>
                <a:cxn ang="0">
                  <a:pos x="64" y="14"/>
                </a:cxn>
                <a:cxn ang="0">
                  <a:pos x="62" y="14"/>
                </a:cxn>
                <a:cxn ang="0">
                  <a:pos x="64" y="18"/>
                </a:cxn>
                <a:cxn ang="0">
                  <a:pos x="64" y="38"/>
                </a:cxn>
                <a:cxn ang="0">
                  <a:pos x="66" y="40"/>
                </a:cxn>
                <a:cxn ang="0">
                  <a:pos x="76" y="44"/>
                </a:cxn>
                <a:cxn ang="0">
                  <a:pos x="86" y="42"/>
                </a:cxn>
                <a:cxn ang="0">
                  <a:pos x="94" y="44"/>
                </a:cxn>
                <a:cxn ang="0">
                  <a:pos x="96" y="48"/>
                </a:cxn>
                <a:cxn ang="0">
                  <a:pos x="96" y="64"/>
                </a:cxn>
                <a:cxn ang="0">
                  <a:pos x="98" y="66"/>
                </a:cxn>
                <a:cxn ang="0">
                  <a:pos x="102" y="68"/>
                </a:cxn>
                <a:cxn ang="0">
                  <a:pos x="110" y="66"/>
                </a:cxn>
                <a:cxn ang="0">
                  <a:pos x="112" y="68"/>
                </a:cxn>
                <a:cxn ang="0">
                  <a:pos x="114" y="76"/>
                </a:cxn>
                <a:cxn ang="0">
                  <a:pos x="110" y="92"/>
                </a:cxn>
                <a:cxn ang="0">
                  <a:pos x="108" y="106"/>
                </a:cxn>
                <a:cxn ang="0">
                  <a:pos x="96" y="118"/>
                </a:cxn>
                <a:cxn ang="0">
                  <a:pos x="80" y="120"/>
                </a:cxn>
                <a:cxn ang="0">
                  <a:pos x="72" y="116"/>
                </a:cxn>
                <a:cxn ang="0">
                  <a:pos x="58" y="116"/>
                </a:cxn>
                <a:cxn ang="0">
                  <a:pos x="58" y="112"/>
                </a:cxn>
                <a:cxn ang="0">
                  <a:pos x="60" y="108"/>
                </a:cxn>
                <a:cxn ang="0">
                  <a:pos x="68" y="94"/>
                </a:cxn>
                <a:cxn ang="0">
                  <a:pos x="66" y="88"/>
                </a:cxn>
                <a:cxn ang="0">
                  <a:pos x="56" y="80"/>
                </a:cxn>
                <a:cxn ang="0">
                  <a:pos x="42" y="72"/>
                </a:cxn>
                <a:cxn ang="0">
                  <a:pos x="26" y="68"/>
                </a:cxn>
                <a:cxn ang="0">
                  <a:pos x="22" y="64"/>
                </a:cxn>
                <a:cxn ang="0">
                  <a:pos x="14" y="56"/>
                </a:cxn>
                <a:cxn ang="0">
                  <a:pos x="4" y="46"/>
                </a:cxn>
                <a:cxn ang="0">
                  <a:pos x="0" y="44"/>
                </a:cxn>
                <a:cxn ang="0">
                  <a:pos x="6" y="32"/>
                </a:cxn>
                <a:cxn ang="0">
                  <a:pos x="6" y="22"/>
                </a:cxn>
                <a:cxn ang="0">
                  <a:pos x="10" y="14"/>
                </a:cxn>
                <a:cxn ang="0">
                  <a:pos x="12" y="8"/>
                </a:cxn>
                <a:cxn ang="0">
                  <a:pos x="38" y="0"/>
                </a:cxn>
                <a:cxn ang="0">
                  <a:pos x="50" y="0"/>
                </a:cxn>
                <a:cxn ang="0">
                  <a:pos x="56" y="4"/>
                </a:cxn>
                <a:cxn ang="0">
                  <a:pos x="64" y="14"/>
                </a:cxn>
                <a:cxn ang="0">
                  <a:pos x="64" y="14"/>
                </a:cxn>
              </a:cxnLst>
              <a:rect l="0" t="0" r="r" b="b"/>
              <a:pathLst>
                <a:path w="114" h="120">
                  <a:moveTo>
                    <a:pt x="64" y="14"/>
                  </a:moveTo>
                  <a:lnTo>
                    <a:pt x="62" y="14"/>
                  </a:lnTo>
                  <a:lnTo>
                    <a:pt x="64" y="18"/>
                  </a:lnTo>
                  <a:lnTo>
                    <a:pt x="64" y="38"/>
                  </a:lnTo>
                  <a:lnTo>
                    <a:pt x="66" y="40"/>
                  </a:lnTo>
                  <a:lnTo>
                    <a:pt x="76" y="44"/>
                  </a:lnTo>
                  <a:lnTo>
                    <a:pt x="86" y="42"/>
                  </a:lnTo>
                  <a:lnTo>
                    <a:pt x="94" y="44"/>
                  </a:lnTo>
                  <a:lnTo>
                    <a:pt x="96" y="48"/>
                  </a:lnTo>
                  <a:lnTo>
                    <a:pt x="96" y="64"/>
                  </a:lnTo>
                  <a:lnTo>
                    <a:pt x="98" y="66"/>
                  </a:lnTo>
                  <a:lnTo>
                    <a:pt x="102" y="68"/>
                  </a:lnTo>
                  <a:lnTo>
                    <a:pt x="110" y="66"/>
                  </a:lnTo>
                  <a:lnTo>
                    <a:pt x="112" y="68"/>
                  </a:lnTo>
                  <a:lnTo>
                    <a:pt x="114" y="76"/>
                  </a:lnTo>
                  <a:lnTo>
                    <a:pt x="110" y="92"/>
                  </a:lnTo>
                  <a:lnTo>
                    <a:pt x="108" y="106"/>
                  </a:lnTo>
                  <a:lnTo>
                    <a:pt x="96" y="118"/>
                  </a:lnTo>
                  <a:lnTo>
                    <a:pt x="80" y="120"/>
                  </a:lnTo>
                  <a:lnTo>
                    <a:pt x="72" y="116"/>
                  </a:lnTo>
                  <a:lnTo>
                    <a:pt x="58" y="116"/>
                  </a:lnTo>
                  <a:lnTo>
                    <a:pt x="58" y="112"/>
                  </a:lnTo>
                  <a:lnTo>
                    <a:pt x="60" y="108"/>
                  </a:lnTo>
                  <a:lnTo>
                    <a:pt x="68" y="94"/>
                  </a:lnTo>
                  <a:lnTo>
                    <a:pt x="66" y="88"/>
                  </a:lnTo>
                  <a:lnTo>
                    <a:pt x="56" y="80"/>
                  </a:lnTo>
                  <a:lnTo>
                    <a:pt x="42" y="72"/>
                  </a:lnTo>
                  <a:lnTo>
                    <a:pt x="26" y="68"/>
                  </a:lnTo>
                  <a:lnTo>
                    <a:pt x="22" y="64"/>
                  </a:lnTo>
                  <a:lnTo>
                    <a:pt x="14" y="56"/>
                  </a:lnTo>
                  <a:lnTo>
                    <a:pt x="4" y="46"/>
                  </a:lnTo>
                  <a:lnTo>
                    <a:pt x="0" y="44"/>
                  </a:lnTo>
                  <a:lnTo>
                    <a:pt x="6" y="32"/>
                  </a:lnTo>
                  <a:lnTo>
                    <a:pt x="6" y="22"/>
                  </a:lnTo>
                  <a:lnTo>
                    <a:pt x="10" y="14"/>
                  </a:lnTo>
                  <a:lnTo>
                    <a:pt x="12" y="8"/>
                  </a:lnTo>
                  <a:lnTo>
                    <a:pt x="38" y="0"/>
                  </a:lnTo>
                  <a:lnTo>
                    <a:pt x="50" y="0"/>
                  </a:lnTo>
                  <a:lnTo>
                    <a:pt x="56" y="4"/>
                  </a:lnTo>
                  <a:lnTo>
                    <a:pt x="64" y="14"/>
                  </a:lnTo>
                  <a:lnTo>
                    <a:pt x="64"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4" name="Freeform 366">
              <a:extLst>
                <a:ext uri="{FF2B5EF4-FFF2-40B4-BE49-F238E27FC236}">
                  <a16:creationId xmlns:a16="http://schemas.microsoft.com/office/drawing/2014/main" xmlns="" id="{148FD023-FE7A-42B6-8AB4-3456AB7E6D0D}"/>
                </a:ext>
              </a:extLst>
            </p:cNvPr>
            <p:cNvSpPr>
              <a:spLocks/>
            </p:cNvSpPr>
            <p:nvPr/>
          </p:nvSpPr>
          <p:spPr bwMode="auto">
            <a:xfrm>
              <a:off x="2890838" y="5783263"/>
              <a:ext cx="73025" cy="85725"/>
            </a:xfrm>
            <a:custGeom>
              <a:avLst/>
              <a:gdLst/>
              <a:ahLst/>
              <a:cxnLst>
                <a:cxn ang="0">
                  <a:pos x="0" y="50"/>
                </a:cxn>
                <a:cxn ang="0">
                  <a:pos x="0" y="0"/>
                </a:cxn>
                <a:cxn ang="0">
                  <a:pos x="6" y="10"/>
                </a:cxn>
                <a:cxn ang="0">
                  <a:pos x="4" y="10"/>
                </a:cxn>
                <a:cxn ang="0">
                  <a:pos x="2" y="12"/>
                </a:cxn>
                <a:cxn ang="0">
                  <a:pos x="10" y="24"/>
                </a:cxn>
                <a:cxn ang="0">
                  <a:pos x="34" y="44"/>
                </a:cxn>
                <a:cxn ang="0">
                  <a:pos x="46" y="48"/>
                </a:cxn>
                <a:cxn ang="0">
                  <a:pos x="46" y="52"/>
                </a:cxn>
                <a:cxn ang="0">
                  <a:pos x="42" y="52"/>
                </a:cxn>
                <a:cxn ang="0">
                  <a:pos x="38" y="52"/>
                </a:cxn>
                <a:cxn ang="0">
                  <a:pos x="30" y="54"/>
                </a:cxn>
                <a:cxn ang="0">
                  <a:pos x="8" y="48"/>
                </a:cxn>
                <a:cxn ang="0">
                  <a:pos x="0" y="50"/>
                </a:cxn>
                <a:cxn ang="0">
                  <a:pos x="0" y="50"/>
                </a:cxn>
              </a:cxnLst>
              <a:rect l="0" t="0" r="r" b="b"/>
              <a:pathLst>
                <a:path w="46" h="54">
                  <a:moveTo>
                    <a:pt x="0" y="50"/>
                  </a:moveTo>
                  <a:lnTo>
                    <a:pt x="0" y="0"/>
                  </a:lnTo>
                  <a:lnTo>
                    <a:pt x="6" y="10"/>
                  </a:lnTo>
                  <a:lnTo>
                    <a:pt x="4" y="10"/>
                  </a:lnTo>
                  <a:lnTo>
                    <a:pt x="2" y="12"/>
                  </a:lnTo>
                  <a:lnTo>
                    <a:pt x="10" y="24"/>
                  </a:lnTo>
                  <a:lnTo>
                    <a:pt x="34" y="44"/>
                  </a:lnTo>
                  <a:lnTo>
                    <a:pt x="46" y="48"/>
                  </a:lnTo>
                  <a:lnTo>
                    <a:pt x="46" y="52"/>
                  </a:lnTo>
                  <a:lnTo>
                    <a:pt x="42" y="52"/>
                  </a:lnTo>
                  <a:lnTo>
                    <a:pt x="38" y="52"/>
                  </a:lnTo>
                  <a:lnTo>
                    <a:pt x="30" y="54"/>
                  </a:lnTo>
                  <a:lnTo>
                    <a:pt x="8" y="48"/>
                  </a:lnTo>
                  <a:lnTo>
                    <a:pt x="0" y="50"/>
                  </a:lnTo>
                  <a:lnTo>
                    <a:pt x="0" y="5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5" name="Freeform 367">
              <a:extLst>
                <a:ext uri="{FF2B5EF4-FFF2-40B4-BE49-F238E27FC236}">
                  <a16:creationId xmlns:a16="http://schemas.microsoft.com/office/drawing/2014/main" xmlns="" id="{DC530598-4A98-4105-91CA-37010182B6F6}"/>
                </a:ext>
              </a:extLst>
            </p:cNvPr>
            <p:cNvSpPr>
              <a:spLocks/>
            </p:cNvSpPr>
            <p:nvPr/>
          </p:nvSpPr>
          <p:spPr bwMode="auto">
            <a:xfrm>
              <a:off x="2741613" y="4846638"/>
              <a:ext cx="180975" cy="977900"/>
            </a:xfrm>
            <a:custGeom>
              <a:avLst/>
              <a:gdLst/>
              <a:ahLst/>
              <a:cxnLst>
                <a:cxn ang="0">
                  <a:pos x="94" y="24"/>
                </a:cxn>
                <a:cxn ang="0">
                  <a:pos x="94" y="38"/>
                </a:cxn>
                <a:cxn ang="0">
                  <a:pos x="106" y="76"/>
                </a:cxn>
                <a:cxn ang="0">
                  <a:pos x="96" y="98"/>
                </a:cxn>
                <a:cxn ang="0">
                  <a:pos x="98" y="134"/>
                </a:cxn>
                <a:cxn ang="0">
                  <a:pos x="76" y="170"/>
                </a:cxn>
                <a:cxn ang="0">
                  <a:pos x="70" y="210"/>
                </a:cxn>
                <a:cxn ang="0">
                  <a:pos x="76" y="234"/>
                </a:cxn>
                <a:cxn ang="0">
                  <a:pos x="68" y="264"/>
                </a:cxn>
                <a:cxn ang="0">
                  <a:pos x="60" y="308"/>
                </a:cxn>
                <a:cxn ang="0">
                  <a:pos x="50" y="368"/>
                </a:cxn>
                <a:cxn ang="0">
                  <a:pos x="48" y="398"/>
                </a:cxn>
                <a:cxn ang="0">
                  <a:pos x="50" y="424"/>
                </a:cxn>
                <a:cxn ang="0">
                  <a:pos x="50" y="430"/>
                </a:cxn>
                <a:cxn ang="0">
                  <a:pos x="52" y="466"/>
                </a:cxn>
                <a:cxn ang="0">
                  <a:pos x="42" y="510"/>
                </a:cxn>
                <a:cxn ang="0">
                  <a:pos x="36" y="548"/>
                </a:cxn>
                <a:cxn ang="0">
                  <a:pos x="78" y="578"/>
                </a:cxn>
                <a:cxn ang="0">
                  <a:pos x="82" y="582"/>
                </a:cxn>
                <a:cxn ang="0">
                  <a:pos x="54" y="616"/>
                </a:cxn>
                <a:cxn ang="0">
                  <a:pos x="48" y="608"/>
                </a:cxn>
                <a:cxn ang="0">
                  <a:pos x="48" y="588"/>
                </a:cxn>
                <a:cxn ang="0">
                  <a:pos x="42" y="582"/>
                </a:cxn>
                <a:cxn ang="0">
                  <a:pos x="40" y="570"/>
                </a:cxn>
                <a:cxn ang="0">
                  <a:pos x="34" y="576"/>
                </a:cxn>
                <a:cxn ang="0">
                  <a:pos x="28" y="568"/>
                </a:cxn>
                <a:cxn ang="0">
                  <a:pos x="26" y="552"/>
                </a:cxn>
                <a:cxn ang="0">
                  <a:pos x="24" y="544"/>
                </a:cxn>
                <a:cxn ang="0">
                  <a:pos x="18" y="528"/>
                </a:cxn>
                <a:cxn ang="0">
                  <a:pos x="22" y="518"/>
                </a:cxn>
                <a:cxn ang="0">
                  <a:pos x="20" y="508"/>
                </a:cxn>
                <a:cxn ang="0">
                  <a:pos x="24" y="500"/>
                </a:cxn>
                <a:cxn ang="0">
                  <a:pos x="20" y="498"/>
                </a:cxn>
                <a:cxn ang="0">
                  <a:pos x="24" y="488"/>
                </a:cxn>
                <a:cxn ang="0">
                  <a:pos x="16" y="482"/>
                </a:cxn>
                <a:cxn ang="0">
                  <a:pos x="18" y="468"/>
                </a:cxn>
                <a:cxn ang="0">
                  <a:pos x="2" y="468"/>
                </a:cxn>
                <a:cxn ang="0">
                  <a:pos x="0" y="470"/>
                </a:cxn>
                <a:cxn ang="0">
                  <a:pos x="8" y="456"/>
                </a:cxn>
                <a:cxn ang="0">
                  <a:pos x="20" y="460"/>
                </a:cxn>
                <a:cxn ang="0">
                  <a:pos x="30" y="458"/>
                </a:cxn>
                <a:cxn ang="0">
                  <a:pos x="30" y="448"/>
                </a:cxn>
                <a:cxn ang="0">
                  <a:pos x="32" y="442"/>
                </a:cxn>
                <a:cxn ang="0">
                  <a:pos x="38" y="442"/>
                </a:cxn>
                <a:cxn ang="0">
                  <a:pos x="40" y="430"/>
                </a:cxn>
                <a:cxn ang="0">
                  <a:pos x="36" y="406"/>
                </a:cxn>
                <a:cxn ang="0">
                  <a:pos x="42" y="390"/>
                </a:cxn>
                <a:cxn ang="0">
                  <a:pos x="44" y="388"/>
                </a:cxn>
                <a:cxn ang="0">
                  <a:pos x="44" y="374"/>
                </a:cxn>
                <a:cxn ang="0">
                  <a:pos x="30" y="376"/>
                </a:cxn>
                <a:cxn ang="0">
                  <a:pos x="28" y="342"/>
                </a:cxn>
                <a:cxn ang="0">
                  <a:pos x="28" y="312"/>
                </a:cxn>
                <a:cxn ang="0">
                  <a:pos x="32" y="296"/>
                </a:cxn>
                <a:cxn ang="0">
                  <a:pos x="46" y="262"/>
                </a:cxn>
                <a:cxn ang="0">
                  <a:pos x="54" y="226"/>
                </a:cxn>
                <a:cxn ang="0">
                  <a:pos x="56" y="184"/>
                </a:cxn>
                <a:cxn ang="0">
                  <a:pos x="58" y="162"/>
                </a:cxn>
                <a:cxn ang="0">
                  <a:pos x="64" y="134"/>
                </a:cxn>
                <a:cxn ang="0">
                  <a:pos x="68" y="82"/>
                </a:cxn>
                <a:cxn ang="0">
                  <a:pos x="72" y="34"/>
                </a:cxn>
                <a:cxn ang="0">
                  <a:pos x="80" y="0"/>
                </a:cxn>
              </a:cxnLst>
              <a:rect l="0" t="0" r="r" b="b"/>
              <a:pathLst>
                <a:path w="114" h="616">
                  <a:moveTo>
                    <a:pt x="80" y="0"/>
                  </a:moveTo>
                  <a:lnTo>
                    <a:pt x="86" y="6"/>
                  </a:lnTo>
                  <a:lnTo>
                    <a:pt x="88" y="18"/>
                  </a:lnTo>
                  <a:lnTo>
                    <a:pt x="94" y="24"/>
                  </a:lnTo>
                  <a:lnTo>
                    <a:pt x="94" y="30"/>
                  </a:lnTo>
                  <a:lnTo>
                    <a:pt x="92" y="32"/>
                  </a:lnTo>
                  <a:lnTo>
                    <a:pt x="90" y="36"/>
                  </a:lnTo>
                  <a:lnTo>
                    <a:pt x="94" y="38"/>
                  </a:lnTo>
                  <a:lnTo>
                    <a:pt x="94" y="42"/>
                  </a:lnTo>
                  <a:lnTo>
                    <a:pt x="98" y="46"/>
                  </a:lnTo>
                  <a:lnTo>
                    <a:pt x="102" y="74"/>
                  </a:lnTo>
                  <a:lnTo>
                    <a:pt x="106" y="76"/>
                  </a:lnTo>
                  <a:lnTo>
                    <a:pt x="112" y="74"/>
                  </a:lnTo>
                  <a:lnTo>
                    <a:pt x="114" y="80"/>
                  </a:lnTo>
                  <a:lnTo>
                    <a:pt x="112" y="92"/>
                  </a:lnTo>
                  <a:lnTo>
                    <a:pt x="96" y="98"/>
                  </a:lnTo>
                  <a:lnTo>
                    <a:pt x="96" y="106"/>
                  </a:lnTo>
                  <a:lnTo>
                    <a:pt x="94" y="110"/>
                  </a:lnTo>
                  <a:lnTo>
                    <a:pt x="94" y="114"/>
                  </a:lnTo>
                  <a:lnTo>
                    <a:pt x="98" y="134"/>
                  </a:lnTo>
                  <a:lnTo>
                    <a:pt x="90" y="138"/>
                  </a:lnTo>
                  <a:lnTo>
                    <a:pt x="88" y="146"/>
                  </a:lnTo>
                  <a:lnTo>
                    <a:pt x="82" y="152"/>
                  </a:lnTo>
                  <a:lnTo>
                    <a:pt x="76" y="170"/>
                  </a:lnTo>
                  <a:lnTo>
                    <a:pt x="76" y="184"/>
                  </a:lnTo>
                  <a:lnTo>
                    <a:pt x="68" y="200"/>
                  </a:lnTo>
                  <a:lnTo>
                    <a:pt x="68" y="208"/>
                  </a:lnTo>
                  <a:lnTo>
                    <a:pt x="70" y="210"/>
                  </a:lnTo>
                  <a:lnTo>
                    <a:pt x="70" y="216"/>
                  </a:lnTo>
                  <a:lnTo>
                    <a:pt x="74" y="224"/>
                  </a:lnTo>
                  <a:lnTo>
                    <a:pt x="74" y="230"/>
                  </a:lnTo>
                  <a:lnTo>
                    <a:pt x="76" y="234"/>
                  </a:lnTo>
                  <a:lnTo>
                    <a:pt x="76" y="246"/>
                  </a:lnTo>
                  <a:lnTo>
                    <a:pt x="72" y="254"/>
                  </a:lnTo>
                  <a:lnTo>
                    <a:pt x="70" y="262"/>
                  </a:lnTo>
                  <a:lnTo>
                    <a:pt x="68" y="264"/>
                  </a:lnTo>
                  <a:lnTo>
                    <a:pt x="68" y="278"/>
                  </a:lnTo>
                  <a:lnTo>
                    <a:pt x="62" y="286"/>
                  </a:lnTo>
                  <a:lnTo>
                    <a:pt x="60" y="288"/>
                  </a:lnTo>
                  <a:lnTo>
                    <a:pt x="60" y="308"/>
                  </a:lnTo>
                  <a:lnTo>
                    <a:pt x="62" y="320"/>
                  </a:lnTo>
                  <a:lnTo>
                    <a:pt x="56" y="326"/>
                  </a:lnTo>
                  <a:lnTo>
                    <a:pt x="52" y="346"/>
                  </a:lnTo>
                  <a:lnTo>
                    <a:pt x="50" y="368"/>
                  </a:lnTo>
                  <a:lnTo>
                    <a:pt x="52" y="374"/>
                  </a:lnTo>
                  <a:lnTo>
                    <a:pt x="52" y="378"/>
                  </a:lnTo>
                  <a:lnTo>
                    <a:pt x="48" y="388"/>
                  </a:lnTo>
                  <a:lnTo>
                    <a:pt x="48" y="398"/>
                  </a:lnTo>
                  <a:lnTo>
                    <a:pt x="50" y="400"/>
                  </a:lnTo>
                  <a:lnTo>
                    <a:pt x="50" y="408"/>
                  </a:lnTo>
                  <a:lnTo>
                    <a:pt x="52" y="414"/>
                  </a:lnTo>
                  <a:lnTo>
                    <a:pt x="50" y="424"/>
                  </a:lnTo>
                  <a:lnTo>
                    <a:pt x="56" y="424"/>
                  </a:lnTo>
                  <a:lnTo>
                    <a:pt x="58" y="428"/>
                  </a:lnTo>
                  <a:lnTo>
                    <a:pt x="56" y="430"/>
                  </a:lnTo>
                  <a:lnTo>
                    <a:pt x="50" y="430"/>
                  </a:lnTo>
                  <a:lnTo>
                    <a:pt x="50" y="434"/>
                  </a:lnTo>
                  <a:lnTo>
                    <a:pt x="56" y="438"/>
                  </a:lnTo>
                  <a:lnTo>
                    <a:pt x="54" y="444"/>
                  </a:lnTo>
                  <a:lnTo>
                    <a:pt x="52" y="466"/>
                  </a:lnTo>
                  <a:lnTo>
                    <a:pt x="50" y="476"/>
                  </a:lnTo>
                  <a:lnTo>
                    <a:pt x="44" y="486"/>
                  </a:lnTo>
                  <a:lnTo>
                    <a:pt x="44" y="500"/>
                  </a:lnTo>
                  <a:lnTo>
                    <a:pt x="42" y="510"/>
                  </a:lnTo>
                  <a:lnTo>
                    <a:pt x="32" y="524"/>
                  </a:lnTo>
                  <a:lnTo>
                    <a:pt x="30" y="538"/>
                  </a:lnTo>
                  <a:lnTo>
                    <a:pt x="32" y="552"/>
                  </a:lnTo>
                  <a:lnTo>
                    <a:pt x="36" y="548"/>
                  </a:lnTo>
                  <a:lnTo>
                    <a:pt x="44" y="548"/>
                  </a:lnTo>
                  <a:lnTo>
                    <a:pt x="44" y="570"/>
                  </a:lnTo>
                  <a:lnTo>
                    <a:pt x="48" y="576"/>
                  </a:lnTo>
                  <a:lnTo>
                    <a:pt x="78" y="578"/>
                  </a:lnTo>
                  <a:lnTo>
                    <a:pt x="98" y="582"/>
                  </a:lnTo>
                  <a:lnTo>
                    <a:pt x="96" y="584"/>
                  </a:lnTo>
                  <a:lnTo>
                    <a:pt x="86" y="584"/>
                  </a:lnTo>
                  <a:lnTo>
                    <a:pt x="82" y="582"/>
                  </a:lnTo>
                  <a:lnTo>
                    <a:pt x="80" y="586"/>
                  </a:lnTo>
                  <a:lnTo>
                    <a:pt x="64" y="592"/>
                  </a:lnTo>
                  <a:lnTo>
                    <a:pt x="62" y="616"/>
                  </a:lnTo>
                  <a:lnTo>
                    <a:pt x="54" y="616"/>
                  </a:lnTo>
                  <a:lnTo>
                    <a:pt x="46" y="610"/>
                  </a:lnTo>
                  <a:lnTo>
                    <a:pt x="44" y="606"/>
                  </a:lnTo>
                  <a:lnTo>
                    <a:pt x="46" y="604"/>
                  </a:lnTo>
                  <a:lnTo>
                    <a:pt x="48" y="608"/>
                  </a:lnTo>
                  <a:lnTo>
                    <a:pt x="58" y="602"/>
                  </a:lnTo>
                  <a:lnTo>
                    <a:pt x="60" y="596"/>
                  </a:lnTo>
                  <a:lnTo>
                    <a:pt x="56" y="588"/>
                  </a:lnTo>
                  <a:lnTo>
                    <a:pt x="48" y="588"/>
                  </a:lnTo>
                  <a:lnTo>
                    <a:pt x="42" y="590"/>
                  </a:lnTo>
                  <a:lnTo>
                    <a:pt x="42" y="588"/>
                  </a:lnTo>
                  <a:lnTo>
                    <a:pt x="38" y="588"/>
                  </a:lnTo>
                  <a:lnTo>
                    <a:pt x="42" y="582"/>
                  </a:lnTo>
                  <a:lnTo>
                    <a:pt x="40" y="576"/>
                  </a:lnTo>
                  <a:lnTo>
                    <a:pt x="42" y="576"/>
                  </a:lnTo>
                  <a:lnTo>
                    <a:pt x="42" y="572"/>
                  </a:lnTo>
                  <a:lnTo>
                    <a:pt x="40" y="570"/>
                  </a:lnTo>
                  <a:lnTo>
                    <a:pt x="40" y="572"/>
                  </a:lnTo>
                  <a:lnTo>
                    <a:pt x="34" y="570"/>
                  </a:lnTo>
                  <a:lnTo>
                    <a:pt x="36" y="574"/>
                  </a:lnTo>
                  <a:lnTo>
                    <a:pt x="34" y="576"/>
                  </a:lnTo>
                  <a:lnTo>
                    <a:pt x="30" y="568"/>
                  </a:lnTo>
                  <a:lnTo>
                    <a:pt x="32" y="578"/>
                  </a:lnTo>
                  <a:lnTo>
                    <a:pt x="30" y="576"/>
                  </a:lnTo>
                  <a:lnTo>
                    <a:pt x="28" y="568"/>
                  </a:lnTo>
                  <a:lnTo>
                    <a:pt x="26" y="564"/>
                  </a:lnTo>
                  <a:lnTo>
                    <a:pt x="20" y="556"/>
                  </a:lnTo>
                  <a:lnTo>
                    <a:pt x="20" y="552"/>
                  </a:lnTo>
                  <a:lnTo>
                    <a:pt x="26" y="552"/>
                  </a:lnTo>
                  <a:lnTo>
                    <a:pt x="26" y="548"/>
                  </a:lnTo>
                  <a:lnTo>
                    <a:pt x="22" y="548"/>
                  </a:lnTo>
                  <a:lnTo>
                    <a:pt x="20" y="546"/>
                  </a:lnTo>
                  <a:lnTo>
                    <a:pt x="24" y="544"/>
                  </a:lnTo>
                  <a:lnTo>
                    <a:pt x="18" y="542"/>
                  </a:lnTo>
                  <a:lnTo>
                    <a:pt x="14" y="538"/>
                  </a:lnTo>
                  <a:lnTo>
                    <a:pt x="18" y="534"/>
                  </a:lnTo>
                  <a:lnTo>
                    <a:pt x="18" y="528"/>
                  </a:lnTo>
                  <a:lnTo>
                    <a:pt x="24" y="526"/>
                  </a:lnTo>
                  <a:lnTo>
                    <a:pt x="22" y="522"/>
                  </a:lnTo>
                  <a:lnTo>
                    <a:pt x="24" y="516"/>
                  </a:lnTo>
                  <a:lnTo>
                    <a:pt x="22" y="518"/>
                  </a:lnTo>
                  <a:lnTo>
                    <a:pt x="20" y="522"/>
                  </a:lnTo>
                  <a:lnTo>
                    <a:pt x="18" y="522"/>
                  </a:lnTo>
                  <a:lnTo>
                    <a:pt x="18" y="508"/>
                  </a:lnTo>
                  <a:lnTo>
                    <a:pt x="20" y="508"/>
                  </a:lnTo>
                  <a:lnTo>
                    <a:pt x="18" y="506"/>
                  </a:lnTo>
                  <a:lnTo>
                    <a:pt x="18" y="504"/>
                  </a:lnTo>
                  <a:lnTo>
                    <a:pt x="26" y="504"/>
                  </a:lnTo>
                  <a:lnTo>
                    <a:pt x="24" y="500"/>
                  </a:lnTo>
                  <a:lnTo>
                    <a:pt x="18" y="502"/>
                  </a:lnTo>
                  <a:lnTo>
                    <a:pt x="16" y="492"/>
                  </a:lnTo>
                  <a:lnTo>
                    <a:pt x="18" y="492"/>
                  </a:lnTo>
                  <a:lnTo>
                    <a:pt x="20" y="498"/>
                  </a:lnTo>
                  <a:lnTo>
                    <a:pt x="20" y="494"/>
                  </a:lnTo>
                  <a:lnTo>
                    <a:pt x="28" y="496"/>
                  </a:lnTo>
                  <a:lnTo>
                    <a:pt x="26" y="488"/>
                  </a:lnTo>
                  <a:lnTo>
                    <a:pt x="24" y="488"/>
                  </a:lnTo>
                  <a:lnTo>
                    <a:pt x="20" y="488"/>
                  </a:lnTo>
                  <a:lnTo>
                    <a:pt x="20" y="486"/>
                  </a:lnTo>
                  <a:lnTo>
                    <a:pt x="22" y="484"/>
                  </a:lnTo>
                  <a:lnTo>
                    <a:pt x="16" y="482"/>
                  </a:lnTo>
                  <a:lnTo>
                    <a:pt x="22" y="478"/>
                  </a:lnTo>
                  <a:lnTo>
                    <a:pt x="20" y="476"/>
                  </a:lnTo>
                  <a:lnTo>
                    <a:pt x="22" y="474"/>
                  </a:lnTo>
                  <a:lnTo>
                    <a:pt x="18" y="468"/>
                  </a:lnTo>
                  <a:lnTo>
                    <a:pt x="16" y="468"/>
                  </a:lnTo>
                  <a:lnTo>
                    <a:pt x="12" y="470"/>
                  </a:lnTo>
                  <a:lnTo>
                    <a:pt x="6" y="466"/>
                  </a:lnTo>
                  <a:lnTo>
                    <a:pt x="2" y="468"/>
                  </a:lnTo>
                  <a:lnTo>
                    <a:pt x="4" y="470"/>
                  </a:lnTo>
                  <a:lnTo>
                    <a:pt x="4" y="472"/>
                  </a:lnTo>
                  <a:lnTo>
                    <a:pt x="2" y="472"/>
                  </a:lnTo>
                  <a:lnTo>
                    <a:pt x="0" y="470"/>
                  </a:lnTo>
                  <a:lnTo>
                    <a:pt x="2" y="464"/>
                  </a:lnTo>
                  <a:lnTo>
                    <a:pt x="12" y="458"/>
                  </a:lnTo>
                  <a:lnTo>
                    <a:pt x="12" y="456"/>
                  </a:lnTo>
                  <a:lnTo>
                    <a:pt x="8" y="456"/>
                  </a:lnTo>
                  <a:lnTo>
                    <a:pt x="8" y="452"/>
                  </a:lnTo>
                  <a:lnTo>
                    <a:pt x="18" y="452"/>
                  </a:lnTo>
                  <a:lnTo>
                    <a:pt x="22" y="456"/>
                  </a:lnTo>
                  <a:lnTo>
                    <a:pt x="20" y="460"/>
                  </a:lnTo>
                  <a:lnTo>
                    <a:pt x="22" y="462"/>
                  </a:lnTo>
                  <a:lnTo>
                    <a:pt x="24" y="458"/>
                  </a:lnTo>
                  <a:lnTo>
                    <a:pt x="24" y="464"/>
                  </a:lnTo>
                  <a:lnTo>
                    <a:pt x="30" y="458"/>
                  </a:lnTo>
                  <a:lnTo>
                    <a:pt x="28" y="458"/>
                  </a:lnTo>
                  <a:lnTo>
                    <a:pt x="28" y="452"/>
                  </a:lnTo>
                  <a:lnTo>
                    <a:pt x="32" y="450"/>
                  </a:lnTo>
                  <a:lnTo>
                    <a:pt x="30" y="448"/>
                  </a:lnTo>
                  <a:lnTo>
                    <a:pt x="32" y="446"/>
                  </a:lnTo>
                  <a:lnTo>
                    <a:pt x="28" y="446"/>
                  </a:lnTo>
                  <a:lnTo>
                    <a:pt x="28" y="444"/>
                  </a:lnTo>
                  <a:lnTo>
                    <a:pt x="32" y="442"/>
                  </a:lnTo>
                  <a:lnTo>
                    <a:pt x="34" y="442"/>
                  </a:lnTo>
                  <a:lnTo>
                    <a:pt x="36" y="444"/>
                  </a:lnTo>
                  <a:lnTo>
                    <a:pt x="38" y="444"/>
                  </a:lnTo>
                  <a:lnTo>
                    <a:pt x="38" y="442"/>
                  </a:lnTo>
                  <a:lnTo>
                    <a:pt x="30" y="440"/>
                  </a:lnTo>
                  <a:lnTo>
                    <a:pt x="30" y="436"/>
                  </a:lnTo>
                  <a:lnTo>
                    <a:pt x="36" y="434"/>
                  </a:lnTo>
                  <a:lnTo>
                    <a:pt x="40" y="430"/>
                  </a:lnTo>
                  <a:lnTo>
                    <a:pt x="38" y="424"/>
                  </a:lnTo>
                  <a:lnTo>
                    <a:pt x="32" y="418"/>
                  </a:lnTo>
                  <a:lnTo>
                    <a:pt x="36" y="412"/>
                  </a:lnTo>
                  <a:lnTo>
                    <a:pt x="36" y="406"/>
                  </a:lnTo>
                  <a:lnTo>
                    <a:pt x="38" y="398"/>
                  </a:lnTo>
                  <a:lnTo>
                    <a:pt x="38" y="392"/>
                  </a:lnTo>
                  <a:lnTo>
                    <a:pt x="40" y="390"/>
                  </a:lnTo>
                  <a:lnTo>
                    <a:pt x="42" y="390"/>
                  </a:lnTo>
                  <a:lnTo>
                    <a:pt x="38" y="386"/>
                  </a:lnTo>
                  <a:lnTo>
                    <a:pt x="40" y="384"/>
                  </a:lnTo>
                  <a:lnTo>
                    <a:pt x="42" y="384"/>
                  </a:lnTo>
                  <a:lnTo>
                    <a:pt x="44" y="388"/>
                  </a:lnTo>
                  <a:lnTo>
                    <a:pt x="42" y="380"/>
                  </a:lnTo>
                  <a:lnTo>
                    <a:pt x="38" y="380"/>
                  </a:lnTo>
                  <a:lnTo>
                    <a:pt x="40" y="376"/>
                  </a:lnTo>
                  <a:lnTo>
                    <a:pt x="44" y="374"/>
                  </a:lnTo>
                  <a:lnTo>
                    <a:pt x="40" y="374"/>
                  </a:lnTo>
                  <a:lnTo>
                    <a:pt x="36" y="372"/>
                  </a:lnTo>
                  <a:lnTo>
                    <a:pt x="32" y="374"/>
                  </a:lnTo>
                  <a:lnTo>
                    <a:pt x="30" y="376"/>
                  </a:lnTo>
                  <a:lnTo>
                    <a:pt x="26" y="374"/>
                  </a:lnTo>
                  <a:lnTo>
                    <a:pt x="24" y="370"/>
                  </a:lnTo>
                  <a:lnTo>
                    <a:pt x="26" y="342"/>
                  </a:lnTo>
                  <a:lnTo>
                    <a:pt x="28" y="342"/>
                  </a:lnTo>
                  <a:lnTo>
                    <a:pt x="30" y="336"/>
                  </a:lnTo>
                  <a:lnTo>
                    <a:pt x="30" y="328"/>
                  </a:lnTo>
                  <a:lnTo>
                    <a:pt x="28" y="320"/>
                  </a:lnTo>
                  <a:lnTo>
                    <a:pt x="28" y="312"/>
                  </a:lnTo>
                  <a:lnTo>
                    <a:pt x="26" y="306"/>
                  </a:lnTo>
                  <a:lnTo>
                    <a:pt x="26" y="298"/>
                  </a:lnTo>
                  <a:lnTo>
                    <a:pt x="28" y="296"/>
                  </a:lnTo>
                  <a:lnTo>
                    <a:pt x="32" y="296"/>
                  </a:lnTo>
                  <a:lnTo>
                    <a:pt x="32" y="288"/>
                  </a:lnTo>
                  <a:lnTo>
                    <a:pt x="36" y="288"/>
                  </a:lnTo>
                  <a:lnTo>
                    <a:pt x="42" y="268"/>
                  </a:lnTo>
                  <a:lnTo>
                    <a:pt x="46" y="262"/>
                  </a:lnTo>
                  <a:lnTo>
                    <a:pt x="50" y="242"/>
                  </a:lnTo>
                  <a:lnTo>
                    <a:pt x="52" y="240"/>
                  </a:lnTo>
                  <a:lnTo>
                    <a:pt x="52" y="230"/>
                  </a:lnTo>
                  <a:lnTo>
                    <a:pt x="54" y="226"/>
                  </a:lnTo>
                  <a:lnTo>
                    <a:pt x="54" y="220"/>
                  </a:lnTo>
                  <a:lnTo>
                    <a:pt x="52" y="192"/>
                  </a:lnTo>
                  <a:lnTo>
                    <a:pt x="52" y="186"/>
                  </a:lnTo>
                  <a:lnTo>
                    <a:pt x="56" y="184"/>
                  </a:lnTo>
                  <a:lnTo>
                    <a:pt x="56" y="180"/>
                  </a:lnTo>
                  <a:lnTo>
                    <a:pt x="54" y="168"/>
                  </a:lnTo>
                  <a:lnTo>
                    <a:pt x="54" y="164"/>
                  </a:lnTo>
                  <a:lnTo>
                    <a:pt x="58" y="162"/>
                  </a:lnTo>
                  <a:lnTo>
                    <a:pt x="60" y="146"/>
                  </a:lnTo>
                  <a:lnTo>
                    <a:pt x="62" y="144"/>
                  </a:lnTo>
                  <a:lnTo>
                    <a:pt x="62" y="138"/>
                  </a:lnTo>
                  <a:lnTo>
                    <a:pt x="64" y="134"/>
                  </a:lnTo>
                  <a:lnTo>
                    <a:pt x="64" y="118"/>
                  </a:lnTo>
                  <a:lnTo>
                    <a:pt x="68" y="110"/>
                  </a:lnTo>
                  <a:lnTo>
                    <a:pt x="68" y="84"/>
                  </a:lnTo>
                  <a:lnTo>
                    <a:pt x="68" y="82"/>
                  </a:lnTo>
                  <a:lnTo>
                    <a:pt x="70" y="74"/>
                  </a:lnTo>
                  <a:lnTo>
                    <a:pt x="74" y="56"/>
                  </a:lnTo>
                  <a:lnTo>
                    <a:pt x="72" y="46"/>
                  </a:lnTo>
                  <a:lnTo>
                    <a:pt x="72" y="34"/>
                  </a:lnTo>
                  <a:lnTo>
                    <a:pt x="68" y="8"/>
                  </a:lnTo>
                  <a:lnTo>
                    <a:pt x="70" y="6"/>
                  </a:lnTo>
                  <a:lnTo>
                    <a:pt x="76" y="6"/>
                  </a:lnTo>
                  <a:lnTo>
                    <a:pt x="80" y="0"/>
                  </a:lnTo>
                  <a:lnTo>
                    <a:pt x="8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6" name="Freeform 368">
              <a:extLst>
                <a:ext uri="{FF2B5EF4-FFF2-40B4-BE49-F238E27FC236}">
                  <a16:creationId xmlns:a16="http://schemas.microsoft.com/office/drawing/2014/main" xmlns="" id="{EDF9AECE-9DF4-4269-B354-A7532A3658B0}"/>
                </a:ext>
              </a:extLst>
            </p:cNvPr>
            <p:cNvSpPr>
              <a:spLocks/>
            </p:cNvSpPr>
            <p:nvPr/>
          </p:nvSpPr>
          <p:spPr bwMode="auto">
            <a:xfrm>
              <a:off x="2833688" y="5776913"/>
              <a:ext cx="57150" cy="92075"/>
            </a:xfrm>
            <a:custGeom>
              <a:avLst/>
              <a:gdLst/>
              <a:ahLst/>
              <a:cxnLst>
                <a:cxn ang="0">
                  <a:pos x="36" y="54"/>
                </a:cxn>
                <a:cxn ang="0">
                  <a:pos x="30" y="58"/>
                </a:cxn>
                <a:cxn ang="0">
                  <a:pos x="24" y="54"/>
                </a:cxn>
                <a:cxn ang="0">
                  <a:pos x="6" y="54"/>
                </a:cxn>
                <a:cxn ang="0">
                  <a:pos x="4" y="52"/>
                </a:cxn>
                <a:cxn ang="0">
                  <a:pos x="6" y="50"/>
                </a:cxn>
                <a:cxn ang="0">
                  <a:pos x="0" y="50"/>
                </a:cxn>
                <a:cxn ang="0">
                  <a:pos x="0" y="46"/>
                </a:cxn>
                <a:cxn ang="0">
                  <a:pos x="8" y="42"/>
                </a:cxn>
                <a:cxn ang="0">
                  <a:pos x="4" y="36"/>
                </a:cxn>
                <a:cxn ang="0">
                  <a:pos x="14" y="44"/>
                </a:cxn>
                <a:cxn ang="0">
                  <a:pos x="18" y="44"/>
                </a:cxn>
                <a:cxn ang="0">
                  <a:pos x="14" y="42"/>
                </a:cxn>
                <a:cxn ang="0">
                  <a:pos x="16" y="40"/>
                </a:cxn>
                <a:cxn ang="0">
                  <a:pos x="18" y="44"/>
                </a:cxn>
                <a:cxn ang="0">
                  <a:pos x="20" y="40"/>
                </a:cxn>
                <a:cxn ang="0">
                  <a:pos x="24" y="44"/>
                </a:cxn>
                <a:cxn ang="0">
                  <a:pos x="26" y="42"/>
                </a:cxn>
                <a:cxn ang="0">
                  <a:pos x="18" y="38"/>
                </a:cxn>
                <a:cxn ang="0">
                  <a:pos x="16" y="30"/>
                </a:cxn>
                <a:cxn ang="0">
                  <a:pos x="26" y="24"/>
                </a:cxn>
                <a:cxn ang="0">
                  <a:pos x="26" y="22"/>
                </a:cxn>
                <a:cxn ang="0">
                  <a:pos x="24" y="20"/>
                </a:cxn>
                <a:cxn ang="0">
                  <a:pos x="16" y="22"/>
                </a:cxn>
                <a:cxn ang="0">
                  <a:pos x="12" y="20"/>
                </a:cxn>
                <a:cxn ang="0">
                  <a:pos x="12" y="12"/>
                </a:cxn>
                <a:cxn ang="0">
                  <a:pos x="16" y="12"/>
                </a:cxn>
                <a:cxn ang="0">
                  <a:pos x="16" y="10"/>
                </a:cxn>
                <a:cxn ang="0">
                  <a:pos x="14" y="8"/>
                </a:cxn>
                <a:cxn ang="0">
                  <a:pos x="12" y="6"/>
                </a:cxn>
                <a:cxn ang="0">
                  <a:pos x="20" y="6"/>
                </a:cxn>
                <a:cxn ang="0">
                  <a:pos x="22" y="2"/>
                </a:cxn>
                <a:cxn ang="0">
                  <a:pos x="26" y="0"/>
                </a:cxn>
                <a:cxn ang="0">
                  <a:pos x="28" y="4"/>
                </a:cxn>
                <a:cxn ang="0">
                  <a:pos x="34" y="2"/>
                </a:cxn>
                <a:cxn ang="0">
                  <a:pos x="36" y="4"/>
                </a:cxn>
                <a:cxn ang="0">
                  <a:pos x="36" y="54"/>
                </a:cxn>
                <a:cxn ang="0">
                  <a:pos x="36" y="54"/>
                </a:cxn>
              </a:cxnLst>
              <a:rect l="0" t="0" r="r" b="b"/>
              <a:pathLst>
                <a:path w="36" h="58">
                  <a:moveTo>
                    <a:pt x="36" y="54"/>
                  </a:moveTo>
                  <a:lnTo>
                    <a:pt x="30" y="58"/>
                  </a:lnTo>
                  <a:lnTo>
                    <a:pt x="24" y="54"/>
                  </a:lnTo>
                  <a:lnTo>
                    <a:pt x="6" y="54"/>
                  </a:lnTo>
                  <a:lnTo>
                    <a:pt x="4" y="52"/>
                  </a:lnTo>
                  <a:lnTo>
                    <a:pt x="6" y="50"/>
                  </a:lnTo>
                  <a:lnTo>
                    <a:pt x="0" y="50"/>
                  </a:lnTo>
                  <a:lnTo>
                    <a:pt x="0" y="46"/>
                  </a:lnTo>
                  <a:lnTo>
                    <a:pt x="8" y="42"/>
                  </a:lnTo>
                  <a:lnTo>
                    <a:pt x="4" y="36"/>
                  </a:lnTo>
                  <a:lnTo>
                    <a:pt x="14" y="44"/>
                  </a:lnTo>
                  <a:lnTo>
                    <a:pt x="18" y="44"/>
                  </a:lnTo>
                  <a:lnTo>
                    <a:pt x="14" y="42"/>
                  </a:lnTo>
                  <a:lnTo>
                    <a:pt x="16" y="40"/>
                  </a:lnTo>
                  <a:lnTo>
                    <a:pt x="18" y="44"/>
                  </a:lnTo>
                  <a:lnTo>
                    <a:pt x="20" y="40"/>
                  </a:lnTo>
                  <a:lnTo>
                    <a:pt x="24" y="44"/>
                  </a:lnTo>
                  <a:lnTo>
                    <a:pt x="26" y="42"/>
                  </a:lnTo>
                  <a:lnTo>
                    <a:pt x="18" y="38"/>
                  </a:lnTo>
                  <a:lnTo>
                    <a:pt x="16" y="30"/>
                  </a:lnTo>
                  <a:lnTo>
                    <a:pt x="26" y="24"/>
                  </a:lnTo>
                  <a:lnTo>
                    <a:pt x="26" y="22"/>
                  </a:lnTo>
                  <a:lnTo>
                    <a:pt x="24" y="20"/>
                  </a:lnTo>
                  <a:lnTo>
                    <a:pt x="16" y="22"/>
                  </a:lnTo>
                  <a:lnTo>
                    <a:pt x="12" y="20"/>
                  </a:lnTo>
                  <a:lnTo>
                    <a:pt x="12" y="12"/>
                  </a:lnTo>
                  <a:lnTo>
                    <a:pt x="16" y="12"/>
                  </a:lnTo>
                  <a:lnTo>
                    <a:pt x="16" y="10"/>
                  </a:lnTo>
                  <a:lnTo>
                    <a:pt x="14" y="8"/>
                  </a:lnTo>
                  <a:lnTo>
                    <a:pt x="12" y="6"/>
                  </a:lnTo>
                  <a:lnTo>
                    <a:pt x="20" y="6"/>
                  </a:lnTo>
                  <a:lnTo>
                    <a:pt x="22" y="2"/>
                  </a:lnTo>
                  <a:lnTo>
                    <a:pt x="26" y="0"/>
                  </a:lnTo>
                  <a:lnTo>
                    <a:pt x="28" y="4"/>
                  </a:lnTo>
                  <a:lnTo>
                    <a:pt x="34" y="2"/>
                  </a:lnTo>
                  <a:lnTo>
                    <a:pt x="36" y="4"/>
                  </a:lnTo>
                  <a:lnTo>
                    <a:pt x="36" y="54"/>
                  </a:lnTo>
                  <a:lnTo>
                    <a:pt x="36" y="5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7" name="Freeform 369">
              <a:extLst>
                <a:ext uri="{FF2B5EF4-FFF2-40B4-BE49-F238E27FC236}">
                  <a16:creationId xmlns:a16="http://schemas.microsoft.com/office/drawing/2014/main" xmlns="" id="{BFC704FA-37FA-48DB-9E26-0AA3C8E54BE9}"/>
                </a:ext>
              </a:extLst>
            </p:cNvPr>
            <p:cNvSpPr>
              <a:spLocks/>
            </p:cNvSpPr>
            <p:nvPr/>
          </p:nvSpPr>
          <p:spPr bwMode="auto">
            <a:xfrm>
              <a:off x="4913313" y="3290888"/>
              <a:ext cx="73025" cy="92075"/>
            </a:xfrm>
            <a:custGeom>
              <a:avLst/>
              <a:gdLst/>
              <a:ahLst/>
              <a:cxnLst>
                <a:cxn ang="0">
                  <a:pos x="22" y="50"/>
                </a:cxn>
                <a:cxn ang="0">
                  <a:pos x="22" y="58"/>
                </a:cxn>
                <a:cxn ang="0">
                  <a:pos x="26" y="58"/>
                </a:cxn>
                <a:cxn ang="0">
                  <a:pos x="26" y="54"/>
                </a:cxn>
                <a:cxn ang="0">
                  <a:pos x="32" y="48"/>
                </a:cxn>
                <a:cxn ang="0">
                  <a:pos x="32" y="40"/>
                </a:cxn>
                <a:cxn ang="0">
                  <a:pos x="44" y="40"/>
                </a:cxn>
                <a:cxn ang="0">
                  <a:pos x="46" y="32"/>
                </a:cxn>
                <a:cxn ang="0">
                  <a:pos x="40" y="30"/>
                </a:cxn>
                <a:cxn ang="0">
                  <a:pos x="38" y="22"/>
                </a:cxn>
                <a:cxn ang="0">
                  <a:pos x="34" y="18"/>
                </a:cxn>
                <a:cxn ang="0">
                  <a:pos x="34" y="10"/>
                </a:cxn>
                <a:cxn ang="0">
                  <a:pos x="34" y="8"/>
                </a:cxn>
                <a:cxn ang="0">
                  <a:pos x="22" y="6"/>
                </a:cxn>
                <a:cxn ang="0">
                  <a:pos x="12" y="0"/>
                </a:cxn>
                <a:cxn ang="0">
                  <a:pos x="4" y="2"/>
                </a:cxn>
                <a:cxn ang="0">
                  <a:pos x="0" y="6"/>
                </a:cxn>
                <a:cxn ang="0">
                  <a:pos x="2" y="6"/>
                </a:cxn>
                <a:cxn ang="0">
                  <a:pos x="10" y="14"/>
                </a:cxn>
                <a:cxn ang="0">
                  <a:pos x="12" y="18"/>
                </a:cxn>
                <a:cxn ang="0">
                  <a:pos x="20" y="34"/>
                </a:cxn>
                <a:cxn ang="0">
                  <a:pos x="22" y="50"/>
                </a:cxn>
                <a:cxn ang="0">
                  <a:pos x="22" y="50"/>
                </a:cxn>
              </a:cxnLst>
              <a:rect l="0" t="0" r="r" b="b"/>
              <a:pathLst>
                <a:path w="46" h="58">
                  <a:moveTo>
                    <a:pt x="22" y="50"/>
                  </a:moveTo>
                  <a:lnTo>
                    <a:pt x="22" y="58"/>
                  </a:lnTo>
                  <a:lnTo>
                    <a:pt x="26" y="58"/>
                  </a:lnTo>
                  <a:lnTo>
                    <a:pt x="26" y="54"/>
                  </a:lnTo>
                  <a:lnTo>
                    <a:pt x="32" y="48"/>
                  </a:lnTo>
                  <a:lnTo>
                    <a:pt x="32" y="40"/>
                  </a:lnTo>
                  <a:lnTo>
                    <a:pt x="44" y="40"/>
                  </a:lnTo>
                  <a:lnTo>
                    <a:pt x="46" y="32"/>
                  </a:lnTo>
                  <a:lnTo>
                    <a:pt x="40" y="30"/>
                  </a:lnTo>
                  <a:lnTo>
                    <a:pt x="38" y="22"/>
                  </a:lnTo>
                  <a:lnTo>
                    <a:pt x="34" y="18"/>
                  </a:lnTo>
                  <a:lnTo>
                    <a:pt x="34" y="10"/>
                  </a:lnTo>
                  <a:lnTo>
                    <a:pt x="34" y="8"/>
                  </a:lnTo>
                  <a:lnTo>
                    <a:pt x="22" y="6"/>
                  </a:lnTo>
                  <a:lnTo>
                    <a:pt x="12" y="0"/>
                  </a:lnTo>
                  <a:lnTo>
                    <a:pt x="4" y="2"/>
                  </a:lnTo>
                  <a:lnTo>
                    <a:pt x="0" y="6"/>
                  </a:lnTo>
                  <a:lnTo>
                    <a:pt x="2" y="6"/>
                  </a:lnTo>
                  <a:lnTo>
                    <a:pt x="10" y="14"/>
                  </a:lnTo>
                  <a:lnTo>
                    <a:pt x="12" y="18"/>
                  </a:lnTo>
                  <a:lnTo>
                    <a:pt x="20" y="34"/>
                  </a:lnTo>
                  <a:lnTo>
                    <a:pt x="22" y="50"/>
                  </a:lnTo>
                  <a:lnTo>
                    <a:pt x="22" y="5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8" name="Freeform 370">
              <a:extLst>
                <a:ext uri="{FF2B5EF4-FFF2-40B4-BE49-F238E27FC236}">
                  <a16:creationId xmlns:a16="http://schemas.microsoft.com/office/drawing/2014/main" xmlns="" id="{9A37FB16-E61A-438C-A6DF-22BB84A3F393}"/>
                </a:ext>
              </a:extLst>
            </p:cNvPr>
            <p:cNvSpPr>
              <a:spLocks/>
            </p:cNvSpPr>
            <p:nvPr/>
          </p:nvSpPr>
          <p:spPr bwMode="auto">
            <a:xfrm>
              <a:off x="4779963" y="3300413"/>
              <a:ext cx="200025" cy="139700"/>
            </a:xfrm>
            <a:custGeom>
              <a:avLst/>
              <a:gdLst/>
              <a:ahLst/>
              <a:cxnLst>
                <a:cxn ang="0">
                  <a:pos x="104" y="28"/>
                </a:cxn>
                <a:cxn ang="0">
                  <a:pos x="96" y="12"/>
                </a:cxn>
                <a:cxn ang="0">
                  <a:pos x="94" y="8"/>
                </a:cxn>
                <a:cxn ang="0">
                  <a:pos x="86" y="0"/>
                </a:cxn>
                <a:cxn ang="0">
                  <a:pos x="84" y="0"/>
                </a:cxn>
                <a:cxn ang="0">
                  <a:pos x="62" y="8"/>
                </a:cxn>
                <a:cxn ang="0">
                  <a:pos x="58" y="4"/>
                </a:cxn>
                <a:cxn ang="0">
                  <a:pos x="34" y="6"/>
                </a:cxn>
                <a:cxn ang="0">
                  <a:pos x="24" y="14"/>
                </a:cxn>
                <a:cxn ang="0">
                  <a:pos x="20" y="20"/>
                </a:cxn>
                <a:cxn ang="0">
                  <a:pos x="12" y="38"/>
                </a:cxn>
                <a:cxn ang="0">
                  <a:pos x="0" y="42"/>
                </a:cxn>
                <a:cxn ang="0">
                  <a:pos x="6" y="46"/>
                </a:cxn>
                <a:cxn ang="0">
                  <a:pos x="10" y="58"/>
                </a:cxn>
                <a:cxn ang="0">
                  <a:pos x="16" y="60"/>
                </a:cxn>
                <a:cxn ang="0">
                  <a:pos x="16" y="66"/>
                </a:cxn>
                <a:cxn ang="0">
                  <a:pos x="26" y="70"/>
                </a:cxn>
                <a:cxn ang="0">
                  <a:pos x="30" y="68"/>
                </a:cxn>
                <a:cxn ang="0">
                  <a:pos x="32" y="72"/>
                </a:cxn>
                <a:cxn ang="0">
                  <a:pos x="28" y="74"/>
                </a:cxn>
                <a:cxn ang="0">
                  <a:pos x="30" y="78"/>
                </a:cxn>
                <a:cxn ang="0">
                  <a:pos x="34" y="78"/>
                </a:cxn>
                <a:cxn ang="0">
                  <a:pos x="36" y="80"/>
                </a:cxn>
                <a:cxn ang="0">
                  <a:pos x="34" y="84"/>
                </a:cxn>
                <a:cxn ang="0">
                  <a:pos x="38" y="86"/>
                </a:cxn>
                <a:cxn ang="0">
                  <a:pos x="70" y="88"/>
                </a:cxn>
                <a:cxn ang="0">
                  <a:pos x="90" y="80"/>
                </a:cxn>
                <a:cxn ang="0">
                  <a:pos x="94" y="80"/>
                </a:cxn>
                <a:cxn ang="0">
                  <a:pos x="104" y="82"/>
                </a:cxn>
                <a:cxn ang="0">
                  <a:pos x="108" y="86"/>
                </a:cxn>
                <a:cxn ang="0">
                  <a:pos x="112" y="86"/>
                </a:cxn>
                <a:cxn ang="0">
                  <a:pos x="112" y="76"/>
                </a:cxn>
                <a:cxn ang="0">
                  <a:pos x="116" y="64"/>
                </a:cxn>
                <a:cxn ang="0">
                  <a:pos x="118" y="64"/>
                </a:cxn>
                <a:cxn ang="0">
                  <a:pos x="118" y="66"/>
                </a:cxn>
                <a:cxn ang="0">
                  <a:pos x="114" y="72"/>
                </a:cxn>
                <a:cxn ang="0">
                  <a:pos x="116" y="74"/>
                </a:cxn>
                <a:cxn ang="0">
                  <a:pos x="124" y="66"/>
                </a:cxn>
                <a:cxn ang="0">
                  <a:pos x="126" y="66"/>
                </a:cxn>
                <a:cxn ang="0">
                  <a:pos x="126" y="62"/>
                </a:cxn>
                <a:cxn ang="0">
                  <a:pos x="126" y="56"/>
                </a:cxn>
                <a:cxn ang="0">
                  <a:pos x="122" y="54"/>
                </a:cxn>
                <a:cxn ang="0">
                  <a:pos x="112" y="58"/>
                </a:cxn>
                <a:cxn ang="0">
                  <a:pos x="108" y="54"/>
                </a:cxn>
                <a:cxn ang="0">
                  <a:pos x="106" y="54"/>
                </a:cxn>
                <a:cxn ang="0">
                  <a:pos x="106" y="52"/>
                </a:cxn>
                <a:cxn ang="0">
                  <a:pos x="106" y="44"/>
                </a:cxn>
                <a:cxn ang="0">
                  <a:pos x="104" y="28"/>
                </a:cxn>
                <a:cxn ang="0">
                  <a:pos x="104" y="28"/>
                </a:cxn>
              </a:cxnLst>
              <a:rect l="0" t="0" r="r" b="b"/>
              <a:pathLst>
                <a:path w="126" h="88">
                  <a:moveTo>
                    <a:pt x="104" y="28"/>
                  </a:moveTo>
                  <a:lnTo>
                    <a:pt x="96" y="12"/>
                  </a:lnTo>
                  <a:lnTo>
                    <a:pt x="94" y="8"/>
                  </a:lnTo>
                  <a:lnTo>
                    <a:pt x="86" y="0"/>
                  </a:lnTo>
                  <a:lnTo>
                    <a:pt x="84" y="0"/>
                  </a:lnTo>
                  <a:lnTo>
                    <a:pt x="62" y="8"/>
                  </a:lnTo>
                  <a:lnTo>
                    <a:pt x="58" y="4"/>
                  </a:lnTo>
                  <a:lnTo>
                    <a:pt x="34" y="6"/>
                  </a:lnTo>
                  <a:lnTo>
                    <a:pt x="24" y="14"/>
                  </a:lnTo>
                  <a:lnTo>
                    <a:pt x="20" y="20"/>
                  </a:lnTo>
                  <a:lnTo>
                    <a:pt x="12" y="38"/>
                  </a:lnTo>
                  <a:lnTo>
                    <a:pt x="0" y="42"/>
                  </a:lnTo>
                  <a:lnTo>
                    <a:pt x="6" y="46"/>
                  </a:lnTo>
                  <a:lnTo>
                    <a:pt x="10" y="58"/>
                  </a:lnTo>
                  <a:lnTo>
                    <a:pt x="16" y="60"/>
                  </a:lnTo>
                  <a:lnTo>
                    <a:pt x="16" y="66"/>
                  </a:lnTo>
                  <a:lnTo>
                    <a:pt x="26" y="70"/>
                  </a:lnTo>
                  <a:lnTo>
                    <a:pt x="30" y="68"/>
                  </a:lnTo>
                  <a:lnTo>
                    <a:pt x="32" y="72"/>
                  </a:lnTo>
                  <a:lnTo>
                    <a:pt x="28" y="74"/>
                  </a:lnTo>
                  <a:lnTo>
                    <a:pt x="30" y="78"/>
                  </a:lnTo>
                  <a:lnTo>
                    <a:pt x="34" y="78"/>
                  </a:lnTo>
                  <a:lnTo>
                    <a:pt x="36" y="80"/>
                  </a:lnTo>
                  <a:lnTo>
                    <a:pt x="34" y="84"/>
                  </a:lnTo>
                  <a:lnTo>
                    <a:pt x="38" y="86"/>
                  </a:lnTo>
                  <a:lnTo>
                    <a:pt x="70" y="88"/>
                  </a:lnTo>
                  <a:lnTo>
                    <a:pt x="90" y="80"/>
                  </a:lnTo>
                  <a:lnTo>
                    <a:pt x="94" y="80"/>
                  </a:lnTo>
                  <a:lnTo>
                    <a:pt x="104" y="82"/>
                  </a:lnTo>
                  <a:lnTo>
                    <a:pt x="108" y="86"/>
                  </a:lnTo>
                  <a:lnTo>
                    <a:pt x="112" y="86"/>
                  </a:lnTo>
                  <a:lnTo>
                    <a:pt x="112" y="76"/>
                  </a:lnTo>
                  <a:lnTo>
                    <a:pt x="116" y="64"/>
                  </a:lnTo>
                  <a:lnTo>
                    <a:pt x="118" y="64"/>
                  </a:lnTo>
                  <a:lnTo>
                    <a:pt x="118" y="66"/>
                  </a:lnTo>
                  <a:lnTo>
                    <a:pt x="114" y="72"/>
                  </a:lnTo>
                  <a:lnTo>
                    <a:pt x="116" y="74"/>
                  </a:lnTo>
                  <a:lnTo>
                    <a:pt x="124" y="66"/>
                  </a:lnTo>
                  <a:lnTo>
                    <a:pt x="126" y="66"/>
                  </a:lnTo>
                  <a:lnTo>
                    <a:pt x="126" y="62"/>
                  </a:lnTo>
                  <a:lnTo>
                    <a:pt x="126" y="56"/>
                  </a:lnTo>
                  <a:lnTo>
                    <a:pt x="122" y="54"/>
                  </a:lnTo>
                  <a:lnTo>
                    <a:pt x="112" y="58"/>
                  </a:lnTo>
                  <a:lnTo>
                    <a:pt x="108" y="54"/>
                  </a:lnTo>
                  <a:lnTo>
                    <a:pt x="106" y="54"/>
                  </a:lnTo>
                  <a:lnTo>
                    <a:pt x="106" y="52"/>
                  </a:lnTo>
                  <a:lnTo>
                    <a:pt x="106" y="44"/>
                  </a:lnTo>
                  <a:lnTo>
                    <a:pt x="104" y="28"/>
                  </a:lnTo>
                  <a:lnTo>
                    <a:pt x="104"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399" name="Freeform 371">
              <a:extLst>
                <a:ext uri="{FF2B5EF4-FFF2-40B4-BE49-F238E27FC236}">
                  <a16:creationId xmlns:a16="http://schemas.microsoft.com/office/drawing/2014/main" xmlns="" id="{43098277-F56F-4557-B71F-5D6099A1476F}"/>
                </a:ext>
              </a:extLst>
            </p:cNvPr>
            <p:cNvSpPr>
              <a:spLocks/>
            </p:cNvSpPr>
            <p:nvPr/>
          </p:nvSpPr>
          <p:spPr bwMode="auto">
            <a:xfrm>
              <a:off x="4179888" y="3059113"/>
              <a:ext cx="53975" cy="47625"/>
            </a:xfrm>
            <a:custGeom>
              <a:avLst/>
              <a:gdLst/>
              <a:ahLst/>
              <a:cxnLst>
                <a:cxn ang="0">
                  <a:pos x="26" y="30"/>
                </a:cxn>
                <a:cxn ang="0">
                  <a:pos x="28" y="28"/>
                </a:cxn>
                <a:cxn ang="0">
                  <a:pos x="30" y="26"/>
                </a:cxn>
                <a:cxn ang="0">
                  <a:pos x="32" y="24"/>
                </a:cxn>
                <a:cxn ang="0">
                  <a:pos x="34" y="24"/>
                </a:cxn>
                <a:cxn ang="0">
                  <a:pos x="32" y="18"/>
                </a:cxn>
                <a:cxn ang="0">
                  <a:pos x="34" y="22"/>
                </a:cxn>
                <a:cxn ang="0">
                  <a:pos x="34" y="18"/>
                </a:cxn>
                <a:cxn ang="0">
                  <a:pos x="32" y="16"/>
                </a:cxn>
                <a:cxn ang="0">
                  <a:pos x="28" y="16"/>
                </a:cxn>
                <a:cxn ang="0">
                  <a:pos x="30" y="14"/>
                </a:cxn>
                <a:cxn ang="0">
                  <a:pos x="30" y="8"/>
                </a:cxn>
                <a:cxn ang="0">
                  <a:pos x="26" y="4"/>
                </a:cxn>
                <a:cxn ang="0">
                  <a:pos x="22" y="2"/>
                </a:cxn>
                <a:cxn ang="0">
                  <a:pos x="12" y="6"/>
                </a:cxn>
                <a:cxn ang="0">
                  <a:pos x="12" y="4"/>
                </a:cxn>
                <a:cxn ang="0">
                  <a:pos x="14" y="2"/>
                </a:cxn>
                <a:cxn ang="0">
                  <a:pos x="12" y="0"/>
                </a:cxn>
                <a:cxn ang="0">
                  <a:pos x="10" y="0"/>
                </a:cxn>
                <a:cxn ang="0">
                  <a:pos x="8" y="2"/>
                </a:cxn>
                <a:cxn ang="0">
                  <a:pos x="8" y="8"/>
                </a:cxn>
                <a:cxn ang="0">
                  <a:pos x="8" y="8"/>
                </a:cxn>
                <a:cxn ang="0">
                  <a:pos x="6" y="14"/>
                </a:cxn>
                <a:cxn ang="0">
                  <a:pos x="2" y="14"/>
                </a:cxn>
                <a:cxn ang="0">
                  <a:pos x="2" y="16"/>
                </a:cxn>
                <a:cxn ang="0">
                  <a:pos x="0" y="18"/>
                </a:cxn>
                <a:cxn ang="0">
                  <a:pos x="4" y="22"/>
                </a:cxn>
                <a:cxn ang="0">
                  <a:pos x="6" y="26"/>
                </a:cxn>
                <a:cxn ang="0">
                  <a:pos x="8" y="28"/>
                </a:cxn>
                <a:cxn ang="0">
                  <a:pos x="12" y="22"/>
                </a:cxn>
                <a:cxn ang="0">
                  <a:pos x="20" y="20"/>
                </a:cxn>
                <a:cxn ang="0">
                  <a:pos x="24" y="24"/>
                </a:cxn>
                <a:cxn ang="0">
                  <a:pos x="26" y="30"/>
                </a:cxn>
                <a:cxn ang="0">
                  <a:pos x="26" y="30"/>
                </a:cxn>
              </a:cxnLst>
              <a:rect l="0" t="0" r="r" b="b"/>
              <a:pathLst>
                <a:path w="34" h="30">
                  <a:moveTo>
                    <a:pt x="26" y="30"/>
                  </a:moveTo>
                  <a:lnTo>
                    <a:pt x="28" y="28"/>
                  </a:lnTo>
                  <a:lnTo>
                    <a:pt x="30" y="26"/>
                  </a:lnTo>
                  <a:lnTo>
                    <a:pt x="32" y="24"/>
                  </a:lnTo>
                  <a:lnTo>
                    <a:pt x="34" y="24"/>
                  </a:lnTo>
                  <a:lnTo>
                    <a:pt x="32" y="18"/>
                  </a:lnTo>
                  <a:lnTo>
                    <a:pt x="34" y="22"/>
                  </a:lnTo>
                  <a:lnTo>
                    <a:pt x="34" y="18"/>
                  </a:lnTo>
                  <a:lnTo>
                    <a:pt x="32" y="16"/>
                  </a:lnTo>
                  <a:lnTo>
                    <a:pt x="28" y="16"/>
                  </a:lnTo>
                  <a:lnTo>
                    <a:pt x="30" y="14"/>
                  </a:lnTo>
                  <a:lnTo>
                    <a:pt x="30" y="8"/>
                  </a:lnTo>
                  <a:lnTo>
                    <a:pt x="26" y="4"/>
                  </a:lnTo>
                  <a:lnTo>
                    <a:pt x="22" y="2"/>
                  </a:lnTo>
                  <a:lnTo>
                    <a:pt x="12" y="6"/>
                  </a:lnTo>
                  <a:lnTo>
                    <a:pt x="12" y="4"/>
                  </a:lnTo>
                  <a:lnTo>
                    <a:pt x="14" y="2"/>
                  </a:lnTo>
                  <a:lnTo>
                    <a:pt x="12" y="0"/>
                  </a:lnTo>
                  <a:lnTo>
                    <a:pt x="10" y="0"/>
                  </a:lnTo>
                  <a:lnTo>
                    <a:pt x="8" y="2"/>
                  </a:lnTo>
                  <a:lnTo>
                    <a:pt x="8" y="8"/>
                  </a:lnTo>
                  <a:lnTo>
                    <a:pt x="8" y="8"/>
                  </a:lnTo>
                  <a:lnTo>
                    <a:pt x="6" y="14"/>
                  </a:lnTo>
                  <a:lnTo>
                    <a:pt x="2" y="14"/>
                  </a:lnTo>
                  <a:lnTo>
                    <a:pt x="2" y="16"/>
                  </a:lnTo>
                  <a:lnTo>
                    <a:pt x="0" y="18"/>
                  </a:lnTo>
                  <a:lnTo>
                    <a:pt x="4" y="22"/>
                  </a:lnTo>
                  <a:lnTo>
                    <a:pt x="6" y="26"/>
                  </a:lnTo>
                  <a:lnTo>
                    <a:pt x="8" y="28"/>
                  </a:lnTo>
                  <a:lnTo>
                    <a:pt x="12" y="22"/>
                  </a:lnTo>
                  <a:lnTo>
                    <a:pt x="20" y="20"/>
                  </a:lnTo>
                  <a:lnTo>
                    <a:pt x="24" y="24"/>
                  </a:lnTo>
                  <a:lnTo>
                    <a:pt x="26" y="30"/>
                  </a:lnTo>
                  <a:lnTo>
                    <a:pt x="26" y="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0" name="Freeform 372">
              <a:extLst>
                <a:ext uri="{FF2B5EF4-FFF2-40B4-BE49-F238E27FC236}">
                  <a16:creationId xmlns:a16="http://schemas.microsoft.com/office/drawing/2014/main" xmlns="" id="{674A30A7-3F99-4EE2-8535-BB93FAFEFB1F}"/>
                </a:ext>
              </a:extLst>
            </p:cNvPr>
            <p:cNvSpPr>
              <a:spLocks/>
            </p:cNvSpPr>
            <p:nvPr/>
          </p:nvSpPr>
          <p:spPr bwMode="auto">
            <a:xfrm>
              <a:off x="4545013" y="3725863"/>
              <a:ext cx="336550" cy="323850"/>
            </a:xfrm>
            <a:custGeom>
              <a:avLst/>
              <a:gdLst/>
              <a:ahLst/>
              <a:cxnLst>
                <a:cxn ang="0">
                  <a:pos x="186" y="196"/>
                </a:cxn>
                <a:cxn ang="0">
                  <a:pos x="158" y="182"/>
                </a:cxn>
                <a:cxn ang="0">
                  <a:pos x="132" y="168"/>
                </a:cxn>
                <a:cxn ang="0">
                  <a:pos x="106" y="154"/>
                </a:cxn>
                <a:cxn ang="0">
                  <a:pos x="78" y="152"/>
                </a:cxn>
                <a:cxn ang="0">
                  <a:pos x="72" y="150"/>
                </a:cxn>
                <a:cxn ang="0">
                  <a:pos x="34" y="146"/>
                </a:cxn>
                <a:cxn ang="0">
                  <a:pos x="20" y="130"/>
                </a:cxn>
                <a:cxn ang="0">
                  <a:pos x="10" y="126"/>
                </a:cxn>
                <a:cxn ang="0">
                  <a:pos x="0" y="106"/>
                </a:cxn>
                <a:cxn ang="0">
                  <a:pos x="6" y="102"/>
                </a:cxn>
                <a:cxn ang="0">
                  <a:pos x="4" y="60"/>
                </a:cxn>
                <a:cxn ang="0">
                  <a:pos x="0" y="46"/>
                </a:cxn>
                <a:cxn ang="0">
                  <a:pos x="8" y="42"/>
                </a:cxn>
                <a:cxn ang="0">
                  <a:pos x="10" y="28"/>
                </a:cxn>
                <a:cxn ang="0">
                  <a:pos x="28" y="12"/>
                </a:cxn>
                <a:cxn ang="0">
                  <a:pos x="28" y="0"/>
                </a:cxn>
                <a:cxn ang="0">
                  <a:pos x="50" y="4"/>
                </a:cxn>
                <a:cxn ang="0">
                  <a:pos x="78" y="12"/>
                </a:cxn>
                <a:cxn ang="0">
                  <a:pos x="80" y="20"/>
                </a:cxn>
                <a:cxn ang="0">
                  <a:pos x="90" y="30"/>
                </a:cxn>
                <a:cxn ang="0">
                  <a:pos x="120" y="38"/>
                </a:cxn>
                <a:cxn ang="0">
                  <a:pos x="128" y="44"/>
                </a:cxn>
                <a:cxn ang="0">
                  <a:pos x="142" y="38"/>
                </a:cxn>
                <a:cxn ang="0">
                  <a:pos x="142" y="24"/>
                </a:cxn>
                <a:cxn ang="0">
                  <a:pos x="156" y="6"/>
                </a:cxn>
                <a:cxn ang="0">
                  <a:pos x="182" y="8"/>
                </a:cxn>
                <a:cxn ang="0">
                  <a:pos x="184" y="12"/>
                </a:cxn>
                <a:cxn ang="0">
                  <a:pos x="194" y="16"/>
                </a:cxn>
                <a:cxn ang="0">
                  <a:pos x="212" y="24"/>
                </a:cxn>
                <a:cxn ang="0">
                  <a:pos x="208" y="28"/>
                </a:cxn>
                <a:cxn ang="0">
                  <a:pos x="206" y="48"/>
                </a:cxn>
                <a:cxn ang="0">
                  <a:pos x="208" y="56"/>
                </a:cxn>
                <a:cxn ang="0">
                  <a:pos x="212" y="64"/>
                </a:cxn>
                <a:cxn ang="0">
                  <a:pos x="212" y="90"/>
                </a:cxn>
                <a:cxn ang="0">
                  <a:pos x="212" y="116"/>
                </a:cxn>
                <a:cxn ang="0">
                  <a:pos x="212" y="142"/>
                </a:cxn>
                <a:cxn ang="0">
                  <a:pos x="212" y="168"/>
                </a:cxn>
                <a:cxn ang="0">
                  <a:pos x="212" y="196"/>
                </a:cxn>
                <a:cxn ang="0">
                  <a:pos x="198" y="204"/>
                </a:cxn>
              </a:cxnLst>
              <a:rect l="0" t="0" r="r" b="b"/>
              <a:pathLst>
                <a:path w="212" h="204">
                  <a:moveTo>
                    <a:pt x="198" y="204"/>
                  </a:moveTo>
                  <a:lnTo>
                    <a:pt x="186" y="196"/>
                  </a:lnTo>
                  <a:lnTo>
                    <a:pt x="172" y="190"/>
                  </a:lnTo>
                  <a:lnTo>
                    <a:pt x="158" y="182"/>
                  </a:lnTo>
                  <a:lnTo>
                    <a:pt x="146" y="176"/>
                  </a:lnTo>
                  <a:lnTo>
                    <a:pt x="132" y="168"/>
                  </a:lnTo>
                  <a:lnTo>
                    <a:pt x="118" y="162"/>
                  </a:lnTo>
                  <a:lnTo>
                    <a:pt x="106" y="154"/>
                  </a:lnTo>
                  <a:lnTo>
                    <a:pt x="92" y="148"/>
                  </a:lnTo>
                  <a:lnTo>
                    <a:pt x="78" y="152"/>
                  </a:lnTo>
                  <a:lnTo>
                    <a:pt x="74" y="154"/>
                  </a:lnTo>
                  <a:lnTo>
                    <a:pt x="72" y="150"/>
                  </a:lnTo>
                  <a:lnTo>
                    <a:pt x="64" y="146"/>
                  </a:lnTo>
                  <a:lnTo>
                    <a:pt x="34" y="146"/>
                  </a:lnTo>
                  <a:lnTo>
                    <a:pt x="28" y="134"/>
                  </a:lnTo>
                  <a:lnTo>
                    <a:pt x="20" y="130"/>
                  </a:lnTo>
                  <a:lnTo>
                    <a:pt x="14" y="130"/>
                  </a:lnTo>
                  <a:lnTo>
                    <a:pt x="10" y="126"/>
                  </a:lnTo>
                  <a:lnTo>
                    <a:pt x="8" y="118"/>
                  </a:lnTo>
                  <a:lnTo>
                    <a:pt x="0" y="106"/>
                  </a:lnTo>
                  <a:lnTo>
                    <a:pt x="2" y="104"/>
                  </a:lnTo>
                  <a:lnTo>
                    <a:pt x="6" y="102"/>
                  </a:lnTo>
                  <a:lnTo>
                    <a:pt x="8" y="82"/>
                  </a:lnTo>
                  <a:lnTo>
                    <a:pt x="4" y="60"/>
                  </a:lnTo>
                  <a:lnTo>
                    <a:pt x="0" y="50"/>
                  </a:lnTo>
                  <a:lnTo>
                    <a:pt x="0" y="46"/>
                  </a:lnTo>
                  <a:lnTo>
                    <a:pt x="2" y="44"/>
                  </a:lnTo>
                  <a:lnTo>
                    <a:pt x="8" y="42"/>
                  </a:lnTo>
                  <a:lnTo>
                    <a:pt x="12" y="38"/>
                  </a:lnTo>
                  <a:lnTo>
                    <a:pt x="10" y="28"/>
                  </a:lnTo>
                  <a:lnTo>
                    <a:pt x="12" y="24"/>
                  </a:lnTo>
                  <a:lnTo>
                    <a:pt x="28" y="12"/>
                  </a:lnTo>
                  <a:lnTo>
                    <a:pt x="28" y="10"/>
                  </a:lnTo>
                  <a:lnTo>
                    <a:pt x="28" y="0"/>
                  </a:lnTo>
                  <a:lnTo>
                    <a:pt x="40" y="6"/>
                  </a:lnTo>
                  <a:lnTo>
                    <a:pt x="50" y="4"/>
                  </a:lnTo>
                  <a:lnTo>
                    <a:pt x="60" y="6"/>
                  </a:lnTo>
                  <a:lnTo>
                    <a:pt x="78" y="12"/>
                  </a:lnTo>
                  <a:lnTo>
                    <a:pt x="80" y="14"/>
                  </a:lnTo>
                  <a:lnTo>
                    <a:pt x="80" y="20"/>
                  </a:lnTo>
                  <a:lnTo>
                    <a:pt x="86" y="28"/>
                  </a:lnTo>
                  <a:lnTo>
                    <a:pt x="90" y="30"/>
                  </a:lnTo>
                  <a:lnTo>
                    <a:pt x="112" y="34"/>
                  </a:lnTo>
                  <a:lnTo>
                    <a:pt x="120" y="38"/>
                  </a:lnTo>
                  <a:lnTo>
                    <a:pt x="124" y="44"/>
                  </a:lnTo>
                  <a:lnTo>
                    <a:pt x="128" y="44"/>
                  </a:lnTo>
                  <a:lnTo>
                    <a:pt x="136" y="42"/>
                  </a:lnTo>
                  <a:lnTo>
                    <a:pt x="142" y="38"/>
                  </a:lnTo>
                  <a:lnTo>
                    <a:pt x="144" y="32"/>
                  </a:lnTo>
                  <a:lnTo>
                    <a:pt x="142" y="24"/>
                  </a:lnTo>
                  <a:lnTo>
                    <a:pt x="142" y="16"/>
                  </a:lnTo>
                  <a:lnTo>
                    <a:pt x="156" y="6"/>
                  </a:lnTo>
                  <a:lnTo>
                    <a:pt x="170" y="4"/>
                  </a:lnTo>
                  <a:lnTo>
                    <a:pt x="182" y="8"/>
                  </a:lnTo>
                  <a:lnTo>
                    <a:pt x="184" y="8"/>
                  </a:lnTo>
                  <a:lnTo>
                    <a:pt x="184" y="12"/>
                  </a:lnTo>
                  <a:lnTo>
                    <a:pt x="186" y="14"/>
                  </a:lnTo>
                  <a:lnTo>
                    <a:pt x="194" y="16"/>
                  </a:lnTo>
                  <a:lnTo>
                    <a:pt x="208" y="18"/>
                  </a:lnTo>
                  <a:lnTo>
                    <a:pt x="212" y="24"/>
                  </a:lnTo>
                  <a:lnTo>
                    <a:pt x="210" y="24"/>
                  </a:lnTo>
                  <a:lnTo>
                    <a:pt x="208" y="28"/>
                  </a:lnTo>
                  <a:lnTo>
                    <a:pt x="210" y="44"/>
                  </a:lnTo>
                  <a:lnTo>
                    <a:pt x="206" y="48"/>
                  </a:lnTo>
                  <a:lnTo>
                    <a:pt x="206" y="52"/>
                  </a:lnTo>
                  <a:lnTo>
                    <a:pt x="208" y="56"/>
                  </a:lnTo>
                  <a:lnTo>
                    <a:pt x="208" y="60"/>
                  </a:lnTo>
                  <a:lnTo>
                    <a:pt x="212" y="64"/>
                  </a:lnTo>
                  <a:lnTo>
                    <a:pt x="212" y="76"/>
                  </a:lnTo>
                  <a:lnTo>
                    <a:pt x="212" y="90"/>
                  </a:lnTo>
                  <a:lnTo>
                    <a:pt x="212" y="104"/>
                  </a:lnTo>
                  <a:lnTo>
                    <a:pt x="212" y="116"/>
                  </a:lnTo>
                  <a:lnTo>
                    <a:pt x="212" y="130"/>
                  </a:lnTo>
                  <a:lnTo>
                    <a:pt x="212" y="142"/>
                  </a:lnTo>
                  <a:lnTo>
                    <a:pt x="212" y="156"/>
                  </a:lnTo>
                  <a:lnTo>
                    <a:pt x="212" y="168"/>
                  </a:lnTo>
                  <a:lnTo>
                    <a:pt x="212" y="180"/>
                  </a:lnTo>
                  <a:lnTo>
                    <a:pt x="212" y="196"/>
                  </a:lnTo>
                  <a:lnTo>
                    <a:pt x="198" y="196"/>
                  </a:lnTo>
                  <a:lnTo>
                    <a:pt x="198" y="204"/>
                  </a:lnTo>
                  <a:lnTo>
                    <a:pt x="198" y="20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1" name="Freeform 373">
              <a:extLst>
                <a:ext uri="{FF2B5EF4-FFF2-40B4-BE49-F238E27FC236}">
                  <a16:creationId xmlns:a16="http://schemas.microsoft.com/office/drawing/2014/main" xmlns="" id="{D96C93E3-515E-4026-874C-2BB74C92B156}"/>
                </a:ext>
              </a:extLst>
            </p:cNvPr>
            <p:cNvSpPr>
              <a:spLocks/>
            </p:cNvSpPr>
            <p:nvPr/>
          </p:nvSpPr>
          <p:spPr bwMode="auto">
            <a:xfrm>
              <a:off x="4633913" y="3960813"/>
              <a:ext cx="225425" cy="349250"/>
            </a:xfrm>
            <a:custGeom>
              <a:avLst/>
              <a:gdLst/>
              <a:ahLst/>
              <a:cxnLst>
                <a:cxn ang="0">
                  <a:pos x="142" y="68"/>
                </a:cxn>
                <a:cxn ang="0">
                  <a:pos x="142" y="94"/>
                </a:cxn>
                <a:cxn ang="0">
                  <a:pos x="128" y="108"/>
                </a:cxn>
                <a:cxn ang="0">
                  <a:pos x="120" y="124"/>
                </a:cxn>
                <a:cxn ang="0">
                  <a:pos x="116" y="134"/>
                </a:cxn>
                <a:cxn ang="0">
                  <a:pos x="114" y="146"/>
                </a:cxn>
                <a:cxn ang="0">
                  <a:pos x="120" y="148"/>
                </a:cxn>
                <a:cxn ang="0">
                  <a:pos x="128" y="168"/>
                </a:cxn>
                <a:cxn ang="0">
                  <a:pos x="126" y="172"/>
                </a:cxn>
                <a:cxn ang="0">
                  <a:pos x="112" y="178"/>
                </a:cxn>
                <a:cxn ang="0">
                  <a:pos x="102" y="190"/>
                </a:cxn>
                <a:cxn ang="0">
                  <a:pos x="96" y="194"/>
                </a:cxn>
                <a:cxn ang="0">
                  <a:pos x="76" y="200"/>
                </a:cxn>
                <a:cxn ang="0">
                  <a:pos x="76" y="206"/>
                </a:cxn>
                <a:cxn ang="0">
                  <a:pos x="60" y="214"/>
                </a:cxn>
                <a:cxn ang="0">
                  <a:pos x="42" y="216"/>
                </a:cxn>
                <a:cxn ang="0">
                  <a:pos x="34" y="220"/>
                </a:cxn>
                <a:cxn ang="0">
                  <a:pos x="22" y="204"/>
                </a:cxn>
                <a:cxn ang="0">
                  <a:pos x="12" y="198"/>
                </a:cxn>
                <a:cxn ang="0">
                  <a:pos x="10" y="188"/>
                </a:cxn>
                <a:cxn ang="0">
                  <a:pos x="24" y="188"/>
                </a:cxn>
                <a:cxn ang="0">
                  <a:pos x="24" y="182"/>
                </a:cxn>
                <a:cxn ang="0">
                  <a:pos x="20" y="160"/>
                </a:cxn>
                <a:cxn ang="0">
                  <a:pos x="14" y="146"/>
                </a:cxn>
                <a:cxn ang="0">
                  <a:pos x="10" y="144"/>
                </a:cxn>
                <a:cxn ang="0">
                  <a:pos x="0" y="126"/>
                </a:cxn>
                <a:cxn ang="0">
                  <a:pos x="2" y="122"/>
                </a:cxn>
                <a:cxn ang="0">
                  <a:pos x="26" y="92"/>
                </a:cxn>
                <a:cxn ang="0">
                  <a:pos x="32" y="48"/>
                </a:cxn>
                <a:cxn ang="0">
                  <a:pos x="26" y="36"/>
                </a:cxn>
                <a:cxn ang="0">
                  <a:pos x="22" y="4"/>
                </a:cxn>
                <a:cxn ang="0">
                  <a:pos x="50" y="6"/>
                </a:cxn>
                <a:cxn ang="0">
                  <a:pos x="76" y="20"/>
                </a:cxn>
                <a:cxn ang="0">
                  <a:pos x="102" y="34"/>
                </a:cxn>
                <a:cxn ang="0">
                  <a:pos x="130" y="48"/>
                </a:cxn>
                <a:cxn ang="0">
                  <a:pos x="142" y="56"/>
                </a:cxn>
              </a:cxnLst>
              <a:rect l="0" t="0" r="r" b="b"/>
              <a:pathLst>
                <a:path w="142" h="220">
                  <a:moveTo>
                    <a:pt x="142" y="56"/>
                  </a:moveTo>
                  <a:lnTo>
                    <a:pt x="142" y="68"/>
                  </a:lnTo>
                  <a:lnTo>
                    <a:pt x="142" y="82"/>
                  </a:lnTo>
                  <a:lnTo>
                    <a:pt x="142" y="94"/>
                  </a:lnTo>
                  <a:lnTo>
                    <a:pt x="142" y="108"/>
                  </a:lnTo>
                  <a:lnTo>
                    <a:pt x="128" y="108"/>
                  </a:lnTo>
                  <a:lnTo>
                    <a:pt x="126" y="116"/>
                  </a:lnTo>
                  <a:lnTo>
                    <a:pt x="120" y="124"/>
                  </a:lnTo>
                  <a:lnTo>
                    <a:pt x="120" y="130"/>
                  </a:lnTo>
                  <a:lnTo>
                    <a:pt x="116" y="134"/>
                  </a:lnTo>
                  <a:lnTo>
                    <a:pt x="116" y="140"/>
                  </a:lnTo>
                  <a:lnTo>
                    <a:pt x="114" y="146"/>
                  </a:lnTo>
                  <a:lnTo>
                    <a:pt x="114" y="150"/>
                  </a:lnTo>
                  <a:lnTo>
                    <a:pt x="120" y="148"/>
                  </a:lnTo>
                  <a:lnTo>
                    <a:pt x="120" y="156"/>
                  </a:lnTo>
                  <a:lnTo>
                    <a:pt x="128" y="168"/>
                  </a:lnTo>
                  <a:lnTo>
                    <a:pt x="128" y="170"/>
                  </a:lnTo>
                  <a:lnTo>
                    <a:pt x="126" y="172"/>
                  </a:lnTo>
                  <a:lnTo>
                    <a:pt x="114" y="174"/>
                  </a:lnTo>
                  <a:lnTo>
                    <a:pt x="112" y="178"/>
                  </a:lnTo>
                  <a:lnTo>
                    <a:pt x="112" y="182"/>
                  </a:lnTo>
                  <a:lnTo>
                    <a:pt x="102" y="190"/>
                  </a:lnTo>
                  <a:lnTo>
                    <a:pt x="102" y="194"/>
                  </a:lnTo>
                  <a:lnTo>
                    <a:pt x="96" y="194"/>
                  </a:lnTo>
                  <a:lnTo>
                    <a:pt x="94" y="198"/>
                  </a:lnTo>
                  <a:lnTo>
                    <a:pt x="76" y="200"/>
                  </a:lnTo>
                  <a:lnTo>
                    <a:pt x="74" y="202"/>
                  </a:lnTo>
                  <a:lnTo>
                    <a:pt x="76" y="206"/>
                  </a:lnTo>
                  <a:lnTo>
                    <a:pt x="70" y="212"/>
                  </a:lnTo>
                  <a:lnTo>
                    <a:pt x="60" y="214"/>
                  </a:lnTo>
                  <a:lnTo>
                    <a:pt x="46" y="220"/>
                  </a:lnTo>
                  <a:lnTo>
                    <a:pt x="42" y="216"/>
                  </a:lnTo>
                  <a:lnTo>
                    <a:pt x="40" y="218"/>
                  </a:lnTo>
                  <a:lnTo>
                    <a:pt x="34" y="220"/>
                  </a:lnTo>
                  <a:lnTo>
                    <a:pt x="26" y="220"/>
                  </a:lnTo>
                  <a:lnTo>
                    <a:pt x="22" y="204"/>
                  </a:lnTo>
                  <a:lnTo>
                    <a:pt x="18" y="202"/>
                  </a:lnTo>
                  <a:lnTo>
                    <a:pt x="12" y="198"/>
                  </a:lnTo>
                  <a:lnTo>
                    <a:pt x="8" y="192"/>
                  </a:lnTo>
                  <a:lnTo>
                    <a:pt x="10" y="188"/>
                  </a:lnTo>
                  <a:lnTo>
                    <a:pt x="12" y="186"/>
                  </a:lnTo>
                  <a:lnTo>
                    <a:pt x="24" y="188"/>
                  </a:lnTo>
                  <a:lnTo>
                    <a:pt x="26" y="186"/>
                  </a:lnTo>
                  <a:lnTo>
                    <a:pt x="24" y="182"/>
                  </a:lnTo>
                  <a:lnTo>
                    <a:pt x="18" y="172"/>
                  </a:lnTo>
                  <a:lnTo>
                    <a:pt x="20" y="160"/>
                  </a:lnTo>
                  <a:lnTo>
                    <a:pt x="16" y="148"/>
                  </a:lnTo>
                  <a:lnTo>
                    <a:pt x="14" y="146"/>
                  </a:lnTo>
                  <a:lnTo>
                    <a:pt x="12" y="144"/>
                  </a:lnTo>
                  <a:lnTo>
                    <a:pt x="10" y="144"/>
                  </a:lnTo>
                  <a:lnTo>
                    <a:pt x="2" y="134"/>
                  </a:lnTo>
                  <a:lnTo>
                    <a:pt x="0" y="126"/>
                  </a:lnTo>
                  <a:lnTo>
                    <a:pt x="0" y="124"/>
                  </a:lnTo>
                  <a:lnTo>
                    <a:pt x="2" y="122"/>
                  </a:lnTo>
                  <a:lnTo>
                    <a:pt x="4" y="116"/>
                  </a:lnTo>
                  <a:lnTo>
                    <a:pt x="26" y="92"/>
                  </a:lnTo>
                  <a:lnTo>
                    <a:pt x="28" y="68"/>
                  </a:lnTo>
                  <a:lnTo>
                    <a:pt x="32" y="48"/>
                  </a:lnTo>
                  <a:lnTo>
                    <a:pt x="34" y="42"/>
                  </a:lnTo>
                  <a:lnTo>
                    <a:pt x="26" y="36"/>
                  </a:lnTo>
                  <a:lnTo>
                    <a:pt x="22" y="26"/>
                  </a:lnTo>
                  <a:lnTo>
                    <a:pt x="22" y="4"/>
                  </a:lnTo>
                  <a:lnTo>
                    <a:pt x="36" y="0"/>
                  </a:lnTo>
                  <a:lnTo>
                    <a:pt x="50" y="6"/>
                  </a:lnTo>
                  <a:lnTo>
                    <a:pt x="62" y="14"/>
                  </a:lnTo>
                  <a:lnTo>
                    <a:pt x="76" y="20"/>
                  </a:lnTo>
                  <a:lnTo>
                    <a:pt x="90" y="28"/>
                  </a:lnTo>
                  <a:lnTo>
                    <a:pt x="102" y="34"/>
                  </a:lnTo>
                  <a:lnTo>
                    <a:pt x="116" y="42"/>
                  </a:lnTo>
                  <a:lnTo>
                    <a:pt x="130" y="48"/>
                  </a:lnTo>
                  <a:lnTo>
                    <a:pt x="142" y="56"/>
                  </a:lnTo>
                  <a:lnTo>
                    <a:pt x="142" y="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2" name="Freeform 374">
              <a:extLst>
                <a:ext uri="{FF2B5EF4-FFF2-40B4-BE49-F238E27FC236}">
                  <a16:creationId xmlns:a16="http://schemas.microsoft.com/office/drawing/2014/main" xmlns="" id="{8DAB1DEF-6C3F-4D6E-B54F-73CAD71CBA11}"/>
                </a:ext>
              </a:extLst>
            </p:cNvPr>
            <p:cNvSpPr>
              <a:spLocks/>
            </p:cNvSpPr>
            <p:nvPr/>
          </p:nvSpPr>
          <p:spPr bwMode="auto">
            <a:xfrm>
              <a:off x="4075113" y="3656013"/>
              <a:ext cx="254000" cy="203200"/>
            </a:xfrm>
            <a:custGeom>
              <a:avLst/>
              <a:gdLst/>
              <a:ahLst/>
              <a:cxnLst>
                <a:cxn ang="0">
                  <a:pos x="44" y="128"/>
                </a:cxn>
                <a:cxn ang="0">
                  <a:pos x="14" y="128"/>
                </a:cxn>
                <a:cxn ang="0">
                  <a:pos x="0" y="124"/>
                </a:cxn>
                <a:cxn ang="0">
                  <a:pos x="24" y="114"/>
                </a:cxn>
                <a:cxn ang="0">
                  <a:pos x="40" y="100"/>
                </a:cxn>
                <a:cxn ang="0">
                  <a:pos x="44" y="88"/>
                </a:cxn>
                <a:cxn ang="0">
                  <a:pos x="42" y="72"/>
                </a:cxn>
                <a:cxn ang="0">
                  <a:pos x="50" y="62"/>
                </a:cxn>
                <a:cxn ang="0">
                  <a:pos x="62" y="42"/>
                </a:cxn>
                <a:cxn ang="0">
                  <a:pos x="84" y="28"/>
                </a:cxn>
                <a:cxn ang="0">
                  <a:pos x="96" y="2"/>
                </a:cxn>
                <a:cxn ang="0">
                  <a:pos x="108" y="8"/>
                </a:cxn>
                <a:cxn ang="0">
                  <a:pos x="134" y="8"/>
                </a:cxn>
                <a:cxn ang="0">
                  <a:pos x="142" y="12"/>
                </a:cxn>
                <a:cxn ang="0">
                  <a:pos x="146" y="14"/>
                </a:cxn>
                <a:cxn ang="0">
                  <a:pos x="150" y="18"/>
                </a:cxn>
                <a:cxn ang="0">
                  <a:pos x="150" y="22"/>
                </a:cxn>
                <a:cxn ang="0">
                  <a:pos x="150" y="28"/>
                </a:cxn>
                <a:cxn ang="0">
                  <a:pos x="152" y="36"/>
                </a:cxn>
                <a:cxn ang="0">
                  <a:pos x="152" y="46"/>
                </a:cxn>
                <a:cxn ang="0">
                  <a:pos x="160" y="52"/>
                </a:cxn>
                <a:cxn ang="0">
                  <a:pos x="158" y="60"/>
                </a:cxn>
                <a:cxn ang="0">
                  <a:pos x="134" y="64"/>
                </a:cxn>
                <a:cxn ang="0">
                  <a:pos x="122" y="70"/>
                </a:cxn>
                <a:cxn ang="0">
                  <a:pos x="122" y="74"/>
                </a:cxn>
                <a:cxn ang="0">
                  <a:pos x="124" y="78"/>
                </a:cxn>
                <a:cxn ang="0">
                  <a:pos x="104" y="90"/>
                </a:cxn>
                <a:cxn ang="0">
                  <a:pos x="86" y="94"/>
                </a:cxn>
                <a:cxn ang="0">
                  <a:pos x="78" y="98"/>
                </a:cxn>
                <a:cxn ang="0">
                  <a:pos x="70" y="102"/>
                </a:cxn>
                <a:cxn ang="0">
                  <a:pos x="58" y="110"/>
                </a:cxn>
                <a:cxn ang="0">
                  <a:pos x="58" y="128"/>
                </a:cxn>
              </a:cxnLst>
              <a:rect l="0" t="0" r="r" b="b"/>
              <a:pathLst>
                <a:path w="160" h="128">
                  <a:moveTo>
                    <a:pt x="58" y="128"/>
                  </a:moveTo>
                  <a:lnTo>
                    <a:pt x="44" y="128"/>
                  </a:lnTo>
                  <a:lnTo>
                    <a:pt x="28" y="128"/>
                  </a:lnTo>
                  <a:lnTo>
                    <a:pt x="14" y="128"/>
                  </a:lnTo>
                  <a:lnTo>
                    <a:pt x="0" y="128"/>
                  </a:lnTo>
                  <a:lnTo>
                    <a:pt x="0" y="124"/>
                  </a:lnTo>
                  <a:lnTo>
                    <a:pt x="18" y="120"/>
                  </a:lnTo>
                  <a:lnTo>
                    <a:pt x="24" y="114"/>
                  </a:lnTo>
                  <a:lnTo>
                    <a:pt x="36" y="106"/>
                  </a:lnTo>
                  <a:lnTo>
                    <a:pt x="40" y="100"/>
                  </a:lnTo>
                  <a:lnTo>
                    <a:pt x="44" y="92"/>
                  </a:lnTo>
                  <a:lnTo>
                    <a:pt x="44" y="88"/>
                  </a:lnTo>
                  <a:lnTo>
                    <a:pt x="42" y="82"/>
                  </a:lnTo>
                  <a:lnTo>
                    <a:pt x="42" y="72"/>
                  </a:lnTo>
                  <a:lnTo>
                    <a:pt x="46" y="64"/>
                  </a:lnTo>
                  <a:lnTo>
                    <a:pt x="50" y="62"/>
                  </a:lnTo>
                  <a:lnTo>
                    <a:pt x="52" y="54"/>
                  </a:lnTo>
                  <a:lnTo>
                    <a:pt x="62" y="42"/>
                  </a:lnTo>
                  <a:lnTo>
                    <a:pt x="76" y="36"/>
                  </a:lnTo>
                  <a:lnTo>
                    <a:pt x="84" y="28"/>
                  </a:lnTo>
                  <a:lnTo>
                    <a:pt x="88" y="20"/>
                  </a:lnTo>
                  <a:lnTo>
                    <a:pt x="96" y="2"/>
                  </a:lnTo>
                  <a:lnTo>
                    <a:pt x="102" y="0"/>
                  </a:lnTo>
                  <a:lnTo>
                    <a:pt x="108" y="8"/>
                  </a:lnTo>
                  <a:lnTo>
                    <a:pt x="116" y="12"/>
                  </a:lnTo>
                  <a:lnTo>
                    <a:pt x="134" y="8"/>
                  </a:lnTo>
                  <a:lnTo>
                    <a:pt x="140" y="12"/>
                  </a:lnTo>
                  <a:lnTo>
                    <a:pt x="142" y="12"/>
                  </a:lnTo>
                  <a:lnTo>
                    <a:pt x="146" y="12"/>
                  </a:lnTo>
                  <a:lnTo>
                    <a:pt x="146" y="14"/>
                  </a:lnTo>
                  <a:lnTo>
                    <a:pt x="146" y="16"/>
                  </a:lnTo>
                  <a:lnTo>
                    <a:pt x="150" y="18"/>
                  </a:lnTo>
                  <a:lnTo>
                    <a:pt x="148" y="18"/>
                  </a:lnTo>
                  <a:lnTo>
                    <a:pt x="150" y="22"/>
                  </a:lnTo>
                  <a:lnTo>
                    <a:pt x="150" y="22"/>
                  </a:lnTo>
                  <a:lnTo>
                    <a:pt x="150" y="28"/>
                  </a:lnTo>
                  <a:lnTo>
                    <a:pt x="150" y="34"/>
                  </a:lnTo>
                  <a:lnTo>
                    <a:pt x="152" y="36"/>
                  </a:lnTo>
                  <a:lnTo>
                    <a:pt x="152" y="40"/>
                  </a:lnTo>
                  <a:lnTo>
                    <a:pt x="152" y="46"/>
                  </a:lnTo>
                  <a:lnTo>
                    <a:pt x="154" y="50"/>
                  </a:lnTo>
                  <a:lnTo>
                    <a:pt x="160" y="52"/>
                  </a:lnTo>
                  <a:lnTo>
                    <a:pt x="156" y="56"/>
                  </a:lnTo>
                  <a:lnTo>
                    <a:pt x="158" y="60"/>
                  </a:lnTo>
                  <a:lnTo>
                    <a:pt x="134" y="60"/>
                  </a:lnTo>
                  <a:lnTo>
                    <a:pt x="134" y="64"/>
                  </a:lnTo>
                  <a:lnTo>
                    <a:pt x="122" y="66"/>
                  </a:lnTo>
                  <a:lnTo>
                    <a:pt x="122" y="70"/>
                  </a:lnTo>
                  <a:lnTo>
                    <a:pt x="124" y="70"/>
                  </a:lnTo>
                  <a:lnTo>
                    <a:pt x="122" y="74"/>
                  </a:lnTo>
                  <a:lnTo>
                    <a:pt x="126" y="76"/>
                  </a:lnTo>
                  <a:lnTo>
                    <a:pt x="124" y="78"/>
                  </a:lnTo>
                  <a:lnTo>
                    <a:pt x="108" y="84"/>
                  </a:lnTo>
                  <a:lnTo>
                    <a:pt x="104" y="90"/>
                  </a:lnTo>
                  <a:lnTo>
                    <a:pt x="98" y="94"/>
                  </a:lnTo>
                  <a:lnTo>
                    <a:pt x="86" y="94"/>
                  </a:lnTo>
                  <a:lnTo>
                    <a:pt x="84" y="98"/>
                  </a:lnTo>
                  <a:lnTo>
                    <a:pt x="78" y="98"/>
                  </a:lnTo>
                  <a:lnTo>
                    <a:pt x="72" y="102"/>
                  </a:lnTo>
                  <a:lnTo>
                    <a:pt x="70" y="102"/>
                  </a:lnTo>
                  <a:lnTo>
                    <a:pt x="64" y="106"/>
                  </a:lnTo>
                  <a:lnTo>
                    <a:pt x="58" y="110"/>
                  </a:lnTo>
                  <a:lnTo>
                    <a:pt x="58" y="128"/>
                  </a:lnTo>
                  <a:lnTo>
                    <a:pt x="58" y="1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3" name="Freeform 375">
              <a:extLst>
                <a:ext uri="{FF2B5EF4-FFF2-40B4-BE49-F238E27FC236}">
                  <a16:creationId xmlns:a16="http://schemas.microsoft.com/office/drawing/2014/main" xmlns="" id="{6A481DF9-CA08-4739-BCE6-DB72D170233B}"/>
                </a:ext>
              </a:extLst>
            </p:cNvPr>
            <p:cNvSpPr>
              <a:spLocks/>
            </p:cNvSpPr>
            <p:nvPr/>
          </p:nvSpPr>
          <p:spPr bwMode="auto">
            <a:xfrm>
              <a:off x="3989388" y="3868738"/>
              <a:ext cx="257175" cy="282575"/>
            </a:xfrm>
            <a:custGeom>
              <a:avLst/>
              <a:gdLst/>
              <a:ahLst/>
              <a:cxnLst>
                <a:cxn ang="0">
                  <a:pos x="108" y="168"/>
                </a:cxn>
                <a:cxn ang="0">
                  <a:pos x="138" y="168"/>
                </a:cxn>
                <a:cxn ang="0">
                  <a:pos x="156" y="158"/>
                </a:cxn>
                <a:cxn ang="0">
                  <a:pos x="148" y="142"/>
                </a:cxn>
                <a:cxn ang="0">
                  <a:pos x="146" y="112"/>
                </a:cxn>
                <a:cxn ang="0">
                  <a:pos x="142" y="80"/>
                </a:cxn>
                <a:cxn ang="0">
                  <a:pos x="140" y="50"/>
                </a:cxn>
                <a:cxn ang="0">
                  <a:pos x="150" y="34"/>
                </a:cxn>
                <a:cxn ang="0">
                  <a:pos x="150" y="26"/>
                </a:cxn>
                <a:cxn ang="0">
                  <a:pos x="124" y="8"/>
                </a:cxn>
                <a:cxn ang="0">
                  <a:pos x="112" y="18"/>
                </a:cxn>
                <a:cxn ang="0">
                  <a:pos x="90" y="18"/>
                </a:cxn>
                <a:cxn ang="0">
                  <a:pos x="70" y="18"/>
                </a:cxn>
                <a:cxn ang="0">
                  <a:pos x="68" y="42"/>
                </a:cxn>
                <a:cxn ang="0">
                  <a:pos x="56" y="58"/>
                </a:cxn>
                <a:cxn ang="0">
                  <a:pos x="54" y="74"/>
                </a:cxn>
                <a:cxn ang="0">
                  <a:pos x="42" y="86"/>
                </a:cxn>
                <a:cxn ang="0">
                  <a:pos x="16" y="86"/>
                </a:cxn>
                <a:cxn ang="0">
                  <a:pos x="0" y="92"/>
                </a:cxn>
                <a:cxn ang="0">
                  <a:pos x="6" y="96"/>
                </a:cxn>
                <a:cxn ang="0">
                  <a:pos x="10" y="102"/>
                </a:cxn>
                <a:cxn ang="0">
                  <a:pos x="10" y="108"/>
                </a:cxn>
                <a:cxn ang="0">
                  <a:pos x="12" y="120"/>
                </a:cxn>
                <a:cxn ang="0">
                  <a:pos x="12" y="138"/>
                </a:cxn>
                <a:cxn ang="0">
                  <a:pos x="8" y="154"/>
                </a:cxn>
                <a:cxn ang="0">
                  <a:pos x="24" y="152"/>
                </a:cxn>
                <a:cxn ang="0">
                  <a:pos x="42" y="160"/>
                </a:cxn>
                <a:cxn ang="0">
                  <a:pos x="50" y="166"/>
                </a:cxn>
                <a:cxn ang="0">
                  <a:pos x="56" y="172"/>
                </a:cxn>
                <a:cxn ang="0">
                  <a:pos x="64" y="178"/>
                </a:cxn>
                <a:cxn ang="0">
                  <a:pos x="74" y="164"/>
                </a:cxn>
                <a:cxn ang="0">
                  <a:pos x="82" y="172"/>
                </a:cxn>
                <a:cxn ang="0">
                  <a:pos x="92" y="168"/>
                </a:cxn>
              </a:cxnLst>
              <a:rect l="0" t="0" r="r" b="b"/>
              <a:pathLst>
                <a:path w="162" h="178">
                  <a:moveTo>
                    <a:pt x="92" y="168"/>
                  </a:moveTo>
                  <a:lnTo>
                    <a:pt x="108" y="168"/>
                  </a:lnTo>
                  <a:lnTo>
                    <a:pt x="122" y="168"/>
                  </a:lnTo>
                  <a:lnTo>
                    <a:pt x="138" y="168"/>
                  </a:lnTo>
                  <a:lnTo>
                    <a:pt x="152" y="170"/>
                  </a:lnTo>
                  <a:lnTo>
                    <a:pt x="156" y="158"/>
                  </a:lnTo>
                  <a:lnTo>
                    <a:pt x="150" y="156"/>
                  </a:lnTo>
                  <a:lnTo>
                    <a:pt x="148" y="142"/>
                  </a:lnTo>
                  <a:lnTo>
                    <a:pt x="148" y="126"/>
                  </a:lnTo>
                  <a:lnTo>
                    <a:pt x="146" y="112"/>
                  </a:lnTo>
                  <a:lnTo>
                    <a:pt x="144" y="96"/>
                  </a:lnTo>
                  <a:lnTo>
                    <a:pt x="142" y="80"/>
                  </a:lnTo>
                  <a:lnTo>
                    <a:pt x="142" y="66"/>
                  </a:lnTo>
                  <a:lnTo>
                    <a:pt x="140" y="50"/>
                  </a:lnTo>
                  <a:lnTo>
                    <a:pt x="138" y="34"/>
                  </a:lnTo>
                  <a:lnTo>
                    <a:pt x="150" y="34"/>
                  </a:lnTo>
                  <a:lnTo>
                    <a:pt x="162" y="34"/>
                  </a:lnTo>
                  <a:lnTo>
                    <a:pt x="150" y="26"/>
                  </a:lnTo>
                  <a:lnTo>
                    <a:pt x="138" y="18"/>
                  </a:lnTo>
                  <a:lnTo>
                    <a:pt x="124" y="8"/>
                  </a:lnTo>
                  <a:lnTo>
                    <a:pt x="112" y="0"/>
                  </a:lnTo>
                  <a:lnTo>
                    <a:pt x="112" y="18"/>
                  </a:lnTo>
                  <a:lnTo>
                    <a:pt x="100" y="18"/>
                  </a:lnTo>
                  <a:lnTo>
                    <a:pt x="90" y="18"/>
                  </a:lnTo>
                  <a:lnTo>
                    <a:pt x="80" y="18"/>
                  </a:lnTo>
                  <a:lnTo>
                    <a:pt x="70" y="18"/>
                  </a:lnTo>
                  <a:lnTo>
                    <a:pt x="68" y="30"/>
                  </a:lnTo>
                  <a:lnTo>
                    <a:pt x="68" y="42"/>
                  </a:lnTo>
                  <a:lnTo>
                    <a:pt x="68" y="56"/>
                  </a:lnTo>
                  <a:lnTo>
                    <a:pt x="56" y="58"/>
                  </a:lnTo>
                  <a:lnTo>
                    <a:pt x="52" y="64"/>
                  </a:lnTo>
                  <a:lnTo>
                    <a:pt x="54" y="74"/>
                  </a:lnTo>
                  <a:lnTo>
                    <a:pt x="54" y="86"/>
                  </a:lnTo>
                  <a:lnTo>
                    <a:pt x="42" y="86"/>
                  </a:lnTo>
                  <a:lnTo>
                    <a:pt x="30" y="86"/>
                  </a:lnTo>
                  <a:lnTo>
                    <a:pt x="16" y="86"/>
                  </a:lnTo>
                  <a:lnTo>
                    <a:pt x="4" y="86"/>
                  </a:lnTo>
                  <a:lnTo>
                    <a:pt x="0" y="92"/>
                  </a:lnTo>
                  <a:lnTo>
                    <a:pt x="2" y="90"/>
                  </a:lnTo>
                  <a:lnTo>
                    <a:pt x="6" y="96"/>
                  </a:lnTo>
                  <a:lnTo>
                    <a:pt x="8" y="96"/>
                  </a:lnTo>
                  <a:lnTo>
                    <a:pt x="10" y="102"/>
                  </a:lnTo>
                  <a:lnTo>
                    <a:pt x="10" y="106"/>
                  </a:lnTo>
                  <a:lnTo>
                    <a:pt x="10" y="108"/>
                  </a:lnTo>
                  <a:lnTo>
                    <a:pt x="6" y="114"/>
                  </a:lnTo>
                  <a:lnTo>
                    <a:pt x="12" y="120"/>
                  </a:lnTo>
                  <a:lnTo>
                    <a:pt x="12" y="126"/>
                  </a:lnTo>
                  <a:lnTo>
                    <a:pt x="12" y="138"/>
                  </a:lnTo>
                  <a:lnTo>
                    <a:pt x="6" y="160"/>
                  </a:lnTo>
                  <a:lnTo>
                    <a:pt x="8" y="154"/>
                  </a:lnTo>
                  <a:lnTo>
                    <a:pt x="16" y="154"/>
                  </a:lnTo>
                  <a:lnTo>
                    <a:pt x="24" y="152"/>
                  </a:lnTo>
                  <a:lnTo>
                    <a:pt x="34" y="152"/>
                  </a:lnTo>
                  <a:lnTo>
                    <a:pt x="42" y="160"/>
                  </a:lnTo>
                  <a:lnTo>
                    <a:pt x="46" y="160"/>
                  </a:lnTo>
                  <a:lnTo>
                    <a:pt x="50" y="166"/>
                  </a:lnTo>
                  <a:lnTo>
                    <a:pt x="54" y="168"/>
                  </a:lnTo>
                  <a:lnTo>
                    <a:pt x="56" y="172"/>
                  </a:lnTo>
                  <a:lnTo>
                    <a:pt x="54" y="172"/>
                  </a:lnTo>
                  <a:lnTo>
                    <a:pt x="64" y="178"/>
                  </a:lnTo>
                  <a:lnTo>
                    <a:pt x="70" y="174"/>
                  </a:lnTo>
                  <a:lnTo>
                    <a:pt x="74" y="164"/>
                  </a:lnTo>
                  <a:lnTo>
                    <a:pt x="78" y="164"/>
                  </a:lnTo>
                  <a:lnTo>
                    <a:pt x="82" y="172"/>
                  </a:lnTo>
                  <a:lnTo>
                    <a:pt x="86" y="174"/>
                  </a:lnTo>
                  <a:lnTo>
                    <a:pt x="92" y="168"/>
                  </a:lnTo>
                  <a:lnTo>
                    <a:pt x="92" y="16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4" name="Freeform 376">
              <a:extLst>
                <a:ext uri="{FF2B5EF4-FFF2-40B4-BE49-F238E27FC236}">
                  <a16:creationId xmlns:a16="http://schemas.microsoft.com/office/drawing/2014/main" xmlns="" id="{DBDB248B-61EC-494C-B175-994EC4A6E6F1}"/>
                </a:ext>
              </a:extLst>
            </p:cNvPr>
            <p:cNvSpPr>
              <a:spLocks/>
            </p:cNvSpPr>
            <p:nvPr/>
          </p:nvSpPr>
          <p:spPr bwMode="auto">
            <a:xfrm>
              <a:off x="3989388" y="3859213"/>
              <a:ext cx="177800" cy="155575"/>
            </a:xfrm>
            <a:custGeom>
              <a:avLst/>
              <a:gdLst/>
              <a:ahLst/>
              <a:cxnLst>
                <a:cxn ang="0">
                  <a:pos x="112" y="24"/>
                </a:cxn>
                <a:cxn ang="0">
                  <a:pos x="100" y="24"/>
                </a:cxn>
                <a:cxn ang="0">
                  <a:pos x="90" y="24"/>
                </a:cxn>
                <a:cxn ang="0">
                  <a:pos x="80" y="24"/>
                </a:cxn>
                <a:cxn ang="0">
                  <a:pos x="70" y="24"/>
                </a:cxn>
                <a:cxn ang="0">
                  <a:pos x="68" y="36"/>
                </a:cxn>
                <a:cxn ang="0">
                  <a:pos x="68" y="48"/>
                </a:cxn>
                <a:cxn ang="0">
                  <a:pos x="68" y="62"/>
                </a:cxn>
                <a:cxn ang="0">
                  <a:pos x="56" y="64"/>
                </a:cxn>
                <a:cxn ang="0">
                  <a:pos x="52" y="70"/>
                </a:cxn>
                <a:cxn ang="0">
                  <a:pos x="54" y="80"/>
                </a:cxn>
                <a:cxn ang="0">
                  <a:pos x="54" y="92"/>
                </a:cxn>
                <a:cxn ang="0">
                  <a:pos x="42" y="92"/>
                </a:cxn>
                <a:cxn ang="0">
                  <a:pos x="30" y="92"/>
                </a:cxn>
                <a:cxn ang="0">
                  <a:pos x="16" y="92"/>
                </a:cxn>
                <a:cxn ang="0">
                  <a:pos x="4" y="92"/>
                </a:cxn>
                <a:cxn ang="0">
                  <a:pos x="0" y="98"/>
                </a:cxn>
                <a:cxn ang="0">
                  <a:pos x="2" y="86"/>
                </a:cxn>
                <a:cxn ang="0">
                  <a:pos x="4" y="80"/>
                </a:cxn>
                <a:cxn ang="0">
                  <a:pos x="6" y="78"/>
                </a:cxn>
                <a:cxn ang="0">
                  <a:pos x="12" y="68"/>
                </a:cxn>
                <a:cxn ang="0">
                  <a:pos x="12" y="66"/>
                </a:cxn>
                <a:cxn ang="0">
                  <a:pos x="18" y="56"/>
                </a:cxn>
                <a:cxn ang="0">
                  <a:pos x="30" y="40"/>
                </a:cxn>
                <a:cxn ang="0">
                  <a:pos x="34" y="24"/>
                </a:cxn>
                <a:cxn ang="0">
                  <a:pos x="38" y="18"/>
                </a:cxn>
                <a:cxn ang="0">
                  <a:pos x="46" y="14"/>
                </a:cxn>
                <a:cxn ang="0">
                  <a:pos x="50" y="8"/>
                </a:cxn>
                <a:cxn ang="0">
                  <a:pos x="54" y="0"/>
                </a:cxn>
                <a:cxn ang="0">
                  <a:pos x="68" y="0"/>
                </a:cxn>
                <a:cxn ang="0">
                  <a:pos x="82" y="0"/>
                </a:cxn>
                <a:cxn ang="0">
                  <a:pos x="98" y="0"/>
                </a:cxn>
                <a:cxn ang="0">
                  <a:pos x="112" y="0"/>
                </a:cxn>
                <a:cxn ang="0">
                  <a:pos x="112" y="6"/>
                </a:cxn>
                <a:cxn ang="0">
                  <a:pos x="112" y="24"/>
                </a:cxn>
                <a:cxn ang="0">
                  <a:pos x="112" y="24"/>
                </a:cxn>
              </a:cxnLst>
              <a:rect l="0" t="0" r="r" b="b"/>
              <a:pathLst>
                <a:path w="112" h="98">
                  <a:moveTo>
                    <a:pt x="112" y="24"/>
                  </a:moveTo>
                  <a:lnTo>
                    <a:pt x="100" y="24"/>
                  </a:lnTo>
                  <a:lnTo>
                    <a:pt x="90" y="24"/>
                  </a:lnTo>
                  <a:lnTo>
                    <a:pt x="80" y="24"/>
                  </a:lnTo>
                  <a:lnTo>
                    <a:pt x="70" y="24"/>
                  </a:lnTo>
                  <a:lnTo>
                    <a:pt x="68" y="36"/>
                  </a:lnTo>
                  <a:lnTo>
                    <a:pt x="68" y="48"/>
                  </a:lnTo>
                  <a:lnTo>
                    <a:pt x="68" y="62"/>
                  </a:lnTo>
                  <a:lnTo>
                    <a:pt x="56" y="64"/>
                  </a:lnTo>
                  <a:lnTo>
                    <a:pt x="52" y="70"/>
                  </a:lnTo>
                  <a:lnTo>
                    <a:pt x="54" y="80"/>
                  </a:lnTo>
                  <a:lnTo>
                    <a:pt x="54" y="92"/>
                  </a:lnTo>
                  <a:lnTo>
                    <a:pt x="42" y="92"/>
                  </a:lnTo>
                  <a:lnTo>
                    <a:pt x="30" y="92"/>
                  </a:lnTo>
                  <a:lnTo>
                    <a:pt x="16" y="92"/>
                  </a:lnTo>
                  <a:lnTo>
                    <a:pt x="4" y="92"/>
                  </a:lnTo>
                  <a:lnTo>
                    <a:pt x="0" y="98"/>
                  </a:lnTo>
                  <a:lnTo>
                    <a:pt x="2" y="86"/>
                  </a:lnTo>
                  <a:lnTo>
                    <a:pt x="4" y="80"/>
                  </a:lnTo>
                  <a:lnTo>
                    <a:pt x="6" y="78"/>
                  </a:lnTo>
                  <a:lnTo>
                    <a:pt x="12" y="68"/>
                  </a:lnTo>
                  <a:lnTo>
                    <a:pt x="12" y="66"/>
                  </a:lnTo>
                  <a:lnTo>
                    <a:pt x="18" y="56"/>
                  </a:lnTo>
                  <a:lnTo>
                    <a:pt x="30" y="40"/>
                  </a:lnTo>
                  <a:lnTo>
                    <a:pt x="34" y="24"/>
                  </a:lnTo>
                  <a:lnTo>
                    <a:pt x="38" y="18"/>
                  </a:lnTo>
                  <a:lnTo>
                    <a:pt x="46" y="14"/>
                  </a:lnTo>
                  <a:lnTo>
                    <a:pt x="50" y="8"/>
                  </a:lnTo>
                  <a:lnTo>
                    <a:pt x="54" y="0"/>
                  </a:lnTo>
                  <a:lnTo>
                    <a:pt x="68" y="0"/>
                  </a:lnTo>
                  <a:lnTo>
                    <a:pt x="82" y="0"/>
                  </a:lnTo>
                  <a:lnTo>
                    <a:pt x="98" y="0"/>
                  </a:lnTo>
                  <a:lnTo>
                    <a:pt x="112" y="0"/>
                  </a:lnTo>
                  <a:lnTo>
                    <a:pt x="112" y="6"/>
                  </a:lnTo>
                  <a:lnTo>
                    <a:pt x="112" y="24"/>
                  </a:lnTo>
                  <a:lnTo>
                    <a:pt x="112"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5" name="Freeform 377">
              <a:extLst>
                <a:ext uri="{FF2B5EF4-FFF2-40B4-BE49-F238E27FC236}">
                  <a16:creationId xmlns:a16="http://schemas.microsoft.com/office/drawing/2014/main" xmlns="" id="{C042D8E4-6240-44F9-8EC9-1F196C4F992C}"/>
                </a:ext>
              </a:extLst>
            </p:cNvPr>
            <p:cNvSpPr>
              <a:spLocks/>
            </p:cNvSpPr>
            <p:nvPr/>
          </p:nvSpPr>
          <p:spPr bwMode="auto">
            <a:xfrm>
              <a:off x="4167188" y="3621088"/>
              <a:ext cx="431800" cy="438150"/>
            </a:xfrm>
            <a:custGeom>
              <a:avLst/>
              <a:gdLst/>
              <a:ahLst/>
              <a:cxnLst>
                <a:cxn ang="0">
                  <a:pos x="12" y="164"/>
                </a:cxn>
                <a:cxn ang="0">
                  <a:pos x="38" y="182"/>
                </a:cxn>
                <a:cxn ang="0">
                  <a:pos x="60" y="196"/>
                </a:cxn>
                <a:cxn ang="0">
                  <a:pos x="80" y="210"/>
                </a:cxn>
                <a:cxn ang="0">
                  <a:pos x="100" y="224"/>
                </a:cxn>
                <a:cxn ang="0">
                  <a:pos x="120" y="238"/>
                </a:cxn>
                <a:cxn ang="0">
                  <a:pos x="130" y="250"/>
                </a:cxn>
                <a:cxn ang="0">
                  <a:pos x="140" y="258"/>
                </a:cxn>
                <a:cxn ang="0">
                  <a:pos x="148" y="260"/>
                </a:cxn>
                <a:cxn ang="0">
                  <a:pos x="158" y="270"/>
                </a:cxn>
                <a:cxn ang="0">
                  <a:pos x="158" y="276"/>
                </a:cxn>
                <a:cxn ang="0">
                  <a:pos x="180" y="272"/>
                </a:cxn>
                <a:cxn ang="0">
                  <a:pos x="198" y="262"/>
                </a:cxn>
                <a:cxn ang="0">
                  <a:pos x="214" y="252"/>
                </a:cxn>
                <a:cxn ang="0">
                  <a:pos x="226" y="242"/>
                </a:cxn>
                <a:cxn ang="0">
                  <a:pos x="240" y="234"/>
                </a:cxn>
                <a:cxn ang="0">
                  <a:pos x="252" y="224"/>
                </a:cxn>
                <a:cxn ang="0">
                  <a:pos x="266" y="216"/>
                </a:cxn>
                <a:cxn ang="0">
                  <a:pos x="266" y="200"/>
                </a:cxn>
                <a:cxn ang="0">
                  <a:pos x="252" y="196"/>
                </a:cxn>
                <a:cxn ang="0">
                  <a:pos x="246" y="184"/>
                </a:cxn>
                <a:cxn ang="0">
                  <a:pos x="240" y="170"/>
                </a:cxn>
                <a:cxn ang="0">
                  <a:pos x="246" y="148"/>
                </a:cxn>
                <a:cxn ang="0">
                  <a:pos x="238" y="116"/>
                </a:cxn>
                <a:cxn ang="0">
                  <a:pos x="240" y="110"/>
                </a:cxn>
                <a:cxn ang="0">
                  <a:pos x="224" y="76"/>
                </a:cxn>
                <a:cxn ang="0">
                  <a:pos x="222" y="66"/>
                </a:cxn>
                <a:cxn ang="0">
                  <a:pos x="214" y="52"/>
                </a:cxn>
                <a:cxn ang="0">
                  <a:pos x="228" y="34"/>
                </a:cxn>
                <a:cxn ang="0">
                  <a:pos x="228" y="12"/>
                </a:cxn>
                <a:cxn ang="0">
                  <a:pos x="232" y="4"/>
                </a:cxn>
                <a:cxn ang="0">
                  <a:pos x="212" y="2"/>
                </a:cxn>
                <a:cxn ang="0">
                  <a:pos x="200" y="0"/>
                </a:cxn>
                <a:cxn ang="0">
                  <a:pos x="186" y="8"/>
                </a:cxn>
                <a:cxn ang="0">
                  <a:pos x="168" y="4"/>
                </a:cxn>
                <a:cxn ang="0">
                  <a:pos x="156" y="6"/>
                </a:cxn>
                <a:cxn ang="0">
                  <a:pos x="132" y="10"/>
                </a:cxn>
                <a:cxn ang="0">
                  <a:pos x="118" y="18"/>
                </a:cxn>
                <a:cxn ang="0">
                  <a:pos x="104" y="24"/>
                </a:cxn>
                <a:cxn ang="0">
                  <a:pos x="88" y="34"/>
                </a:cxn>
                <a:cxn ang="0">
                  <a:pos x="88" y="38"/>
                </a:cxn>
                <a:cxn ang="0">
                  <a:pos x="90" y="40"/>
                </a:cxn>
                <a:cxn ang="0">
                  <a:pos x="92" y="44"/>
                </a:cxn>
                <a:cxn ang="0">
                  <a:pos x="92" y="56"/>
                </a:cxn>
                <a:cxn ang="0">
                  <a:pos x="94" y="62"/>
                </a:cxn>
                <a:cxn ang="0">
                  <a:pos x="96" y="72"/>
                </a:cxn>
                <a:cxn ang="0">
                  <a:pos x="98" y="78"/>
                </a:cxn>
                <a:cxn ang="0">
                  <a:pos x="76" y="82"/>
                </a:cxn>
                <a:cxn ang="0">
                  <a:pos x="64" y="88"/>
                </a:cxn>
                <a:cxn ang="0">
                  <a:pos x="66" y="92"/>
                </a:cxn>
                <a:cxn ang="0">
                  <a:pos x="68" y="98"/>
                </a:cxn>
                <a:cxn ang="0">
                  <a:pos x="50" y="106"/>
                </a:cxn>
                <a:cxn ang="0">
                  <a:pos x="40" y="116"/>
                </a:cxn>
                <a:cxn ang="0">
                  <a:pos x="26" y="120"/>
                </a:cxn>
                <a:cxn ang="0">
                  <a:pos x="14" y="124"/>
                </a:cxn>
                <a:cxn ang="0">
                  <a:pos x="6" y="128"/>
                </a:cxn>
                <a:cxn ang="0">
                  <a:pos x="0" y="150"/>
                </a:cxn>
                <a:cxn ang="0">
                  <a:pos x="0" y="156"/>
                </a:cxn>
              </a:cxnLst>
              <a:rect l="0" t="0" r="r" b="b"/>
              <a:pathLst>
                <a:path w="272" h="276">
                  <a:moveTo>
                    <a:pt x="0" y="156"/>
                  </a:moveTo>
                  <a:lnTo>
                    <a:pt x="12" y="164"/>
                  </a:lnTo>
                  <a:lnTo>
                    <a:pt x="26" y="174"/>
                  </a:lnTo>
                  <a:lnTo>
                    <a:pt x="38" y="182"/>
                  </a:lnTo>
                  <a:lnTo>
                    <a:pt x="50" y="190"/>
                  </a:lnTo>
                  <a:lnTo>
                    <a:pt x="60" y="196"/>
                  </a:lnTo>
                  <a:lnTo>
                    <a:pt x="70" y="204"/>
                  </a:lnTo>
                  <a:lnTo>
                    <a:pt x="80" y="210"/>
                  </a:lnTo>
                  <a:lnTo>
                    <a:pt x="90" y="218"/>
                  </a:lnTo>
                  <a:lnTo>
                    <a:pt x="100" y="224"/>
                  </a:lnTo>
                  <a:lnTo>
                    <a:pt x="110" y="232"/>
                  </a:lnTo>
                  <a:lnTo>
                    <a:pt x="120" y="238"/>
                  </a:lnTo>
                  <a:lnTo>
                    <a:pt x="130" y="244"/>
                  </a:lnTo>
                  <a:lnTo>
                    <a:pt x="130" y="250"/>
                  </a:lnTo>
                  <a:lnTo>
                    <a:pt x="136" y="252"/>
                  </a:lnTo>
                  <a:lnTo>
                    <a:pt x="140" y="258"/>
                  </a:lnTo>
                  <a:lnTo>
                    <a:pt x="144" y="258"/>
                  </a:lnTo>
                  <a:lnTo>
                    <a:pt x="148" y="260"/>
                  </a:lnTo>
                  <a:lnTo>
                    <a:pt x="158" y="264"/>
                  </a:lnTo>
                  <a:lnTo>
                    <a:pt x="158" y="270"/>
                  </a:lnTo>
                  <a:lnTo>
                    <a:pt x="156" y="274"/>
                  </a:lnTo>
                  <a:lnTo>
                    <a:pt x="158" y="276"/>
                  </a:lnTo>
                  <a:lnTo>
                    <a:pt x="170" y="274"/>
                  </a:lnTo>
                  <a:lnTo>
                    <a:pt x="180" y="272"/>
                  </a:lnTo>
                  <a:lnTo>
                    <a:pt x="190" y="268"/>
                  </a:lnTo>
                  <a:lnTo>
                    <a:pt x="198" y="262"/>
                  </a:lnTo>
                  <a:lnTo>
                    <a:pt x="206" y="258"/>
                  </a:lnTo>
                  <a:lnTo>
                    <a:pt x="214" y="252"/>
                  </a:lnTo>
                  <a:lnTo>
                    <a:pt x="220" y="246"/>
                  </a:lnTo>
                  <a:lnTo>
                    <a:pt x="226" y="242"/>
                  </a:lnTo>
                  <a:lnTo>
                    <a:pt x="234" y="238"/>
                  </a:lnTo>
                  <a:lnTo>
                    <a:pt x="240" y="234"/>
                  </a:lnTo>
                  <a:lnTo>
                    <a:pt x="246" y="228"/>
                  </a:lnTo>
                  <a:lnTo>
                    <a:pt x="252" y="224"/>
                  </a:lnTo>
                  <a:lnTo>
                    <a:pt x="258" y="220"/>
                  </a:lnTo>
                  <a:lnTo>
                    <a:pt x="266" y="216"/>
                  </a:lnTo>
                  <a:lnTo>
                    <a:pt x="272" y="212"/>
                  </a:lnTo>
                  <a:lnTo>
                    <a:pt x="266" y="200"/>
                  </a:lnTo>
                  <a:lnTo>
                    <a:pt x="258" y="196"/>
                  </a:lnTo>
                  <a:lnTo>
                    <a:pt x="252" y="196"/>
                  </a:lnTo>
                  <a:lnTo>
                    <a:pt x="248" y="192"/>
                  </a:lnTo>
                  <a:lnTo>
                    <a:pt x="246" y="184"/>
                  </a:lnTo>
                  <a:lnTo>
                    <a:pt x="238" y="172"/>
                  </a:lnTo>
                  <a:lnTo>
                    <a:pt x="240" y="170"/>
                  </a:lnTo>
                  <a:lnTo>
                    <a:pt x="244" y="168"/>
                  </a:lnTo>
                  <a:lnTo>
                    <a:pt x="246" y="148"/>
                  </a:lnTo>
                  <a:lnTo>
                    <a:pt x="242" y="126"/>
                  </a:lnTo>
                  <a:lnTo>
                    <a:pt x="238" y="116"/>
                  </a:lnTo>
                  <a:lnTo>
                    <a:pt x="238" y="112"/>
                  </a:lnTo>
                  <a:lnTo>
                    <a:pt x="240" y="110"/>
                  </a:lnTo>
                  <a:lnTo>
                    <a:pt x="236" y="82"/>
                  </a:lnTo>
                  <a:lnTo>
                    <a:pt x="224" y="76"/>
                  </a:lnTo>
                  <a:lnTo>
                    <a:pt x="224" y="72"/>
                  </a:lnTo>
                  <a:lnTo>
                    <a:pt x="222" y="66"/>
                  </a:lnTo>
                  <a:lnTo>
                    <a:pt x="216" y="64"/>
                  </a:lnTo>
                  <a:lnTo>
                    <a:pt x="214" y="52"/>
                  </a:lnTo>
                  <a:lnTo>
                    <a:pt x="226" y="42"/>
                  </a:lnTo>
                  <a:lnTo>
                    <a:pt x="228" y="34"/>
                  </a:lnTo>
                  <a:lnTo>
                    <a:pt x="226" y="22"/>
                  </a:lnTo>
                  <a:lnTo>
                    <a:pt x="228" y="12"/>
                  </a:lnTo>
                  <a:lnTo>
                    <a:pt x="226" y="10"/>
                  </a:lnTo>
                  <a:lnTo>
                    <a:pt x="232" y="4"/>
                  </a:lnTo>
                  <a:lnTo>
                    <a:pt x="220" y="4"/>
                  </a:lnTo>
                  <a:lnTo>
                    <a:pt x="212" y="2"/>
                  </a:lnTo>
                  <a:lnTo>
                    <a:pt x="208" y="4"/>
                  </a:lnTo>
                  <a:lnTo>
                    <a:pt x="200" y="0"/>
                  </a:lnTo>
                  <a:lnTo>
                    <a:pt x="198" y="4"/>
                  </a:lnTo>
                  <a:lnTo>
                    <a:pt x="186" y="8"/>
                  </a:lnTo>
                  <a:lnTo>
                    <a:pt x="182" y="4"/>
                  </a:lnTo>
                  <a:lnTo>
                    <a:pt x="168" y="4"/>
                  </a:lnTo>
                  <a:lnTo>
                    <a:pt x="162" y="6"/>
                  </a:lnTo>
                  <a:lnTo>
                    <a:pt x="156" y="6"/>
                  </a:lnTo>
                  <a:lnTo>
                    <a:pt x="152" y="10"/>
                  </a:lnTo>
                  <a:lnTo>
                    <a:pt x="132" y="10"/>
                  </a:lnTo>
                  <a:lnTo>
                    <a:pt x="120" y="16"/>
                  </a:lnTo>
                  <a:lnTo>
                    <a:pt x="118" y="18"/>
                  </a:lnTo>
                  <a:lnTo>
                    <a:pt x="116" y="22"/>
                  </a:lnTo>
                  <a:lnTo>
                    <a:pt x="104" y="24"/>
                  </a:lnTo>
                  <a:lnTo>
                    <a:pt x="98" y="30"/>
                  </a:lnTo>
                  <a:lnTo>
                    <a:pt x="88" y="34"/>
                  </a:lnTo>
                  <a:lnTo>
                    <a:pt x="88" y="36"/>
                  </a:lnTo>
                  <a:lnTo>
                    <a:pt x="88" y="38"/>
                  </a:lnTo>
                  <a:lnTo>
                    <a:pt x="92" y="40"/>
                  </a:lnTo>
                  <a:lnTo>
                    <a:pt x="90" y="40"/>
                  </a:lnTo>
                  <a:lnTo>
                    <a:pt x="92" y="44"/>
                  </a:lnTo>
                  <a:lnTo>
                    <a:pt x="92" y="44"/>
                  </a:lnTo>
                  <a:lnTo>
                    <a:pt x="92" y="50"/>
                  </a:lnTo>
                  <a:lnTo>
                    <a:pt x="92" y="56"/>
                  </a:lnTo>
                  <a:lnTo>
                    <a:pt x="94" y="58"/>
                  </a:lnTo>
                  <a:lnTo>
                    <a:pt x="94" y="62"/>
                  </a:lnTo>
                  <a:lnTo>
                    <a:pt x="94" y="68"/>
                  </a:lnTo>
                  <a:lnTo>
                    <a:pt x="96" y="72"/>
                  </a:lnTo>
                  <a:lnTo>
                    <a:pt x="102" y="74"/>
                  </a:lnTo>
                  <a:lnTo>
                    <a:pt x="98" y="78"/>
                  </a:lnTo>
                  <a:lnTo>
                    <a:pt x="100" y="82"/>
                  </a:lnTo>
                  <a:lnTo>
                    <a:pt x="76" y="82"/>
                  </a:lnTo>
                  <a:lnTo>
                    <a:pt x="76" y="86"/>
                  </a:lnTo>
                  <a:lnTo>
                    <a:pt x="64" y="88"/>
                  </a:lnTo>
                  <a:lnTo>
                    <a:pt x="64" y="92"/>
                  </a:lnTo>
                  <a:lnTo>
                    <a:pt x="66" y="92"/>
                  </a:lnTo>
                  <a:lnTo>
                    <a:pt x="64" y="96"/>
                  </a:lnTo>
                  <a:lnTo>
                    <a:pt x="68" y="98"/>
                  </a:lnTo>
                  <a:lnTo>
                    <a:pt x="66" y="100"/>
                  </a:lnTo>
                  <a:lnTo>
                    <a:pt x="50" y="106"/>
                  </a:lnTo>
                  <a:lnTo>
                    <a:pt x="46" y="112"/>
                  </a:lnTo>
                  <a:lnTo>
                    <a:pt x="40" y="116"/>
                  </a:lnTo>
                  <a:lnTo>
                    <a:pt x="28" y="116"/>
                  </a:lnTo>
                  <a:lnTo>
                    <a:pt x="26" y="120"/>
                  </a:lnTo>
                  <a:lnTo>
                    <a:pt x="20" y="120"/>
                  </a:lnTo>
                  <a:lnTo>
                    <a:pt x="14" y="124"/>
                  </a:lnTo>
                  <a:lnTo>
                    <a:pt x="12" y="124"/>
                  </a:lnTo>
                  <a:lnTo>
                    <a:pt x="6" y="128"/>
                  </a:lnTo>
                  <a:lnTo>
                    <a:pt x="0" y="132"/>
                  </a:lnTo>
                  <a:lnTo>
                    <a:pt x="0" y="150"/>
                  </a:lnTo>
                  <a:lnTo>
                    <a:pt x="0" y="156"/>
                  </a:lnTo>
                  <a:lnTo>
                    <a:pt x="0" y="1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6" name="Freeform 378">
              <a:extLst>
                <a:ext uri="{FF2B5EF4-FFF2-40B4-BE49-F238E27FC236}">
                  <a16:creationId xmlns:a16="http://schemas.microsoft.com/office/drawing/2014/main" xmlns="" id="{ECA2FAC1-AFC6-4F7F-86BB-778318608528}"/>
                </a:ext>
              </a:extLst>
            </p:cNvPr>
            <p:cNvSpPr>
              <a:spLocks/>
            </p:cNvSpPr>
            <p:nvPr/>
          </p:nvSpPr>
          <p:spPr bwMode="auto">
            <a:xfrm>
              <a:off x="4090988" y="3922713"/>
              <a:ext cx="346075" cy="330200"/>
            </a:xfrm>
            <a:custGeom>
              <a:avLst/>
              <a:gdLst/>
              <a:ahLst/>
              <a:cxnLst>
                <a:cxn ang="0">
                  <a:pos x="44" y="134"/>
                </a:cxn>
                <a:cxn ang="0">
                  <a:pos x="74" y="134"/>
                </a:cxn>
                <a:cxn ang="0">
                  <a:pos x="92" y="124"/>
                </a:cxn>
                <a:cxn ang="0">
                  <a:pos x="84" y="108"/>
                </a:cxn>
                <a:cxn ang="0">
                  <a:pos x="82" y="78"/>
                </a:cxn>
                <a:cxn ang="0">
                  <a:pos x="78" y="46"/>
                </a:cxn>
                <a:cxn ang="0">
                  <a:pos x="76" y="16"/>
                </a:cxn>
                <a:cxn ang="0">
                  <a:pos x="86" y="0"/>
                </a:cxn>
                <a:cxn ang="0">
                  <a:pos x="108" y="6"/>
                </a:cxn>
                <a:cxn ang="0">
                  <a:pos x="128" y="20"/>
                </a:cxn>
                <a:cxn ang="0">
                  <a:pos x="148" y="34"/>
                </a:cxn>
                <a:cxn ang="0">
                  <a:pos x="168" y="48"/>
                </a:cxn>
                <a:cxn ang="0">
                  <a:pos x="178" y="60"/>
                </a:cxn>
                <a:cxn ang="0">
                  <a:pos x="188" y="68"/>
                </a:cxn>
                <a:cxn ang="0">
                  <a:pos x="196" y="70"/>
                </a:cxn>
                <a:cxn ang="0">
                  <a:pos x="206" y="80"/>
                </a:cxn>
                <a:cxn ang="0">
                  <a:pos x="206" y="86"/>
                </a:cxn>
                <a:cxn ang="0">
                  <a:pos x="218" y="94"/>
                </a:cxn>
                <a:cxn ang="0">
                  <a:pos x="218" y="116"/>
                </a:cxn>
                <a:cxn ang="0">
                  <a:pos x="214" y="128"/>
                </a:cxn>
                <a:cxn ang="0">
                  <a:pos x="194" y="136"/>
                </a:cxn>
                <a:cxn ang="0">
                  <a:pos x="174" y="142"/>
                </a:cxn>
                <a:cxn ang="0">
                  <a:pos x="152" y="144"/>
                </a:cxn>
                <a:cxn ang="0">
                  <a:pos x="112" y="166"/>
                </a:cxn>
                <a:cxn ang="0">
                  <a:pos x="96" y="190"/>
                </a:cxn>
                <a:cxn ang="0">
                  <a:pos x="94" y="206"/>
                </a:cxn>
                <a:cxn ang="0">
                  <a:pos x="88" y="204"/>
                </a:cxn>
                <a:cxn ang="0">
                  <a:pos x="82" y="206"/>
                </a:cxn>
                <a:cxn ang="0">
                  <a:pos x="80" y="200"/>
                </a:cxn>
                <a:cxn ang="0">
                  <a:pos x="76" y="202"/>
                </a:cxn>
                <a:cxn ang="0">
                  <a:pos x="74" y="204"/>
                </a:cxn>
                <a:cxn ang="0">
                  <a:pos x="68" y="208"/>
                </a:cxn>
                <a:cxn ang="0">
                  <a:pos x="64" y="206"/>
                </a:cxn>
                <a:cxn ang="0">
                  <a:pos x="56" y="208"/>
                </a:cxn>
                <a:cxn ang="0">
                  <a:pos x="52" y="196"/>
                </a:cxn>
                <a:cxn ang="0">
                  <a:pos x="48" y="198"/>
                </a:cxn>
                <a:cxn ang="0">
                  <a:pos x="52" y="192"/>
                </a:cxn>
                <a:cxn ang="0">
                  <a:pos x="48" y="190"/>
                </a:cxn>
                <a:cxn ang="0">
                  <a:pos x="46" y="188"/>
                </a:cxn>
                <a:cxn ang="0">
                  <a:pos x="44" y="180"/>
                </a:cxn>
                <a:cxn ang="0">
                  <a:pos x="42" y="176"/>
                </a:cxn>
                <a:cxn ang="0">
                  <a:pos x="38" y="178"/>
                </a:cxn>
                <a:cxn ang="0">
                  <a:pos x="34" y="182"/>
                </a:cxn>
                <a:cxn ang="0">
                  <a:pos x="20" y="184"/>
                </a:cxn>
                <a:cxn ang="0">
                  <a:pos x="14" y="182"/>
                </a:cxn>
                <a:cxn ang="0">
                  <a:pos x="10" y="180"/>
                </a:cxn>
                <a:cxn ang="0">
                  <a:pos x="12" y="170"/>
                </a:cxn>
                <a:cxn ang="0">
                  <a:pos x="4" y="164"/>
                </a:cxn>
                <a:cxn ang="0">
                  <a:pos x="4" y="156"/>
                </a:cxn>
                <a:cxn ang="0">
                  <a:pos x="0" y="150"/>
                </a:cxn>
                <a:cxn ang="0">
                  <a:pos x="6" y="140"/>
                </a:cxn>
                <a:cxn ang="0">
                  <a:pos x="14" y="130"/>
                </a:cxn>
                <a:cxn ang="0">
                  <a:pos x="22" y="140"/>
                </a:cxn>
                <a:cxn ang="0">
                  <a:pos x="28" y="134"/>
                </a:cxn>
              </a:cxnLst>
              <a:rect l="0" t="0" r="r" b="b"/>
              <a:pathLst>
                <a:path w="218" h="208">
                  <a:moveTo>
                    <a:pt x="28" y="134"/>
                  </a:moveTo>
                  <a:lnTo>
                    <a:pt x="44" y="134"/>
                  </a:lnTo>
                  <a:lnTo>
                    <a:pt x="58" y="134"/>
                  </a:lnTo>
                  <a:lnTo>
                    <a:pt x="74" y="134"/>
                  </a:lnTo>
                  <a:lnTo>
                    <a:pt x="88" y="136"/>
                  </a:lnTo>
                  <a:lnTo>
                    <a:pt x="92" y="124"/>
                  </a:lnTo>
                  <a:lnTo>
                    <a:pt x="86" y="122"/>
                  </a:lnTo>
                  <a:lnTo>
                    <a:pt x="84" y="108"/>
                  </a:lnTo>
                  <a:lnTo>
                    <a:pt x="84" y="92"/>
                  </a:lnTo>
                  <a:lnTo>
                    <a:pt x="82" y="78"/>
                  </a:lnTo>
                  <a:lnTo>
                    <a:pt x="80" y="62"/>
                  </a:lnTo>
                  <a:lnTo>
                    <a:pt x="78" y="46"/>
                  </a:lnTo>
                  <a:lnTo>
                    <a:pt x="78" y="32"/>
                  </a:lnTo>
                  <a:lnTo>
                    <a:pt x="76" y="16"/>
                  </a:lnTo>
                  <a:lnTo>
                    <a:pt x="74" y="0"/>
                  </a:lnTo>
                  <a:lnTo>
                    <a:pt x="86" y="0"/>
                  </a:lnTo>
                  <a:lnTo>
                    <a:pt x="98" y="0"/>
                  </a:lnTo>
                  <a:lnTo>
                    <a:pt x="108" y="6"/>
                  </a:lnTo>
                  <a:lnTo>
                    <a:pt x="118" y="14"/>
                  </a:lnTo>
                  <a:lnTo>
                    <a:pt x="128" y="20"/>
                  </a:lnTo>
                  <a:lnTo>
                    <a:pt x="138" y="28"/>
                  </a:lnTo>
                  <a:lnTo>
                    <a:pt x="148" y="34"/>
                  </a:lnTo>
                  <a:lnTo>
                    <a:pt x="158" y="42"/>
                  </a:lnTo>
                  <a:lnTo>
                    <a:pt x="168" y="48"/>
                  </a:lnTo>
                  <a:lnTo>
                    <a:pt x="178" y="54"/>
                  </a:lnTo>
                  <a:lnTo>
                    <a:pt x="178" y="60"/>
                  </a:lnTo>
                  <a:lnTo>
                    <a:pt x="184" y="62"/>
                  </a:lnTo>
                  <a:lnTo>
                    <a:pt x="188" y="68"/>
                  </a:lnTo>
                  <a:lnTo>
                    <a:pt x="192" y="68"/>
                  </a:lnTo>
                  <a:lnTo>
                    <a:pt x="196" y="70"/>
                  </a:lnTo>
                  <a:lnTo>
                    <a:pt x="206" y="74"/>
                  </a:lnTo>
                  <a:lnTo>
                    <a:pt x="206" y="80"/>
                  </a:lnTo>
                  <a:lnTo>
                    <a:pt x="204" y="84"/>
                  </a:lnTo>
                  <a:lnTo>
                    <a:pt x="206" y="86"/>
                  </a:lnTo>
                  <a:lnTo>
                    <a:pt x="218" y="84"/>
                  </a:lnTo>
                  <a:lnTo>
                    <a:pt x="218" y="94"/>
                  </a:lnTo>
                  <a:lnTo>
                    <a:pt x="218" y="106"/>
                  </a:lnTo>
                  <a:lnTo>
                    <a:pt x="218" y="116"/>
                  </a:lnTo>
                  <a:lnTo>
                    <a:pt x="218" y="128"/>
                  </a:lnTo>
                  <a:lnTo>
                    <a:pt x="214" y="128"/>
                  </a:lnTo>
                  <a:lnTo>
                    <a:pt x="210" y="136"/>
                  </a:lnTo>
                  <a:lnTo>
                    <a:pt x="194" y="136"/>
                  </a:lnTo>
                  <a:lnTo>
                    <a:pt x="180" y="138"/>
                  </a:lnTo>
                  <a:lnTo>
                    <a:pt x="174" y="142"/>
                  </a:lnTo>
                  <a:lnTo>
                    <a:pt x="166" y="142"/>
                  </a:lnTo>
                  <a:lnTo>
                    <a:pt x="152" y="144"/>
                  </a:lnTo>
                  <a:lnTo>
                    <a:pt x="130" y="160"/>
                  </a:lnTo>
                  <a:lnTo>
                    <a:pt x="112" y="166"/>
                  </a:lnTo>
                  <a:lnTo>
                    <a:pt x="106" y="180"/>
                  </a:lnTo>
                  <a:lnTo>
                    <a:pt x="96" y="190"/>
                  </a:lnTo>
                  <a:lnTo>
                    <a:pt x="94" y="196"/>
                  </a:lnTo>
                  <a:lnTo>
                    <a:pt x="94" y="206"/>
                  </a:lnTo>
                  <a:lnTo>
                    <a:pt x="90" y="206"/>
                  </a:lnTo>
                  <a:lnTo>
                    <a:pt x="88" y="204"/>
                  </a:lnTo>
                  <a:lnTo>
                    <a:pt x="86" y="204"/>
                  </a:lnTo>
                  <a:lnTo>
                    <a:pt x="82" y="206"/>
                  </a:lnTo>
                  <a:lnTo>
                    <a:pt x="80" y="206"/>
                  </a:lnTo>
                  <a:lnTo>
                    <a:pt x="80" y="200"/>
                  </a:lnTo>
                  <a:lnTo>
                    <a:pt x="78" y="200"/>
                  </a:lnTo>
                  <a:lnTo>
                    <a:pt x="76" y="202"/>
                  </a:lnTo>
                  <a:lnTo>
                    <a:pt x="74" y="200"/>
                  </a:lnTo>
                  <a:lnTo>
                    <a:pt x="74" y="204"/>
                  </a:lnTo>
                  <a:lnTo>
                    <a:pt x="70" y="206"/>
                  </a:lnTo>
                  <a:lnTo>
                    <a:pt x="68" y="208"/>
                  </a:lnTo>
                  <a:lnTo>
                    <a:pt x="66" y="206"/>
                  </a:lnTo>
                  <a:lnTo>
                    <a:pt x="64" y="206"/>
                  </a:lnTo>
                  <a:lnTo>
                    <a:pt x="62" y="204"/>
                  </a:lnTo>
                  <a:lnTo>
                    <a:pt x="56" y="208"/>
                  </a:lnTo>
                  <a:lnTo>
                    <a:pt x="52" y="202"/>
                  </a:lnTo>
                  <a:lnTo>
                    <a:pt x="52" y="196"/>
                  </a:lnTo>
                  <a:lnTo>
                    <a:pt x="50" y="196"/>
                  </a:lnTo>
                  <a:lnTo>
                    <a:pt x="48" y="198"/>
                  </a:lnTo>
                  <a:lnTo>
                    <a:pt x="48" y="196"/>
                  </a:lnTo>
                  <a:lnTo>
                    <a:pt x="52" y="192"/>
                  </a:lnTo>
                  <a:lnTo>
                    <a:pt x="50" y="190"/>
                  </a:lnTo>
                  <a:lnTo>
                    <a:pt x="48" y="190"/>
                  </a:lnTo>
                  <a:lnTo>
                    <a:pt x="46" y="186"/>
                  </a:lnTo>
                  <a:lnTo>
                    <a:pt x="46" y="188"/>
                  </a:lnTo>
                  <a:lnTo>
                    <a:pt x="46" y="182"/>
                  </a:lnTo>
                  <a:lnTo>
                    <a:pt x="44" y="180"/>
                  </a:lnTo>
                  <a:lnTo>
                    <a:pt x="42" y="180"/>
                  </a:lnTo>
                  <a:lnTo>
                    <a:pt x="42" y="176"/>
                  </a:lnTo>
                  <a:lnTo>
                    <a:pt x="38" y="176"/>
                  </a:lnTo>
                  <a:lnTo>
                    <a:pt x="38" y="178"/>
                  </a:lnTo>
                  <a:lnTo>
                    <a:pt x="34" y="180"/>
                  </a:lnTo>
                  <a:lnTo>
                    <a:pt x="34" y="182"/>
                  </a:lnTo>
                  <a:lnTo>
                    <a:pt x="26" y="180"/>
                  </a:lnTo>
                  <a:lnTo>
                    <a:pt x="20" y="184"/>
                  </a:lnTo>
                  <a:lnTo>
                    <a:pt x="16" y="180"/>
                  </a:lnTo>
                  <a:lnTo>
                    <a:pt x="14" y="182"/>
                  </a:lnTo>
                  <a:lnTo>
                    <a:pt x="10" y="182"/>
                  </a:lnTo>
                  <a:lnTo>
                    <a:pt x="10" y="180"/>
                  </a:lnTo>
                  <a:lnTo>
                    <a:pt x="12" y="176"/>
                  </a:lnTo>
                  <a:lnTo>
                    <a:pt x="12" y="170"/>
                  </a:lnTo>
                  <a:lnTo>
                    <a:pt x="8" y="164"/>
                  </a:lnTo>
                  <a:lnTo>
                    <a:pt x="4" y="164"/>
                  </a:lnTo>
                  <a:lnTo>
                    <a:pt x="2" y="160"/>
                  </a:lnTo>
                  <a:lnTo>
                    <a:pt x="4" y="156"/>
                  </a:lnTo>
                  <a:lnTo>
                    <a:pt x="2" y="152"/>
                  </a:lnTo>
                  <a:lnTo>
                    <a:pt x="0" y="150"/>
                  </a:lnTo>
                  <a:lnTo>
                    <a:pt x="0" y="144"/>
                  </a:lnTo>
                  <a:lnTo>
                    <a:pt x="6" y="140"/>
                  </a:lnTo>
                  <a:lnTo>
                    <a:pt x="10" y="130"/>
                  </a:lnTo>
                  <a:lnTo>
                    <a:pt x="14" y="130"/>
                  </a:lnTo>
                  <a:lnTo>
                    <a:pt x="18" y="138"/>
                  </a:lnTo>
                  <a:lnTo>
                    <a:pt x="22" y="140"/>
                  </a:lnTo>
                  <a:lnTo>
                    <a:pt x="28" y="134"/>
                  </a:lnTo>
                  <a:lnTo>
                    <a:pt x="28" y="1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7" name="Freeform 379">
              <a:extLst>
                <a:ext uri="{FF2B5EF4-FFF2-40B4-BE49-F238E27FC236}">
                  <a16:creationId xmlns:a16="http://schemas.microsoft.com/office/drawing/2014/main" xmlns="" id="{7701284E-812E-46FB-8A4C-FDF8D4D485DE}"/>
                </a:ext>
              </a:extLst>
            </p:cNvPr>
            <p:cNvSpPr>
              <a:spLocks/>
            </p:cNvSpPr>
            <p:nvPr/>
          </p:nvSpPr>
          <p:spPr bwMode="auto">
            <a:xfrm>
              <a:off x="4240213" y="4148138"/>
              <a:ext cx="158750" cy="117475"/>
            </a:xfrm>
            <a:custGeom>
              <a:avLst/>
              <a:gdLst/>
              <a:ahLst/>
              <a:cxnLst>
                <a:cxn ang="0">
                  <a:pos x="34" y="74"/>
                </a:cxn>
                <a:cxn ang="0">
                  <a:pos x="32" y="64"/>
                </a:cxn>
                <a:cxn ang="0">
                  <a:pos x="30" y="58"/>
                </a:cxn>
                <a:cxn ang="0">
                  <a:pos x="32" y="54"/>
                </a:cxn>
                <a:cxn ang="0">
                  <a:pos x="58" y="56"/>
                </a:cxn>
                <a:cxn ang="0">
                  <a:pos x="68" y="54"/>
                </a:cxn>
                <a:cxn ang="0">
                  <a:pos x="72" y="56"/>
                </a:cxn>
                <a:cxn ang="0">
                  <a:pos x="76" y="56"/>
                </a:cxn>
                <a:cxn ang="0">
                  <a:pos x="80" y="54"/>
                </a:cxn>
                <a:cxn ang="0">
                  <a:pos x="88" y="48"/>
                </a:cxn>
                <a:cxn ang="0">
                  <a:pos x="96" y="48"/>
                </a:cxn>
                <a:cxn ang="0">
                  <a:pos x="100" y="42"/>
                </a:cxn>
                <a:cxn ang="0">
                  <a:pos x="96" y="38"/>
                </a:cxn>
                <a:cxn ang="0">
                  <a:pos x="96" y="36"/>
                </a:cxn>
                <a:cxn ang="0">
                  <a:pos x="98" y="34"/>
                </a:cxn>
                <a:cxn ang="0">
                  <a:pos x="98" y="32"/>
                </a:cxn>
                <a:cxn ang="0">
                  <a:pos x="94" y="30"/>
                </a:cxn>
                <a:cxn ang="0">
                  <a:pos x="92" y="32"/>
                </a:cxn>
                <a:cxn ang="0">
                  <a:pos x="86" y="30"/>
                </a:cxn>
                <a:cxn ang="0">
                  <a:pos x="80" y="20"/>
                </a:cxn>
                <a:cxn ang="0">
                  <a:pos x="74" y="14"/>
                </a:cxn>
                <a:cxn ang="0">
                  <a:pos x="72" y="8"/>
                </a:cxn>
                <a:cxn ang="0">
                  <a:pos x="70" y="6"/>
                </a:cxn>
                <a:cxn ang="0">
                  <a:pos x="72" y="0"/>
                </a:cxn>
                <a:cxn ang="0">
                  <a:pos x="58" y="2"/>
                </a:cxn>
                <a:cxn ang="0">
                  <a:pos x="36" y="18"/>
                </a:cxn>
                <a:cxn ang="0">
                  <a:pos x="18" y="24"/>
                </a:cxn>
                <a:cxn ang="0">
                  <a:pos x="12" y="38"/>
                </a:cxn>
                <a:cxn ang="0">
                  <a:pos x="2" y="48"/>
                </a:cxn>
                <a:cxn ang="0">
                  <a:pos x="0" y="54"/>
                </a:cxn>
                <a:cxn ang="0">
                  <a:pos x="0" y="64"/>
                </a:cxn>
                <a:cxn ang="0">
                  <a:pos x="2" y="70"/>
                </a:cxn>
                <a:cxn ang="0">
                  <a:pos x="6" y="72"/>
                </a:cxn>
                <a:cxn ang="0">
                  <a:pos x="8" y="70"/>
                </a:cxn>
                <a:cxn ang="0">
                  <a:pos x="10" y="72"/>
                </a:cxn>
                <a:cxn ang="0">
                  <a:pos x="12" y="70"/>
                </a:cxn>
                <a:cxn ang="0">
                  <a:pos x="20" y="68"/>
                </a:cxn>
                <a:cxn ang="0">
                  <a:pos x="26" y="70"/>
                </a:cxn>
                <a:cxn ang="0">
                  <a:pos x="26" y="68"/>
                </a:cxn>
                <a:cxn ang="0">
                  <a:pos x="30" y="74"/>
                </a:cxn>
                <a:cxn ang="0">
                  <a:pos x="34" y="74"/>
                </a:cxn>
                <a:cxn ang="0">
                  <a:pos x="34" y="74"/>
                </a:cxn>
              </a:cxnLst>
              <a:rect l="0" t="0" r="r" b="b"/>
              <a:pathLst>
                <a:path w="100" h="74">
                  <a:moveTo>
                    <a:pt x="34" y="74"/>
                  </a:moveTo>
                  <a:lnTo>
                    <a:pt x="32" y="64"/>
                  </a:lnTo>
                  <a:lnTo>
                    <a:pt x="30" y="58"/>
                  </a:lnTo>
                  <a:lnTo>
                    <a:pt x="32" y="54"/>
                  </a:lnTo>
                  <a:lnTo>
                    <a:pt x="58" y="56"/>
                  </a:lnTo>
                  <a:lnTo>
                    <a:pt x="68" y="54"/>
                  </a:lnTo>
                  <a:lnTo>
                    <a:pt x="72" y="56"/>
                  </a:lnTo>
                  <a:lnTo>
                    <a:pt x="76" y="56"/>
                  </a:lnTo>
                  <a:lnTo>
                    <a:pt x="80" y="54"/>
                  </a:lnTo>
                  <a:lnTo>
                    <a:pt x="88" y="48"/>
                  </a:lnTo>
                  <a:lnTo>
                    <a:pt x="96" y="48"/>
                  </a:lnTo>
                  <a:lnTo>
                    <a:pt x="100" y="42"/>
                  </a:lnTo>
                  <a:lnTo>
                    <a:pt x="96" y="38"/>
                  </a:lnTo>
                  <a:lnTo>
                    <a:pt x="96" y="36"/>
                  </a:lnTo>
                  <a:lnTo>
                    <a:pt x="98" y="34"/>
                  </a:lnTo>
                  <a:lnTo>
                    <a:pt x="98" y="32"/>
                  </a:lnTo>
                  <a:lnTo>
                    <a:pt x="94" y="30"/>
                  </a:lnTo>
                  <a:lnTo>
                    <a:pt x="92" y="32"/>
                  </a:lnTo>
                  <a:lnTo>
                    <a:pt x="86" y="30"/>
                  </a:lnTo>
                  <a:lnTo>
                    <a:pt x="80" y="20"/>
                  </a:lnTo>
                  <a:lnTo>
                    <a:pt x="74" y="14"/>
                  </a:lnTo>
                  <a:lnTo>
                    <a:pt x="72" y="8"/>
                  </a:lnTo>
                  <a:lnTo>
                    <a:pt x="70" y="6"/>
                  </a:lnTo>
                  <a:lnTo>
                    <a:pt x="72" y="0"/>
                  </a:lnTo>
                  <a:lnTo>
                    <a:pt x="58" y="2"/>
                  </a:lnTo>
                  <a:lnTo>
                    <a:pt x="36" y="18"/>
                  </a:lnTo>
                  <a:lnTo>
                    <a:pt x="18" y="24"/>
                  </a:lnTo>
                  <a:lnTo>
                    <a:pt x="12" y="38"/>
                  </a:lnTo>
                  <a:lnTo>
                    <a:pt x="2" y="48"/>
                  </a:lnTo>
                  <a:lnTo>
                    <a:pt x="0" y="54"/>
                  </a:lnTo>
                  <a:lnTo>
                    <a:pt x="0" y="64"/>
                  </a:lnTo>
                  <a:lnTo>
                    <a:pt x="2" y="70"/>
                  </a:lnTo>
                  <a:lnTo>
                    <a:pt x="6" y="72"/>
                  </a:lnTo>
                  <a:lnTo>
                    <a:pt x="8" y="70"/>
                  </a:lnTo>
                  <a:lnTo>
                    <a:pt x="10" y="72"/>
                  </a:lnTo>
                  <a:lnTo>
                    <a:pt x="12" y="70"/>
                  </a:lnTo>
                  <a:lnTo>
                    <a:pt x="20" y="68"/>
                  </a:lnTo>
                  <a:lnTo>
                    <a:pt x="26" y="70"/>
                  </a:lnTo>
                  <a:lnTo>
                    <a:pt x="26" y="68"/>
                  </a:lnTo>
                  <a:lnTo>
                    <a:pt x="30" y="74"/>
                  </a:lnTo>
                  <a:lnTo>
                    <a:pt x="34" y="74"/>
                  </a:lnTo>
                  <a:lnTo>
                    <a:pt x="34" y="7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8" name="Freeform 380">
              <a:extLst>
                <a:ext uri="{FF2B5EF4-FFF2-40B4-BE49-F238E27FC236}">
                  <a16:creationId xmlns:a16="http://schemas.microsoft.com/office/drawing/2014/main" xmlns="" id="{D5E96B44-82C1-4268-BEE3-7A953A49D9A7}"/>
                </a:ext>
              </a:extLst>
            </p:cNvPr>
            <p:cNvSpPr>
              <a:spLocks/>
            </p:cNvSpPr>
            <p:nvPr/>
          </p:nvSpPr>
          <p:spPr bwMode="auto">
            <a:xfrm>
              <a:off x="4983163" y="4383088"/>
              <a:ext cx="111125" cy="114300"/>
            </a:xfrm>
            <a:custGeom>
              <a:avLst/>
              <a:gdLst/>
              <a:ahLst/>
              <a:cxnLst>
                <a:cxn ang="0">
                  <a:pos x="10" y="38"/>
                </a:cxn>
                <a:cxn ang="0">
                  <a:pos x="10" y="40"/>
                </a:cxn>
                <a:cxn ang="0">
                  <a:pos x="12" y="40"/>
                </a:cxn>
                <a:cxn ang="0">
                  <a:pos x="16" y="34"/>
                </a:cxn>
                <a:cxn ang="0">
                  <a:pos x="20" y="32"/>
                </a:cxn>
                <a:cxn ang="0">
                  <a:pos x="22" y="28"/>
                </a:cxn>
                <a:cxn ang="0">
                  <a:pos x="22" y="24"/>
                </a:cxn>
                <a:cxn ang="0">
                  <a:pos x="20" y="24"/>
                </a:cxn>
                <a:cxn ang="0">
                  <a:pos x="16" y="22"/>
                </a:cxn>
                <a:cxn ang="0">
                  <a:pos x="14" y="18"/>
                </a:cxn>
                <a:cxn ang="0">
                  <a:pos x="16" y="6"/>
                </a:cxn>
                <a:cxn ang="0">
                  <a:pos x="18" y="4"/>
                </a:cxn>
                <a:cxn ang="0">
                  <a:pos x="28" y="4"/>
                </a:cxn>
                <a:cxn ang="0">
                  <a:pos x="30" y="6"/>
                </a:cxn>
                <a:cxn ang="0">
                  <a:pos x="40" y="4"/>
                </a:cxn>
                <a:cxn ang="0">
                  <a:pos x="50" y="4"/>
                </a:cxn>
                <a:cxn ang="0">
                  <a:pos x="56" y="0"/>
                </a:cxn>
                <a:cxn ang="0">
                  <a:pos x="60" y="2"/>
                </a:cxn>
                <a:cxn ang="0">
                  <a:pos x="64" y="12"/>
                </a:cxn>
                <a:cxn ang="0">
                  <a:pos x="68" y="16"/>
                </a:cxn>
                <a:cxn ang="0">
                  <a:pos x="70" y="26"/>
                </a:cxn>
                <a:cxn ang="0">
                  <a:pos x="68" y="34"/>
                </a:cxn>
                <a:cxn ang="0">
                  <a:pos x="56" y="50"/>
                </a:cxn>
                <a:cxn ang="0">
                  <a:pos x="56" y="50"/>
                </a:cxn>
                <a:cxn ang="0">
                  <a:pos x="56" y="52"/>
                </a:cxn>
                <a:cxn ang="0">
                  <a:pos x="54" y="50"/>
                </a:cxn>
                <a:cxn ang="0">
                  <a:pos x="52" y="52"/>
                </a:cxn>
                <a:cxn ang="0">
                  <a:pos x="48" y="50"/>
                </a:cxn>
                <a:cxn ang="0">
                  <a:pos x="46" y="50"/>
                </a:cxn>
                <a:cxn ang="0">
                  <a:pos x="44" y="54"/>
                </a:cxn>
                <a:cxn ang="0">
                  <a:pos x="42" y="52"/>
                </a:cxn>
                <a:cxn ang="0">
                  <a:pos x="40" y="52"/>
                </a:cxn>
                <a:cxn ang="0">
                  <a:pos x="38" y="52"/>
                </a:cxn>
                <a:cxn ang="0">
                  <a:pos x="38" y="52"/>
                </a:cxn>
                <a:cxn ang="0">
                  <a:pos x="36" y="54"/>
                </a:cxn>
                <a:cxn ang="0">
                  <a:pos x="34" y="52"/>
                </a:cxn>
                <a:cxn ang="0">
                  <a:pos x="34" y="54"/>
                </a:cxn>
                <a:cxn ang="0">
                  <a:pos x="32" y="56"/>
                </a:cxn>
                <a:cxn ang="0">
                  <a:pos x="28" y="56"/>
                </a:cxn>
                <a:cxn ang="0">
                  <a:pos x="28" y="58"/>
                </a:cxn>
                <a:cxn ang="0">
                  <a:pos x="28" y="58"/>
                </a:cxn>
                <a:cxn ang="0">
                  <a:pos x="26" y="66"/>
                </a:cxn>
                <a:cxn ang="0">
                  <a:pos x="28" y="66"/>
                </a:cxn>
                <a:cxn ang="0">
                  <a:pos x="10" y="68"/>
                </a:cxn>
                <a:cxn ang="0">
                  <a:pos x="6" y="68"/>
                </a:cxn>
                <a:cxn ang="0">
                  <a:pos x="4" y="72"/>
                </a:cxn>
                <a:cxn ang="0">
                  <a:pos x="0" y="70"/>
                </a:cxn>
                <a:cxn ang="0">
                  <a:pos x="0" y="58"/>
                </a:cxn>
                <a:cxn ang="0">
                  <a:pos x="0" y="56"/>
                </a:cxn>
                <a:cxn ang="0">
                  <a:pos x="2" y="48"/>
                </a:cxn>
                <a:cxn ang="0">
                  <a:pos x="10" y="38"/>
                </a:cxn>
                <a:cxn ang="0">
                  <a:pos x="10" y="38"/>
                </a:cxn>
              </a:cxnLst>
              <a:rect l="0" t="0" r="r" b="b"/>
              <a:pathLst>
                <a:path w="70" h="72">
                  <a:moveTo>
                    <a:pt x="10" y="38"/>
                  </a:moveTo>
                  <a:lnTo>
                    <a:pt x="10" y="40"/>
                  </a:lnTo>
                  <a:lnTo>
                    <a:pt x="12" y="40"/>
                  </a:lnTo>
                  <a:lnTo>
                    <a:pt x="16" y="34"/>
                  </a:lnTo>
                  <a:lnTo>
                    <a:pt x="20" y="32"/>
                  </a:lnTo>
                  <a:lnTo>
                    <a:pt x="22" y="28"/>
                  </a:lnTo>
                  <a:lnTo>
                    <a:pt x="22" y="24"/>
                  </a:lnTo>
                  <a:lnTo>
                    <a:pt x="20" y="24"/>
                  </a:lnTo>
                  <a:lnTo>
                    <a:pt x="16" y="22"/>
                  </a:lnTo>
                  <a:lnTo>
                    <a:pt x="14" y="18"/>
                  </a:lnTo>
                  <a:lnTo>
                    <a:pt x="16" y="6"/>
                  </a:lnTo>
                  <a:lnTo>
                    <a:pt x="18" y="4"/>
                  </a:lnTo>
                  <a:lnTo>
                    <a:pt x="28" y="4"/>
                  </a:lnTo>
                  <a:lnTo>
                    <a:pt x="30" y="6"/>
                  </a:lnTo>
                  <a:lnTo>
                    <a:pt x="40" y="4"/>
                  </a:lnTo>
                  <a:lnTo>
                    <a:pt x="50" y="4"/>
                  </a:lnTo>
                  <a:lnTo>
                    <a:pt x="56" y="0"/>
                  </a:lnTo>
                  <a:lnTo>
                    <a:pt x="60" y="2"/>
                  </a:lnTo>
                  <a:lnTo>
                    <a:pt x="64" y="12"/>
                  </a:lnTo>
                  <a:lnTo>
                    <a:pt x="68" y="16"/>
                  </a:lnTo>
                  <a:lnTo>
                    <a:pt x="70" y="26"/>
                  </a:lnTo>
                  <a:lnTo>
                    <a:pt x="68" y="34"/>
                  </a:lnTo>
                  <a:lnTo>
                    <a:pt x="56" y="50"/>
                  </a:lnTo>
                  <a:lnTo>
                    <a:pt x="56" y="50"/>
                  </a:lnTo>
                  <a:lnTo>
                    <a:pt x="56" y="52"/>
                  </a:lnTo>
                  <a:lnTo>
                    <a:pt x="54" y="50"/>
                  </a:lnTo>
                  <a:lnTo>
                    <a:pt x="52" y="52"/>
                  </a:lnTo>
                  <a:lnTo>
                    <a:pt x="48" y="50"/>
                  </a:lnTo>
                  <a:lnTo>
                    <a:pt x="46" y="50"/>
                  </a:lnTo>
                  <a:lnTo>
                    <a:pt x="44" y="54"/>
                  </a:lnTo>
                  <a:lnTo>
                    <a:pt x="42" y="52"/>
                  </a:lnTo>
                  <a:lnTo>
                    <a:pt x="40" y="52"/>
                  </a:lnTo>
                  <a:lnTo>
                    <a:pt x="38" y="52"/>
                  </a:lnTo>
                  <a:lnTo>
                    <a:pt x="38" y="52"/>
                  </a:lnTo>
                  <a:lnTo>
                    <a:pt x="36" y="54"/>
                  </a:lnTo>
                  <a:lnTo>
                    <a:pt x="34" y="52"/>
                  </a:lnTo>
                  <a:lnTo>
                    <a:pt x="34" y="54"/>
                  </a:lnTo>
                  <a:lnTo>
                    <a:pt x="32" y="56"/>
                  </a:lnTo>
                  <a:lnTo>
                    <a:pt x="28" y="56"/>
                  </a:lnTo>
                  <a:lnTo>
                    <a:pt x="28" y="58"/>
                  </a:lnTo>
                  <a:lnTo>
                    <a:pt x="28" y="58"/>
                  </a:lnTo>
                  <a:lnTo>
                    <a:pt x="26" y="66"/>
                  </a:lnTo>
                  <a:lnTo>
                    <a:pt x="28" y="66"/>
                  </a:lnTo>
                  <a:lnTo>
                    <a:pt x="10" y="68"/>
                  </a:lnTo>
                  <a:lnTo>
                    <a:pt x="6" y="68"/>
                  </a:lnTo>
                  <a:lnTo>
                    <a:pt x="4" y="72"/>
                  </a:lnTo>
                  <a:lnTo>
                    <a:pt x="0" y="70"/>
                  </a:lnTo>
                  <a:lnTo>
                    <a:pt x="0" y="58"/>
                  </a:lnTo>
                  <a:lnTo>
                    <a:pt x="0" y="56"/>
                  </a:lnTo>
                  <a:lnTo>
                    <a:pt x="2" y="48"/>
                  </a:lnTo>
                  <a:lnTo>
                    <a:pt x="10" y="38"/>
                  </a:lnTo>
                  <a:lnTo>
                    <a:pt x="10" y="3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09" name="Freeform 381">
              <a:extLst>
                <a:ext uri="{FF2B5EF4-FFF2-40B4-BE49-F238E27FC236}">
                  <a16:creationId xmlns:a16="http://schemas.microsoft.com/office/drawing/2014/main" xmlns="" id="{0CD5E3C0-D8D5-429A-8233-F38149C4F1B4}"/>
                </a:ext>
              </a:extLst>
            </p:cNvPr>
            <p:cNvSpPr>
              <a:spLocks/>
            </p:cNvSpPr>
            <p:nvPr/>
          </p:nvSpPr>
          <p:spPr bwMode="auto">
            <a:xfrm>
              <a:off x="4814888" y="3967163"/>
              <a:ext cx="352425" cy="425450"/>
            </a:xfrm>
            <a:custGeom>
              <a:avLst/>
              <a:gdLst/>
              <a:ahLst/>
              <a:cxnLst>
                <a:cxn ang="0">
                  <a:pos x="28" y="64"/>
                </a:cxn>
                <a:cxn ang="0">
                  <a:pos x="28" y="90"/>
                </a:cxn>
                <a:cxn ang="0">
                  <a:pos x="14" y="104"/>
                </a:cxn>
                <a:cxn ang="0">
                  <a:pos x="6" y="120"/>
                </a:cxn>
                <a:cxn ang="0">
                  <a:pos x="2" y="130"/>
                </a:cxn>
                <a:cxn ang="0">
                  <a:pos x="0" y="142"/>
                </a:cxn>
                <a:cxn ang="0">
                  <a:pos x="6" y="144"/>
                </a:cxn>
                <a:cxn ang="0">
                  <a:pos x="14" y="164"/>
                </a:cxn>
                <a:cxn ang="0">
                  <a:pos x="12" y="168"/>
                </a:cxn>
                <a:cxn ang="0">
                  <a:pos x="22" y="186"/>
                </a:cxn>
                <a:cxn ang="0">
                  <a:pos x="24" y="200"/>
                </a:cxn>
                <a:cxn ang="0">
                  <a:pos x="32" y="204"/>
                </a:cxn>
                <a:cxn ang="0">
                  <a:pos x="44" y="208"/>
                </a:cxn>
                <a:cxn ang="0">
                  <a:pos x="58" y="224"/>
                </a:cxn>
                <a:cxn ang="0">
                  <a:pos x="72" y="240"/>
                </a:cxn>
                <a:cxn ang="0">
                  <a:pos x="84" y="256"/>
                </a:cxn>
                <a:cxn ang="0">
                  <a:pos x="92" y="256"/>
                </a:cxn>
                <a:cxn ang="0">
                  <a:pos x="104" y="254"/>
                </a:cxn>
                <a:cxn ang="0">
                  <a:pos x="122" y="268"/>
                </a:cxn>
                <a:cxn ang="0">
                  <a:pos x="134" y="266"/>
                </a:cxn>
                <a:cxn ang="0">
                  <a:pos x="146" y="266"/>
                </a:cxn>
                <a:cxn ang="0">
                  <a:pos x="162" y="262"/>
                </a:cxn>
                <a:cxn ang="0">
                  <a:pos x="186" y="254"/>
                </a:cxn>
                <a:cxn ang="0">
                  <a:pos x="178" y="242"/>
                </a:cxn>
                <a:cxn ang="0">
                  <a:pos x="164" y="222"/>
                </a:cxn>
                <a:cxn ang="0">
                  <a:pos x="148" y="210"/>
                </a:cxn>
                <a:cxn ang="0">
                  <a:pos x="152" y="204"/>
                </a:cxn>
                <a:cxn ang="0">
                  <a:pos x="164" y="200"/>
                </a:cxn>
                <a:cxn ang="0">
                  <a:pos x="166" y="176"/>
                </a:cxn>
                <a:cxn ang="0">
                  <a:pos x="174" y="168"/>
                </a:cxn>
                <a:cxn ang="0">
                  <a:pos x="186" y="146"/>
                </a:cxn>
                <a:cxn ang="0">
                  <a:pos x="196" y="128"/>
                </a:cxn>
                <a:cxn ang="0">
                  <a:pos x="194" y="116"/>
                </a:cxn>
                <a:cxn ang="0">
                  <a:pos x="206" y="84"/>
                </a:cxn>
                <a:cxn ang="0">
                  <a:pos x="220" y="78"/>
                </a:cxn>
                <a:cxn ang="0">
                  <a:pos x="220" y="68"/>
                </a:cxn>
                <a:cxn ang="0">
                  <a:pos x="216" y="64"/>
                </a:cxn>
                <a:cxn ang="0">
                  <a:pos x="206" y="60"/>
                </a:cxn>
                <a:cxn ang="0">
                  <a:pos x="204" y="28"/>
                </a:cxn>
                <a:cxn ang="0">
                  <a:pos x="200" y="16"/>
                </a:cxn>
                <a:cxn ang="0">
                  <a:pos x="186" y="4"/>
                </a:cxn>
                <a:cxn ang="0">
                  <a:pos x="178" y="4"/>
                </a:cxn>
                <a:cxn ang="0">
                  <a:pos x="172" y="10"/>
                </a:cxn>
                <a:cxn ang="0">
                  <a:pos x="162" y="18"/>
                </a:cxn>
                <a:cxn ang="0">
                  <a:pos x="152" y="16"/>
                </a:cxn>
                <a:cxn ang="0">
                  <a:pos x="128" y="16"/>
                </a:cxn>
                <a:cxn ang="0">
                  <a:pos x="126" y="12"/>
                </a:cxn>
                <a:cxn ang="0">
                  <a:pos x="114" y="16"/>
                </a:cxn>
                <a:cxn ang="0">
                  <a:pos x="94" y="16"/>
                </a:cxn>
                <a:cxn ang="0">
                  <a:pos x="74" y="16"/>
                </a:cxn>
                <a:cxn ang="0">
                  <a:pos x="52" y="16"/>
                </a:cxn>
                <a:cxn ang="0">
                  <a:pos x="42" y="28"/>
                </a:cxn>
                <a:cxn ang="0">
                  <a:pos x="28" y="44"/>
                </a:cxn>
                <a:cxn ang="0">
                  <a:pos x="28" y="52"/>
                </a:cxn>
              </a:cxnLst>
              <a:rect l="0" t="0" r="r" b="b"/>
              <a:pathLst>
                <a:path w="222" h="268">
                  <a:moveTo>
                    <a:pt x="28" y="52"/>
                  </a:moveTo>
                  <a:lnTo>
                    <a:pt x="28" y="64"/>
                  </a:lnTo>
                  <a:lnTo>
                    <a:pt x="28" y="78"/>
                  </a:lnTo>
                  <a:lnTo>
                    <a:pt x="28" y="90"/>
                  </a:lnTo>
                  <a:lnTo>
                    <a:pt x="28" y="104"/>
                  </a:lnTo>
                  <a:lnTo>
                    <a:pt x="14" y="104"/>
                  </a:lnTo>
                  <a:lnTo>
                    <a:pt x="12" y="112"/>
                  </a:lnTo>
                  <a:lnTo>
                    <a:pt x="6" y="120"/>
                  </a:lnTo>
                  <a:lnTo>
                    <a:pt x="6" y="126"/>
                  </a:lnTo>
                  <a:lnTo>
                    <a:pt x="2" y="130"/>
                  </a:lnTo>
                  <a:lnTo>
                    <a:pt x="2" y="136"/>
                  </a:lnTo>
                  <a:lnTo>
                    <a:pt x="0" y="142"/>
                  </a:lnTo>
                  <a:lnTo>
                    <a:pt x="0" y="146"/>
                  </a:lnTo>
                  <a:lnTo>
                    <a:pt x="6" y="144"/>
                  </a:lnTo>
                  <a:lnTo>
                    <a:pt x="6" y="152"/>
                  </a:lnTo>
                  <a:lnTo>
                    <a:pt x="14" y="164"/>
                  </a:lnTo>
                  <a:lnTo>
                    <a:pt x="14" y="166"/>
                  </a:lnTo>
                  <a:lnTo>
                    <a:pt x="12" y="168"/>
                  </a:lnTo>
                  <a:lnTo>
                    <a:pt x="22" y="182"/>
                  </a:lnTo>
                  <a:lnTo>
                    <a:pt x="22" y="186"/>
                  </a:lnTo>
                  <a:lnTo>
                    <a:pt x="22" y="196"/>
                  </a:lnTo>
                  <a:lnTo>
                    <a:pt x="24" y="200"/>
                  </a:lnTo>
                  <a:lnTo>
                    <a:pt x="30" y="200"/>
                  </a:lnTo>
                  <a:lnTo>
                    <a:pt x="32" y="204"/>
                  </a:lnTo>
                  <a:lnTo>
                    <a:pt x="40" y="206"/>
                  </a:lnTo>
                  <a:lnTo>
                    <a:pt x="44" y="208"/>
                  </a:lnTo>
                  <a:lnTo>
                    <a:pt x="46" y="214"/>
                  </a:lnTo>
                  <a:lnTo>
                    <a:pt x="58" y="224"/>
                  </a:lnTo>
                  <a:lnTo>
                    <a:pt x="64" y="234"/>
                  </a:lnTo>
                  <a:lnTo>
                    <a:pt x="72" y="240"/>
                  </a:lnTo>
                  <a:lnTo>
                    <a:pt x="76" y="246"/>
                  </a:lnTo>
                  <a:lnTo>
                    <a:pt x="84" y="256"/>
                  </a:lnTo>
                  <a:lnTo>
                    <a:pt x="88" y="258"/>
                  </a:lnTo>
                  <a:lnTo>
                    <a:pt x="92" y="256"/>
                  </a:lnTo>
                  <a:lnTo>
                    <a:pt x="102" y="256"/>
                  </a:lnTo>
                  <a:lnTo>
                    <a:pt x="104" y="254"/>
                  </a:lnTo>
                  <a:lnTo>
                    <a:pt x="120" y="268"/>
                  </a:lnTo>
                  <a:lnTo>
                    <a:pt x="122" y="268"/>
                  </a:lnTo>
                  <a:lnTo>
                    <a:pt x="124" y="266"/>
                  </a:lnTo>
                  <a:lnTo>
                    <a:pt x="134" y="266"/>
                  </a:lnTo>
                  <a:lnTo>
                    <a:pt x="136" y="268"/>
                  </a:lnTo>
                  <a:lnTo>
                    <a:pt x="146" y="266"/>
                  </a:lnTo>
                  <a:lnTo>
                    <a:pt x="156" y="266"/>
                  </a:lnTo>
                  <a:lnTo>
                    <a:pt x="162" y="262"/>
                  </a:lnTo>
                  <a:lnTo>
                    <a:pt x="168" y="254"/>
                  </a:lnTo>
                  <a:lnTo>
                    <a:pt x="186" y="254"/>
                  </a:lnTo>
                  <a:lnTo>
                    <a:pt x="188" y="246"/>
                  </a:lnTo>
                  <a:lnTo>
                    <a:pt x="178" y="242"/>
                  </a:lnTo>
                  <a:lnTo>
                    <a:pt x="172" y="228"/>
                  </a:lnTo>
                  <a:lnTo>
                    <a:pt x="164" y="222"/>
                  </a:lnTo>
                  <a:lnTo>
                    <a:pt x="160" y="214"/>
                  </a:lnTo>
                  <a:lnTo>
                    <a:pt x="148" y="210"/>
                  </a:lnTo>
                  <a:lnTo>
                    <a:pt x="152" y="208"/>
                  </a:lnTo>
                  <a:lnTo>
                    <a:pt x="152" y="204"/>
                  </a:lnTo>
                  <a:lnTo>
                    <a:pt x="160" y="204"/>
                  </a:lnTo>
                  <a:lnTo>
                    <a:pt x="164" y="200"/>
                  </a:lnTo>
                  <a:lnTo>
                    <a:pt x="166" y="176"/>
                  </a:lnTo>
                  <a:lnTo>
                    <a:pt x="166" y="176"/>
                  </a:lnTo>
                  <a:lnTo>
                    <a:pt x="168" y="172"/>
                  </a:lnTo>
                  <a:lnTo>
                    <a:pt x="174" y="168"/>
                  </a:lnTo>
                  <a:lnTo>
                    <a:pt x="176" y="158"/>
                  </a:lnTo>
                  <a:lnTo>
                    <a:pt x="186" y="146"/>
                  </a:lnTo>
                  <a:lnTo>
                    <a:pt x="192" y="142"/>
                  </a:lnTo>
                  <a:lnTo>
                    <a:pt x="196" y="128"/>
                  </a:lnTo>
                  <a:lnTo>
                    <a:pt x="196" y="124"/>
                  </a:lnTo>
                  <a:lnTo>
                    <a:pt x="194" y="116"/>
                  </a:lnTo>
                  <a:lnTo>
                    <a:pt x="202" y="86"/>
                  </a:lnTo>
                  <a:lnTo>
                    <a:pt x="206" y="84"/>
                  </a:lnTo>
                  <a:lnTo>
                    <a:pt x="210" y="82"/>
                  </a:lnTo>
                  <a:lnTo>
                    <a:pt x="220" y="78"/>
                  </a:lnTo>
                  <a:lnTo>
                    <a:pt x="222" y="72"/>
                  </a:lnTo>
                  <a:lnTo>
                    <a:pt x="220" y="68"/>
                  </a:lnTo>
                  <a:lnTo>
                    <a:pt x="218" y="68"/>
                  </a:lnTo>
                  <a:lnTo>
                    <a:pt x="216" y="64"/>
                  </a:lnTo>
                  <a:lnTo>
                    <a:pt x="210" y="62"/>
                  </a:lnTo>
                  <a:lnTo>
                    <a:pt x="206" y="60"/>
                  </a:lnTo>
                  <a:lnTo>
                    <a:pt x="204" y="46"/>
                  </a:lnTo>
                  <a:lnTo>
                    <a:pt x="204" y="28"/>
                  </a:lnTo>
                  <a:lnTo>
                    <a:pt x="200" y="22"/>
                  </a:lnTo>
                  <a:lnTo>
                    <a:pt x="200" y="16"/>
                  </a:lnTo>
                  <a:lnTo>
                    <a:pt x="192" y="8"/>
                  </a:lnTo>
                  <a:lnTo>
                    <a:pt x="186" y="4"/>
                  </a:lnTo>
                  <a:lnTo>
                    <a:pt x="184" y="0"/>
                  </a:lnTo>
                  <a:lnTo>
                    <a:pt x="178" y="4"/>
                  </a:lnTo>
                  <a:lnTo>
                    <a:pt x="174" y="4"/>
                  </a:lnTo>
                  <a:lnTo>
                    <a:pt x="172" y="10"/>
                  </a:lnTo>
                  <a:lnTo>
                    <a:pt x="164" y="12"/>
                  </a:lnTo>
                  <a:lnTo>
                    <a:pt x="162" y="18"/>
                  </a:lnTo>
                  <a:lnTo>
                    <a:pt x="156" y="20"/>
                  </a:lnTo>
                  <a:lnTo>
                    <a:pt x="152" y="16"/>
                  </a:lnTo>
                  <a:lnTo>
                    <a:pt x="140" y="16"/>
                  </a:lnTo>
                  <a:lnTo>
                    <a:pt x="128" y="16"/>
                  </a:lnTo>
                  <a:lnTo>
                    <a:pt x="128" y="14"/>
                  </a:lnTo>
                  <a:lnTo>
                    <a:pt x="126" y="12"/>
                  </a:lnTo>
                  <a:lnTo>
                    <a:pt x="126" y="16"/>
                  </a:lnTo>
                  <a:lnTo>
                    <a:pt x="114" y="16"/>
                  </a:lnTo>
                  <a:lnTo>
                    <a:pt x="104" y="16"/>
                  </a:lnTo>
                  <a:lnTo>
                    <a:pt x="94" y="16"/>
                  </a:lnTo>
                  <a:lnTo>
                    <a:pt x="84" y="16"/>
                  </a:lnTo>
                  <a:lnTo>
                    <a:pt x="74" y="16"/>
                  </a:lnTo>
                  <a:lnTo>
                    <a:pt x="62" y="16"/>
                  </a:lnTo>
                  <a:lnTo>
                    <a:pt x="52" y="16"/>
                  </a:lnTo>
                  <a:lnTo>
                    <a:pt x="42" y="16"/>
                  </a:lnTo>
                  <a:lnTo>
                    <a:pt x="42" y="28"/>
                  </a:lnTo>
                  <a:lnTo>
                    <a:pt x="42" y="44"/>
                  </a:lnTo>
                  <a:lnTo>
                    <a:pt x="28" y="44"/>
                  </a:lnTo>
                  <a:lnTo>
                    <a:pt x="28" y="52"/>
                  </a:lnTo>
                  <a:lnTo>
                    <a:pt x="28" y="5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0" name="Freeform 382">
              <a:extLst>
                <a:ext uri="{FF2B5EF4-FFF2-40B4-BE49-F238E27FC236}">
                  <a16:creationId xmlns:a16="http://schemas.microsoft.com/office/drawing/2014/main" xmlns="" id="{D4640432-5F9D-4B36-BE03-0FC403291B33}"/>
                </a:ext>
              </a:extLst>
            </p:cNvPr>
            <p:cNvSpPr>
              <a:spLocks/>
            </p:cNvSpPr>
            <p:nvPr/>
          </p:nvSpPr>
          <p:spPr bwMode="auto">
            <a:xfrm>
              <a:off x="5221288" y="4214813"/>
              <a:ext cx="219075" cy="288925"/>
            </a:xfrm>
            <a:custGeom>
              <a:avLst/>
              <a:gdLst/>
              <a:ahLst/>
              <a:cxnLst>
                <a:cxn ang="0">
                  <a:pos x="82" y="66"/>
                </a:cxn>
                <a:cxn ang="0">
                  <a:pos x="64" y="84"/>
                </a:cxn>
                <a:cxn ang="0">
                  <a:pos x="38" y="94"/>
                </a:cxn>
                <a:cxn ang="0">
                  <a:pos x="26" y="102"/>
                </a:cxn>
                <a:cxn ang="0">
                  <a:pos x="16" y="104"/>
                </a:cxn>
                <a:cxn ang="0">
                  <a:pos x="6" y="116"/>
                </a:cxn>
                <a:cxn ang="0">
                  <a:pos x="0" y="134"/>
                </a:cxn>
                <a:cxn ang="0">
                  <a:pos x="0" y="160"/>
                </a:cxn>
                <a:cxn ang="0">
                  <a:pos x="8" y="182"/>
                </a:cxn>
                <a:cxn ang="0">
                  <a:pos x="22" y="162"/>
                </a:cxn>
                <a:cxn ang="0">
                  <a:pos x="34" y="152"/>
                </a:cxn>
                <a:cxn ang="0">
                  <a:pos x="64" y="130"/>
                </a:cxn>
                <a:cxn ang="0">
                  <a:pos x="88" y="106"/>
                </a:cxn>
                <a:cxn ang="0">
                  <a:pos x="106" y="84"/>
                </a:cxn>
                <a:cxn ang="0">
                  <a:pos x="118" y="58"/>
                </a:cxn>
                <a:cxn ang="0">
                  <a:pos x="122" y="50"/>
                </a:cxn>
                <a:cxn ang="0">
                  <a:pos x="132" y="24"/>
                </a:cxn>
                <a:cxn ang="0">
                  <a:pos x="136" y="20"/>
                </a:cxn>
                <a:cxn ang="0">
                  <a:pos x="136" y="20"/>
                </a:cxn>
                <a:cxn ang="0">
                  <a:pos x="134" y="8"/>
                </a:cxn>
                <a:cxn ang="0">
                  <a:pos x="128" y="0"/>
                </a:cxn>
                <a:cxn ang="0">
                  <a:pos x="110" y="8"/>
                </a:cxn>
                <a:cxn ang="0">
                  <a:pos x="100" y="8"/>
                </a:cxn>
                <a:cxn ang="0">
                  <a:pos x="84" y="12"/>
                </a:cxn>
                <a:cxn ang="0">
                  <a:pos x="64" y="16"/>
                </a:cxn>
                <a:cxn ang="0">
                  <a:pos x="46" y="22"/>
                </a:cxn>
                <a:cxn ang="0">
                  <a:pos x="30" y="6"/>
                </a:cxn>
                <a:cxn ang="0">
                  <a:pos x="24" y="16"/>
                </a:cxn>
                <a:cxn ang="0">
                  <a:pos x="34" y="34"/>
                </a:cxn>
                <a:cxn ang="0">
                  <a:pos x="50" y="42"/>
                </a:cxn>
                <a:cxn ang="0">
                  <a:pos x="72" y="50"/>
                </a:cxn>
                <a:cxn ang="0">
                  <a:pos x="94" y="52"/>
                </a:cxn>
                <a:cxn ang="0">
                  <a:pos x="92" y="56"/>
                </a:cxn>
              </a:cxnLst>
              <a:rect l="0" t="0" r="r" b="b"/>
              <a:pathLst>
                <a:path w="138" h="182">
                  <a:moveTo>
                    <a:pt x="92" y="56"/>
                  </a:moveTo>
                  <a:lnTo>
                    <a:pt x="82" y="66"/>
                  </a:lnTo>
                  <a:lnTo>
                    <a:pt x="72" y="74"/>
                  </a:lnTo>
                  <a:lnTo>
                    <a:pt x="64" y="84"/>
                  </a:lnTo>
                  <a:lnTo>
                    <a:pt x="54" y="94"/>
                  </a:lnTo>
                  <a:lnTo>
                    <a:pt x="38" y="94"/>
                  </a:lnTo>
                  <a:lnTo>
                    <a:pt x="32" y="96"/>
                  </a:lnTo>
                  <a:lnTo>
                    <a:pt x="26" y="102"/>
                  </a:lnTo>
                  <a:lnTo>
                    <a:pt x="16" y="104"/>
                  </a:lnTo>
                  <a:lnTo>
                    <a:pt x="16" y="104"/>
                  </a:lnTo>
                  <a:lnTo>
                    <a:pt x="12" y="108"/>
                  </a:lnTo>
                  <a:lnTo>
                    <a:pt x="6" y="116"/>
                  </a:lnTo>
                  <a:lnTo>
                    <a:pt x="0" y="122"/>
                  </a:lnTo>
                  <a:lnTo>
                    <a:pt x="0" y="134"/>
                  </a:lnTo>
                  <a:lnTo>
                    <a:pt x="0" y="148"/>
                  </a:lnTo>
                  <a:lnTo>
                    <a:pt x="0" y="160"/>
                  </a:lnTo>
                  <a:lnTo>
                    <a:pt x="0" y="172"/>
                  </a:lnTo>
                  <a:lnTo>
                    <a:pt x="8" y="182"/>
                  </a:lnTo>
                  <a:lnTo>
                    <a:pt x="20" y="168"/>
                  </a:lnTo>
                  <a:lnTo>
                    <a:pt x="22" y="162"/>
                  </a:lnTo>
                  <a:lnTo>
                    <a:pt x="26" y="162"/>
                  </a:lnTo>
                  <a:lnTo>
                    <a:pt x="34" y="152"/>
                  </a:lnTo>
                  <a:lnTo>
                    <a:pt x="52" y="136"/>
                  </a:lnTo>
                  <a:lnTo>
                    <a:pt x="64" y="130"/>
                  </a:lnTo>
                  <a:lnTo>
                    <a:pt x="72" y="122"/>
                  </a:lnTo>
                  <a:lnTo>
                    <a:pt x="88" y="106"/>
                  </a:lnTo>
                  <a:lnTo>
                    <a:pt x="96" y="94"/>
                  </a:lnTo>
                  <a:lnTo>
                    <a:pt x="106" y="84"/>
                  </a:lnTo>
                  <a:lnTo>
                    <a:pt x="110" y="74"/>
                  </a:lnTo>
                  <a:lnTo>
                    <a:pt x="118" y="58"/>
                  </a:lnTo>
                  <a:lnTo>
                    <a:pt x="118" y="54"/>
                  </a:lnTo>
                  <a:lnTo>
                    <a:pt x="122" y="50"/>
                  </a:lnTo>
                  <a:lnTo>
                    <a:pt x="130" y="38"/>
                  </a:lnTo>
                  <a:lnTo>
                    <a:pt x="132" y="24"/>
                  </a:lnTo>
                  <a:lnTo>
                    <a:pt x="138" y="22"/>
                  </a:lnTo>
                  <a:lnTo>
                    <a:pt x="136" y="20"/>
                  </a:lnTo>
                  <a:lnTo>
                    <a:pt x="134" y="22"/>
                  </a:lnTo>
                  <a:lnTo>
                    <a:pt x="136" y="20"/>
                  </a:lnTo>
                  <a:lnTo>
                    <a:pt x="136" y="12"/>
                  </a:lnTo>
                  <a:lnTo>
                    <a:pt x="134" y="8"/>
                  </a:lnTo>
                  <a:lnTo>
                    <a:pt x="136" y="2"/>
                  </a:lnTo>
                  <a:lnTo>
                    <a:pt x="128" y="0"/>
                  </a:lnTo>
                  <a:lnTo>
                    <a:pt x="122" y="6"/>
                  </a:lnTo>
                  <a:lnTo>
                    <a:pt x="110" y="8"/>
                  </a:lnTo>
                  <a:lnTo>
                    <a:pt x="106" y="10"/>
                  </a:lnTo>
                  <a:lnTo>
                    <a:pt x="100" y="8"/>
                  </a:lnTo>
                  <a:lnTo>
                    <a:pt x="96" y="12"/>
                  </a:lnTo>
                  <a:lnTo>
                    <a:pt x="84" y="12"/>
                  </a:lnTo>
                  <a:lnTo>
                    <a:pt x="74" y="18"/>
                  </a:lnTo>
                  <a:lnTo>
                    <a:pt x="64" y="16"/>
                  </a:lnTo>
                  <a:lnTo>
                    <a:pt x="52" y="22"/>
                  </a:lnTo>
                  <a:lnTo>
                    <a:pt x="46" y="22"/>
                  </a:lnTo>
                  <a:lnTo>
                    <a:pt x="40" y="18"/>
                  </a:lnTo>
                  <a:lnTo>
                    <a:pt x="30" y="6"/>
                  </a:lnTo>
                  <a:lnTo>
                    <a:pt x="26" y="14"/>
                  </a:lnTo>
                  <a:lnTo>
                    <a:pt x="24" y="16"/>
                  </a:lnTo>
                  <a:lnTo>
                    <a:pt x="26" y="22"/>
                  </a:lnTo>
                  <a:lnTo>
                    <a:pt x="34" y="34"/>
                  </a:lnTo>
                  <a:lnTo>
                    <a:pt x="40" y="38"/>
                  </a:lnTo>
                  <a:lnTo>
                    <a:pt x="50" y="42"/>
                  </a:lnTo>
                  <a:lnTo>
                    <a:pt x="60" y="46"/>
                  </a:lnTo>
                  <a:lnTo>
                    <a:pt x="72" y="50"/>
                  </a:lnTo>
                  <a:lnTo>
                    <a:pt x="82" y="52"/>
                  </a:lnTo>
                  <a:lnTo>
                    <a:pt x="94" y="52"/>
                  </a:lnTo>
                  <a:lnTo>
                    <a:pt x="92" y="56"/>
                  </a:lnTo>
                  <a:lnTo>
                    <a:pt x="92" y="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1" name="Freeform 383">
              <a:extLst>
                <a:ext uri="{FF2B5EF4-FFF2-40B4-BE49-F238E27FC236}">
                  <a16:creationId xmlns:a16="http://schemas.microsoft.com/office/drawing/2014/main" xmlns="" id="{C7B55656-0769-4E5D-926F-A1B6BF843E94}"/>
                </a:ext>
              </a:extLst>
            </p:cNvPr>
            <p:cNvSpPr>
              <a:spLocks/>
            </p:cNvSpPr>
            <p:nvPr/>
          </p:nvSpPr>
          <p:spPr bwMode="auto">
            <a:xfrm>
              <a:off x="5049838" y="4151313"/>
              <a:ext cx="320675" cy="244475"/>
            </a:xfrm>
            <a:custGeom>
              <a:avLst/>
              <a:gdLst/>
              <a:ahLst/>
              <a:cxnLst>
                <a:cxn ang="0">
                  <a:pos x="190" y="106"/>
                </a:cxn>
                <a:cxn ang="0">
                  <a:pos x="172" y="124"/>
                </a:cxn>
                <a:cxn ang="0">
                  <a:pos x="146" y="134"/>
                </a:cxn>
                <a:cxn ang="0">
                  <a:pos x="134" y="142"/>
                </a:cxn>
                <a:cxn ang="0">
                  <a:pos x="124" y="144"/>
                </a:cxn>
                <a:cxn ang="0">
                  <a:pos x="114" y="148"/>
                </a:cxn>
                <a:cxn ang="0">
                  <a:pos x="96" y="146"/>
                </a:cxn>
                <a:cxn ang="0">
                  <a:pos x="86" y="154"/>
                </a:cxn>
                <a:cxn ang="0">
                  <a:pos x="66" y="150"/>
                </a:cxn>
                <a:cxn ang="0">
                  <a:pos x="38" y="138"/>
                </a:cxn>
                <a:cxn ang="0">
                  <a:pos x="30" y="126"/>
                </a:cxn>
                <a:cxn ang="0">
                  <a:pos x="16" y="106"/>
                </a:cxn>
                <a:cxn ang="0">
                  <a:pos x="0" y="94"/>
                </a:cxn>
                <a:cxn ang="0">
                  <a:pos x="4" y="88"/>
                </a:cxn>
                <a:cxn ang="0">
                  <a:pos x="16" y="84"/>
                </a:cxn>
                <a:cxn ang="0">
                  <a:pos x="18" y="60"/>
                </a:cxn>
                <a:cxn ang="0">
                  <a:pos x="26" y="52"/>
                </a:cxn>
                <a:cxn ang="0">
                  <a:pos x="38" y="30"/>
                </a:cxn>
                <a:cxn ang="0">
                  <a:pos x="48" y="12"/>
                </a:cxn>
                <a:cxn ang="0">
                  <a:pos x="54" y="8"/>
                </a:cxn>
                <a:cxn ang="0">
                  <a:pos x="58" y="6"/>
                </a:cxn>
                <a:cxn ang="0">
                  <a:pos x="66" y="0"/>
                </a:cxn>
                <a:cxn ang="0">
                  <a:pos x="72" y="6"/>
                </a:cxn>
                <a:cxn ang="0">
                  <a:pos x="80" y="4"/>
                </a:cxn>
                <a:cxn ang="0">
                  <a:pos x="86" y="4"/>
                </a:cxn>
                <a:cxn ang="0">
                  <a:pos x="96" y="6"/>
                </a:cxn>
                <a:cxn ang="0">
                  <a:pos x="110" y="18"/>
                </a:cxn>
                <a:cxn ang="0">
                  <a:pos x="120" y="28"/>
                </a:cxn>
                <a:cxn ang="0">
                  <a:pos x="124" y="36"/>
                </a:cxn>
                <a:cxn ang="0">
                  <a:pos x="118" y="50"/>
                </a:cxn>
                <a:cxn ang="0">
                  <a:pos x="126" y="54"/>
                </a:cxn>
                <a:cxn ang="0">
                  <a:pos x="134" y="54"/>
                </a:cxn>
                <a:cxn ang="0">
                  <a:pos x="134" y="62"/>
                </a:cxn>
                <a:cxn ang="0">
                  <a:pos x="148" y="78"/>
                </a:cxn>
                <a:cxn ang="0">
                  <a:pos x="168" y="86"/>
                </a:cxn>
                <a:cxn ang="0">
                  <a:pos x="190" y="92"/>
                </a:cxn>
                <a:cxn ang="0">
                  <a:pos x="200" y="96"/>
                </a:cxn>
              </a:cxnLst>
              <a:rect l="0" t="0" r="r" b="b"/>
              <a:pathLst>
                <a:path w="202" h="154">
                  <a:moveTo>
                    <a:pt x="200" y="96"/>
                  </a:moveTo>
                  <a:lnTo>
                    <a:pt x="190" y="106"/>
                  </a:lnTo>
                  <a:lnTo>
                    <a:pt x="180" y="114"/>
                  </a:lnTo>
                  <a:lnTo>
                    <a:pt x="172" y="124"/>
                  </a:lnTo>
                  <a:lnTo>
                    <a:pt x="162" y="134"/>
                  </a:lnTo>
                  <a:lnTo>
                    <a:pt x="146" y="134"/>
                  </a:lnTo>
                  <a:lnTo>
                    <a:pt x="140" y="136"/>
                  </a:lnTo>
                  <a:lnTo>
                    <a:pt x="134" y="142"/>
                  </a:lnTo>
                  <a:lnTo>
                    <a:pt x="124" y="144"/>
                  </a:lnTo>
                  <a:lnTo>
                    <a:pt x="124" y="144"/>
                  </a:lnTo>
                  <a:lnTo>
                    <a:pt x="120" y="148"/>
                  </a:lnTo>
                  <a:lnTo>
                    <a:pt x="114" y="148"/>
                  </a:lnTo>
                  <a:lnTo>
                    <a:pt x="106" y="144"/>
                  </a:lnTo>
                  <a:lnTo>
                    <a:pt x="96" y="146"/>
                  </a:lnTo>
                  <a:lnTo>
                    <a:pt x="92" y="150"/>
                  </a:lnTo>
                  <a:lnTo>
                    <a:pt x="86" y="154"/>
                  </a:lnTo>
                  <a:lnTo>
                    <a:pt x="80" y="154"/>
                  </a:lnTo>
                  <a:lnTo>
                    <a:pt x="66" y="150"/>
                  </a:lnTo>
                  <a:lnTo>
                    <a:pt x="50" y="140"/>
                  </a:lnTo>
                  <a:lnTo>
                    <a:pt x="38" y="138"/>
                  </a:lnTo>
                  <a:lnTo>
                    <a:pt x="40" y="130"/>
                  </a:lnTo>
                  <a:lnTo>
                    <a:pt x="30" y="126"/>
                  </a:lnTo>
                  <a:lnTo>
                    <a:pt x="24" y="112"/>
                  </a:lnTo>
                  <a:lnTo>
                    <a:pt x="16" y="106"/>
                  </a:lnTo>
                  <a:lnTo>
                    <a:pt x="12" y="98"/>
                  </a:lnTo>
                  <a:lnTo>
                    <a:pt x="0" y="94"/>
                  </a:lnTo>
                  <a:lnTo>
                    <a:pt x="4" y="92"/>
                  </a:lnTo>
                  <a:lnTo>
                    <a:pt x="4" y="88"/>
                  </a:lnTo>
                  <a:lnTo>
                    <a:pt x="12" y="88"/>
                  </a:lnTo>
                  <a:lnTo>
                    <a:pt x="16" y="84"/>
                  </a:lnTo>
                  <a:lnTo>
                    <a:pt x="18" y="60"/>
                  </a:lnTo>
                  <a:lnTo>
                    <a:pt x="18" y="60"/>
                  </a:lnTo>
                  <a:lnTo>
                    <a:pt x="20" y="56"/>
                  </a:lnTo>
                  <a:lnTo>
                    <a:pt x="26" y="52"/>
                  </a:lnTo>
                  <a:lnTo>
                    <a:pt x="28" y="42"/>
                  </a:lnTo>
                  <a:lnTo>
                    <a:pt x="38" y="30"/>
                  </a:lnTo>
                  <a:lnTo>
                    <a:pt x="44" y="26"/>
                  </a:lnTo>
                  <a:lnTo>
                    <a:pt x="48" y="12"/>
                  </a:lnTo>
                  <a:lnTo>
                    <a:pt x="48" y="8"/>
                  </a:lnTo>
                  <a:lnTo>
                    <a:pt x="54" y="8"/>
                  </a:lnTo>
                  <a:lnTo>
                    <a:pt x="56" y="6"/>
                  </a:lnTo>
                  <a:lnTo>
                    <a:pt x="58" y="6"/>
                  </a:lnTo>
                  <a:lnTo>
                    <a:pt x="60" y="10"/>
                  </a:lnTo>
                  <a:lnTo>
                    <a:pt x="66" y="0"/>
                  </a:lnTo>
                  <a:lnTo>
                    <a:pt x="70" y="4"/>
                  </a:lnTo>
                  <a:lnTo>
                    <a:pt x="72" y="6"/>
                  </a:lnTo>
                  <a:lnTo>
                    <a:pt x="78" y="6"/>
                  </a:lnTo>
                  <a:lnTo>
                    <a:pt x="80" y="4"/>
                  </a:lnTo>
                  <a:lnTo>
                    <a:pt x="82" y="6"/>
                  </a:lnTo>
                  <a:lnTo>
                    <a:pt x="86" y="4"/>
                  </a:lnTo>
                  <a:lnTo>
                    <a:pt x="92" y="6"/>
                  </a:lnTo>
                  <a:lnTo>
                    <a:pt x="96" y="6"/>
                  </a:lnTo>
                  <a:lnTo>
                    <a:pt x="104" y="10"/>
                  </a:lnTo>
                  <a:lnTo>
                    <a:pt x="110" y="18"/>
                  </a:lnTo>
                  <a:lnTo>
                    <a:pt x="116" y="22"/>
                  </a:lnTo>
                  <a:lnTo>
                    <a:pt x="120" y="28"/>
                  </a:lnTo>
                  <a:lnTo>
                    <a:pt x="126" y="34"/>
                  </a:lnTo>
                  <a:lnTo>
                    <a:pt x="124" y="36"/>
                  </a:lnTo>
                  <a:lnTo>
                    <a:pt x="122" y="44"/>
                  </a:lnTo>
                  <a:lnTo>
                    <a:pt x="118" y="50"/>
                  </a:lnTo>
                  <a:lnTo>
                    <a:pt x="120" y="54"/>
                  </a:lnTo>
                  <a:lnTo>
                    <a:pt x="126" y="54"/>
                  </a:lnTo>
                  <a:lnTo>
                    <a:pt x="130" y="52"/>
                  </a:lnTo>
                  <a:lnTo>
                    <a:pt x="134" y="54"/>
                  </a:lnTo>
                  <a:lnTo>
                    <a:pt x="132" y="56"/>
                  </a:lnTo>
                  <a:lnTo>
                    <a:pt x="134" y="62"/>
                  </a:lnTo>
                  <a:lnTo>
                    <a:pt x="142" y="74"/>
                  </a:lnTo>
                  <a:lnTo>
                    <a:pt x="148" y="78"/>
                  </a:lnTo>
                  <a:lnTo>
                    <a:pt x="158" y="82"/>
                  </a:lnTo>
                  <a:lnTo>
                    <a:pt x="168" y="86"/>
                  </a:lnTo>
                  <a:lnTo>
                    <a:pt x="180" y="90"/>
                  </a:lnTo>
                  <a:lnTo>
                    <a:pt x="190" y="92"/>
                  </a:lnTo>
                  <a:lnTo>
                    <a:pt x="202" y="92"/>
                  </a:lnTo>
                  <a:lnTo>
                    <a:pt x="200" y="96"/>
                  </a:lnTo>
                  <a:lnTo>
                    <a:pt x="200" y="9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2" name="Freeform 384">
              <a:extLst>
                <a:ext uri="{FF2B5EF4-FFF2-40B4-BE49-F238E27FC236}">
                  <a16:creationId xmlns:a16="http://schemas.microsoft.com/office/drawing/2014/main" xmlns="" id="{EBB8CF60-38D9-4146-9E69-08A271440270}"/>
                </a:ext>
              </a:extLst>
            </p:cNvPr>
            <p:cNvSpPr>
              <a:spLocks/>
            </p:cNvSpPr>
            <p:nvPr/>
          </p:nvSpPr>
          <p:spPr bwMode="auto">
            <a:xfrm>
              <a:off x="5084763" y="3748088"/>
              <a:ext cx="447675" cy="387350"/>
            </a:xfrm>
            <a:custGeom>
              <a:avLst/>
              <a:gdLst/>
              <a:ahLst/>
              <a:cxnLst>
                <a:cxn ang="0">
                  <a:pos x="264" y="144"/>
                </a:cxn>
                <a:cxn ang="0">
                  <a:pos x="244" y="142"/>
                </a:cxn>
                <a:cxn ang="0">
                  <a:pos x="228" y="128"/>
                </a:cxn>
                <a:cxn ang="0">
                  <a:pos x="220" y="118"/>
                </a:cxn>
                <a:cxn ang="0">
                  <a:pos x="214" y="108"/>
                </a:cxn>
                <a:cxn ang="0">
                  <a:pos x="208" y="98"/>
                </a:cxn>
                <a:cxn ang="0">
                  <a:pos x="206" y="88"/>
                </a:cxn>
                <a:cxn ang="0">
                  <a:pos x="198" y="78"/>
                </a:cxn>
                <a:cxn ang="0">
                  <a:pos x="190" y="68"/>
                </a:cxn>
                <a:cxn ang="0">
                  <a:pos x="176" y="56"/>
                </a:cxn>
                <a:cxn ang="0">
                  <a:pos x="160" y="48"/>
                </a:cxn>
                <a:cxn ang="0">
                  <a:pos x="122" y="40"/>
                </a:cxn>
                <a:cxn ang="0">
                  <a:pos x="114" y="28"/>
                </a:cxn>
                <a:cxn ang="0">
                  <a:pos x="96" y="18"/>
                </a:cxn>
                <a:cxn ang="0">
                  <a:pos x="60" y="0"/>
                </a:cxn>
                <a:cxn ang="0">
                  <a:pos x="30" y="10"/>
                </a:cxn>
                <a:cxn ang="0">
                  <a:pos x="40" y="28"/>
                </a:cxn>
                <a:cxn ang="0">
                  <a:pos x="28" y="36"/>
                </a:cxn>
                <a:cxn ang="0">
                  <a:pos x="20" y="48"/>
                </a:cxn>
                <a:cxn ang="0">
                  <a:pos x="4" y="44"/>
                </a:cxn>
                <a:cxn ang="0">
                  <a:pos x="0" y="64"/>
                </a:cxn>
                <a:cxn ang="0">
                  <a:pos x="8" y="64"/>
                </a:cxn>
                <a:cxn ang="0">
                  <a:pos x="22" y="86"/>
                </a:cxn>
                <a:cxn ang="0">
                  <a:pos x="32" y="104"/>
                </a:cxn>
                <a:cxn ang="0">
                  <a:pos x="38" y="120"/>
                </a:cxn>
                <a:cxn ang="0">
                  <a:pos x="50" y="128"/>
                </a:cxn>
                <a:cxn ang="0">
                  <a:pos x="58" y="154"/>
                </a:cxn>
                <a:cxn ang="0">
                  <a:pos x="78" y="182"/>
                </a:cxn>
                <a:cxn ang="0">
                  <a:pos x="88" y="200"/>
                </a:cxn>
                <a:cxn ang="0">
                  <a:pos x="102" y="218"/>
                </a:cxn>
                <a:cxn ang="0">
                  <a:pos x="108" y="228"/>
                </a:cxn>
                <a:cxn ang="0">
                  <a:pos x="112" y="232"/>
                </a:cxn>
                <a:cxn ang="0">
                  <a:pos x="118" y="224"/>
                </a:cxn>
                <a:cxn ang="0">
                  <a:pos x="144" y="224"/>
                </a:cxn>
                <a:cxn ang="0">
                  <a:pos x="156" y="244"/>
                </a:cxn>
                <a:cxn ang="0">
                  <a:pos x="174" y="226"/>
                </a:cxn>
                <a:cxn ang="0">
                  <a:pos x="190" y="206"/>
                </a:cxn>
                <a:cxn ang="0">
                  <a:pos x="212" y="202"/>
                </a:cxn>
                <a:cxn ang="0">
                  <a:pos x="232" y="196"/>
                </a:cxn>
                <a:cxn ang="0">
                  <a:pos x="254" y="190"/>
                </a:cxn>
                <a:cxn ang="0">
                  <a:pos x="274" y="182"/>
                </a:cxn>
                <a:cxn ang="0">
                  <a:pos x="278" y="168"/>
                </a:cxn>
                <a:cxn ang="0">
                  <a:pos x="282" y="154"/>
                </a:cxn>
                <a:cxn ang="0">
                  <a:pos x="274" y="146"/>
                </a:cxn>
              </a:cxnLst>
              <a:rect l="0" t="0" r="r" b="b"/>
              <a:pathLst>
                <a:path w="282" h="244">
                  <a:moveTo>
                    <a:pt x="274" y="146"/>
                  </a:moveTo>
                  <a:lnTo>
                    <a:pt x="264" y="144"/>
                  </a:lnTo>
                  <a:lnTo>
                    <a:pt x="254" y="144"/>
                  </a:lnTo>
                  <a:lnTo>
                    <a:pt x="244" y="142"/>
                  </a:lnTo>
                  <a:lnTo>
                    <a:pt x="232" y="140"/>
                  </a:lnTo>
                  <a:lnTo>
                    <a:pt x="228" y="128"/>
                  </a:lnTo>
                  <a:lnTo>
                    <a:pt x="220" y="120"/>
                  </a:lnTo>
                  <a:lnTo>
                    <a:pt x="220" y="118"/>
                  </a:lnTo>
                  <a:lnTo>
                    <a:pt x="216" y="114"/>
                  </a:lnTo>
                  <a:lnTo>
                    <a:pt x="214" y="108"/>
                  </a:lnTo>
                  <a:lnTo>
                    <a:pt x="212" y="104"/>
                  </a:lnTo>
                  <a:lnTo>
                    <a:pt x="208" y="98"/>
                  </a:lnTo>
                  <a:lnTo>
                    <a:pt x="208" y="92"/>
                  </a:lnTo>
                  <a:lnTo>
                    <a:pt x="206" y="88"/>
                  </a:lnTo>
                  <a:lnTo>
                    <a:pt x="206" y="84"/>
                  </a:lnTo>
                  <a:lnTo>
                    <a:pt x="198" y="78"/>
                  </a:lnTo>
                  <a:lnTo>
                    <a:pt x="196" y="74"/>
                  </a:lnTo>
                  <a:lnTo>
                    <a:pt x="190" y="68"/>
                  </a:lnTo>
                  <a:lnTo>
                    <a:pt x="184" y="58"/>
                  </a:lnTo>
                  <a:lnTo>
                    <a:pt x="176" y="56"/>
                  </a:lnTo>
                  <a:lnTo>
                    <a:pt x="172" y="52"/>
                  </a:lnTo>
                  <a:lnTo>
                    <a:pt x="160" y="48"/>
                  </a:lnTo>
                  <a:lnTo>
                    <a:pt x="136" y="46"/>
                  </a:lnTo>
                  <a:lnTo>
                    <a:pt x="122" y="40"/>
                  </a:lnTo>
                  <a:lnTo>
                    <a:pt x="120" y="30"/>
                  </a:lnTo>
                  <a:lnTo>
                    <a:pt x="114" y="28"/>
                  </a:lnTo>
                  <a:lnTo>
                    <a:pt x="110" y="22"/>
                  </a:lnTo>
                  <a:lnTo>
                    <a:pt x="96" y="18"/>
                  </a:lnTo>
                  <a:lnTo>
                    <a:pt x="80" y="6"/>
                  </a:lnTo>
                  <a:lnTo>
                    <a:pt x="60" y="0"/>
                  </a:lnTo>
                  <a:lnTo>
                    <a:pt x="56" y="6"/>
                  </a:lnTo>
                  <a:lnTo>
                    <a:pt x="30" y="10"/>
                  </a:lnTo>
                  <a:lnTo>
                    <a:pt x="46" y="26"/>
                  </a:lnTo>
                  <a:lnTo>
                    <a:pt x="40" y="28"/>
                  </a:lnTo>
                  <a:lnTo>
                    <a:pt x="38" y="36"/>
                  </a:lnTo>
                  <a:lnTo>
                    <a:pt x="28" y="36"/>
                  </a:lnTo>
                  <a:lnTo>
                    <a:pt x="24" y="44"/>
                  </a:lnTo>
                  <a:lnTo>
                    <a:pt x="20" y="48"/>
                  </a:lnTo>
                  <a:lnTo>
                    <a:pt x="4" y="46"/>
                  </a:lnTo>
                  <a:lnTo>
                    <a:pt x="4" y="44"/>
                  </a:lnTo>
                  <a:lnTo>
                    <a:pt x="2" y="58"/>
                  </a:lnTo>
                  <a:lnTo>
                    <a:pt x="0" y="64"/>
                  </a:lnTo>
                  <a:lnTo>
                    <a:pt x="2" y="64"/>
                  </a:lnTo>
                  <a:lnTo>
                    <a:pt x="8" y="64"/>
                  </a:lnTo>
                  <a:lnTo>
                    <a:pt x="14" y="78"/>
                  </a:lnTo>
                  <a:lnTo>
                    <a:pt x="22" y="86"/>
                  </a:lnTo>
                  <a:lnTo>
                    <a:pt x="26" y="98"/>
                  </a:lnTo>
                  <a:lnTo>
                    <a:pt x="32" y="104"/>
                  </a:lnTo>
                  <a:lnTo>
                    <a:pt x="34" y="114"/>
                  </a:lnTo>
                  <a:lnTo>
                    <a:pt x="38" y="120"/>
                  </a:lnTo>
                  <a:lnTo>
                    <a:pt x="42" y="120"/>
                  </a:lnTo>
                  <a:lnTo>
                    <a:pt x="50" y="128"/>
                  </a:lnTo>
                  <a:lnTo>
                    <a:pt x="60" y="148"/>
                  </a:lnTo>
                  <a:lnTo>
                    <a:pt x="58" y="154"/>
                  </a:lnTo>
                  <a:lnTo>
                    <a:pt x="64" y="172"/>
                  </a:lnTo>
                  <a:lnTo>
                    <a:pt x="78" y="182"/>
                  </a:lnTo>
                  <a:lnTo>
                    <a:pt x="84" y="190"/>
                  </a:lnTo>
                  <a:lnTo>
                    <a:pt x="88" y="200"/>
                  </a:lnTo>
                  <a:lnTo>
                    <a:pt x="94" y="210"/>
                  </a:lnTo>
                  <a:lnTo>
                    <a:pt x="102" y="218"/>
                  </a:lnTo>
                  <a:lnTo>
                    <a:pt x="102" y="222"/>
                  </a:lnTo>
                  <a:lnTo>
                    <a:pt x="108" y="228"/>
                  </a:lnTo>
                  <a:lnTo>
                    <a:pt x="108" y="232"/>
                  </a:lnTo>
                  <a:lnTo>
                    <a:pt x="112" y="232"/>
                  </a:lnTo>
                  <a:lnTo>
                    <a:pt x="112" y="228"/>
                  </a:lnTo>
                  <a:lnTo>
                    <a:pt x="118" y="224"/>
                  </a:lnTo>
                  <a:lnTo>
                    <a:pt x="132" y="220"/>
                  </a:lnTo>
                  <a:lnTo>
                    <a:pt x="144" y="224"/>
                  </a:lnTo>
                  <a:lnTo>
                    <a:pt x="156" y="228"/>
                  </a:lnTo>
                  <a:lnTo>
                    <a:pt x="156" y="244"/>
                  </a:lnTo>
                  <a:lnTo>
                    <a:pt x="164" y="234"/>
                  </a:lnTo>
                  <a:lnTo>
                    <a:pt x="174" y="226"/>
                  </a:lnTo>
                  <a:lnTo>
                    <a:pt x="182" y="216"/>
                  </a:lnTo>
                  <a:lnTo>
                    <a:pt x="190" y="206"/>
                  </a:lnTo>
                  <a:lnTo>
                    <a:pt x="200" y="204"/>
                  </a:lnTo>
                  <a:lnTo>
                    <a:pt x="212" y="202"/>
                  </a:lnTo>
                  <a:lnTo>
                    <a:pt x="222" y="198"/>
                  </a:lnTo>
                  <a:lnTo>
                    <a:pt x="232" y="196"/>
                  </a:lnTo>
                  <a:lnTo>
                    <a:pt x="242" y="192"/>
                  </a:lnTo>
                  <a:lnTo>
                    <a:pt x="254" y="190"/>
                  </a:lnTo>
                  <a:lnTo>
                    <a:pt x="264" y="186"/>
                  </a:lnTo>
                  <a:lnTo>
                    <a:pt x="274" y="182"/>
                  </a:lnTo>
                  <a:lnTo>
                    <a:pt x="276" y="176"/>
                  </a:lnTo>
                  <a:lnTo>
                    <a:pt x="278" y="168"/>
                  </a:lnTo>
                  <a:lnTo>
                    <a:pt x="280" y="162"/>
                  </a:lnTo>
                  <a:lnTo>
                    <a:pt x="282" y="154"/>
                  </a:lnTo>
                  <a:lnTo>
                    <a:pt x="276" y="144"/>
                  </a:lnTo>
                  <a:lnTo>
                    <a:pt x="274" y="146"/>
                  </a:lnTo>
                  <a:lnTo>
                    <a:pt x="274" y="14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3" name="Freeform 385">
              <a:extLst>
                <a:ext uri="{FF2B5EF4-FFF2-40B4-BE49-F238E27FC236}">
                  <a16:creationId xmlns:a16="http://schemas.microsoft.com/office/drawing/2014/main" xmlns="" id="{789C02CA-A4D0-4985-982A-A1A5A2FB3069}"/>
                </a:ext>
              </a:extLst>
            </p:cNvPr>
            <p:cNvSpPr>
              <a:spLocks/>
            </p:cNvSpPr>
            <p:nvPr/>
          </p:nvSpPr>
          <p:spPr bwMode="auto">
            <a:xfrm>
              <a:off x="5538788" y="3379788"/>
              <a:ext cx="365125" cy="238125"/>
            </a:xfrm>
            <a:custGeom>
              <a:avLst/>
              <a:gdLst/>
              <a:ahLst/>
              <a:cxnLst>
                <a:cxn ang="0">
                  <a:pos x="110" y="36"/>
                </a:cxn>
                <a:cxn ang="0">
                  <a:pos x="90" y="38"/>
                </a:cxn>
                <a:cxn ang="0">
                  <a:pos x="74" y="32"/>
                </a:cxn>
                <a:cxn ang="0">
                  <a:pos x="62" y="20"/>
                </a:cxn>
                <a:cxn ang="0">
                  <a:pos x="42" y="4"/>
                </a:cxn>
                <a:cxn ang="0">
                  <a:pos x="26" y="4"/>
                </a:cxn>
                <a:cxn ang="0">
                  <a:pos x="8" y="10"/>
                </a:cxn>
                <a:cxn ang="0">
                  <a:pos x="0" y="30"/>
                </a:cxn>
                <a:cxn ang="0">
                  <a:pos x="0" y="62"/>
                </a:cxn>
                <a:cxn ang="0">
                  <a:pos x="14" y="80"/>
                </a:cxn>
                <a:cxn ang="0">
                  <a:pos x="12" y="70"/>
                </a:cxn>
                <a:cxn ang="0">
                  <a:pos x="18" y="64"/>
                </a:cxn>
                <a:cxn ang="0">
                  <a:pos x="26" y="60"/>
                </a:cxn>
                <a:cxn ang="0">
                  <a:pos x="32" y="60"/>
                </a:cxn>
                <a:cxn ang="0">
                  <a:pos x="34" y="56"/>
                </a:cxn>
                <a:cxn ang="0">
                  <a:pos x="44" y="62"/>
                </a:cxn>
                <a:cxn ang="0">
                  <a:pos x="54" y="68"/>
                </a:cxn>
                <a:cxn ang="0">
                  <a:pos x="54" y="70"/>
                </a:cxn>
                <a:cxn ang="0">
                  <a:pos x="56" y="78"/>
                </a:cxn>
                <a:cxn ang="0">
                  <a:pos x="74" y="78"/>
                </a:cxn>
                <a:cxn ang="0">
                  <a:pos x="82" y="90"/>
                </a:cxn>
                <a:cxn ang="0">
                  <a:pos x="86" y="100"/>
                </a:cxn>
                <a:cxn ang="0">
                  <a:pos x="102" y="112"/>
                </a:cxn>
                <a:cxn ang="0">
                  <a:pos x="116" y="122"/>
                </a:cxn>
                <a:cxn ang="0">
                  <a:pos x="132" y="132"/>
                </a:cxn>
                <a:cxn ang="0">
                  <a:pos x="142" y="138"/>
                </a:cxn>
                <a:cxn ang="0">
                  <a:pos x="142" y="148"/>
                </a:cxn>
                <a:cxn ang="0">
                  <a:pos x="158" y="148"/>
                </a:cxn>
                <a:cxn ang="0">
                  <a:pos x="160" y="142"/>
                </a:cxn>
                <a:cxn ang="0">
                  <a:pos x="162" y="126"/>
                </a:cxn>
                <a:cxn ang="0">
                  <a:pos x="156" y="118"/>
                </a:cxn>
                <a:cxn ang="0">
                  <a:pos x="154" y="114"/>
                </a:cxn>
                <a:cxn ang="0">
                  <a:pos x="168" y="110"/>
                </a:cxn>
                <a:cxn ang="0">
                  <a:pos x="178" y="100"/>
                </a:cxn>
                <a:cxn ang="0">
                  <a:pos x="180" y="90"/>
                </a:cxn>
                <a:cxn ang="0">
                  <a:pos x="194" y="84"/>
                </a:cxn>
                <a:cxn ang="0">
                  <a:pos x="198" y="90"/>
                </a:cxn>
                <a:cxn ang="0">
                  <a:pos x="194" y="96"/>
                </a:cxn>
                <a:cxn ang="0">
                  <a:pos x="200" y="98"/>
                </a:cxn>
                <a:cxn ang="0">
                  <a:pos x="216" y="94"/>
                </a:cxn>
                <a:cxn ang="0">
                  <a:pos x="230" y="88"/>
                </a:cxn>
                <a:cxn ang="0">
                  <a:pos x="212" y="80"/>
                </a:cxn>
                <a:cxn ang="0">
                  <a:pos x="210" y="76"/>
                </a:cxn>
                <a:cxn ang="0">
                  <a:pos x="198" y="80"/>
                </a:cxn>
                <a:cxn ang="0">
                  <a:pos x="192" y="76"/>
                </a:cxn>
                <a:cxn ang="0">
                  <a:pos x="204" y="64"/>
                </a:cxn>
                <a:cxn ang="0">
                  <a:pos x="200" y="60"/>
                </a:cxn>
                <a:cxn ang="0">
                  <a:pos x="192" y="66"/>
                </a:cxn>
                <a:cxn ang="0">
                  <a:pos x="180" y="74"/>
                </a:cxn>
                <a:cxn ang="0">
                  <a:pos x="160" y="80"/>
                </a:cxn>
                <a:cxn ang="0">
                  <a:pos x="144" y="70"/>
                </a:cxn>
                <a:cxn ang="0">
                  <a:pos x="136" y="62"/>
                </a:cxn>
                <a:cxn ang="0">
                  <a:pos x="136" y="50"/>
                </a:cxn>
                <a:cxn ang="0">
                  <a:pos x="130" y="42"/>
                </a:cxn>
                <a:cxn ang="0">
                  <a:pos x="120" y="36"/>
                </a:cxn>
              </a:cxnLst>
              <a:rect l="0" t="0" r="r" b="b"/>
              <a:pathLst>
                <a:path w="230" h="150">
                  <a:moveTo>
                    <a:pt x="120" y="36"/>
                  </a:moveTo>
                  <a:lnTo>
                    <a:pt x="110" y="36"/>
                  </a:lnTo>
                  <a:lnTo>
                    <a:pt x="100" y="38"/>
                  </a:lnTo>
                  <a:lnTo>
                    <a:pt x="90" y="38"/>
                  </a:lnTo>
                  <a:lnTo>
                    <a:pt x="80" y="40"/>
                  </a:lnTo>
                  <a:lnTo>
                    <a:pt x="74" y="32"/>
                  </a:lnTo>
                  <a:lnTo>
                    <a:pt x="68" y="26"/>
                  </a:lnTo>
                  <a:lnTo>
                    <a:pt x="62" y="20"/>
                  </a:lnTo>
                  <a:lnTo>
                    <a:pt x="54" y="12"/>
                  </a:lnTo>
                  <a:lnTo>
                    <a:pt x="42" y="4"/>
                  </a:lnTo>
                  <a:lnTo>
                    <a:pt x="34" y="0"/>
                  </a:lnTo>
                  <a:lnTo>
                    <a:pt x="26" y="4"/>
                  </a:lnTo>
                  <a:lnTo>
                    <a:pt x="18" y="6"/>
                  </a:lnTo>
                  <a:lnTo>
                    <a:pt x="8" y="10"/>
                  </a:lnTo>
                  <a:lnTo>
                    <a:pt x="0" y="12"/>
                  </a:lnTo>
                  <a:lnTo>
                    <a:pt x="0" y="30"/>
                  </a:lnTo>
                  <a:lnTo>
                    <a:pt x="0" y="46"/>
                  </a:lnTo>
                  <a:lnTo>
                    <a:pt x="0" y="62"/>
                  </a:lnTo>
                  <a:lnTo>
                    <a:pt x="0" y="78"/>
                  </a:lnTo>
                  <a:lnTo>
                    <a:pt x="14" y="80"/>
                  </a:lnTo>
                  <a:lnTo>
                    <a:pt x="16" y="80"/>
                  </a:lnTo>
                  <a:lnTo>
                    <a:pt x="12" y="70"/>
                  </a:lnTo>
                  <a:lnTo>
                    <a:pt x="14" y="68"/>
                  </a:lnTo>
                  <a:lnTo>
                    <a:pt x="18" y="64"/>
                  </a:lnTo>
                  <a:lnTo>
                    <a:pt x="26" y="62"/>
                  </a:lnTo>
                  <a:lnTo>
                    <a:pt x="26" y="60"/>
                  </a:lnTo>
                  <a:lnTo>
                    <a:pt x="28" y="58"/>
                  </a:lnTo>
                  <a:lnTo>
                    <a:pt x="32" y="60"/>
                  </a:lnTo>
                  <a:lnTo>
                    <a:pt x="30" y="56"/>
                  </a:lnTo>
                  <a:lnTo>
                    <a:pt x="34" y="56"/>
                  </a:lnTo>
                  <a:lnTo>
                    <a:pt x="36" y="52"/>
                  </a:lnTo>
                  <a:lnTo>
                    <a:pt x="44" y="62"/>
                  </a:lnTo>
                  <a:lnTo>
                    <a:pt x="52" y="62"/>
                  </a:lnTo>
                  <a:lnTo>
                    <a:pt x="54" y="68"/>
                  </a:lnTo>
                  <a:lnTo>
                    <a:pt x="56" y="70"/>
                  </a:lnTo>
                  <a:lnTo>
                    <a:pt x="54" y="70"/>
                  </a:lnTo>
                  <a:lnTo>
                    <a:pt x="54" y="76"/>
                  </a:lnTo>
                  <a:lnTo>
                    <a:pt x="56" y="78"/>
                  </a:lnTo>
                  <a:lnTo>
                    <a:pt x="72" y="82"/>
                  </a:lnTo>
                  <a:lnTo>
                    <a:pt x="74" y="78"/>
                  </a:lnTo>
                  <a:lnTo>
                    <a:pt x="80" y="82"/>
                  </a:lnTo>
                  <a:lnTo>
                    <a:pt x="82" y="90"/>
                  </a:lnTo>
                  <a:lnTo>
                    <a:pt x="86" y="94"/>
                  </a:lnTo>
                  <a:lnTo>
                    <a:pt x="86" y="100"/>
                  </a:lnTo>
                  <a:lnTo>
                    <a:pt x="90" y="106"/>
                  </a:lnTo>
                  <a:lnTo>
                    <a:pt x="102" y="112"/>
                  </a:lnTo>
                  <a:lnTo>
                    <a:pt x="108" y="120"/>
                  </a:lnTo>
                  <a:lnTo>
                    <a:pt x="116" y="122"/>
                  </a:lnTo>
                  <a:lnTo>
                    <a:pt x="128" y="132"/>
                  </a:lnTo>
                  <a:lnTo>
                    <a:pt x="132" y="132"/>
                  </a:lnTo>
                  <a:lnTo>
                    <a:pt x="142" y="136"/>
                  </a:lnTo>
                  <a:lnTo>
                    <a:pt x="142" y="138"/>
                  </a:lnTo>
                  <a:lnTo>
                    <a:pt x="142" y="140"/>
                  </a:lnTo>
                  <a:lnTo>
                    <a:pt x="142" y="148"/>
                  </a:lnTo>
                  <a:lnTo>
                    <a:pt x="158" y="150"/>
                  </a:lnTo>
                  <a:lnTo>
                    <a:pt x="158" y="148"/>
                  </a:lnTo>
                  <a:lnTo>
                    <a:pt x="158" y="146"/>
                  </a:lnTo>
                  <a:lnTo>
                    <a:pt x="160" y="142"/>
                  </a:lnTo>
                  <a:lnTo>
                    <a:pt x="166" y="134"/>
                  </a:lnTo>
                  <a:lnTo>
                    <a:pt x="162" y="126"/>
                  </a:lnTo>
                  <a:lnTo>
                    <a:pt x="162" y="120"/>
                  </a:lnTo>
                  <a:lnTo>
                    <a:pt x="156" y="118"/>
                  </a:lnTo>
                  <a:lnTo>
                    <a:pt x="152" y="114"/>
                  </a:lnTo>
                  <a:lnTo>
                    <a:pt x="154" y="114"/>
                  </a:lnTo>
                  <a:lnTo>
                    <a:pt x="154" y="110"/>
                  </a:lnTo>
                  <a:lnTo>
                    <a:pt x="168" y="110"/>
                  </a:lnTo>
                  <a:lnTo>
                    <a:pt x="170" y="102"/>
                  </a:lnTo>
                  <a:lnTo>
                    <a:pt x="178" y="100"/>
                  </a:lnTo>
                  <a:lnTo>
                    <a:pt x="178" y="94"/>
                  </a:lnTo>
                  <a:lnTo>
                    <a:pt x="180" y="90"/>
                  </a:lnTo>
                  <a:lnTo>
                    <a:pt x="184" y="90"/>
                  </a:lnTo>
                  <a:lnTo>
                    <a:pt x="194" y="84"/>
                  </a:lnTo>
                  <a:lnTo>
                    <a:pt x="196" y="84"/>
                  </a:lnTo>
                  <a:lnTo>
                    <a:pt x="198" y="90"/>
                  </a:lnTo>
                  <a:lnTo>
                    <a:pt x="194" y="94"/>
                  </a:lnTo>
                  <a:lnTo>
                    <a:pt x="194" y="96"/>
                  </a:lnTo>
                  <a:lnTo>
                    <a:pt x="196" y="98"/>
                  </a:lnTo>
                  <a:lnTo>
                    <a:pt x="200" y="98"/>
                  </a:lnTo>
                  <a:lnTo>
                    <a:pt x="212" y="98"/>
                  </a:lnTo>
                  <a:lnTo>
                    <a:pt x="216" y="94"/>
                  </a:lnTo>
                  <a:lnTo>
                    <a:pt x="222" y="94"/>
                  </a:lnTo>
                  <a:lnTo>
                    <a:pt x="230" y="88"/>
                  </a:lnTo>
                  <a:lnTo>
                    <a:pt x="218" y="84"/>
                  </a:lnTo>
                  <a:lnTo>
                    <a:pt x="212" y="80"/>
                  </a:lnTo>
                  <a:lnTo>
                    <a:pt x="212" y="78"/>
                  </a:lnTo>
                  <a:lnTo>
                    <a:pt x="210" y="76"/>
                  </a:lnTo>
                  <a:lnTo>
                    <a:pt x="206" y="82"/>
                  </a:lnTo>
                  <a:lnTo>
                    <a:pt x="198" y="80"/>
                  </a:lnTo>
                  <a:lnTo>
                    <a:pt x="196" y="76"/>
                  </a:lnTo>
                  <a:lnTo>
                    <a:pt x="192" y="76"/>
                  </a:lnTo>
                  <a:lnTo>
                    <a:pt x="192" y="74"/>
                  </a:lnTo>
                  <a:lnTo>
                    <a:pt x="204" y="64"/>
                  </a:lnTo>
                  <a:lnTo>
                    <a:pt x="204" y="62"/>
                  </a:lnTo>
                  <a:lnTo>
                    <a:pt x="200" y="60"/>
                  </a:lnTo>
                  <a:lnTo>
                    <a:pt x="196" y="66"/>
                  </a:lnTo>
                  <a:lnTo>
                    <a:pt x="192" y="66"/>
                  </a:lnTo>
                  <a:lnTo>
                    <a:pt x="190" y="70"/>
                  </a:lnTo>
                  <a:lnTo>
                    <a:pt x="180" y="74"/>
                  </a:lnTo>
                  <a:lnTo>
                    <a:pt x="170" y="84"/>
                  </a:lnTo>
                  <a:lnTo>
                    <a:pt x="160" y="80"/>
                  </a:lnTo>
                  <a:lnTo>
                    <a:pt x="146" y="82"/>
                  </a:lnTo>
                  <a:lnTo>
                    <a:pt x="144" y="70"/>
                  </a:lnTo>
                  <a:lnTo>
                    <a:pt x="136" y="68"/>
                  </a:lnTo>
                  <a:lnTo>
                    <a:pt x="136" y="62"/>
                  </a:lnTo>
                  <a:lnTo>
                    <a:pt x="138" y="60"/>
                  </a:lnTo>
                  <a:lnTo>
                    <a:pt x="136" y="50"/>
                  </a:lnTo>
                  <a:lnTo>
                    <a:pt x="134" y="50"/>
                  </a:lnTo>
                  <a:lnTo>
                    <a:pt x="130" y="42"/>
                  </a:lnTo>
                  <a:lnTo>
                    <a:pt x="120" y="36"/>
                  </a:lnTo>
                  <a:lnTo>
                    <a:pt x="120" y="3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4" name="Freeform 386">
              <a:extLst>
                <a:ext uri="{FF2B5EF4-FFF2-40B4-BE49-F238E27FC236}">
                  <a16:creationId xmlns:a16="http://schemas.microsoft.com/office/drawing/2014/main" xmlns="" id="{ED02E429-EF5B-4462-A460-CEE2011E0029}"/>
                </a:ext>
              </a:extLst>
            </p:cNvPr>
            <p:cNvSpPr>
              <a:spLocks/>
            </p:cNvSpPr>
            <p:nvPr/>
          </p:nvSpPr>
          <p:spPr bwMode="auto">
            <a:xfrm>
              <a:off x="6043613" y="4259263"/>
              <a:ext cx="44450" cy="82550"/>
            </a:xfrm>
            <a:custGeom>
              <a:avLst/>
              <a:gdLst/>
              <a:ahLst/>
              <a:cxnLst>
                <a:cxn ang="0">
                  <a:pos x="4" y="0"/>
                </a:cxn>
                <a:cxn ang="0">
                  <a:pos x="4" y="2"/>
                </a:cxn>
                <a:cxn ang="0">
                  <a:pos x="8" y="6"/>
                </a:cxn>
                <a:cxn ang="0">
                  <a:pos x="6" y="6"/>
                </a:cxn>
                <a:cxn ang="0">
                  <a:pos x="2" y="24"/>
                </a:cxn>
                <a:cxn ang="0">
                  <a:pos x="0" y="24"/>
                </a:cxn>
                <a:cxn ang="0">
                  <a:pos x="2" y="42"/>
                </a:cxn>
                <a:cxn ang="0">
                  <a:pos x="6" y="52"/>
                </a:cxn>
                <a:cxn ang="0">
                  <a:pos x="14" y="52"/>
                </a:cxn>
                <a:cxn ang="0">
                  <a:pos x="24" y="46"/>
                </a:cxn>
                <a:cxn ang="0">
                  <a:pos x="28" y="42"/>
                </a:cxn>
                <a:cxn ang="0">
                  <a:pos x="28" y="32"/>
                </a:cxn>
                <a:cxn ang="0">
                  <a:pos x="22" y="20"/>
                </a:cxn>
                <a:cxn ang="0">
                  <a:pos x="16" y="10"/>
                </a:cxn>
                <a:cxn ang="0">
                  <a:pos x="8" y="2"/>
                </a:cxn>
                <a:cxn ang="0">
                  <a:pos x="4" y="0"/>
                </a:cxn>
                <a:cxn ang="0">
                  <a:pos x="4" y="0"/>
                </a:cxn>
              </a:cxnLst>
              <a:rect l="0" t="0" r="r" b="b"/>
              <a:pathLst>
                <a:path w="28" h="52">
                  <a:moveTo>
                    <a:pt x="4" y="0"/>
                  </a:moveTo>
                  <a:lnTo>
                    <a:pt x="4" y="2"/>
                  </a:lnTo>
                  <a:lnTo>
                    <a:pt x="8" y="6"/>
                  </a:lnTo>
                  <a:lnTo>
                    <a:pt x="6" y="6"/>
                  </a:lnTo>
                  <a:lnTo>
                    <a:pt x="2" y="24"/>
                  </a:lnTo>
                  <a:lnTo>
                    <a:pt x="0" y="24"/>
                  </a:lnTo>
                  <a:lnTo>
                    <a:pt x="2" y="42"/>
                  </a:lnTo>
                  <a:lnTo>
                    <a:pt x="6" y="52"/>
                  </a:lnTo>
                  <a:lnTo>
                    <a:pt x="14" y="52"/>
                  </a:lnTo>
                  <a:lnTo>
                    <a:pt x="24" y="46"/>
                  </a:lnTo>
                  <a:lnTo>
                    <a:pt x="28" y="42"/>
                  </a:lnTo>
                  <a:lnTo>
                    <a:pt x="28" y="32"/>
                  </a:lnTo>
                  <a:lnTo>
                    <a:pt x="22" y="20"/>
                  </a:lnTo>
                  <a:lnTo>
                    <a:pt x="16" y="10"/>
                  </a:lnTo>
                  <a:lnTo>
                    <a:pt x="8"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5" name="Freeform 387">
              <a:extLst>
                <a:ext uri="{FF2B5EF4-FFF2-40B4-BE49-F238E27FC236}">
                  <a16:creationId xmlns:a16="http://schemas.microsoft.com/office/drawing/2014/main" xmlns="" id="{11CC955F-AD62-4030-B269-418AA6430F07}"/>
                </a:ext>
              </a:extLst>
            </p:cNvPr>
            <p:cNvSpPr>
              <a:spLocks/>
            </p:cNvSpPr>
            <p:nvPr/>
          </p:nvSpPr>
          <p:spPr bwMode="auto">
            <a:xfrm>
              <a:off x="4576763" y="1503363"/>
              <a:ext cx="228600" cy="368300"/>
            </a:xfrm>
            <a:custGeom>
              <a:avLst/>
              <a:gdLst/>
              <a:ahLst/>
              <a:cxnLst>
                <a:cxn ang="0">
                  <a:pos x="62" y="34"/>
                </a:cxn>
                <a:cxn ang="0">
                  <a:pos x="64" y="68"/>
                </a:cxn>
                <a:cxn ang="0">
                  <a:pos x="76" y="84"/>
                </a:cxn>
                <a:cxn ang="0">
                  <a:pos x="72" y="66"/>
                </a:cxn>
                <a:cxn ang="0">
                  <a:pos x="68" y="14"/>
                </a:cxn>
                <a:cxn ang="0">
                  <a:pos x="70" y="10"/>
                </a:cxn>
                <a:cxn ang="0">
                  <a:pos x="76" y="0"/>
                </a:cxn>
                <a:cxn ang="0">
                  <a:pos x="78" y="14"/>
                </a:cxn>
                <a:cxn ang="0">
                  <a:pos x="96" y="24"/>
                </a:cxn>
                <a:cxn ang="0">
                  <a:pos x="94" y="46"/>
                </a:cxn>
                <a:cxn ang="0">
                  <a:pos x="98" y="44"/>
                </a:cxn>
                <a:cxn ang="0">
                  <a:pos x="100" y="34"/>
                </a:cxn>
                <a:cxn ang="0">
                  <a:pos x="110" y="50"/>
                </a:cxn>
                <a:cxn ang="0">
                  <a:pos x="120" y="68"/>
                </a:cxn>
                <a:cxn ang="0">
                  <a:pos x="142" y="88"/>
                </a:cxn>
                <a:cxn ang="0">
                  <a:pos x="142" y="100"/>
                </a:cxn>
                <a:cxn ang="0">
                  <a:pos x="120" y="110"/>
                </a:cxn>
                <a:cxn ang="0">
                  <a:pos x="112" y="118"/>
                </a:cxn>
                <a:cxn ang="0">
                  <a:pos x="110" y="144"/>
                </a:cxn>
                <a:cxn ang="0">
                  <a:pos x="104" y="156"/>
                </a:cxn>
                <a:cxn ang="0">
                  <a:pos x="92" y="180"/>
                </a:cxn>
                <a:cxn ang="0">
                  <a:pos x="90" y="190"/>
                </a:cxn>
                <a:cxn ang="0">
                  <a:pos x="90" y="210"/>
                </a:cxn>
                <a:cxn ang="0">
                  <a:pos x="86" y="226"/>
                </a:cxn>
                <a:cxn ang="0">
                  <a:pos x="76" y="232"/>
                </a:cxn>
                <a:cxn ang="0">
                  <a:pos x="66" y="214"/>
                </a:cxn>
                <a:cxn ang="0">
                  <a:pos x="76" y="208"/>
                </a:cxn>
                <a:cxn ang="0">
                  <a:pos x="50" y="198"/>
                </a:cxn>
                <a:cxn ang="0">
                  <a:pos x="46" y="180"/>
                </a:cxn>
                <a:cxn ang="0">
                  <a:pos x="56" y="168"/>
                </a:cxn>
                <a:cxn ang="0">
                  <a:pos x="84" y="158"/>
                </a:cxn>
                <a:cxn ang="0">
                  <a:pos x="82" y="150"/>
                </a:cxn>
                <a:cxn ang="0">
                  <a:pos x="42" y="162"/>
                </a:cxn>
                <a:cxn ang="0">
                  <a:pos x="48" y="148"/>
                </a:cxn>
                <a:cxn ang="0">
                  <a:pos x="58" y="140"/>
                </a:cxn>
                <a:cxn ang="0">
                  <a:pos x="76" y="116"/>
                </a:cxn>
                <a:cxn ang="0">
                  <a:pos x="82" y="102"/>
                </a:cxn>
                <a:cxn ang="0">
                  <a:pos x="74" y="110"/>
                </a:cxn>
                <a:cxn ang="0">
                  <a:pos x="62" y="106"/>
                </a:cxn>
                <a:cxn ang="0">
                  <a:pos x="64" y="90"/>
                </a:cxn>
                <a:cxn ang="0">
                  <a:pos x="56" y="102"/>
                </a:cxn>
                <a:cxn ang="0">
                  <a:pos x="52" y="98"/>
                </a:cxn>
                <a:cxn ang="0">
                  <a:pos x="54" y="120"/>
                </a:cxn>
                <a:cxn ang="0">
                  <a:pos x="46" y="130"/>
                </a:cxn>
                <a:cxn ang="0">
                  <a:pos x="32" y="132"/>
                </a:cxn>
                <a:cxn ang="0">
                  <a:pos x="32" y="126"/>
                </a:cxn>
                <a:cxn ang="0">
                  <a:pos x="24" y="116"/>
                </a:cxn>
                <a:cxn ang="0">
                  <a:pos x="18" y="106"/>
                </a:cxn>
                <a:cxn ang="0">
                  <a:pos x="8" y="80"/>
                </a:cxn>
                <a:cxn ang="0">
                  <a:pos x="22" y="80"/>
                </a:cxn>
                <a:cxn ang="0">
                  <a:pos x="18" y="58"/>
                </a:cxn>
                <a:cxn ang="0">
                  <a:pos x="12" y="64"/>
                </a:cxn>
                <a:cxn ang="0">
                  <a:pos x="2" y="56"/>
                </a:cxn>
                <a:cxn ang="0">
                  <a:pos x="4" y="38"/>
                </a:cxn>
                <a:cxn ang="0">
                  <a:pos x="8" y="34"/>
                </a:cxn>
                <a:cxn ang="0">
                  <a:pos x="12" y="18"/>
                </a:cxn>
                <a:cxn ang="0">
                  <a:pos x="20" y="18"/>
                </a:cxn>
                <a:cxn ang="0">
                  <a:pos x="42" y="18"/>
                </a:cxn>
                <a:cxn ang="0">
                  <a:pos x="42" y="28"/>
                </a:cxn>
                <a:cxn ang="0">
                  <a:pos x="34" y="42"/>
                </a:cxn>
                <a:cxn ang="0">
                  <a:pos x="38" y="44"/>
                </a:cxn>
                <a:cxn ang="0">
                  <a:pos x="42" y="40"/>
                </a:cxn>
                <a:cxn ang="0">
                  <a:pos x="54" y="24"/>
                </a:cxn>
              </a:cxnLst>
              <a:rect l="0" t="0" r="r" b="b"/>
              <a:pathLst>
                <a:path w="144" h="232">
                  <a:moveTo>
                    <a:pt x="54" y="24"/>
                  </a:moveTo>
                  <a:lnTo>
                    <a:pt x="62" y="34"/>
                  </a:lnTo>
                  <a:lnTo>
                    <a:pt x="64" y="56"/>
                  </a:lnTo>
                  <a:lnTo>
                    <a:pt x="64" y="68"/>
                  </a:lnTo>
                  <a:lnTo>
                    <a:pt x="66" y="66"/>
                  </a:lnTo>
                  <a:lnTo>
                    <a:pt x="76" y="84"/>
                  </a:lnTo>
                  <a:lnTo>
                    <a:pt x="78" y="84"/>
                  </a:lnTo>
                  <a:lnTo>
                    <a:pt x="72" y="66"/>
                  </a:lnTo>
                  <a:lnTo>
                    <a:pt x="66" y="24"/>
                  </a:lnTo>
                  <a:lnTo>
                    <a:pt x="68" y="14"/>
                  </a:lnTo>
                  <a:lnTo>
                    <a:pt x="72" y="14"/>
                  </a:lnTo>
                  <a:lnTo>
                    <a:pt x="70" y="10"/>
                  </a:lnTo>
                  <a:lnTo>
                    <a:pt x="72" y="4"/>
                  </a:lnTo>
                  <a:lnTo>
                    <a:pt x="76" y="0"/>
                  </a:lnTo>
                  <a:lnTo>
                    <a:pt x="78" y="2"/>
                  </a:lnTo>
                  <a:lnTo>
                    <a:pt x="78" y="14"/>
                  </a:lnTo>
                  <a:lnTo>
                    <a:pt x="86" y="10"/>
                  </a:lnTo>
                  <a:lnTo>
                    <a:pt x="96" y="24"/>
                  </a:lnTo>
                  <a:lnTo>
                    <a:pt x="92" y="40"/>
                  </a:lnTo>
                  <a:lnTo>
                    <a:pt x="94" y="46"/>
                  </a:lnTo>
                  <a:lnTo>
                    <a:pt x="92" y="54"/>
                  </a:lnTo>
                  <a:lnTo>
                    <a:pt x="98" y="44"/>
                  </a:lnTo>
                  <a:lnTo>
                    <a:pt x="98" y="40"/>
                  </a:lnTo>
                  <a:lnTo>
                    <a:pt x="100" y="34"/>
                  </a:lnTo>
                  <a:lnTo>
                    <a:pt x="104" y="36"/>
                  </a:lnTo>
                  <a:lnTo>
                    <a:pt x="110" y="50"/>
                  </a:lnTo>
                  <a:lnTo>
                    <a:pt x="108" y="66"/>
                  </a:lnTo>
                  <a:lnTo>
                    <a:pt x="120" y="68"/>
                  </a:lnTo>
                  <a:lnTo>
                    <a:pt x="130" y="84"/>
                  </a:lnTo>
                  <a:lnTo>
                    <a:pt x="142" y="88"/>
                  </a:lnTo>
                  <a:lnTo>
                    <a:pt x="144" y="94"/>
                  </a:lnTo>
                  <a:lnTo>
                    <a:pt x="142" y="100"/>
                  </a:lnTo>
                  <a:lnTo>
                    <a:pt x="118" y="108"/>
                  </a:lnTo>
                  <a:lnTo>
                    <a:pt x="120" y="110"/>
                  </a:lnTo>
                  <a:lnTo>
                    <a:pt x="118" y="114"/>
                  </a:lnTo>
                  <a:lnTo>
                    <a:pt x="112" y="118"/>
                  </a:lnTo>
                  <a:lnTo>
                    <a:pt x="112" y="128"/>
                  </a:lnTo>
                  <a:lnTo>
                    <a:pt x="110" y="144"/>
                  </a:lnTo>
                  <a:lnTo>
                    <a:pt x="104" y="144"/>
                  </a:lnTo>
                  <a:lnTo>
                    <a:pt x="104" y="156"/>
                  </a:lnTo>
                  <a:lnTo>
                    <a:pt x="102" y="178"/>
                  </a:lnTo>
                  <a:lnTo>
                    <a:pt x="92" y="180"/>
                  </a:lnTo>
                  <a:lnTo>
                    <a:pt x="96" y="184"/>
                  </a:lnTo>
                  <a:lnTo>
                    <a:pt x="90" y="190"/>
                  </a:lnTo>
                  <a:lnTo>
                    <a:pt x="88" y="204"/>
                  </a:lnTo>
                  <a:lnTo>
                    <a:pt x="90" y="210"/>
                  </a:lnTo>
                  <a:lnTo>
                    <a:pt x="86" y="218"/>
                  </a:lnTo>
                  <a:lnTo>
                    <a:pt x="86" y="226"/>
                  </a:lnTo>
                  <a:lnTo>
                    <a:pt x="86" y="230"/>
                  </a:lnTo>
                  <a:lnTo>
                    <a:pt x="76" y="232"/>
                  </a:lnTo>
                  <a:lnTo>
                    <a:pt x="76" y="224"/>
                  </a:lnTo>
                  <a:lnTo>
                    <a:pt x="66" y="214"/>
                  </a:lnTo>
                  <a:lnTo>
                    <a:pt x="74" y="212"/>
                  </a:lnTo>
                  <a:lnTo>
                    <a:pt x="76" y="208"/>
                  </a:lnTo>
                  <a:lnTo>
                    <a:pt x="62" y="208"/>
                  </a:lnTo>
                  <a:lnTo>
                    <a:pt x="50" y="198"/>
                  </a:lnTo>
                  <a:lnTo>
                    <a:pt x="44" y="184"/>
                  </a:lnTo>
                  <a:lnTo>
                    <a:pt x="46" y="180"/>
                  </a:lnTo>
                  <a:lnTo>
                    <a:pt x="44" y="176"/>
                  </a:lnTo>
                  <a:lnTo>
                    <a:pt x="56" y="168"/>
                  </a:lnTo>
                  <a:lnTo>
                    <a:pt x="82" y="160"/>
                  </a:lnTo>
                  <a:lnTo>
                    <a:pt x="84" y="158"/>
                  </a:lnTo>
                  <a:lnTo>
                    <a:pt x="82" y="154"/>
                  </a:lnTo>
                  <a:lnTo>
                    <a:pt x="82" y="150"/>
                  </a:lnTo>
                  <a:lnTo>
                    <a:pt x="42" y="164"/>
                  </a:lnTo>
                  <a:lnTo>
                    <a:pt x="42" y="162"/>
                  </a:lnTo>
                  <a:lnTo>
                    <a:pt x="40" y="144"/>
                  </a:lnTo>
                  <a:lnTo>
                    <a:pt x="48" y="148"/>
                  </a:lnTo>
                  <a:lnTo>
                    <a:pt x="46" y="142"/>
                  </a:lnTo>
                  <a:lnTo>
                    <a:pt x="58" y="140"/>
                  </a:lnTo>
                  <a:lnTo>
                    <a:pt x="70" y="122"/>
                  </a:lnTo>
                  <a:lnTo>
                    <a:pt x="76" y="116"/>
                  </a:lnTo>
                  <a:lnTo>
                    <a:pt x="78" y="108"/>
                  </a:lnTo>
                  <a:lnTo>
                    <a:pt x="82" y="102"/>
                  </a:lnTo>
                  <a:lnTo>
                    <a:pt x="80" y="96"/>
                  </a:lnTo>
                  <a:lnTo>
                    <a:pt x="74" y="110"/>
                  </a:lnTo>
                  <a:lnTo>
                    <a:pt x="66" y="116"/>
                  </a:lnTo>
                  <a:lnTo>
                    <a:pt x="62" y="106"/>
                  </a:lnTo>
                  <a:lnTo>
                    <a:pt x="64" y="98"/>
                  </a:lnTo>
                  <a:lnTo>
                    <a:pt x="64" y="90"/>
                  </a:lnTo>
                  <a:lnTo>
                    <a:pt x="58" y="106"/>
                  </a:lnTo>
                  <a:lnTo>
                    <a:pt x="56" y="102"/>
                  </a:lnTo>
                  <a:lnTo>
                    <a:pt x="56" y="98"/>
                  </a:lnTo>
                  <a:lnTo>
                    <a:pt x="52" y="98"/>
                  </a:lnTo>
                  <a:lnTo>
                    <a:pt x="50" y="116"/>
                  </a:lnTo>
                  <a:lnTo>
                    <a:pt x="54" y="120"/>
                  </a:lnTo>
                  <a:lnTo>
                    <a:pt x="48" y="120"/>
                  </a:lnTo>
                  <a:lnTo>
                    <a:pt x="46" y="130"/>
                  </a:lnTo>
                  <a:lnTo>
                    <a:pt x="42" y="132"/>
                  </a:lnTo>
                  <a:lnTo>
                    <a:pt x="32" y="132"/>
                  </a:lnTo>
                  <a:lnTo>
                    <a:pt x="30" y="128"/>
                  </a:lnTo>
                  <a:lnTo>
                    <a:pt x="32" y="126"/>
                  </a:lnTo>
                  <a:lnTo>
                    <a:pt x="30" y="122"/>
                  </a:lnTo>
                  <a:lnTo>
                    <a:pt x="24" y="116"/>
                  </a:lnTo>
                  <a:lnTo>
                    <a:pt x="34" y="108"/>
                  </a:lnTo>
                  <a:lnTo>
                    <a:pt x="18" y="106"/>
                  </a:lnTo>
                  <a:lnTo>
                    <a:pt x="12" y="96"/>
                  </a:lnTo>
                  <a:lnTo>
                    <a:pt x="8" y="80"/>
                  </a:lnTo>
                  <a:lnTo>
                    <a:pt x="22" y="86"/>
                  </a:lnTo>
                  <a:lnTo>
                    <a:pt x="22" y="80"/>
                  </a:lnTo>
                  <a:lnTo>
                    <a:pt x="12" y="76"/>
                  </a:lnTo>
                  <a:lnTo>
                    <a:pt x="18" y="58"/>
                  </a:lnTo>
                  <a:lnTo>
                    <a:pt x="8" y="58"/>
                  </a:lnTo>
                  <a:lnTo>
                    <a:pt x="12" y="64"/>
                  </a:lnTo>
                  <a:lnTo>
                    <a:pt x="8" y="72"/>
                  </a:lnTo>
                  <a:lnTo>
                    <a:pt x="2" y="56"/>
                  </a:lnTo>
                  <a:lnTo>
                    <a:pt x="0" y="40"/>
                  </a:lnTo>
                  <a:lnTo>
                    <a:pt x="4" y="38"/>
                  </a:lnTo>
                  <a:lnTo>
                    <a:pt x="2" y="28"/>
                  </a:lnTo>
                  <a:lnTo>
                    <a:pt x="8" y="34"/>
                  </a:lnTo>
                  <a:lnTo>
                    <a:pt x="6" y="24"/>
                  </a:lnTo>
                  <a:lnTo>
                    <a:pt x="12" y="18"/>
                  </a:lnTo>
                  <a:lnTo>
                    <a:pt x="20" y="30"/>
                  </a:lnTo>
                  <a:lnTo>
                    <a:pt x="20" y="18"/>
                  </a:lnTo>
                  <a:lnTo>
                    <a:pt x="24" y="24"/>
                  </a:lnTo>
                  <a:lnTo>
                    <a:pt x="42" y="18"/>
                  </a:lnTo>
                  <a:lnTo>
                    <a:pt x="42" y="22"/>
                  </a:lnTo>
                  <a:lnTo>
                    <a:pt x="42" y="28"/>
                  </a:lnTo>
                  <a:lnTo>
                    <a:pt x="36" y="38"/>
                  </a:lnTo>
                  <a:lnTo>
                    <a:pt x="34" y="42"/>
                  </a:lnTo>
                  <a:lnTo>
                    <a:pt x="34" y="48"/>
                  </a:lnTo>
                  <a:lnTo>
                    <a:pt x="38" y="44"/>
                  </a:lnTo>
                  <a:lnTo>
                    <a:pt x="48" y="64"/>
                  </a:lnTo>
                  <a:lnTo>
                    <a:pt x="42" y="40"/>
                  </a:lnTo>
                  <a:lnTo>
                    <a:pt x="50" y="20"/>
                  </a:lnTo>
                  <a:lnTo>
                    <a:pt x="54" y="24"/>
                  </a:lnTo>
                  <a:lnTo>
                    <a:pt x="54"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6" name="Freeform 388">
              <a:extLst>
                <a:ext uri="{FF2B5EF4-FFF2-40B4-BE49-F238E27FC236}">
                  <a16:creationId xmlns:a16="http://schemas.microsoft.com/office/drawing/2014/main" xmlns="" id="{C9FD63CF-7E9D-4FC3-975D-FF2031351C8E}"/>
                </a:ext>
              </a:extLst>
            </p:cNvPr>
            <p:cNvSpPr>
              <a:spLocks/>
            </p:cNvSpPr>
            <p:nvPr/>
          </p:nvSpPr>
          <p:spPr bwMode="auto">
            <a:xfrm>
              <a:off x="4573588" y="1639888"/>
              <a:ext cx="34925" cy="73025"/>
            </a:xfrm>
            <a:custGeom>
              <a:avLst/>
              <a:gdLst/>
              <a:ahLst/>
              <a:cxnLst>
                <a:cxn ang="0">
                  <a:pos x="0" y="0"/>
                </a:cxn>
                <a:cxn ang="0">
                  <a:pos x="8" y="10"/>
                </a:cxn>
                <a:cxn ang="0">
                  <a:pos x="10" y="24"/>
                </a:cxn>
                <a:cxn ang="0">
                  <a:pos x="18" y="32"/>
                </a:cxn>
                <a:cxn ang="0">
                  <a:pos x="22" y="46"/>
                </a:cxn>
                <a:cxn ang="0">
                  <a:pos x="6" y="28"/>
                </a:cxn>
                <a:cxn ang="0">
                  <a:pos x="0" y="8"/>
                </a:cxn>
                <a:cxn ang="0">
                  <a:pos x="0" y="0"/>
                </a:cxn>
                <a:cxn ang="0">
                  <a:pos x="0" y="0"/>
                </a:cxn>
              </a:cxnLst>
              <a:rect l="0" t="0" r="r" b="b"/>
              <a:pathLst>
                <a:path w="22" h="46">
                  <a:moveTo>
                    <a:pt x="0" y="0"/>
                  </a:moveTo>
                  <a:lnTo>
                    <a:pt x="8" y="10"/>
                  </a:lnTo>
                  <a:lnTo>
                    <a:pt x="10" y="24"/>
                  </a:lnTo>
                  <a:lnTo>
                    <a:pt x="18" y="32"/>
                  </a:lnTo>
                  <a:lnTo>
                    <a:pt x="22" y="46"/>
                  </a:lnTo>
                  <a:lnTo>
                    <a:pt x="6" y="28"/>
                  </a:lnTo>
                  <a:lnTo>
                    <a:pt x="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7" name="Freeform 389">
              <a:extLst>
                <a:ext uri="{FF2B5EF4-FFF2-40B4-BE49-F238E27FC236}">
                  <a16:creationId xmlns:a16="http://schemas.microsoft.com/office/drawing/2014/main" xmlns="" id="{C945A5DB-8F4D-49A4-9322-4015A6F90D20}"/>
                </a:ext>
              </a:extLst>
            </p:cNvPr>
            <p:cNvSpPr>
              <a:spLocks/>
            </p:cNvSpPr>
            <p:nvPr/>
          </p:nvSpPr>
          <p:spPr bwMode="auto">
            <a:xfrm>
              <a:off x="4779963" y="1668463"/>
              <a:ext cx="47625" cy="44450"/>
            </a:xfrm>
            <a:custGeom>
              <a:avLst/>
              <a:gdLst/>
              <a:ahLst/>
              <a:cxnLst>
                <a:cxn ang="0">
                  <a:pos x="16" y="0"/>
                </a:cxn>
                <a:cxn ang="0">
                  <a:pos x="30" y="10"/>
                </a:cxn>
                <a:cxn ang="0">
                  <a:pos x="26" y="12"/>
                </a:cxn>
                <a:cxn ang="0">
                  <a:pos x="24" y="24"/>
                </a:cxn>
                <a:cxn ang="0">
                  <a:pos x="8" y="28"/>
                </a:cxn>
                <a:cxn ang="0">
                  <a:pos x="6" y="22"/>
                </a:cxn>
                <a:cxn ang="0">
                  <a:pos x="6" y="14"/>
                </a:cxn>
                <a:cxn ang="0">
                  <a:pos x="0" y="10"/>
                </a:cxn>
                <a:cxn ang="0">
                  <a:pos x="16" y="0"/>
                </a:cxn>
                <a:cxn ang="0">
                  <a:pos x="16" y="0"/>
                </a:cxn>
              </a:cxnLst>
              <a:rect l="0" t="0" r="r" b="b"/>
              <a:pathLst>
                <a:path w="30" h="28">
                  <a:moveTo>
                    <a:pt x="16" y="0"/>
                  </a:moveTo>
                  <a:lnTo>
                    <a:pt x="30" y="10"/>
                  </a:lnTo>
                  <a:lnTo>
                    <a:pt x="26" y="12"/>
                  </a:lnTo>
                  <a:lnTo>
                    <a:pt x="24" y="24"/>
                  </a:lnTo>
                  <a:lnTo>
                    <a:pt x="8" y="28"/>
                  </a:lnTo>
                  <a:lnTo>
                    <a:pt x="6" y="22"/>
                  </a:lnTo>
                  <a:lnTo>
                    <a:pt x="6" y="14"/>
                  </a:lnTo>
                  <a:lnTo>
                    <a:pt x="0" y="10"/>
                  </a:lnTo>
                  <a:lnTo>
                    <a:pt x="16" y="0"/>
                  </a:lnTo>
                  <a:lnTo>
                    <a:pt x="1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8" name="Freeform 390">
              <a:extLst>
                <a:ext uri="{FF2B5EF4-FFF2-40B4-BE49-F238E27FC236}">
                  <a16:creationId xmlns:a16="http://schemas.microsoft.com/office/drawing/2014/main" xmlns="" id="{39CD9E1D-31F9-4DDE-B618-2BA690489D66}"/>
                </a:ext>
              </a:extLst>
            </p:cNvPr>
            <p:cNvSpPr>
              <a:spLocks/>
            </p:cNvSpPr>
            <p:nvPr/>
          </p:nvSpPr>
          <p:spPr bwMode="auto">
            <a:xfrm>
              <a:off x="4792663" y="1703388"/>
              <a:ext cx="85725" cy="104775"/>
            </a:xfrm>
            <a:custGeom>
              <a:avLst/>
              <a:gdLst/>
              <a:ahLst/>
              <a:cxnLst>
                <a:cxn ang="0">
                  <a:pos x="28" y="0"/>
                </a:cxn>
                <a:cxn ang="0">
                  <a:pos x="34" y="10"/>
                </a:cxn>
                <a:cxn ang="0">
                  <a:pos x="30" y="16"/>
                </a:cxn>
                <a:cxn ang="0">
                  <a:pos x="30" y="22"/>
                </a:cxn>
                <a:cxn ang="0">
                  <a:pos x="40" y="30"/>
                </a:cxn>
                <a:cxn ang="0">
                  <a:pos x="44" y="26"/>
                </a:cxn>
                <a:cxn ang="0">
                  <a:pos x="54" y="38"/>
                </a:cxn>
                <a:cxn ang="0">
                  <a:pos x="44" y="40"/>
                </a:cxn>
                <a:cxn ang="0">
                  <a:pos x="36" y="56"/>
                </a:cxn>
                <a:cxn ang="0">
                  <a:pos x="24" y="66"/>
                </a:cxn>
                <a:cxn ang="0">
                  <a:pos x="20" y="62"/>
                </a:cxn>
                <a:cxn ang="0">
                  <a:pos x="28" y="48"/>
                </a:cxn>
                <a:cxn ang="0">
                  <a:pos x="0" y="52"/>
                </a:cxn>
                <a:cxn ang="0">
                  <a:pos x="10" y="24"/>
                </a:cxn>
                <a:cxn ang="0">
                  <a:pos x="0" y="12"/>
                </a:cxn>
                <a:cxn ang="0">
                  <a:pos x="28" y="0"/>
                </a:cxn>
                <a:cxn ang="0">
                  <a:pos x="28" y="0"/>
                </a:cxn>
              </a:cxnLst>
              <a:rect l="0" t="0" r="r" b="b"/>
              <a:pathLst>
                <a:path w="54" h="66">
                  <a:moveTo>
                    <a:pt x="28" y="0"/>
                  </a:moveTo>
                  <a:lnTo>
                    <a:pt x="34" y="10"/>
                  </a:lnTo>
                  <a:lnTo>
                    <a:pt x="30" y="16"/>
                  </a:lnTo>
                  <a:lnTo>
                    <a:pt x="30" y="22"/>
                  </a:lnTo>
                  <a:lnTo>
                    <a:pt x="40" y="30"/>
                  </a:lnTo>
                  <a:lnTo>
                    <a:pt x="44" y="26"/>
                  </a:lnTo>
                  <a:lnTo>
                    <a:pt x="54" y="38"/>
                  </a:lnTo>
                  <a:lnTo>
                    <a:pt x="44" y="40"/>
                  </a:lnTo>
                  <a:lnTo>
                    <a:pt x="36" y="56"/>
                  </a:lnTo>
                  <a:lnTo>
                    <a:pt x="24" y="66"/>
                  </a:lnTo>
                  <a:lnTo>
                    <a:pt x="20" y="62"/>
                  </a:lnTo>
                  <a:lnTo>
                    <a:pt x="28" y="48"/>
                  </a:lnTo>
                  <a:lnTo>
                    <a:pt x="0" y="52"/>
                  </a:lnTo>
                  <a:lnTo>
                    <a:pt x="10" y="24"/>
                  </a:lnTo>
                  <a:lnTo>
                    <a:pt x="0" y="12"/>
                  </a:lnTo>
                  <a:lnTo>
                    <a:pt x="28" y="0"/>
                  </a:lnTo>
                  <a:lnTo>
                    <a:pt x="2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19" name="Freeform 391">
              <a:extLst>
                <a:ext uri="{FF2B5EF4-FFF2-40B4-BE49-F238E27FC236}">
                  <a16:creationId xmlns:a16="http://schemas.microsoft.com/office/drawing/2014/main" xmlns="" id="{D4B6488B-3AC5-482F-8EB4-B1346E83D4FE}"/>
                </a:ext>
              </a:extLst>
            </p:cNvPr>
            <p:cNvSpPr>
              <a:spLocks/>
            </p:cNvSpPr>
            <p:nvPr/>
          </p:nvSpPr>
          <p:spPr bwMode="auto">
            <a:xfrm>
              <a:off x="5014913" y="1484313"/>
              <a:ext cx="44450" cy="19050"/>
            </a:xfrm>
            <a:custGeom>
              <a:avLst/>
              <a:gdLst/>
              <a:ahLst/>
              <a:cxnLst>
                <a:cxn ang="0">
                  <a:pos x="28" y="0"/>
                </a:cxn>
                <a:cxn ang="0">
                  <a:pos x="8" y="12"/>
                </a:cxn>
                <a:cxn ang="0">
                  <a:pos x="0" y="10"/>
                </a:cxn>
                <a:cxn ang="0">
                  <a:pos x="28" y="0"/>
                </a:cxn>
                <a:cxn ang="0">
                  <a:pos x="28" y="0"/>
                </a:cxn>
              </a:cxnLst>
              <a:rect l="0" t="0" r="r" b="b"/>
              <a:pathLst>
                <a:path w="28" h="12">
                  <a:moveTo>
                    <a:pt x="28" y="0"/>
                  </a:moveTo>
                  <a:lnTo>
                    <a:pt x="8" y="12"/>
                  </a:lnTo>
                  <a:lnTo>
                    <a:pt x="0" y="10"/>
                  </a:lnTo>
                  <a:lnTo>
                    <a:pt x="28" y="0"/>
                  </a:lnTo>
                  <a:lnTo>
                    <a:pt x="2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0" name="Freeform 392">
              <a:extLst>
                <a:ext uri="{FF2B5EF4-FFF2-40B4-BE49-F238E27FC236}">
                  <a16:creationId xmlns:a16="http://schemas.microsoft.com/office/drawing/2014/main" xmlns="" id="{C8EE3E79-D649-4514-BB64-E270E5B3DA2A}"/>
                </a:ext>
              </a:extLst>
            </p:cNvPr>
            <p:cNvSpPr>
              <a:spLocks/>
            </p:cNvSpPr>
            <p:nvPr/>
          </p:nvSpPr>
          <p:spPr bwMode="auto">
            <a:xfrm>
              <a:off x="4910138" y="1646238"/>
              <a:ext cx="12700" cy="15875"/>
            </a:xfrm>
            <a:custGeom>
              <a:avLst/>
              <a:gdLst/>
              <a:ahLst/>
              <a:cxnLst>
                <a:cxn ang="0">
                  <a:pos x="0" y="8"/>
                </a:cxn>
                <a:cxn ang="0">
                  <a:pos x="8" y="10"/>
                </a:cxn>
                <a:cxn ang="0">
                  <a:pos x="2" y="0"/>
                </a:cxn>
                <a:cxn ang="0">
                  <a:pos x="0" y="4"/>
                </a:cxn>
                <a:cxn ang="0">
                  <a:pos x="0" y="8"/>
                </a:cxn>
                <a:cxn ang="0">
                  <a:pos x="0" y="8"/>
                </a:cxn>
              </a:cxnLst>
              <a:rect l="0" t="0" r="r" b="b"/>
              <a:pathLst>
                <a:path w="8" h="10">
                  <a:moveTo>
                    <a:pt x="0" y="8"/>
                  </a:moveTo>
                  <a:lnTo>
                    <a:pt x="8" y="10"/>
                  </a:lnTo>
                  <a:lnTo>
                    <a:pt x="2" y="0"/>
                  </a:lnTo>
                  <a:lnTo>
                    <a:pt x="0" y="4"/>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1" name="Freeform 393">
              <a:extLst>
                <a:ext uri="{FF2B5EF4-FFF2-40B4-BE49-F238E27FC236}">
                  <a16:creationId xmlns:a16="http://schemas.microsoft.com/office/drawing/2014/main" xmlns="" id="{357D4199-7C4B-4AA4-BE04-7A806E426F1B}"/>
                </a:ext>
              </a:extLst>
            </p:cNvPr>
            <p:cNvSpPr>
              <a:spLocks/>
            </p:cNvSpPr>
            <p:nvPr/>
          </p:nvSpPr>
          <p:spPr bwMode="auto">
            <a:xfrm>
              <a:off x="4941888" y="1630363"/>
              <a:ext cx="34925" cy="15875"/>
            </a:xfrm>
            <a:custGeom>
              <a:avLst/>
              <a:gdLst/>
              <a:ahLst/>
              <a:cxnLst>
                <a:cxn ang="0">
                  <a:pos x="14" y="8"/>
                </a:cxn>
                <a:cxn ang="0">
                  <a:pos x="22" y="4"/>
                </a:cxn>
                <a:cxn ang="0">
                  <a:pos x="10" y="0"/>
                </a:cxn>
                <a:cxn ang="0">
                  <a:pos x="0" y="10"/>
                </a:cxn>
                <a:cxn ang="0">
                  <a:pos x="14" y="8"/>
                </a:cxn>
                <a:cxn ang="0">
                  <a:pos x="14" y="8"/>
                </a:cxn>
              </a:cxnLst>
              <a:rect l="0" t="0" r="r" b="b"/>
              <a:pathLst>
                <a:path w="22" h="10">
                  <a:moveTo>
                    <a:pt x="14" y="8"/>
                  </a:moveTo>
                  <a:lnTo>
                    <a:pt x="22" y="4"/>
                  </a:lnTo>
                  <a:lnTo>
                    <a:pt x="10" y="0"/>
                  </a:lnTo>
                  <a:lnTo>
                    <a:pt x="0" y="10"/>
                  </a:lnTo>
                  <a:lnTo>
                    <a:pt x="14" y="8"/>
                  </a:lnTo>
                  <a:lnTo>
                    <a:pt x="1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2" name="Freeform 394">
              <a:extLst>
                <a:ext uri="{FF2B5EF4-FFF2-40B4-BE49-F238E27FC236}">
                  <a16:creationId xmlns:a16="http://schemas.microsoft.com/office/drawing/2014/main" xmlns="" id="{45AA6873-7449-46C2-A115-B01BC96767C1}"/>
                </a:ext>
              </a:extLst>
            </p:cNvPr>
            <p:cNvSpPr>
              <a:spLocks/>
            </p:cNvSpPr>
            <p:nvPr/>
          </p:nvSpPr>
          <p:spPr bwMode="auto">
            <a:xfrm>
              <a:off x="4751388" y="2049463"/>
              <a:ext cx="6350" cy="9525"/>
            </a:xfrm>
            <a:custGeom>
              <a:avLst/>
              <a:gdLst/>
              <a:ahLst/>
              <a:cxnLst>
                <a:cxn ang="0">
                  <a:pos x="0" y="2"/>
                </a:cxn>
                <a:cxn ang="0">
                  <a:pos x="2" y="6"/>
                </a:cxn>
                <a:cxn ang="0">
                  <a:pos x="4" y="0"/>
                </a:cxn>
                <a:cxn ang="0">
                  <a:pos x="0" y="2"/>
                </a:cxn>
                <a:cxn ang="0">
                  <a:pos x="0" y="2"/>
                </a:cxn>
              </a:cxnLst>
              <a:rect l="0" t="0" r="r" b="b"/>
              <a:pathLst>
                <a:path w="4" h="6">
                  <a:moveTo>
                    <a:pt x="0" y="2"/>
                  </a:moveTo>
                  <a:lnTo>
                    <a:pt x="2" y="6"/>
                  </a:lnTo>
                  <a:lnTo>
                    <a:pt x="4"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3" name="Freeform 395">
              <a:extLst>
                <a:ext uri="{FF2B5EF4-FFF2-40B4-BE49-F238E27FC236}">
                  <a16:creationId xmlns:a16="http://schemas.microsoft.com/office/drawing/2014/main" xmlns="" id="{B312C04B-D578-4236-8084-7227DC5DCE0E}"/>
                </a:ext>
              </a:extLst>
            </p:cNvPr>
            <p:cNvSpPr>
              <a:spLocks/>
            </p:cNvSpPr>
            <p:nvPr/>
          </p:nvSpPr>
          <p:spPr bwMode="auto">
            <a:xfrm>
              <a:off x="4722813" y="1443038"/>
              <a:ext cx="203200" cy="165100"/>
            </a:xfrm>
            <a:custGeom>
              <a:avLst/>
              <a:gdLst/>
              <a:ahLst/>
              <a:cxnLst>
                <a:cxn ang="0">
                  <a:pos x="76" y="8"/>
                </a:cxn>
                <a:cxn ang="0">
                  <a:pos x="76" y="16"/>
                </a:cxn>
                <a:cxn ang="0">
                  <a:pos x="74" y="34"/>
                </a:cxn>
                <a:cxn ang="0">
                  <a:pos x="84" y="28"/>
                </a:cxn>
                <a:cxn ang="0">
                  <a:pos x="82" y="20"/>
                </a:cxn>
                <a:cxn ang="0">
                  <a:pos x="98" y="16"/>
                </a:cxn>
                <a:cxn ang="0">
                  <a:pos x="104" y="22"/>
                </a:cxn>
                <a:cxn ang="0">
                  <a:pos x="104" y="28"/>
                </a:cxn>
                <a:cxn ang="0">
                  <a:pos x="126" y="48"/>
                </a:cxn>
                <a:cxn ang="0">
                  <a:pos x="128" y="56"/>
                </a:cxn>
                <a:cxn ang="0">
                  <a:pos x="112" y="78"/>
                </a:cxn>
                <a:cxn ang="0">
                  <a:pos x="90" y="94"/>
                </a:cxn>
                <a:cxn ang="0">
                  <a:pos x="72" y="102"/>
                </a:cxn>
                <a:cxn ang="0">
                  <a:pos x="68" y="88"/>
                </a:cxn>
                <a:cxn ang="0">
                  <a:pos x="30" y="76"/>
                </a:cxn>
                <a:cxn ang="0">
                  <a:pos x="40" y="68"/>
                </a:cxn>
                <a:cxn ang="0">
                  <a:pos x="60" y="64"/>
                </a:cxn>
                <a:cxn ang="0">
                  <a:pos x="58" y="56"/>
                </a:cxn>
                <a:cxn ang="0">
                  <a:pos x="8" y="50"/>
                </a:cxn>
                <a:cxn ang="0">
                  <a:pos x="0" y="32"/>
                </a:cxn>
                <a:cxn ang="0">
                  <a:pos x="24" y="40"/>
                </a:cxn>
                <a:cxn ang="0">
                  <a:pos x="26" y="36"/>
                </a:cxn>
                <a:cxn ang="0">
                  <a:pos x="22" y="28"/>
                </a:cxn>
                <a:cxn ang="0">
                  <a:pos x="20" y="14"/>
                </a:cxn>
                <a:cxn ang="0">
                  <a:pos x="30" y="22"/>
                </a:cxn>
                <a:cxn ang="0">
                  <a:pos x="30" y="16"/>
                </a:cxn>
                <a:cxn ang="0">
                  <a:pos x="26" y="10"/>
                </a:cxn>
                <a:cxn ang="0">
                  <a:pos x="44" y="26"/>
                </a:cxn>
                <a:cxn ang="0">
                  <a:pos x="58" y="26"/>
                </a:cxn>
                <a:cxn ang="0">
                  <a:pos x="64" y="44"/>
                </a:cxn>
                <a:cxn ang="0">
                  <a:pos x="64" y="40"/>
                </a:cxn>
                <a:cxn ang="0">
                  <a:pos x="64" y="10"/>
                </a:cxn>
                <a:cxn ang="0">
                  <a:pos x="70" y="2"/>
                </a:cxn>
              </a:cxnLst>
              <a:rect l="0" t="0" r="r" b="b"/>
              <a:pathLst>
                <a:path w="128" h="104">
                  <a:moveTo>
                    <a:pt x="70" y="2"/>
                  </a:moveTo>
                  <a:lnTo>
                    <a:pt x="76" y="8"/>
                  </a:lnTo>
                  <a:lnTo>
                    <a:pt x="74" y="12"/>
                  </a:lnTo>
                  <a:lnTo>
                    <a:pt x="76" y="16"/>
                  </a:lnTo>
                  <a:lnTo>
                    <a:pt x="72" y="32"/>
                  </a:lnTo>
                  <a:lnTo>
                    <a:pt x="74" y="34"/>
                  </a:lnTo>
                  <a:lnTo>
                    <a:pt x="82" y="32"/>
                  </a:lnTo>
                  <a:lnTo>
                    <a:pt x="84" y="28"/>
                  </a:lnTo>
                  <a:lnTo>
                    <a:pt x="82" y="24"/>
                  </a:lnTo>
                  <a:lnTo>
                    <a:pt x="82" y="20"/>
                  </a:lnTo>
                  <a:lnTo>
                    <a:pt x="94" y="22"/>
                  </a:lnTo>
                  <a:lnTo>
                    <a:pt x="98" y="16"/>
                  </a:lnTo>
                  <a:lnTo>
                    <a:pt x="98" y="24"/>
                  </a:lnTo>
                  <a:lnTo>
                    <a:pt x="104" y="22"/>
                  </a:lnTo>
                  <a:lnTo>
                    <a:pt x="102" y="26"/>
                  </a:lnTo>
                  <a:lnTo>
                    <a:pt x="104" y="28"/>
                  </a:lnTo>
                  <a:lnTo>
                    <a:pt x="128" y="38"/>
                  </a:lnTo>
                  <a:lnTo>
                    <a:pt x="126" y="48"/>
                  </a:lnTo>
                  <a:lnTo>
                    <a:pt x="128" y="50"/>
                  </a:lnTo>
                  <a:lnTo>
                    <a:pt x="128" y="56"/>
                  </a:lnTo>
                  <a:lnTo>
                    <a:pt x="110" y="72"/>
                  </a:lnTo>
                  <a:lnTo>
                    <a:pt x="112" y="78"/>
                  </a:lnTo>
                  <a:lnTo>
                    <a:pt x="108" y="88"/>
                  </a:lnTo>
                  <a:lnTo>
                    <a:pt x="90" y="94"/>
                  </a:lnTo>
                  <a:lnTo>
                    <a:pt x="84" y="104"/>
                  </a:lnTo>
                  <a:lnTo>
                    <a:pt x="72" y="102"/>
                  </a:lnTo>
                  <a:lnTo>
                    <a:pt x="68" y="96"/>
                  </a:lnTo>
                  <a:lnTo>
                    <a:pt x="68" y="88"/>
                  </a:lnTo>
                  <a:lnTo>
                    <a:pt x="44" y="92"/>
                  </a:lnTo>
                  <a:lnTo>
                    <a:pt x="30" y="76"/>
                  </a:lnTo>
                  <a:lnTo>
                    <a:pt x="48" y="76"/>
                  </a:lnTo>
                  <a:lnTo>
                    <a:pt x="40" y="68"/>
                  </a:lnTo>
                  <a:lnTo>
                    <a:pt x="56" y="66"/>
                  </a:lnTo>
                  <a:lnTo>
                    <a:pt x="60" y="64"/>
                  </a:lnTo>
                  <a:lnTo>
                    <a:pt x="56" y="60"/>
                  </a:lnTo>
                  <a:lnTo>
                    <a:pt x="58" y="56"/>
                  </a:lnTo>
                  <a:lnTo>
                    <a:pt x="16" y="64"/>
                  </a:lnTo>
                  <a:lnTo>
                    <a:pt x="8" y="50"/>
                  </a:lnTo>
                  <a:lnTo>
                    <a:pt x="18" y="40"/>
                  </a:lnTo>
                  <a:lnTo>
                    <a:pt x="0" y="32"/>
                  </a:lnTo>
                  <a:lnTo>
                    <a:pt x="16" y="28"/>
                  </a:lnTo>
                  <a:lnTo>
                    <a:pt x="24" y="40"/>
                  </a:lnTo>
                  <a:lnTo>
                    <a:pt x="24" y="36"/>
                  </a:lnTo>
                  <a:lnTo>
                    <a:pt x="26" y="36"/>
                  </a:lnTo>
                  <a:lnTo>
                    <a:pt x="24" y="32"/>
                  </a:lnTo>
                  <a:lnTo>
                    <a:pt x="22" y="28"/>
                  </a:lnTo>
                  <a:lnTo>
                    <a:pt x="20" y="24"/>
                  </a:lnTo>
                  <a:lnTo>
                    <a:pt x="20" y="14"/>
                  </a:lnTo>
                  <a:lnTo>
                    <a:pt x="30" y="28"/>
                  </a:lnTo>
                  <a:lnTo>
                    <a:pt x="30" y="22"/>
                  </a:lnTo>
                  <a:lnTo>
                    <a:pt x="30" y="16"/>
                  </a:lnTo>
                  <a:lnTo>
                    <a:pt x="30" y="16"/>
                  </a:lnTo>
                  <a:lnTo>
                    <a:pt x="30" y="12"/>
                  </a:lnTo>
                  <a:lnTo>
                    <a:pt x="26" y="10"/>
                  </a:lnTo>
                  <a:lnTo>
                    <a:pt x="28" y="0"/>
                  </a:lnTo>
                  <a:lnTo>
                    <a:pt x="44" y="26"/>
                  </a:lnTo>
                  <a:lnTo>
                    <a:pt x="58" y="22"/>
                  </a:lnTo>
                  <a:lnTo>
                    <a:pt x="58" y="26"/>
                  </a:lnTo>
                  <a:lnTo>
                    <a:pt x="58" y="32"/>
                  </a:lnTo>
                  <a:lnTo>
                    <a:pt x="64" y="44"/>
                  </a:lnTo>
                  <a:lnTo>
                    <a:pt x="66" y="42"/>
                  </a:lnTo>
                  <a:lnTo>
                    <a:pt x="64" y="40"/>
                  </a:lnTo>
                  <a:lnTo>
                    <a:pt x="66" y="38"/>
                  </a:lnTo>
                  <a:lnTo>
                    <a:pt x="64" y="10"/>
                  </a:lnTo>
                  <a:lnTo>
                    <a:pt x="70" y="16"/>
                  </a:lnTo>
                  <a:lnTo>
                    <a:pt x="70" y="2"/>
                  </a:lnTo>
                  <a:lnTo>
                    <a:pt x="7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4" name="Freeform 396">
              <a:extLst>
                <a:ext uri="{FF2B5EF4-FFF2-40B4-BE49-F238E27FC236}">
                  <a16:creationId xmlns:a16="http://schemas.microsoft.com/office/drawing/2014/main" xmlns="" id="{1DB45E26-F75E-4D36-8CB5-62238E004D16}"/>
                </a:ext>
              </a:extLst>
            </p:cNvPr>
            <p:cNvSpPr>
              <a:spLocks/>
            </p:cNvSpPr>
            <p:nvPr/>
          </p:nvSpPr>
          <p:spPr bwMode="auto">
            <a:xfrm>
              <a:off x="6043613" y="1401763"/>
              <a:ext cx="28575" cy="15875"/>
            </a:xfrm>
            <a:custGeom>
              <a:avLst/>
              <a:gdLst/>
              <a:ahLst/>
              <a:cxnLst>
                <a:cxn ang="0">
                  <a:pos x="4" y="0"/>
                </a:cxn>
                <a:cxn ang="0">
                  <a:pos x="18" y="4"/>
                </a:cxn>
                <a:cxn ang="0">
                  <a:pos x="2" y="10"/>
                </a:cxn>
                <a:cxn ang="0">
                  <a:pos x="0" y="4"/>
                </a:cxn>
                <a:cxn ang="0">
                  <a:pos x="4" y="0"/>
                </a:cxn>
                <a:cxn ang="0">
                  <a:pos x="4" y="0"/>
                </a:cxn>
              </a:cxnLst>
              <a:rect l="0" t="0" r="r" b="b"/>
              <a:pathLst>
                <a:path w="18" h="10">
                  <a:moveTo>
                    <a:pt x="4" y="0"/>
                  </a:moveTo>
                  <a:lnTo>
                    <a:pt x="18" y="4"/>
                  </a:lnTo>
                  <a:lnTo>
                    <a:pt x="2" y="10"/>
                  </a:lnTo>
                  <a:lnTo>
                    <a:pt x="0" y="4"/>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5" name="Rectangle 397">
              <a:extLst>
                <a:ext uri="{FF2B5EF4-FFF2-40B4-BE49-F238E27FC236}">
                  <a16:creationId xmlns:a16="http://schemas.microsoft.com/office/drawing/2014/main" xmlns="" id="{EF366464-1776-4001-8460-AE1E7B5AB4E8}"/>
                </a:ext>
              </a:extLst>
            </p:cNvPr>
            <p:cNvSpPr>
              <a:spLocks noChangeArrowheads="1"/>
            </p:cNvSpPr>
            <p:nvPr/>
          </p:nvSpPr>
          <p:spPr bwMode="auto">
            <a:xfrm>
              <a:off x="6262688" y="1363663"/>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6" name="Freeform 398">
              <a:extLst>
                <a:ext uri="{FF2B5EF4-FFF2-40B4-BE49-F238E27FC236}">
                  <a16:creationId xmlns:a16="http://schemas.microsoft.com/office/drawing/2014/main" xmlns="" id="{460E4C19-D3D8-4EBC-A7BD-5B16E077E802}"/>
                </a:ext>
              </a:extLst>
            </p:cNvPr>
            <p:cNvSpPr>
              <a:spLocks/>
            </p:cNvSpPr>
            <p:nvPr/>
          </p:nvSpPr>
          <p:spPr bwMode="auto">
            <a:xfrm>
              <a:off x="6243638" y="1801813"/>
              <a:ext cx="9525" cy="15875"/>
            </a:xfrm>
            <a:custGeom>
              <a:avLst/>
              <a:gdLst/>
              <a:ahLst/>
              <a:cxnLst>
                <a:cxn ang="0">
                  <a:pos x="6" y="0"/>
                </a:cxn>
                <a:cxn ang="0">
                  <a:pos x="4" y="2"/>
                </a:cxn>
                <a:cxn ang="0">
                  <a:pos x="6" y="6"/>
                </a:cxn>
                <a:cxn ang="0">
                  <a:pos x="6" y="10"/>
                </a:cxn>
                <a:cxn ang="0">
                  <a:pos x="0" y="6"/>
                </a:cxn>
                <a:cxn ang="0">
                  <a:pos x="6" y="0"/>
                </a:cxn>
                <a:cxn ang="0">
                  <a:pos x="6" y="0"/>
                </a:cxn>
              </a:cxnLst>
              <a:rect l="0" t="0" r="r" b="b"/>
              <a:pathLst>
                <a:path w="6" h="10">
                  <a:moveTo>
                    <a:pt x="6" y="0"/>
                  </a:moveTo>
                  <a:lnTo>
                    <a:pt x="4" y="2"/>
                  </a:lnTo>
                  <a:lnTo>
                    <a:pt x="6" y="6"/>
                  </a:lnTo>
                  <a:lnTo>
                    <a:pt x="6" y="10"/>
                  </a:lnTo>
                  <a:lnTo>
                    <a:pt x="0" y="6"/>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7" name="Freeform 399">
              <a:extLst>
                <a:ext uri="{FF2B5EF4-FFF2-40B4-BE49-F238E27FC236}">
                  <a16:creationId xmlns:a16="http://schemas.microsoft.com/office/drawing/2014/main" xmlns="" id="{5A64A895-CC20-4C58-8804-C8314E7BEF3D}"/>
                </a:ext>
              </a:extLst>
            </p:cNvPr>
            <p:cNvSpPr>
              <a:spLocks/>
            </p:cNvSpPr>
            <p:nvPr/>
          </p:nvSpPr>
          <p:spPr bwMode="auto">
            <a:xfrm>
              <a:off x="5287963" y="1398588"/>
              <a:ext cx="101600" cy="60325"/>
            </a:xfrm>
            <a:custGeom>
              <a:avLst/>
              <a:gdLst/>
              <a:ahLst/>
              <a:cxnLst>
                <a:cxn ang="0">
                  <a:pos x="32" y="0"/>
                </a:cxn>
                <a:cxn ang="0">
                  <a:pos x="4" y="14"/>
                </a:cxn>
                <a:cxn ang="0">
                  <a:pos x="0" y="22"/>
                </a:cxn>
                <a:cxn ang="0">
                  <a:pos x="2" y="30"/>
                </a:cxn>
                <a:cxn ang="0">
                  <a:pos x="22" y="30"/>
                </a:cxn>
                <a:cxn ang="0">
                  <a:pos x="26" y="38"/>
                </a:cxn>
                <a:cxn ang="0">
                  <a:pos x="28" y="34"/>
                </a:cxn>
                <a:cxn ang="0">
                  <a:pos x="28" y="26"/>
                </a:cxn>
                <a:cxn ang="0">
                  <a:pos x="24" y="24"/>
                </a:cxn>
                <a:cxn ang="0">
                  <a:pos x="24" y="18"/>
                </a:cxn>
                <a:cxn ang="0">
                  <a:pos x="32" y="10"/>
                </a:cxn>
                <a:cxn ang="0">
                  <a:pos x="64" y="16"/>
                </a:cxn>
                <a:cxn ang="0">
                  <a:pos x="32" y="0"/>
                </a:cxn>
                <a:cxn ang="0">
                  <a:pos x="32" y="0"/>
                </a:cxn>
              </a:cxnLst>
              <a:rect l="0" t="0" r="r" b="b"/>
              <a:pathLst>
                <a:path w="64" h="38">
                  <a:moveTo>
                    <a:pt x="32" y="0"/>
                  </a:moveTo>
                  <a:lnTo>
                    <a:pt x="4" y="14"/>
                  </a:lnTo>
                  <a:lnTo>
                    <a:pt x="0" y="22"/>
                  </a:lnTo>
                  <a:lnTo>
                    <a:pt x="2" y="30"/>
                  </a:lnTo>
                  <a:lnTo>
                    <a:pt x="22" y="30"/>
                  </a:lnTo>
                  <a:lnTo>
                    <a:pt x="26" y="38"/>
                  </a:lnTo>
                  <a:lnTo>
                    <a:pt x="28" y="34"/>
                  </a:lnTo>
                  <a:lnTo>
                    <a:pt x="28" y="26"/>
                  </a:lnTo>
                  <a:lnTo>
                    <a:pt x="24" y="24"/>
                  </a:lnTo>
                  <a:lnTo>
                    <a:pt x="24" y="18"/>
                  </a:lnTo>
                  <a:lnTo>
                    <a:pt x="32" y="10"/>
                  </a:lnTo>
                  <a:lnTo>
                    <a:pt x="64" y="16"/>
                  </a:lnTo>
                  <a:lnTo>
                    <a:pt x="32" y="0"/>
                  </a:lnTo>
                  <a:lnTo>
                    <a:pt x="3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8" name="Freeform 400">
              <a:extLst>
                <a:ext uri="{FF2B5EF4-FFF2-40B4-BE49-F238E27FC236}">
                  <a16:creationId xmlns:a16="http://schemas.microsoft.com/office/drawing/2014/main" xmlns="" id="{6C34B7B2-78CC-429A-8592-2A92DC912AF7}"/>
                </a:ext>
              </a:extLst>
            </p:cNvPr>
            <p:cNvSpPr>
              <a:spLocks/>
            </p:cNvSpPr>
            <p:nvPr/>
          </p:nvSpPr>
          <p:spPr bwMode="auto">
            <a:xfrm>
              <a:off x="5338763" y="1398588"/>
              <a:ext cx="107950" cy="117475"/>
            </a:xfrm>
            <a:custGeom>
              <a:avLst/>
              <a:gdLst/>
              <a:ahLst/>
              <a:cxnLst>
                <a:cxn ang="0">
                  <a:pos x="58" y="0"/>
                </a:cxn>
                <a:cxn ang="0">
                  <a:pos x="42" y="0"/>
                </a:cxn>
                <a:cxn ang="0">
                  <a:pos x="46" y="12"/>
                </a:cxn>
                <a:cxn ang="0">
                  <a:pos x="32" y="22"/>
                </a:cxn>
                <a:cxn ang="0">
                  <a:pos x="4" y="20"/>
                </a:cxn>
                <a:cxn ang="0">
                  <a:pos x="0" y="28"/>
                </a:cxn>
                <a:cxn ang="0">
                  <a:pos x="14" y="36"/>
                </a:cxn>
                <a:cxn ang="0">
                  <a:pos x="14" y="40"/>
                </a:cxn>
                <a:cxn ang="0">
                  <a:pos x="6" y="42"/>
                </a:cxn>
                <a:cxn ang="0">
                  <a:pos x="0" y="52"/>
                </a:cxn>
                <a:cxn ang="0">
                  <a:pos x="6" y="62"/>
                </a:cxn>
                <a:cxn ang="0">
                  <a:pos x="16" y="56"/>
                </a:cxn>
                <a:cxn ang="0">
                  <a:pos x="18" y="64"/>
                </a:cxn>
                <a:cxn ang="0">
                  <a:pos x="14" y="66"/>
                </a:cxn>
                <a:cxn ang="0">
                  <a:pos x="14" y="74"/>
                </a:cxn>
                <a:cxn ang="0">
                  <a:pos x="24" y="68"/>
                </a:cxn>
                <a:cxn ang="0">
                  <a:pos x="24" y="60"/>
                </a:cxn>
                <a:cxn ang="0">
                  <a:pos x="32" y="58"/>
                </a:cxn>
                <a:cxn ang="0">
                  <a:pos x="32" y="52"/>
                </a:cxn>
                <a:cxn ang="0">
                  <a:pos x="28" y="44"/>
                </a:cxn>
                <a:cxn ang="0">
                  <a:pos x="46" y="46"/>
                </a:cxn>
                <a:cxn ang="0">
                  <a:pos x="50" y="36"/>
                </a:cxn>
                <a:cxn ang="0">
                  <a:pos x="44" y="32"/>
                </a:cxn>
                <a:cxn ang="0">
                  <a:pos x="64" y="28"/>
                </a:cxn>
                <a:cxn ang="0">
                  <a:pos x="68" y="16"/>
                </a:cxn>
                <a:cxn ang="0">
                  <a:pos x="64" y="12"/>
                </a:cxn>
                <a:cxn ang="0">
                  <a:pos x="58" y="6"/>
                </a:cxn>
                <a:cxn ang="0">
                  <a:pos x="60" y="0"/>
                </a:cxn>
                <a:cxn ang="0">
                  <a:pos x="58" y="0"/>
                </a:cxn>
                <a:cxn ang="0">
                  <a:pos x="58" y="0"/>
                </a:cxn>
              </a:cxnLst>
              <a:rect l="0" t="0" r="r" b="b"/>
              <a:pathLst>
                <a:path w="68" h="74">
                  <a:moveTo>
                    <a:pt x="58" y="0"/>
                  </a:moveTo>
                  <a:lnTo>
                    <a:pt x="42" y="0"/>
                  </a:lnTo>
                  <a:lnTo>
                    <a:pt x="46" y="12"/>
                  </a:lnTo>
                  <a:lnTo>
                    <a:pt x="32" y="22"/>
                  </a:lnTo>
                  <a:lnTo>
                    <a:pt x="4" y="20"/>
                  </a:lnTo>
                  <a:lnTo>
                    <a:pt x="0" y="28"/>
                  </a:lnTo>
                  <a:lnTo>
                    <a:pt x="14" y="36"/>
                  </a:lnTo>
                  <a:lnTo>
                    <a:pt x="14" y="40"/>
                  </a:lnTo>
                  <a:lnTo>
                    <a:pt x="6" y="42"/>
                  </a:lnTo>
                  <a:lnTo>
                    <a:pt x="0" y="52"/>
                  </a:lnTo>
                  <a:lnTo>
                    <a:pt x="6" y="62"/>
                  </a:lnTo>
                  <a:lnTo>
                    <a:pt x="16" y="56"/>
                  </a:lnTo>
                  <a:lnTo>
                    <a:pt x="18" y="64"/>
                  </a:lnTo>
                  <a:lnTo>
                    <a:pt x="14" y="66"/>
                  </a:lnTo>
                  <a:lnTo>
                    <a:pt x="14" y="74"/>
                  </a:lnTo>
                  <a:lnTo>
                    <a:pt x="24" y="68"/>
                  </a:lnTo>
                  <a:lnTo>
                    <a:pt x="24" y="60"/>
                  </a:lnTo>
                  <a:lnTo>
                    <a:pt x="32" y="58"/>
                  </a:lnTo>
                  <a:lnTo>
                    <a:pt x="32" y="52"/>
                  </a:lnTo>
                  <a:lnTo>
                    <a:pt x="28" y="44"/>
                  </a:lnTo>
                  <a:lnTo>
                    <a:pt x="46" y="46"/>
                  </a:lnTo>
                  <a:lnTo>
                    <a:pt x="50" y="36"/>
                  </a:lnTo>
                  <a:lnTo>
                    <a:pt x="44" y="32"/>
                  </a:lnTo>
                  <a:lnTo>
                    <a:pt x="64" y="28"/>
                  </a:lnTo>
                  <a:lnTo>
                    <a:pt x="68" y="16"/>
                  </a:lnTo>
                  <a:lnTo>
                    <a:pt x="64" y="12"/>
                  </a:lnTo>
                  <a:lnTo>
                    <a:pt x="58" y="6"/>
                  </a:lnTo>
                  <a:lnTo>
                    <a:pt x="60" y="0"/>
                  </a:lnTo>
                  <a:lnTo>
                    <a:pt x="58" y="0"/>
                  </a:lnTo>
                  <a:lnTo>
                    <a:pt x="5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29" name="Freeform 401">
              <a:extLst>
                <a:ext uri="{FF2B5EF4-FFF2-40B4-BE49-F238E27FC236}">
                  <a16:creationId xmlns:a16="http://schemas.microsoft.com/office/drawing/2014/main" xmlns="" id="{97EB51A9-F0E6-410C-B017-65DEF10E2444}"/>
                </a:ext>
              </a:extLst>
            </p:cNvPr>
            <p:cNvSpPr>
              <a:spLocks/>
            </p:cNvSpPr>
            <p:nvPr/>
          </p:nvSpPr>
          <p:spPr bwMode="auto">
            <a:xfrm>
              <a:off x="5462588" y="1465263"/>
              <a:ext cx="28575" cy="31750"/>
            </a:xfrm>
            <a:custGeom>
              <a:avLst/>
              <a:gdLst/>
              <a:ahLst/>
              <a:cxnLst>
                <a:cxn ang="0">
                  <a:pos x="8" y="0"/>
                </a:cxn>
                <a:cxn ang="0">
                  <a:pos x="18" y="10"/>
                </a:cxn>
                <a:cxn ang="0">
                  <a:pos x="14" y="16"/>
                </a:cxn>
                <a:cxn ang="0">
                  <a:pos x="14" y="20"/>
                </a:cxn>
                <a:cxn ang="0">
                  <a:pos x="0" y="12"/>
                </a:cxn>
                <a:cxn ang="0">
                  <a:pos x="8" y="0"/>
                </a:cxn>
                <a:cxn ang="0">
                  <a:pos x="8" y="0"/>
                </a:cxn>
              </a:cxnLst>
              <a:rect l="0" t="0" r="r" b="b"/>
              <a:pathLst>
                <a:path w="18" h="20">
                  <a:moveTo>
                    <a:pt x="8" y="0"/>
                  </a:moveTo>
                  <a:lnTo>
                    <a:pt x="18" y="10"/>
                  </a:lnTo>
                  <a:lnTo>
                    <a:pt x="14" y="16"/>
                  </a:lnTo>
                  <a:lnTo>
                    <a:pt x="14" y="20"/>
                  </a:lnTo>
                  <a:lnTo>
                    <a:pt x="0" y="12"/>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0" name="Freeform 402">
              <a:extLst>
                <a:ext uri="{FF2B5EF4-FFF2-40B4-BE49-F238E27FC236}">
                  <a16:creationId xmlns:a16="http://schemas.microsoft.com/office/drawing/2014/main" xmlns="" id="{E818E637-DCC5-4296-9F56-0478457CE489}"/>
                </a:ext>
              </a:extLst>
            </p:cNvPr>
            <p:cNvSpPr>
              <a:spLocks/>
            </p:cNvSpPr>
            <p:nvPr/>
          </p:nvSpPr>
          <p:spPr bwMode="auto">
            <a:xfrm>
              <a:off x="5535613" y="1468438"/>
              <a:ext cx="28575" cy="34925"/>
            </a:xfrm>
            <a:custGeom>
              <a:avLst/>
              <a:gdLst/>
              <a:ahLst/>
              <a:cxnLst>
                <a:cxn ang="0">
                  <a:pos x="12" y="0"/>
                </a:cxn>
                <a:cxn ang="0">
                  <a:pos x="0" y="4"/>
                </a:cxn>
                <a:cxn ang="0">
                  <a:pos x="2" y="10"/>
                </a:cxn>
                <a:cxn ang="0">
                  <a:pos x="0" y="20"/>
                </a:cxn>
                <a:cxn ang="0">
                  <a:pos x="16" y="22"/>
                </a:cxn>
                <a:cxn ang="0">
                  <a:pos x="14" y="16"/>
                </a:cxn>
                <a:cxn ang="0">
                  <a:pos x="18" y="4"/>
                </a:cxn>
                <a:cxn ang="0">
                  <a:pos x="12" y="0"/>
                </a:cxn>
                <a:cxn ang="0">
                  <a:pos x="12" y="0"/>
                </a:cxn>
              </a:cxnLst>
              <a:rect l="0" t="0" r="r" b="b"/>
              <a:pathLst>
                <a:path w="18" h="22">
                  <a:moveTo>
                    <a:pt x="12" y="0"/>
                  </a:moveTo>
                  <a:lnTo>
                    <a:pt x="0" y="4"/>
                  </a:lnTo>
                  <a:lnTo>
                    <a:pt x="2" y="10"/>
                  </a:lnTo>
                  <a:lnTo>
                    <a:pt x="0" y="20"/>
                  </a:lnTo>
                  <a:lnTo>
                    <a:pt x="16" y="22"/>
                  </a:lnTo>
                  <a:lnTo>
                    <a:pt x="14" y="16"/>
                  </a:lnTo>
                  <a:lnTo>
                    <a:pt x="18" y="4"/>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1" name="Freeform 403">
              <a:extLst>
                <a:ext uri="{FF2B5EF4-FFF2-40B4-BE49-F238E27FC236}">
                  <a16:creationId xmlns:a16="http://schemas.microsoft.com/office/drawing/2014/main" xmlns="" id="{40CE512C-1061-4FE7-8AB4-F57B738D7478}"/>
                </a:ext>
              </a:extLst>
            </p:cNvPr>
            <p:cNvSpPr>
              <a:spLocks/>
            </p:cNvSpPr>
            <p:nvPr/>
          </p:nvSpPr>
          <p:spPr bwMode="auto">
            <a:xfrm>
              <a:off x="5564188" y="1452563"/>
              <a:ext cx="41275" cy="50800"/>
            </a:xfrm>
            <a:custGeom>
              <a:avLst/>
              <a:gdLst/>
              <a:ahLst/>
              <a:cxnLst>
                <a:cxn ang="0">
                  <a:pos x="12" y="0"/>
                </a:cxn>
                <a:cxn ang="0">
                  <a:pos x="0" y="0"/>
                </a:cxn>
                <a:cxn ang="0">
                  <a:pos x="2" y="12"/>
                </a:cxn>
                <a:cxn ang="0">
                  <a:pos x="0" y="26"/>
                </a:cxn>
                <a:cxn ang="0">
                  <a:pos x="8" y="32"/>
                </a:cxn>
                <a:cxn ang="0">
                  <a:pos x="6" y="22"/>
                </a:cxn>
                <a:cxn ang="0">
                  <a:pos x="26" y="14"/>
                </a:cxn>
                <a:cxn ang="0">
                  <a:pos x="12" y="0"/>
                </a:cxn>
                <a:cxn ang="0">
                  <a:pos x="12" y="0"/>
                </a:cxn>
              </a:cxnLst>
              <a:rect l="0" t="0" r="r" b="b"/>
              <a:pathLst>
                <a:path w="26" h="32">
                  <a:moveTo>
                    <a:pt x="12" y="0"/>
                  </a:moveTo>
                  <a:lnTo>
                    <a:pt x="0" y="0"/>
                  </a:lnTo>
                  <a:lnTo>
                    <a:pt x="2" y="12"/>
                  </a:lnTo>
                  <a:lnTo>
                    <a:pt x="0" y="26"/>
                  </a:lnTo>
                  <a:lnTo>
                    <a:pt x="8" y="32"/>
                  </a:lnTo>
                  <a:lnTo>
                    <a:pt x="6" y="22"/>
                  </a:lnTo>
                  <a:lnTo>
                    <a:pt x="26" y="14"/>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2" name="Freeform 404">
              <a:extLst>
                <a:ext uri="{FF2B5EF4-FFF2-40B4-BE49-F238E27FC236}">
                  <a16:creationId xmlns:a16="http://schemas.microsoft.com/office/drawing/2014/main" xmlns="" id="{8098C8E7-D12E-4C78-80C7-C375161886CF}"/>
                </a:ext>
              </a:extLst>
            </p:cNvPr>
            <p:cNvSpPr>
              <a:spLocks/>
            </p:cNvSpPr>
            <p:nvPr/>
          </p:nvSpPr>
          <p:spPr bwMode="auto">
            <a:xfrm>
              <a:off x="5592763" y="1503363"/>
              <a:ext cx="25400" cy="25400"/>
            </a:xfrm>
            <a:custGeom>
              <a:avLst/>
              <a:gdLst/>
              <a:ahLst/>
              <a:cxnLst>
                <a:cxn ang="0">
                  <a:pos x="10" y="0"/>
                </a:cxn>
                <a:cxn ang="0">
                  <a:pos x="0" y="8"/>
                </a:cxn>
                <a:cxn ang="0">
                  <a:pos x="8" y="16"/>
                </a:cxn>
                <a:cxn ang="0">
                  <a:pos x="16" y="12"/>
                </a:cxn>
                <a:cxn ang="0">
                  <a:pos x="16" y="4"/>
                </a:cxn>
                <a:cxn ang="0">
                  <a:pos x="10" y="0"/>
                </a:cxn>
                <a:cxn ang="0">
                  <a:pos x="10" y="0"/>
                </a:cxn>
              </a:cxnLst>
              <a:rect l="0" t="0" r="r" b="b"/>
              <a:pathLst>
                <a:path w="16" h="16">
                  <a:moveTo>
                    <a:pt x="10" y="0"/>
                  </a:moveTo>
                  <a:lnTo>
                    <a:pt x="0" y="8"/>
                  </a:lnTo>
                  <a:lnTo>
                    <a:pt x="8" y="16"/>
                  </a:lnTo>
                  <a:lnTo>
                    <a:pt x="16" y="12"/>
                  </a:lnTo>
                  <a:lnTo>
                    <a:pt x="16" y="4"/>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3" name="Freeform 405">
              <a:extLst>
                <a:ext uri="{FF2B5EF4-FFF2-40B4-BE49-F238E27FC236}">
                  <a16:creationId xmlns:a16="http://schemas.microsoft.com/office/drawing/2014/main" xmlns="" id="{8C37BDA1-1421-456B-A3EC-B34712CB8358}"/>
                </a:ext>
              </a:extLst>
            </p:cNvPr>
            <p:cNvSpPr>
              <a:spLocks/>
            </p:cNvSpPr>
            <p:nvPr/>
          </p:nvSpPr>
          <p:spPr bwMode="auto">
            <a:xfrm>
              <a:off x="5608638" y="1395413"/>
              <a:ext cx="66675" cy="69850"/>
            </a:xfrm>
            <a:custGeom>
              <a:avLst/>
              <a:gdLst/>
              <a:ahLst/>
              <a:cxnLst>
                <a:cxn ang="0">
                  <a:pos x="18" y="8"/>
                </a:cxn>
                <a:cxn ang="0">
                  <a:pos x="6" y="10"/>
                </a:cxn>
                <a:cxn ang="0">
                  <a:pos x="0" y="30"/>
                </a:cxn>
                <a:cxn ang="0">
                  <a:pos x="6" y="44"/>
                </a:cxn>
                <a:cxn ang="0">
                  <a:pos x="30" y="42"/>
                </a:cxn>
                <a:cxn ang="0">
                  <a:pos x="26" y="20"/>
                </a:cxn>
                <a:cxn ang="0">
                  <a:pos x="42" y="16"/>
                </a:cxn>
                <a:cxn ang="0">
                  <a:pos x="36" y="0"/>
                </a:cxn>
                <a:cxn ang="0">
                  <a:pos x="18" y="8"/>
                </a:cxn>
                <a:cxn ang="0">
                  <a:pos x="18" y="8"/>
                </a:cxn>
              </a:cxnLst>
              <a:rect l="0" t="0" r="r" b="b"/>
              <a:pathLst>
                <a:path w="42" h="44">
                  <a:moveTo>
                    <a:pt x="18" y="8"/>
                  </a:moveTo>
                  <a:lnTo>
                    <a:pt x="6" y="10"/>
                  </a:lnTo>
                  <a:lnTo>
                    <a:pt x="0" y="30"/>
                  </a:lnTo>
                  <a:lnTo>
                    <a:pt x="6" y="44"/>
                  </a:lnTo>
                  <a:lnTo>
                    <a:pt x="30" y="42"/>
                  </a:lnTo>
                  <a:lnTo>
                    <a:pt x="26" y="20"/>
                  </a:lnTo>
                  <a:lnTo>
                    <a:pt x="42" y="16"/>
                  </a:lnTo>
                  <a:lnTo>
                    <a:pt x="36" y="0"/>
                  </a:lnTo>
                  <a:lnTo>
                    <a:pt x="18" y="8"/>
                  </a:lnTo>
                  <a:lnTo>
                    <a:pt x="1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4" name="Freeform 407">
              <a:extLst>
                <a:ext uri="{FF2B5EF4-FFF2-40B4-BE49-F238E27FC236}">
                  <a16:creationId xmlns:a16="http://schemas.microsoft.com/office/drawing/2014/main" xmlns="" id="{610FD147-770E-446C-B542-4DBA5BF75B43}"/>
                </a:ext>
              </a:extLst>
            </p:cNvPr>
            <p:cNvSpPr>
              <a:spLocks/>
            </p:cNvSpPr>
            <p:nvPr/>
          </p:nvSpPr>
          <p:spPr bwMode="auto">
            <a:xfrm>
              <a:off x="5627688" y="1370013"/>
              <a:ext cx="28575" cy="25400"/>
            </a:xfrm>
            <a:custGeom>
              <a:avLst/>
              <a:gdLst/>
              <a:ahLst/>
              <a:cxnLst>
                <a:cxn ang="0">
                  <a:pos x="12" y="0"/>
                </a:cxn>
                <a:cxn ang="0">
                  <a:pos x="0" y="12"/>
                </a:cxn>
                <a:cxn ang="0">
                  <a:pos x="16" y="16"/>
                </a:cxn>
                <a:cxn ang="0">
                  <a:pos x="18" y="10"/>
                </a:cxn>
                <a:cxn ang="0">
                  <a:pos x="16" y="8"/>
                </a:cxn>
                <a:cxn ang="0">
                  <a:pos x="18" y="4"/>
                </a:cxn>
                <a:cxn ang="0">
                  <a:pos x="12" y="0"/>
                </a:cxn>
                <a:cxn ang="0">
                  <a:pos x="12" y="0"/>
                </a:cxn>
              </a:cxnLst>
              <a:rect l="0" t="0" r="r" b="b"/>
              <a:pathLst>
                <a:path w="18" h="16">
                  <a:moveTo>
                    <a:pt x="12" y="0"/>
                  </a:moveTo>
                  <a:lnTo>
                    <a:pt x="0" y="12"/>
                  </a:lnTo>
                  <a:lnTo>
                    <a:pt x="16" y="16"/>
                  </a:lnTo>
                  <a:lnTo>
                    <a:pt x="18" y="10"/>
                  </a:lnTo>
                  <a:lnTo>
                    <a:pt x="16" y="8"/>
                  </a:lnTo>
                  <a:lnTo>
                    <a:pt x="18" y="4"/>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5" name="Freeform 408">
              <a:extLst>
                <a:ext uri="{FF2B5EF4-FFF2-40B4-BE49-F238E27FC236}">
                  <a16:creationId xmlns:a16="http://schemas.microsoft.com/office/drawing/2014/main" xmlns="" id="{5E7D694E-65AE-48AB-8ACD-9CBF341718C5}"/>
                </a:ext>
              </a:extLst>
            </p:cNvPr>
            <p:cNvSpPr>
              <a:spLocks/>
            </p:cNvSpPr>
            <p:nvPr/>
          </p:nvSpPr>
          <p:spPr bwMode="auto">
            <a:xfrm>
              <a:off x="5678488" y="1331913"/>
              <a:ext cx="63500" cy="85725"/>
            </a:xfrm>
            <a:custGeom>
              <a:avLst/>
              <a:gdLst/>
              <a:ahLst/>
              <a:cxnLst>
                <a:cxn ang="0">
                  <a:pos x="14" y="6"/>
                </a:cxn>
                <a:cxn ang="0">
                  <a:pos x="2" y="22"/>
                </a:cxn>
                <a:cxn ang="0">
                  <a:pos x="4" y="28"/>
                </a:cxn>
                <a:cxn ang="0">
                  <a:pos x="0" y="38"/>
                </a:cxn>
                <a:cxn ang="0">
                  <a:pos x="12" y="54"/>
                </a:cxn>
                <a:cxn ang="0">
                  <a:pos x="22" y="34"/>
                </a:cxn>
                <a:cxn ang="0">
                  <a:pos x="40" y="34"/>
                </a:cxn>
                <a:cxn ang="0">
                  <a:pos x="30" y="16"/>
                </a:cxn>
                <a:cxn ang="0">
                  <a:pos x="32" y="10"/>
                </a:cxn>
                <a:cxn ang="0">
                  <a:pos x="32" y="2"/>
                </a:cxn>
                <a:cxn ang="0">
                  <a:pos x="32" y="0"/>
                </a:cxn>
                <a:cxn ang="0">
                  <a:pos x="14" y="6"/>
                </a:cxn>
                <a:cxn ang="0">
                  <a:pos x="14" y="6"/>
                </a:cxn>
              </a:cxnLst>
              <a:rect l="0" t="0" r="r" b="b"/>
              <a:pathLst>
                <a:path w="40" h="54">
                  <a:moveTo>
                    <a:pt x="14" y="6"/>
                  </a:moveTo>
                  <a:lnTo>
                    <a:pt x="2" y="22"/>
                  </a:lnTo>
                  <a:lnTo>
                    <a:pt x="4" y="28"/>
                  </a:lnTo>
                  <a:lnTo>
                    <a:pt x="0" y="38"/>
                  </a:lnTo>
                  <a:lnTo>
                    <a:pt x="12" y="54"/>
                  </a:lnTo>
                  <a:lnTo>
                    <a:pt x="22" y="34"/>
                  </a:lnTo>
                  <a:lnTo>
                    <a:pt x="40" y="34"/>
                  </a:lnTo>
                  <a:lnTo>
                    <a:pt x="30" y="16"/>
                  </a:lnTo>
                  <a:lnTo>
                    <a:pt x="32" y="10"/>
                  </a:lnTo>
                  <a:lnTo>
                    <a:pt x="32" y="2"/>
                  </a:lnTo>
                  <a:lnTo>
                    <a:pt x="32" y="0"/>
                  </a:lnTo>
                  <a:lnTo>
                    <a:pt x="14" y="6"/>
                  </a:lnTo>
                  <a:lnTo>
                    <a:pt x="1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6" name="Freeform 409">
              <a:extLst>
                <a:ext uri="{FF2B5EF4-FFF2-40B4-BE49-F238E27FC236}">
                  <a16:creationId xmlns:a16="http://schemas.microsoft.com/office/drawing/2014/main" xmlns="" id="{7E3407E3-CFDF-4231-827E-C9DA2B9FB1A1}"/>
                </a:ext>
              </a:extLst>
            </p:cNvPr>
            <p:cNvSpPr>
              <a:spLocks/>
            </p:cNvSpPr>
            <p:nvPr/>
          </p:nvSpPr>
          <p:spPr bwMode="auto">
            <a:xfrm>
              <a:off x="5675313" y="1281113"/>
              <a:ext cx="25400" cy="12700"/>
            </a:xfrm>
            <a:custGeom>
              <a:avLst/>
              <a:gdLst/>
              <a:ahLst/>
              <a:cxnLst>
                <a:cxn ang="0">
                  <a:pos x="16" y="0"/>
                </a:cxn>
                <a:cxn ang="0">
                  <a:pos x="16" y="6"/>
                </a:cxn>
                <a:cxn ang="0">
                  <a:pos x="12" y="8"/>
                </a:cxn>
                <a:cxn ang="0">
                  <a:pos x="0" y="0"/>
                </a:cxn>
                <a:cxn ang="0">
                  <a:pos x="16" y="0"/>
                </a:cxn>
                <a:cxn ang="0">
                  <a:pos x="16" y="0"/>
                </a:cxn>
              </a:cxnLst>
              <a:rect l="0" t="0" r="r" b="b"/>
              <a:pathLst>
                <a:path w="16" h="8">
                  <a:moveTo>
                    <a:pt x="16" y="0"/>
                  </a:moveTo>
                  <a:lnTo>
                    <a:pt x="16" y="6"/>
                  </a:lnTo>
                  <a:lnTo>
                    <a:pt x="12" y="8"/>
                  </a:lnTo>
                  <a:lnTo>
                    <a:pt x="0" y="0"/>
                  </a:lnTo>
                  <a:lnTo>
                    <a:pt x="16" y="0"/>
                  </a:lnTo>
                  <a:lnTo>
                    <a:pt x="1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7" name="Freeform 410">
              <a:extLst>
                <a:ext uri="{FF2B5EF4-FFF2-40B4-BE49-F238E27FC236}">
                  <a16:creationId xmlns:a16="http://schemas.microsoft.com/office/drawing/2014/main" xmlns="" id="{70E90430-5052-486A-BEDA-5BC4F9586027}"/>
                </a:ext>
              </a:extLst>
            </p:cNvPr>
            <p:cNvSpPr>
              <a:spLocks/>
            </p:cNvSpPr>
            <p:nvPr/>
          </p:nvSpPr>
          <p:spPr bwMode="auto">
            <a:xfrm>
              <a:off x="5580063" y="1268413"/>
              <a:ext cx="22225" cy="22225"/>
            </a:xfrm>
            <a:custGeom>
              <a:avLst/>
              <a:gdLst/>
              <a:ahLst/>
              <a:cxnLst>
                <a:cxn ang="0">
                  <a:pos x="8" y="0"/>
                </a:cxn>
                <a:cxn ang="0">
                  <a:pos x="0" y="2"/>
                </a:cxn>
                <a:cxn ang="0">
                  <a:pos x="0" y="10"/>
                </a:cxn>
                <a:cxn ang="0">
                  <a:pos x="4" y="14"/>
                </a:cxn>
                <a:cxn ang="0">
                  <a:pos x="14" y="4"/>
                </a:cxn>
                <a:cxn ang="0">
                  <a:pos x="8" y="0"/>
                </a:cxn>
                <a:cxn ang="0">
                  <a:pos x="8" y="0"/>
                </a:cxn>
              </a:cxnLst>
              <a:rect l="0" t="0" r="r" b="b"/>
              <a:pathLst>
                <a:path w="14" h="14">
                  <a:moveTo>
                    <a:pt x="8" y="0"/>
                  </a:moveTo>
                  <a:lnTo>
                    <a:pt x="0" y="2"/>
                  </a:lnTo>
                  <a:lnTo>
                    <a:pt x="0" y="10"/>
                  </a:lnTo>
                  <a:lnTo>
                    <a:pt x="4" y="14"/>
                  </a:lnTo>
                  <a:lnTo>
                    <a:pt x="14" y="4"/>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8" name="Freeform 411">
              <a:extLst>
                <a:ext uri="{FF2B5EF4-FFF2-40B4-BE49-F238E27FC236}">
                  <a16:creationId xmlns:a16="http://schemas.microsoft.com/office/drawing/2014/main" xmlns="" id="{13D729A7-4E9E-45E5-8E0D-649211F40C15}"/>
                </a:ext>
              </a:extLst>
            </p:cNvPr>
            <p:cNvSpPr>
              <a:spLocks/>
            </p:cNvSpPr>
            <p:nvPr/>
          </p:nvSpPr>
          <p:spPr bwMode="auto">
            <a:xfrm>
              <a:off x="5554663" y="1306513"/>
              <a:ext cx="34925" cy="22225"/>
            </a:xfrm>
            <a:custGeom>
              <a:avLst/>
              <a:gdLst/>
              <a:ahLst/>
              <a:cxnLst>
                <a:cxn ang="0">
                  <a:pos x="14" y="0"/>
                </a:cxn>
                <a:cxn ang="0">
                  <a:pos x="0" y="10"/>
                </a:cxn>
                <a:cxn ang="0">
                  <a:pos x="20" y="14"/>
                </a:cxn>
                <a:cxn ang="0">
                  <a:pos x="22" y="10"/>
                </a:cxn>
                <a:cxn ang="0">
                  <a:pos x="14" y="0"/>
                </a:cxn>
                <a:cxn ang="0">
                  <a:pos x="14" y="0"/>
                </a:cxn>
              </a:cxnLst>
              <a:rect l="0" t="0" r="r" b="b"/>
              <a:pathLst>
                <a:path w="22" h="14">
                  <a:moveTo>
                    <a:pt x="14" y="0"/>
                  </a:moveTo>
                  <a:lnTo>
                    <a:pt x="0" y="10"/>
                  </a:lnTo>
                  <a:lnTo>
                    <a:pt x="20" y="14"/>
                  </a:lnTo>
                  <a:lnTo>
                    <a:pt x="22" y="10"/>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39" name="Freeform 412">
              <a:extLst>
                <a:ext uri="{FF2B5EF4-FFF2-40B4-BE49-F238E27FC236}">
                  <a16:creationId xmlns:a16="http://schemas.microsoft.com/office/drawing/2014/main" xmlns="" id="{02FB8FE3-EE07-44B6-81CB-68C45D8055F5}"/>
                </a:ext>
              </a:extLst>
            </p:cNvPr>
            <p:cNvSpPr>
              <a:spLocks/>
            </p:cNvSpPr>
            <p:nvPr/>
          </p:nvSpPr>
          <p:spPr bwMode="auto">
            <a:xfrm>
              <a:off x="5529263" y="1328738"/>
              <a:ext cx="47625" cy="31750"/>
            </a:xfrm>
            <a:custGeom>
              <a:avLst/>
              <a:gdLst/>
              <a:ahLst/>
              <a:cxnLst>
                <a:cxn ang="0">
                  <a:pos x="14" y="0"/>
                </a:cxn>
                <a:cxn ang="0">
                  <a:pos x="12" y="0"/>
                </a:cxn>
                <a:cxn ang="0">
                  <a:pos x="14" y="8"/>
                </a:cxn>
                <a:cxn ang="0">
                  <a:pos x="12" y="14"/>
                </a:cxn>
                <a:cxn ang="0">
                  <a:pos x="0" y="10"/>
                </a:cxn>
                <a:cxn ang="0">
                  <a:pos x="4" y="20"/>
                </a:cxn>
                <a:cxn ang="0">
                  <a:pos x="30" y="10"/>
                </a:cxn>
                <a:cxn ang="0">
                  <a:pos x="14" y="0"/>
                </a:cxn>
                <a:cxn ang="0">
                  <a:pos x="14" y="0"/>
                </a:cxn>
              </a:cxnLst>
              <a:rect l="0" t="0" r="r" b="b"/>
              <a:pathLst>
                <a:path w="30" h="20">
                  <a:moveTo>
                    <a:pt x="14" y="0"/>
                  </a:moveTo>
                  <a:lnTo>
                    <a:pt x="12" y="0"/>
                  </a:lnTo>
                  <a:lnTo>
                    <a:pt x="14" y="8"/>
                  </a:lnTo>
                  <a:lnTo>
                    <a:pt x="12" y="14"/>
                  </a:lnTo>
                  <a:lnTo>
                    <a:pt x="0" y="10"/>
                  </a:lnTo>
                  <a:lnTo>
                    <a:pt x="4" y="20"/>
                  </a:lnTo>
                  <a:lnTo>
                    <a:pt x="30" y="10"/>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0" name="Freeform 413">
              <a:extLst>
                <a:ext uri="{FF2B5EF4-FFF2-40B4-BE49-F238E27FC236}">
                  <a16:creationId xmlns:a16="http://schemas.microsoft.com/office/drawing/2014/main" xmlns="" id="{5F831117-A8DB-4C3C-B91A-DBCCDF0F7B07}"/>
                </a:ext>
              </a:extLst>
            </p:cNvPr>
            <p:cNvSpPr>
              <a:spLocks/>
            </p:cNvSpPr>
            <p:nvPr/>
          </p:nvSpPr>
          <p:spPr bwMode="auto">
            <a:xfrm>
              <a:off x="5576888" y="1401763"/>
              <a:ext cx="22225" cy="15875"/>
            </a:xfrm>
            <a:custGeom>
              <a:avLst/>
              <a:gdLst/>
              <a:ahLst/>
              <a:cxnLst>
                <a:cxn ang="0">
                  <a:pos x="12" y="0"/>
                </a:cxn>
                <a:cxn ang="0">
                  <a:pos x="14" y="6"/>
                </a:cxn>
                <a:cxn ang="0">
                  <a:pos x="10" y="10"/>
                </a:cxn>
                <a:cxn ang="0">
                  <a:pos x="0" y="6"/>
                </a:cxn>
                <a:cxn ang="0">
                  <a:pos x="12" y="0"/>
                </a:cxn>
                <a:cxn ang="0">
                  <a:pos x="12" y="0"/>
                </a:cxn>
              </a:cxnLst>
              <a:rect l="0" t="0" r="r" b="b"/>
              <a:pathLst>
                <a:path w="14" h="10">
                  <a:moveTo>
                    <a:pt x="12" y="0"/>
                  </a:moveTo>
                  <a:lnTo>
                    <a:pt x="14" y="6"/>
                  </a:lnTo>
                  <a:lnTo>
                    <a:pt x="10" y="10"/>
                  </a:lnTo>
                  <a:lnTo>
                    <a:pt x="0" y="6"/>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1" name="Freeform 414">
              <a:extLst>
                <a:ext uri="{FF2B5EF4-FFF2-40B4-BE49-F238E27FC236}">
                  <a16:creationId xmlns:a16="http://schemas.microsoft.com/office/drawing/2014/main" xmlns="" id="{F80F1832-F7BD-441B-A687-AB0DDC1072C9}"/>
                </a:ext>
              </a:extLst>
            </p:cNvPr>
            <p:cNvSpPr>
              <a:spLocks/>
            </p:cNvSpPr>
            <p:nvPr/>
          </p:nvSpPr>
          <p:spPr bwMode="auto">
            <a:xfrm>
              <a:off x="5526088" y="1417638"/>
              <a:ext cx="34925" cy="15875"/>
            </a:xfrm>
            <a:custGeom>
              <a:avLst/>
              <a:gdLst/>
              <a:ahLst/>
              <a:cxnLst>
                <a:cxn ang="0">
                  <a:pos x="10" y="0"/>
                </a:cxn>
                <a:cxn ang="0">
                  <a:pos x="0" y="4"/>
                </a:cxn>
                <a:cxn ang="0">
                  <a:pos x="2" y="10"/>
                </a:cxn>
                <a:cxn ang="0">
                  <a:pos x="22" y="8"/>
                </a:cxn>
                <a:cxn ang="0">
                  <a:pos x="10" y="0"/>
                </a:cxn>
                <a:cxn ang="0">
                  <a:pos x="10" y="0"/>
                </a:cxn>
              </a:cxnLst>
              <a:rect l="0" t="0" r="r" b="b"/>
              <a:pathLst>
                <a:path w="22" h="10">
                  <a:moveTo>
                    <a:pt x="10" y="0"/>
                  </a:moveTo>
                  <a:lnTo>
                    <a:pt x="0" y="4"/>
                  </a:lnTo>
                  <a:lnTo>
                    <a:pt x="2" y="10"/>
                  </a:lnTo>
                  <a:lnTo>
                    <a:pt x="22" y="8"/>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2" name="Freeform 415">
              <a:extLst>
                <a:ext uri="{FF2B5EF4-FFF2-40B4-BE49-F238E27FC236}">
                  <a16:creationId xmlns:a16="http://schemas.microsoft.com/office/drawing/2014/main" xmlns="" id="{582FC89A-AF78-45F2-8F75-CC03E316509C}"/>
                </a:ext>
              </a:extLst>
            </p:cNvPr>
            <p:cNvSpPr>
              <a:spLocks/>
            </p:cNvSpPr>
            <p:nvPr/>
          </p:nvSpPr>
          <p:spPr bwMode="auto">
            <a:xfrm>
              <a:off x="5497513" y="1398588"/>
              <a:ext cx="38100" cy="22225"/>
            </a:xfrm>
            <a:custGeom>
              <a:avLst/>
              <a:gdLst/>
              <a:ahLst/>
              <a:cxnLst>
                <a:cxn ang="0">
                  <a:pos x="8" y="0"/>
                </a:cxn>
                <a:cxn ang="0">
                  <a:pos x="0" y="2"/>
                </a:cxn>
                <a:cxn ang="0">
                  <a:pos x="8" y="14"/>
                </a:cxn>
                <a:cxn ang="0">
                  <a:pos x="24" y="10"/>
                </a:cxn>
                <a:cxn ang="0">
                  <a:pos x="8" y="0"/>
                </a:cxn>
                <a:cxn ang="0">
                  <a:pos x="8" y="0"/>
                </a:cxn>
              </a:cxnLst>
              <a:rect l="0" t="0" r="r" b="b"/>
              <a:pathLst>
                <a:path w="24" h="14">
                  <a:moveTo>
                    <a:pt x="8" y="0"/>
                  </a:moveTo>
                  <a:lnTo>
                    <a:pt x="0" y="2"/>
                  </a:lnTo>
                  <a:lnTo>
                    <a:pt x="8" y="14"/>
                  </a:lnTo>
                  <a:lnTo>
                    <a:pt x="24" y="10"/>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3" name="Freeform 416">
              <a:extLst>
                <a:ext uri="{FF2B5EF4-FFF2-40B4-BE49-F238E27FC236}">
                  <a16:creationId xmlns:a16="http://schemas.microsoft.com/office/drawing/2014/main" xmlns="" id="{979C38A8-160C-4EBF-9A6A-565A76DF44ED}"/>
                </a:ext>
              </a:extLst>
            </p:cNvPr>
            <p:cNvSpPr>
              <a:spLocks/>
            </p:cNvSpPr>
            <p:nvPr/>
          </p:nvSpPr>
          <p:spPr bwMode="auto">
            <a:xfrm>
              <a:off x="5503863" y="1373188"/>
              <a:ext cx="69850" cy="53975"/>
            </a:xfrm>
            <a:custGeom>
              <a:avLst/>
              <a:gdLst/>
              <a:ahLst/>
              <a:cxnLst>
                <a:cxn ang="0">
                  <a:pos x="20" y="8"/>
                </a:cxn>
                <a:cxn ang="0">
                  <a:pos x="4" y="0"/>
                </a:cxn>
                <a:cxn ang="0">
                  <a:pos x="0" y="8"/>
                </a:cxn>
                <a:cxn ang="0">
                  <a:pos x="6" y="12"/>
                </a:cxn>
                <a:cxn ang="0">
                  <a:pos x="32" y="24"/>
                </a:cxn>
                <a:cxn ang="0">
                  <a:pos x="36" y="34"/>
                </a:cxn>
                <a:cxn ang="0">
                  <a:pos x="44" y="26"/>
                </a:cxn>
                <a:cxn ang="0">
                  <a:pos x="20" y="8"/>
                </a:cxn>
                <a:cxn ang="0">
                  <a:pos x="20" y="8"/>
                </a:cxn>
              </a:cxnLst>
              <a:rect l="0" t="0" r="r" b="b"/>
              <a:pathLst>
                <a:path w="44" h="34">
                  <a:moveTo>
                    <a:pt x="20" y="8"/>
                  </a:moveTo>
                  <a:lnTo>
                    <a:pt x="4" y="0"/>
                  </a:lnTo>
                  <a:lnTo>
                    <a:pt x="0" y="8"/>
                  </a:lnTo>
                  <a:lnTo>
                    <a:pt x="6" y="12"/>
                  </a:lnTo>
                  <a:lnTo>
                    <a:pt x="32" y="24"/>
                  </a:lnTo>
                  <a:lnTo>
                    <a:pt x="36" y="34"/>
                  </a:lnTo>
                  <a:lnTo>
                    <a:pt x="44" y="26"/>
                  </a:lnTo>
                  <a:lnTo>
                    <a:pt x="20" y="8"/>
                  </a:lnTo>
                  <a:lnTo>
                    <a:pt x="2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4" name="Freeform 417">
              <a:extLst>
                <a:ext uri="{FF2B5EF4-FFF2-40B4-BE49-F238E27FC236}">
                  <a16:creationId xmlns:a16="http://schemas.microsoft.com/office/drawing/2014/main" xmlns="" id="{EFB248B0-068A-44A3-85F6-2491691BB343}"/>
                </a:ext>
              </a:extLst>
            </p:cNvPr>
            <p:cNvSpPr>
              <a:spLocks/>
            </p:cNvSpPr>
            <p:nvPr/>
          </p:nvSpPr>
          <p:spPr bwMode="auto">
            <a:xfrm>
              <a:off x="5541963" y="1373188"/>
              <a:ext cx="41275" cy="31750"/>
            </a:xfrm>
            <a:custGeom>
              <a:avLst/>
              <a:gdLst/>
              <a:ahLst/>
              <a:cxnLst>
                <a:cxn ang="0">
                  <a:pos x="10" y="0"/>
                </a:cxn>
                <a:cxn ang="0">
                  <a:pos x="0" y="0"/>
                </a:cxn>
                <a:cxn ang="0">
                  <a:pos x="16" y="20"/>
                </a:cxn>
                <a:cxn ang="0">
                  <a:pos x="26" y="16"/>
                </a:cxn>
                <a:cxn ang="0">
                  <a:pos x="10" y="0"/>
                </a:cxn>
                <a:cxn ang="0">
                  <a:pos x="10" y="0"/>
                </a:cxn>
              </a:cxnLst>
              <a:rect l="0" t="0" r="r" b="b"/>
              <a:pathLst>
                <a:path w="26" h="20">
                  <a:moveTo>
                    <a:pt x="10" y="0"/>
                  </a:moveTo>
                  <a:lnTo>
                    <a:pt x="0" y="0"/>
                  </a:lnTo>
                  <a:lnTo>
                    <a:pt x="16" y="20"/>
                  </a:lnTo>
                  <a:lnTo>
                    <a:pt x="26" y="16"/>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5" name="Freeform 418">
              <a:extLst>
                <a:ext uri="{FF2B5EF4-FFF2-40B4-BE49-F238E27FC236}">
                  <a16:creationId xmlns:a16="http://schemas.microsoft.com/office/drawing/2014/main" xmlns="" id="{7554950B-CE0A-4285-ABD6-422C4A11C132}"/>
                </a:ext>
              </a:extLst>
            </p:cNvPr>
            <p:cNvSpPr>
              <a:spLocks/>
            </p:cNvSpPr>
            <p:nvPr/>
          </p:nvSpPr>
          <p:spPr bwMode="auto">
            <a:xfrm>
              <a:off x="5373688" y="2392363"/>
              <a:ext cx="44450" cy="50800"/>
            </a:xfrm>
            <a:custGeom>
              <a:avLst/>
              <a:gdLst/>
              <a:ahLst/>
              <a:cxnLst>
                <a:cxn ang="0">
                  <a:pos x="6" y="2"/>
                </a:cxn>
                <a:cxn ang="0">
                  <a:pos x="14" y="0"/>
                </a:cxn>
                <a:cxn ang="0">
                  <a:pos x="24" y="14"/>
                </a:cxn>
                <a:cxn ang="0">
                  <a:pos x="26" y="10"/>
                </a:cxn>
                <a:cxn ang="0">
                  <a:pos x="28" y="16"/>
                </a:cxn>
                <a:cxn ang="0">
                  <a:pos x="28" y="20"/>
                </a:cxn>
                <a:cxn ang="0">
                  <a:pos x="26" y="16"/>
                </a:cxn>
                <a:cxn ang="0">
                  <a:pos x="18" y="26"/>
                </a:cxn>
                <a:cxn ang="0">
                  <a:pos x="12" y="30"/>
                </a:cxn>
                <a:cxn ang="0">
                  <a:pos x="6" y="32"/>
                </a:cxn>
                <a:cxn ang="0">
                  <a:pos x="2" y="26"/>
                </a:cxn>
                <a:cxn ang="0">
                  <a:pos x="2" y="32"/>
                </a:cxn>
                <a:cxn ang="0">
                  <a:pos x="0" y="26"/>
                </a:cxn>
                <a:cxn ang="0">
                  <a:pos x="0" y="14"/>
                </a:cxn>
                <a:cxn ang="0">
                  <a:pos x="6" y="2"/>
                </a:cxn>
                <a:cxn ang="0">
                  <a:pos x="6" y="2"/>
                </a:cxn>
              </a:cxnLst>
              <a:rect l="0" t="0" r="r" b="b"/>
              <a:pathLst>
                <a:path w="28" h="32">
                  <a:moveTo>
                    <a:pt x="6" y="2"/>
                  </a:moveTo>
                  <a:lnTo>
                    <a:pt x="14" y="0"/>
                  </a:lnTo>
                  <a:lnTo>
                    <a:pt x="24" y="14"/>
                  </a:lnTo>
                  <a:lnTo>
                    <a:pt x="26" y="10"/>
                  </a:lnTo>
                  <a:lnTo>
                    <a:pt x="28" y="16"/>
                  </a:lnTo>
                  <a:lnTo>
                    <a:pt x="28" y="20"/>
                  </a:lnTo>
                  <a:lnTo>
                    <a:pt x="26" y="16"/>
                  </a:lnTo>
                  <a:lnTo>
                    <a:pt x="18" y="26"/>
                  </a:lnTo>
                  <a:lnTo>
                    <a:pt x="12" y="30"/>
                  </a:lnTo>
                  <a:lnTo>
                    <a:pt x="6" y="32"/>
                  </a:lnTo>
                  <a:lnTo>
                    <a:pt x="2" y="26"/>
                  </a:lnTo>
                  <a:lnTo>
                    <a:pt x="2" y="32"/>
                  </a:lnTo>
                  <a:lnTo>
                    <a:pt x="0" y="26"/>
                  </a:lnTo>
                  <a:lnTo>
                    <a:pt x="0" y="14"/>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6" name="Freeform 419">
              <a:extLst>
                <a:ext uri="{FF2B5EF4-FFF2-40B4-BE49-F238E27FC236}">
                  <a16:creationId xmlns:a16="http://schemas.microsoft.com/office/drawing/2014/main" xmlns="" id="{BE10FB0D-BEBD-4A3E-961A-E0541DEF64B8}"/>
                </a:ext>
              </a:extLst>
            </p:cNvPr>
            <p:cNvSpPr>
              <a:spLocks/>
            </p:cNvSpPr>
            <p:nvPr/>
          </p:nvSpPr>
          <p:spPr bwMode="auto">
            <a:xfrm>
              <a:off x="5443538" y="2135188"/>
              <a:ext cx="130175" cy="196850"/>
            </a:xfrm>
            <a:custGeom>
              <a:avLst/>
              <a:gdLst/>
              <a:ahLst/>
              <a:cxnLst>
                <a:cxn ang="0">
                  <a:pos x="30" y="4"/>
                </a:cxn>
                <a:cxn ang="0">
                  <a:pos x="48" y="0"/>
                </a:cxn>
                <a:cxn ang="0">
                  <a:pos x="68" y="10"/>
                </a:cxn>
                <a:cxn ang="0">
                  <a:pos x="60" y="16"/>
                </a:cxn>
                <a:cxn ang="0">
                  <a:pos x="66" y="18"/>
                </a:cxn>
                <a:cxn ang="0">
                  <a:pos x="64" y="20"/>
                </a:cxn>
                <a:cxn ang="0">
                  <a:pos x="64" y="24"/>
                </a:cxn>
                <a:cxn ang="0">
                  <a:pos x="54" y="30"/>
                </a:cxn>
                <a:cxn ang="0">
                  <a:pos x="60" y="32"/>
                </a:cxn>
                <a:cxn ang="0">
                  <a:pos x="54" y="42"/>
                </a:cxn>
                <a:cxn ang="0">
                  <a:pos x="54" y="54"/>
                </a:cxn>
                <a:cxn ang="0">
                  <a:pos x="54" y="64"/>
                </a:cxn>
                <a:cxn ang="0">
                  <a:pos x="56" y="80"/>
                </a:cxn>
                <a:cxn ang="0">
                  <a:pos x="62" y="96"/>
                </a:cxn>
                <a:cxn ang="0">
                  <a:pos x="82" y="116"/>
                </a:cxn>
                <a:cxn ang="0">
                  <a:pos x="78" y="122"/>
                </a:cxn>
                <a:cxn ang="0">
                  <a:pos x="76" y="124"/>
                </a:cxn>
                <a:cxn ang="0">
                  <a:pos x="68" y="118"/>
                </a:cxn>
                <a:cxn ang="0">
                  <a:pos x="70" y="114"/>
                </a:cxn>
                <a:cxn ang="0">
                  <a:pos x="64" y="118"/>
                </a:cxn>
                <a:cxn ang="0">
                  <a:pos x="68" y="122"/>
                </a:cxn>
                <a:cxn ang="0">
                  <a:pos x="54" y="116"/>
                </a:cxn>
                <a:cxn ang="0">
                  <a:pos x="50" y="122"/>
                </a:cxn>
                <a:cxn ang="0">
                  <a:pos x="44" y="114"/>
                </a:cxn>
                <a:cxn ang="0">
                  <a:pos x="32" y="112"/>
                </a:cxn>
                <a:cxn ang="0">
                  <a:pos x="30" y="104"/>
                </a:cxn>
                <a:cxn ang="0">
                  <a:pos x="38" y="100"/>
                </a:cxn>
                <a:cxn ang="0">
                  <a:pos x="28" y="94"/>
                </a:cxn>
                <a:cxn ang="0">
                  <a:pos x="34" y="84"/>
                </a:cxn>
                <a:cxn ang="0">
                  <a:pos x="26" y="92"/>
                </a:cxn>
                <a:cxn ang="0">
                  <a:pos x="26" y="82"/>
                </a:cxn>
                <a:cxn ang="0">
                  <a:pos x="18" y="86"/>
                </a:cxn>
                <a:cxn ang="0">
                  <a:pos x="18" y="80"/>
                </a:cxn>
                <a:cxn ang="0">
                  <a:pos x="16" y="78"/>
                </a:cxn>
                <a:cxn ang="0">
                  <a:pos x="14" y="84"/>
                </a:cxn>
                <a:cxn ang="0">
                  <a:pos x="12" y="80"/>
                </a:cxn>
                <a:cxn ang="0">
                  <a:pos x="8" y="84"/>
                </a:cxn>
                <a:cxn ang="0">
                  <a:pos x="2" y="80"/>
                </a:cxn>
                <a:cxn ang="0">
                  <a:pos x="0" y="72"/>
                </a:cxn>
                <a:cxn ang="0">
                  <a:pos x="2" y="60"/>
                </a:cxn>
                <a:cxn ang="0">
                  <a:pos x="10" y="56"/>
                </a:cxn>
                <a:cxn ang="0">
                  <a:pos x="12" y="60"/>
                </a:cxn>
                <a:cxn ang="0">
                  <a:pos x="14" y="50"/>
                </a:cxn>
                <a:cxn ang="0">
                  <a:pos x="16" y="50"/>
                </a:cxn>
                <a:cxn ang="0">
                  <a:pos x="16" y="46"/>
                </a:cxn>
                <a:cxn ang="0">
                  <a:pos x="22" y="36"/>
                </a:cxn>
                <a:cxn ang="0">
                  <a:pos x="18" y="38"/>
                </a:cxn>
                <a:cxn ang="0">
                  <a:pos x="18" y="36"/>
                </a:cxn>
                <a:cxn ang="0">
                  <a:pos x="18" y="34"/>
                </a:cxn>
                <a:cxn ang="0">
                  <a:pos x="12" y="30"/>
                </a:cxn>
                <a:cxn ang="0">
                  <a:pos x="14" y="26"/>
                </a:cxn>
                <a:cxn ang="0">
                  <a:pos x="26" y="20"/>
                </a:cxn>
                <a:cxn ang="0">
                  <a:pos x="22" y="20"/>
                </a:cxn>
                <a:cxn ang="0">
                  <a:pos x="24" y="18"/>
                </a:cxn>
                <a:cxn ang="0">
                  <a:pos x="22" y="12"/>
                </a:cxn>
                <a:cxn ang="0">
                  <a:pos x="30" y="4"/>
                </a:cxn>
                <a:cxn ang="0">
                  <a:pos x="30" y="4"/>
                </a:cxn>
              </a:cxnLst>
              <a:rect l="0" t="0" r="r" b="b"/>
              <a:pathLst>
                <a:path w="82" h="124">
                  <a:moveTo>
                    <a:pt x="30" y="4"/>
                  </a:moveTo>
                  <a:lnTo>
                    <a:pt x="48" y="0"/>
                  </a:lnTo>
                  <a:lnTo>
                    <a:pt x="68" y="10"/>
                  </a:lnTo>
                  <a:lnTo>
                    <a:pt x="60" y="16"/>
                  </a:lnTo>
                  <a:lnTo>
                    <a:pt x="66" y="18"/>
                  </a:lnTo>
                  <a:lnTo>
                    <a:pt x="64" y="20"/>
                  </a:lnTo>
                  <a:lnTo>
                    <a:pt x="64" y="24"/>
                  </a:lnTo>
                  <a:lnTo>
                    <a:pt x="54" y="30"/>
                  </a:lnTo>
                  <a:lnTo>
                    <a:pt x="60" y="32"/>
                  </a:lnTo>
                  <a:lnTo>
                    <a:pt x="54" y="42"/>
                  </a:lnTo>
                  <a:lnTo>
                    <a:pt x="54" y="54"/>
                  </a:lnTo>
                  <a:lnTo>
                    <a:pt x="54" y="64"/>
                  </a:lnTo>
                  <a:lnTo>
                    <a:pt x="56" y="80"/>
                  </a:lnTo>
                  <a:lnTo>
                    <a:pt x="62" y="96"/>
                  </a:lnTo>
                  <a:lnTo>
                    <a:pt x="82" y="116"/>
                  </a:lnTo>
                  <a:lnTo>
                    <a:pt x="78" y="122"/>
                  </a:lnTo>
                  <a:lnTo>
                    <a:pt x="76" y="124"/>
                  </a:lnTo>
                  <a:lnTo>
                    <a:pt x="68" y="118"/>
                  </a:lnTo>
                  <a:lnTo>
                    <a:pt x="70" y="114"/>
                  </a:lnTo>
                  <a:lnTo>
                    <a:pt x="64" y="118"/>
                  </a:lnTo>
                  <a:lnTo>
                    <a:pt x="68" y="122"/>
                  </a:lnTo>
                  <a:lnTo>
                    <a:pt x="54" y="116"/>
                  </a:lnTo>
                  <a:lnTo>
                    <a:pt x="50" y="122"/>
                  </a:lnTo>
                  <a:lnTo>
                    <a:pt x="44" y="114"/>
                  </a:lnTo>
                  <a:lnTo>
                    <a:pt x="32" y="112"/>
                  </a:lnTo>
                  <a:lnTo>
                    <a:pt x="30" y="104"/>
                  </a:lnTo>
                  <a:lnTo>
                    <a:pt x="38" y="100"/>
                  </a:lnTo>
                  <a:lnTo>
                    <a:pt x="28" y="94"/>
                  </a:lnTo>
                  <a:lnTo>
                    <a:pt x="34" y="84"/>
                  </a:lnTo>
                  <a:lnTo>
                    <a:pt x="26" y="92"/>
                  </a:lnTo>
                  <a:lnTo>
                    <a:pt x="26" y="82"/>
                  </a:lnTo>
                  <a:lnTo>
                    <a:pt x="18" y="86"/>
                  </a:lnTo>
                  <a:lnTo>
                    <a:pt x="18" y="80"/>
                  </a:lnTo>
                  <a:lnTo>
                    <a:pt x="16" y="78"/>
                  </a:lnTo>
                  <a:lnTo>
                    <a:pt x="14" y="84"/>
                  </a:lnTo>
                  <a:lnTo>
                    <a:pt x="12" y="80"/>
                  </a:lnTo>
                  <a:lnTo>
                    <a:pt x="8" y="84"/>
                  </a:lnTo>
                  <a:lnTo>
                    <a:pt x="2" y="80"/>
                  </a:lnTo>
                  <a:lnTo>
                    <a:pt x="0" y="72"/>
                  </a:lnTo>
                  <a:lnTo>
                    <a:pt x="2" y="60"/>
                  </a:lnTo>
                  <a:lnTo>
                    <a:pt x="10" y="56"/>
                  </a:lnTo>
                  <a:lnTo>
                    <a:pt x="12" y="60"/>
                  </a:lnTo>
                  <a:lnTo>
                    <a:pt x="14" y="50"/>
                  </a:lnTo>
                  <a:lnTo>
                    <a:pt x="16" y="50"/>
                  </a:lnTo>
                  <a:lnTo>
                    <a:pt x="16" y="46"/>
                  </a:lnTo>
                  <a:lnTo>
                    <a:pt x="22" y="36"/>
                  </a:lnTo>
                  <a:lnTo>
                    <a:pt x="18" y="38"/>
                  </a:lnTo>
                  <a:lnTo>
                    <a:pt x="18" y="36"/>
                  </a:lnTo>
                  <a:lnTo>
                    <a:pt x="18" y="34"/>
                  </a:lnTo>
                  <a:lnTo>
                    <a:pt x="12" y="30"/>
                  </a:lnTo>
                  <a:lnTo>
                    <a:pt x="14" y="26"/>
                  </a:lnTo>
                  <a:lnTo>
                    <a:pt x="26" y="20"/>
                  </a:lnTo>
                  <a:lnTo>
                    <a:pt x="22" y="20"/>
                  </a:lnTo>
                  <a:lnTo>
                    <a:pt x="24" y="18"/>
                  </a:lnTo>
                  <a:lnTo>
                    <a:pt x="22" y="12"/>
                  </a:lnTo>
                  <a:lnTo>
                    <a:pt x="30" y="4"/>
                  </a:lnTo>
                  <a:lnTo>
                    <a:pt x="3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7" name="Freeform 420">
              <a:extLst>
                <a:ext uri="{FF2B5EF4-FFF2-40B4-BE49-F238E27FC236}">
                  <a16:creationId xmlns:a16="http://schemas.microsoft.com/office/drawing/2014/main" xmlns="" id="{BAA466D9-DCD4-493F-A20F-31B0139ADD38}"/>
                </a:ext>
              </a:extLst>
            </p:cNvPr>
            <p:cNvSpPr>
              <a:spLocks/>
            </p:cNvSpPr>
            <p:nvPr/>
          </p:nvSpPr>
          <p:spPr bwMode="auto">
            <a:xfrm>
              <a:off x="5491163" y="1836738"/>
              <a:ext cx="327025" cy="307975"/>
            </a:xfrm>
            <a:custGeom>
              <a:avLst/>
              <a:gdLst/>
              <a:ahLst/>
              <a:cxnLst>
                <a:cxn ang="0">
                  <a:pos x="14" y="160"/>
                </a:cxn>
                <a:cxn ang="0">
                  <a:pos x="14" y="156"/>
                </a:cxn>
                <a:cxn ang="0">
                  <a:pos x="18" y="148"/>
                </a:cxn>
                <a:cxn ang="0">
                  <a:pos x="20" y="140"/>
                </a:cxn>
                <a:cxn ang="0">
                  <a:pos x="24" y="134"/>
                </a:cxn>
                <a:cxn ang="0">
                  <a:pos x="26" y="122"/>
                </a:cxn>
                <a:cxn ang="0">
                  <a:pos x="24" y="112"/>
                </a:cxn>
                <a:cxn ang="0">
                  <a:pos x="26" y="100"/>
                </a:cxn>
                <a:cxn ang="0">
                  <a:pos x="36" y="102"/>
                </a:cxn>
                <a:cxn ang="0">
                  <a:pos x="50" y="94"/>
                </a:cxn>
                <a:cxn ang="0">
                  <a:pos x="54" y="82"/>
                </a:cxn>
                <a:cxn ang="0">
                  <a:pos x="66" y="74"/>
                </a:cxn>
                <a:cxn ang="0">
                  <a:pos x="90" y="48"/>
                </a:cxn>
                <a:cxn ang="0">
                  <a:pos x="90" y="56"/>
                </a:cxn>
                <a:cxn ang="0">
                  <a:pos x="100" y="48"/>
                </a:cxn>
                <a:cxn ang="0">
                  <a:pos x="100" y="40"/>
                </a:cxn>
                <a:cxn ang="0">
                  <a:pos x="114" y="40"/>
                </a:cxn>
                <a:cxn ang="0">
                  <a:pos x="118" y="46"/>
                </a:cxn>
                <a:cxn ang="0">
                  <a:pos x="160" y="26"/>
                </a:cxn>
                <a:cxn ang="0">
                  <a:pos x="162" y="16"/>
                </a:cxn>
                <a:cxn ang="0">
                  <a:pos x="182" y="0"/>
                </a:cxn>
                <a:cxn ang="0">
                  <a:pos x="202" y="8"/>
                </a:cxn>
                <a:cxn ang="0">
                  <a:pos x="202" y="26"/>
                </a:cxn>
                <a:cxn ang="0">
                  <a:pos x="194" y="42"/>
                </a:cxn>
                <a:cxn ang="0">
                  <a:pos x="190" y="44"/>
                </a:cxn>
                <a:cxn ang="0">
                  <a:pos x="158" y="60"/>
                </a:cxn>
                <a:cxn ang="0">
                  <a:pos x="132" y="70"/>
                </a:cxn>
                <a:cxn ang="0">
                  <a:pos x="114" y="88"/>
                </a:cxn>
                <a:cxn ang="0">
                  <a:pos x="90" y="104"/>
                </a:cxn>
                <a:cxn ang="0">
                  <a:pos x="94" y="114"/>
                </a:cxn>
                <a:cxn ang="0">
                  <a:pos x="86" y="124"/>
                </a:cxn>
                <a:cxn ang="0">
                  <a:pos x="82" y="132"/>
                </a:cxn>
                <a:cxn ang="0">
                  <a:pos x="74" y="134"/>
                </a:cxn>
                <a:cxn ang="0">
                  <a:pos x="72" y="138"/>
                </a:cxn>
                <a:cxn ang="0">
                  <a:pos x="60" y="132"/>
                </a:cxn>
                <a:cxn ang="0">
                  <a:pos x="64" y="150"/>
                </a:cxn>
                <a:cxn ang="0">
                  <a:pos x="64" y="154"/>
                </a:cxn>
                <a:cxn ang="0">
                  <a:pos x="62" y="158"/>
                </a:cxn>
                <a:cxn ang="0">
                  <a:pos x="52" y="146"/>
                </a:cxn>
                <a:cxn ang="0">
                  <a:pos x="50" y="154"/>
                </a:cxn>
                <a:cxn ang="0">
                  <a:pos x="56" y="162"/>
                </a:cxn>
                <a:cxn ang="0">
                  <a:pos x="54" y="170"/>
                </a:cxn>
                <a:cxn ang="0">
                  <a:pos x="50" y="176"/>
                </a:cxn>
                <a:cxn ang="0">
                  <a:pos x="42" y="174"/>
                </a:cxn>
                <a:cxn ang="0">
                  <a:pos x="40" y="194"/>
                </a:cxn>
                <a:cxn ang="0">
                  <a:pos x="6" y="190"/>
                </a:cxn>
                <a:cxn ang="0">
                  <a:pos x="8" y="184"/>
                </a:cxn>
                <a:cxn ang="0">
                  <a:pos x="18" y="174"/>
                </a:cxn>
                <a:cxn ang="0">
                  <a:pos x="0" y="168"/>
                </a:cxn>
              </a:cxnLst>
              <a:rect l="0" t="0" r="r" b="b"/>
              <a:pathLst>
                <a:path w="206" h="194">
                  <a:moveTo>
                    <a:pt x="0" y="168"/>
                  </a:moveTo>
                  <a:lnTo>
                    <a:pt x="14" y="160"/>
                  </a:lnTo>
                  <a:lnTo>
                    <a:pt x="12" y="160"/>
                  </a:lnTo>
                  <a:lnTo>
                    <a:pt x="14" y="156"/>
                  </a:lnTo>
                  <a:lnTo>
                    <a:pt x="18" y="152"/>
                  </a:lnTo>
                  <a:lnTo>
                    <a:pt x="18" y="148"/>
                  </a:lnTo>
                  <a:lnTo>
                    <a:pt x="26" y="144"/>
                  </a:lnTo>
                  <a:lnTo>
                    <a:pt x="20" y="140"/>
                  </a:lnTo>
                  <a:lnTo>
                    <a:pt x="30" y="138"/>
                  </a:lnTo>
                  <a:lnTo>
                    <a:pt x="24" y="134"/>
                  </a:lnTo>
                  <a:lnTo>
                    <a:pt x="24" y="126"/>
                  </a:lnTo>
                  <a:lnTo>
                    <a:pt x="26" y="122"/>
                  </a:lnTo>
                  <a:lnTo>
                    <a:pt x="30" y="112"/>
                  </a:lnTo>
                  <a:lnTo>
                    <a:pt x="24" y="112"/>
                  </a:lnTo>
                  <a:lnTo>
                    <a:pt x="24" y="106"/>
                  </a:lnTo>
                  <a:lnTo>
                    <a:pt x="26" y="100"/>
                  </a:lnTo>
                  <a:lnTo>
                    <a:pt x="32" y="106"/>
                  </a:lnTo>
                  <a:lnTo>
                    <a:pt x="36" y="102"/>
                  </a:lnTo>
                  <a:lnTo>
                    <a:pt x="40" y="94"/>
                  </a:lnTo>
                  <a:lnTo>
                    <a:pt x="50" y="94"/>
                  </a:lnTo>
                  <a:lnTo>
                    <a:pt x="56" y="88"/>
                  </a:lnTo>
                  <a:lnTo>
                    <a:pt x="54" y="82"/>
                  </a:lnTo>
                  <a:lnTo>
                    <a:pt x="56" y="78"/>
                  </a:lnTo>
                  <a:lnTo>
                    <a:pt x="66" y="74"/>
                  </a:lnTo>
                  <a:lnTo>
                    <a:pt x="68" y="66"/>
                  </a:lnTo>
                  <a:lnTo>
                    <a:pt x="90" y="48"/>
                  </a:lnTo>
                  <a:lnTo>
                    <a:pt x="94" y="48"/>
                  </a:lnTo>
                  <a:lnTo>
                    <a:pt x="90" y="56"/>
                  </a:lnTo>
                  <a:lnTo>
                    <a:pt x="98" y="52"/>
                  </a:lnTo>
                  <a:lnTo>
                    <a:pt x="100" y="48"/>
                  </a:lnTo>
                  <a:lnTo>
                    <a:pt x="96" y="44"/>
                  </a:lnTo>
                  <a:lnTo>
                    <a:pt x="100" y="40"/>
                  </a:lnTo>
                  <a:lnTo>
                    <a:pt x="98" y="38"/>
                  </a:lnTo>
                  <a:lnTo>
                    <a:pt x="114" y="40"/>
                  </a:lnTo>
                  <a:lnTo>
                    <a:pt x="114" y="46"/>
                  </a:lnTo>
                  <a:lnTo>
                    <a:pt x="118" y="46"/>
                  </a:lnTo>
                  <a:lnTo>
                    <a:pt x="142" y="38"/>
                  </a:lnTo>
                  <a:lnTo>
                    <a:pt x="160" y="26"/>
                  </a:lnTo>
                  <a:lnTo>
                    <a:pt x="162" y="24"/>
                  </a:lnTo>
                  <a:lnTo>
                    <a:pt x="162" y="16"/>
                  </a:lnTo>
                  <a:lnTo>
                    <a:pt x="162" y="14"/>
                  </a:lnTo>
                  <a:lnTo>
                    <a:pt x="182" y="0"/>
                  </a:lnTo>
                  <a:lnTo>
                    <a:pt x="198" y="2"/>
                  </a:lnTo>
                  <a:lnTo>
                    <a:pt x="202" y="8"/>
                  </a:lnTo>
                  <a:lnTo>
                    <a:pt x="206" y="18"/>
                  </a:lnTo>
                  <a:lnTo>
                    <a:pt x="202" y="26"/>
                  </a:lnTo>
                  <a:lnTo>
                    <a:pt x="206" y="28"/>
                  </a:lnTo>
                  <a:lnTo>
                    <a:pt x="194" y="42"/>
                  </a:lnTo>
                  <a:lnTo>
                    <a:pt x="196" y="46"/>
                  </a:lnTo>
                  <a:lnTo>
                    <a:pt x="190" y="44"/>
                  </a:lnTo>
                  <a:lnTo>
                    <a:pt x="178" y="54"/>
                  </a:lnTo>
                  <a:lnTo>
                    <a:pt x="158" y="60"/>
                  </a:lnTo>
                  <a:lnTo>
                    <a:pt x="136" y="76"/>
                  </a:lnTo>
                  <a:lnTo>
                    <a:pt x="132" y="70"/>
                  </a:lnTo>
                  <a:lnTo>
                    <a:pt x="130" y="78"/>
                  </a:lnTo>
                  <a:lnTo>
                    <a:pt x="114" y="88"/>
                  </a:lnTo>
                  <a:lnTo>
                    <a:pt x="102" y="104"/>
                  </a:lnTo>
                  <a:lnTo>
                    <a:pt x="90" y="104"/>
                  </a:lnTo>
                  <a:lnTo>
                    <a:pt x="90" y="108"/>
                  </a:lnTo>
                  <a:lnTo>
                    <a:pt x="94" y="114"/>
                  </a:lnTo>
                  <a:lnTo>
                    <a:pt x="88" y="120"/>
                  </a:lnTo>
                  <a:lnTo>
                    <a:pt x="86" y="124"/>
                  </a:lnTo>
                  <a:lnTo>
                    <a:pt x="76" y="122"/>
                  </a:lnTo>
                  <a:lnTo>
                    <a:pt x="82" y="132"/>
                  </a:lnTo>
                  <a:lnTo>
                    <a:pt x="72" y="126"/>
                  </a:lnTo>
                  <a:lnTo>
                    <a:pt x="74" y="134"/>
                  </a:lnTo>
                  <a:lnTo>
                    <a:pt x="72" y="132"/>
                  </a:lnTo>
                  <a:lnTo>
                    <a:pt x="72" y="138"/>
                  </a:lnTo>
                  <a:lnTo>
                    <a:pt x="68" y="140"/>
                  </a:lnTo>
                  <a:lnTo>
                    <a:pt x="60" y="132"/>
                  </a:lnTo>
                  <a:lnTo>
                    <a:pt x="68" y="148"/>
                  </a:lnTo>
                  <a:lnTo>
                    <a:pt x="64" y="150"/>
                  </a:lnTo>
                  <a:lnTo>
                    <a:pt x="64" y="154"/>
                  </a:lnTo>
                  <a:lnTo>
                    <a:pt x="64" y="154"/>
                  </a:lnTo>
                  <a:lnTo>
                    <a:pt x="60" y="152"/>
                  </a:lnTo>
                  <a:lnTo>
                    <a:pt x="62" y="158"/>
                  </a:lnTo>
                  <a:lnTo>
                    <a:pt x="60" y="160"/>
                  </a:lnTo>
                  <a:lnTo>
                    <a:pt x="52" y="146"/>
                  </a:lnTo>
                  <a:lnTo>
                    <a:pt x="50" y="152"/>
                  </a:lnTo>
                  <a:lnTo>
                    <a:pt x="50" y="154"/>
                  </a:lnTo>
                  <a:lnTo>
                    <a:pt x="48" y="156"/>
                  </a:lnTo>
                  <a:lnTo>
                    <a:pt x="56" y="162"/>
                  </a:lnTo>
                  <a:lnTo>
                    <a:pt x="54" y="164"/>
                  </a:lnTo>
                  <a:lnTo>
                    <a:pt x="54" y="170"/>
                  </a:lnTo>
                  <a:lnTo>
                    <a:pt x="46" y="168"/>
                  </a:lnTo>
                  <a:lnTo>
                    <a:pt x="50" y="176"/>
                  </a:lnTo>
                  <a:lnTo>
                    <a:pt x="48" y="180"/>
                  </a:lnTo>
                  <a:lnTo>
                    <a:pt x="42" y="174"/>
                  </a:lnTo>
                  <a:lnTo>
                    <a:pt x="46" y="186"/>
                  </a:lnTo>
                  <a:lnTo>
                    <a:pt x="40" y="194"/>
                  </a:lnTo>
                  <a:lnTo>
                    <a:pt x="20" y="186"/>
                  </a:lnTo>
                  <a:lnTo>
                    <a:pt x="6" y="190"/>
                  </a:lnTo>
                  <a:lnTo>
                    <a:pt x="10" y="184"/>
                  </a:lnTo>
                  <a:lnTo>
                    <a:pt x="8" y="184"/>
                  </a:lnTo>
                  <a:lnTo>
                    <a:pt x="8" y="180"/>
                  </a:lnTo>
                  <a:lnTo>
                    <a:pt x="18" y="174"/>
                  </a:lnTo>
                  <a:lnTo>
                    <a:pt x="4" y="176"/>
                  </a:lnTo>
                  <a:lnTo>
                    <a:pt x="0" y="168"/>
                  </a:lnTo>
                  <a:lnTo>
                    <a:pt x="0" y="16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8" name="Freeform 421">
              <a:extLst>
                <a:ext uri="{FF2B5EF4-FFF2-40B4-BE49-F238E27FC236}">
                  <a16:creationId xmlns:a16="http://schemas.microsoft.com/office/drawing/2014/main" xmlns="" id="{CD87435B-BBB9-4EF9-8491-187FE46E88C9}"/>
                </a:ext>
              </a:extLst>
            </p:cNvPr>
            <p:cNvSpPr>
              <a:spLocks/>
            </p:cNvSpPr>
            <p:nvPr/>
          </p:nvSpPr>
          <p:spPr bwMode="auto">
            <a:xfrm>
              <a:off x="5462588" y="2278063"/>
              <a:ext cx="19050" cy="28575"/>
            </a:xfrm>
            <a:custGeom>
              <a:avLst/>
              <a:gdLst/>
              <a:ahLst/>
              <a:cxnLst>
                <a:cxn ang="0">
                  <a:pos x="0" y="2"/>
                </a:cxn>
                <a:cxn ang="0">
                  <a:pos x="8" y="0"/>
                </a:cxn>
                <a:cxn ang="0">
                  <a:pos x="10" y="6"/>
                </a:cxn>
                <a:cxn ang="0">
                  <a:pos x="12" y="18"/>
                </a:cxn>
                <a:cxn ang="0">
                  <a:pos x="6" y="6"/>
                </a:cxn>
                <a:cxn ang="0">
                  <a:pos x="0" y="2"/>
                </a:cxn>
                <a:cxn ang="0">
                  <a:pos x="0" y="2"/>
                </a:cxn>
              </a:cxnLst>
              <a:rect l="0" t="0" r="r" b="b"/>
              <a:pathLst>
                <a:path w="12" h="18">
                  <a:moveTo>
                    <a:pt x="0" y="2"/>
                  </a:moveTo>
                  <a:lnTo>
                    <a:pt x="8" y="0"/>
                  </a:lnTo>
                  <a:lnTo>
                    <a:pt x="10" y="6"/>
                  </a:lnTo>
                  <a:lnTo>
                    <a:pt x="12" y="18"/>
                  </a:lnTo>
                  <a:lnTo>
                    <a:pt x="6"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49" name="Freeform 422">
              <a:extLst>
                <a:ext uri="{FF2B5EF4-FFF2-40B4-BE49-F238E27FC236}">
                  <a16:creationId xmlns:a16="http://schemas.microsoft.com/office/drawing/2014/main" xmlns="" id="{5DB1BC92-D444-4783-A677-013A143FBD2B}"/>
                </a:ext>
              </a:extLst>
            </p:cNvPr>
            <p:cNvSpPr>
              <a:spLocks/>
            </p:cNvSpPr>
            <p:nvPr/>
          </p:nvSpPr>
          <p:spPr bwMode="auto">
            <a:xfrm>
              <a:off x="5592763" y="2335213"/>
              <a:ext cx="44450" cy="47625"/>
            </a:xfrm>
            <a:custGeom>
              <a:avLst/>
              <a:gdLst/>
              <a:ahLst/>
              <a:cxnLst>
                <a:cxn ang="0">
                  <a:pos x="4" y="18"/>
                </a:cxn>
                <a:cxn ang="0">
                  <a:pos x="0" y="10"/>
                </a:cxn>
                <a:cxn ang="0">
                  <a:pos x="6" y="10"/>
                </a:cxn>
                <a:cxn ang="0">
                  <a:pos x="2" y="6"/>
                </a:cxn>
                <a:cxn ang="0">
                  <a:pos x="8" y="0"/>
                </a:cxn>
                <a:cxn ang="0">
                  <a:pos x="28" y="26"/>
                </a:cxn>
                <a:cxn ang="0">
                  <a:pos x="26" y="30"/>
                </a:cxn>
                <a:cxn ang="0">
                  <a:pos x="18" y="30"/>
                </a:cxn>
                <a:cxn ang="0">
                  <a:pos x="6" y="20"/>
                </a:cxn>
                <a:cxn ang="0">
                  <a:pos x="10" y="28"/>
                </a:cxn>
                <a:cxn ang="0">
                  <a:pos x="4" y="18"/>
                </a:cxn>
                <a:cxn ang="0">
                  <a:pos x="4" y="18"/>
                </a:cxn>
              </a:cxnLst>
              <a:rect l="0" t="0" r="r" b="b"/>
              <a:pathLst>
                <a:path w="28" h="30">
                  <a:moveTo>
                    <a:pt x="4" y="18"/>
                  </a:moveTo>
                  <a:lnTo>
                    <a:pt x="0" y="10"/>
                  </a:lnTo>
                  <a:lnTo>
                    <a:pt x="6" y="10"/>
                  </a:lnTo>
                  <a:lnTo>
                    <a:pt x="2" y="6"/>
                  </a:lnTo>
                  <a:lnTo>
                    <a:pt x="8" y="0"/>
                  </a:lnTo>
                  <a:lnTo>
                    <a:pt x="28" y="26"/>
                  </a:lnTo>
                  <a:lnTo>
                    <a:pt x="26" y="30"/>
                  </a:lnTo>
                  <a:lnTo>
                    <a:pt x="18" y="30"/>
                  </a:lnTo>
                  <a:lnTo>
                    <a:pt x="6" y="20"/>
                  </a:lnTo>
                  <a:lnTo>
                    <a:pt x="10" y="28"/>
                  </a:lnTo>
                  <a:lnTo>
                    <a:pt x="4" y="18"/>
                  </a:lnTo>
                  <a:lnTo>
                    <a:pt x="4" y="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0" name="Freeform 423">
              <a:extLst>
                <a:ext uri="{FF2B5EF4-FFF2-40B4-BE49-F238E27FC236}">
                  <a16:creationId xmlns:a16="http://schemas.microsoft.com/office/drawing/2014/main" xmlns="" id="{27D27BCA-0985-4398-8BD7-A5A6946EF85B}"/>
                </a:ext>
              </a:extLst>
            </p:cNvPr>
            <p:cNvSpPr>
              <a:spLocks/>
            </p:cNvSpPr>
            <p:nvPr/>
          </p:nvSpPr>
          <p:spPr bwMode="auto">
            <a:xfrm>
              <a:off x="5840413" y="2128838"/>
              <a:ext cx="31750" cy="31750"/>
            </a:xfrm>
            <a:custGeom>
              <a:avLst/>
              <a:gdLst/>
              <a:ahLst/>
              <a:cxnLst>
                <a:cxn ang="0">
                  <a:pos x="2" y="20"/>
                </a:cxn>
                <a:cxn ang="0">
                  <a:pos x="0" y="20"/>
                </a:cxn>
                <a:cxn ang="0">
                  <a:pos x="2" y="14"/>
                </a:cxn>
                <a:cxn ang="0">
                  <a:pos x="2" y="8"/>
                </a:cxn>
                <a:cxn ang="0">
                  <a:pos x="4" y="0"/>
                </a:cxn>
                <a:cxn ang="0">
                  <a:pos x="12" y="0"/>
                </a:cxn>
                <a:cxn ang="0">
                  <a:pos x="14" y="4"/>
                </a:cxn>
                <a:cxn ang="0">
                  <a:pos x="12" y="10"/>
                </a:cxn>
                <a:cxn ang="0">
                  <a:pos x="20" y="12"/>
                </a:cxn>
                <a:cxn ang="0">
                  <a:pos x="6" y="18"/>
                </a:cxn>
                <a:cxn ang="0">
                  <a:pos x="4" y="16"/>
                </a:cxn>
                <a:cxn ang="0">
                  <a:pos x="2" y="20"/>
                </a:cxn>
                <a:cxn ang="0">
                  <a:pos x="2" y="20"/>
                </a:cxn>
              </a:cxnLst>
              <a:rect l="0" t="0" r="r" b="b"/>
              <a:pathLst>
                <a:path w="20" h="20">
                  <a:moveTo>
                    <a:pt x="2" y="20"/>
                  </a:moveTo>
                  <a:lnTo>
                    <a:pt x="0" y="20"/>
                  </a:lnTo>
                  <a:lnTo>
                    <a:pt x="2" y="14"/>
                  </a:lnTo>
                  <a:lnTo>
                    <a:pt x="2" y="8"/>
                  </a:lnTo>
                  <a:lnTo>
                    <a:pt x="4" y="0"/>
                  </a:lnTo>
                  <a:lnTo>
                    <a:pt x="12" y="0"/>
                  </a:lnTo>
                  <a:lnTo>
                    <a:pt x="14" y="4"/>
                  </a:lnTo>
                  <a:lnTo>
                    <a:pt x="12" y="10"/>
                  </a:lnTo>
                  <a:lnTo>
                    <a:pt x="20" y="12"/>
                  </a:lnTo>
                  <a:lnTo>
                    <a:pt x="6" y="18"/>
                  </a:lnTo>
                  <a:lnTo>
                    <a:pt x="4" y="16"/>
                  </a:lnTo>
                  <a:lnTo>
                    <a:pt x="2" y="20"/>
                  </a:lnTo>
                  <a:lnTo>
                    <a:pt x="2"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1" name="Freeform 424">
              <a:extLst>
                <a:ext uri="{FF2B5EF4-FFF2-40B4-BE49-F238E27FC236}">
                  <a16:creationId xmlns:a16="http://schemas.microsoft.com/office/drawing/2014/main" xmlns="" id="{5F213C42-51BE-4485-ACB9-622663FEC441}"/>
                </a:ext>
              </a:extLst>
            </p:cNvPr>
            <p:cNvSpPr>
              <a:spLocks/>
            </p:cNvSpPr>
            <p:nvPr/>
          </p:nvSpPr>
          <p:spPr bwMode="auto">
            <a:xfrm>
              <a:off x="6021388" y="2160588"/>
              <a:ext cx="19050" cy="22225"/>
            </a:xfrm>
            <a:custGeom>
              <a:avLst/>
              <a:gdLst/>
              <a:ahLst/>
              <a:cxnLst>
                <a:cxn ang="0">
                  <a:pos x="8" y="0"/>
                </a:cxn>
                <a:cxn ang="0">
                  <a:pos x="12" y="6"/>
                </a:cxn>
                <a:cxn ang="0">
                  <a:pos x="12" y="14"/>
                </a:cxn>
                <a:cxn ang="0">
                  <a:pos x="0" y="10"/>
                </a:cxn>
                <a:cxn ang="0">
                  <a:pos x="8" y="0"/>
                </a:cxn>
                <a:cxn ang="0">
                  <a:pos x="8" y="0"/>
                </a:cxn>
              </a:cxnLst>
              <a:rect l="0" t="0" r="r" b="b"/>
              <a:pathLst>
                <a:path w="12" h="14">
                  <a:moveTo>
                    <a:pt x="8" y="0"/>
                  </a:moveTo>
                  <a:lnTo>
                    <a:pt x="12" y="6"/>
                  </a:lnTo>
                  <a:lnTo>
                    <a:pt x="12" y="14"/>
                  </a:lnTo>
                  <a:lnTo>
                    <a:pt x="0" y="10"/>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2" name="Freeform 425">
              <a:extLst>
                <a:ext uri="{FF2B5EF4-FFF2-40B4-BE49-F238E27FC236}">
                  <a16:creationId xmlns:a16="http://schemas.microsoft.com/office/drawing/2014/main" xmlns="" id="{9CF3773F-D72D-4D73-91E7-A6E6AC82E83D}"/>
                </a:ext>
              </a:extLst>
            </p:cNvPr>
            <p:cNvSpPr>
              <a:spLocks/>
            </p:cNvSpPr>
            <p:nvPr/>
          </p:nvSpPr>
          <p:spPr bwMode="auto">
            <a:xfrm>
              <a:off x="5986463" y="2192338"/>
              <a:ext cx="28575" cy="22225"/>
            </a:xfrm>
            <a:custGeom>
              <a:avLst/>
              <a:gdLst/>
              <a:ahLst/>
              <a:cxnLst>
                <a:cxn ang="0">
                  <a:pos x="4" y="4"/>
                </a:cxn>
                <a:cxn ang="0">
                  <a:pos x="8" y="0"/>
                </a:cxn>
                <a:cxn ang="0">
                  <a:pos x="18" y="4"/>
                </a:cxn>
                <a:cxn ang="0">
                  <a:pos x="12" y="12"/>
                </a:cxn>
                <a:cxn ang="0">
                  <a:pos x="0" y="14"/>
                </a:cxn>
                <a:cxn ang="0">
                  <a:pos x="0" y="12"/>
                </a:cxn>
                <a:cxn ang="0">
                  <a:pos x="0" y="8"/>
                </a:cxn>
                <a:cxn ang="0">
                  <a:pos x="4" y="4"/>
                </a:cxn>
                <a:cxn ang="0">
                  <a:pos x="4" y="4"/>
                </a:cxn>
              </a:cxnLst>
              <a:rect l="0" t="0" r="r" b="b"/>
              <a:pathLst>
                <a:path w="18" h="14">
                  <a:moveTo>
                    <a:pt x="4" y="4"/>
                  </a:moveTo>
                  <a:lnTo>
                    <a:pt x="8" y="0"/>
                  </a:lnTo>
                  <a:lnTo>
                    <a:pt x="18" y="4"/>
                  </a:lnTo>
                  <a:lnTo>
                    <a:pt x="12" y="12"/>
                  </a:lnTo>
                  <a:lnTo>
                    <a:pt x="0" y="14"/>
                  </a:lnTo>
                  <a:lnTo>
                    <a:pt x="0" y="12"/>
                  </a:lnTo>
                  <a:lnTo>
                    <a:pt x="0" y="8"/>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3" name="Freeform 426">
              <a:extLst>
                <a:ext uri="{FF2B5EF4-FFF2-40B4-BE49-F238E27FC236}">
                  <a16:creationId xmlns:a16="http://schemas.microsoft.com/office/drawing/2014/main" xmlns="" id="{A928307A-EC18-4EC5-91B6-AD44C1518734}"/>
                </a:ext>
              </a:extLst>
            </p:cNvPr>
            <p:cNvSpPr>
              <a:spLocks/>
            </p:cNvSpPr>
            <p:nvPr/>
          </p:nvSpPr>
          <p:spPr bwMode="auto">
            <a:xfrm>
              <a:off x="6081713" y="1963738"/>
              <a:ext cx="15875" cy="28575"/>
            </a:xfrm>
            <a:custGeom>
              <a:avLst/>
              <a:gdLst/>
              <a:ahLst/>
              <a:cxnLst>
                <a:cxn ang="0">
                  <a:pos x="10" y="6"/>
                </a:cxn>
                <a:cxn ang="0">
                  <a:pos x="10" y="10"/>
                </a:cxn>
                <a:cxn ang="0">
                  <a:pos x="8" y="8"/>
                </a:cxn>
                <a:cxn ang="0">
                  <a:pos x="8" y="18"/>
                </a:cxn>
                <a:cxn ang="0">
                  <a:pos x="6" y="8"/>
                </a:cxn>
                <a:cxn ang="0">
                  <a:pos x="2" y="8"/>
                </a:cxn>
                <a:cxn ang="0">
                  <a:pos x="2" y="16"/>
                </a:cxn>
                <a:cxn ang="0">
                  <a:pos x="0" y="8"/>
                </a:cxn>
                <a:cxn ang="0">
                  <a:pos x="4" y="4"/>
                </a:cxn>
                <a:cxn ang="0">
                  <a:pos x="4" y="0"/>
                </a:cxn>
                <a:cxn ang="0">
                  <a:pos x="10" y="2"/>
                </a:cxn>
                <a:cxn ang="0">
                  <a:pos x="10" y="6"/>
                </a:cxn>
                <a:cxn ang="0">
                  <a:pos x="10" y="6"/>
                </a:cxn>
              </a:cxnLst>
              <a:rect l="0" t="0" r="r" b="b"/>
              <a:pathLst>
                <a:path w="10" h="18">
                  <a:moveTo>
                    <a:pt x="10" y="6"/>
                  </a:moveTo>
                  <a:lnTo>
                    <a:pt x="10" y="10"/>
                  </a:lnTo>
                  <a:lnTo>
                    <a:pt x="8" y="8"/>
                  </a:lnTo>
                  <a:lnTo>
                    <a:pt x="8" y="18"/>
                  </a:lnTo>
                  <a:lnTo>
                    <a:pt x="6" y="8"/>
                  </a:lnTo>
                  <a:lnTo>
                    <a:pt x="2" y="8"/>
                  </a:lnTo>
                  <a:lnTo>
                    <a:pt x="2" y="16"/>
                  </a:lnTo>
                  <a:lnTo>
                    <a:pt x="0" y="8"/>
                  </a:lnTo>
                  <a:lnTo>
                    <a:pt x="4" y="4"/>
                  </a:lnTo>
                  <a:lnTo>
                    <a:pt x="4" y="0"/>
                  </a:lnTo>
                  <a:lnTo>
                    <a:pt x="10" y="2"/>
                  </a:lnTo>
                  <a:lnTo>
                    <a:pt x="10" y="6"/>
                  </a:lnTo>
                  <a:lnTo>
                    <a:pt x="1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4" name="Freeform 427">
              <a:extLst>
                <a:ext uri="{FF2B5EF4-FFF2-40B4-BE49-F238E27FC236}">
                  <a16:creationId xmlns:a16="http://schemas.microsoft.com/office/drawing/2014/main" xmlns="" id="{56F4710B-90F2-41D0-9A3C-D810BFC31991}"/>
                </a:ext>
              </a:extLst>
            </p:cNvPr>
            <p:cNvSpPr>
              <a:spLocks/>
            </p:cNvSpPr>
            <p:nvPr/>
          </p:nvSpPr>
          <p:spPr bwMode="auto">
            <a:xfrm>
              <a:off x="6100763" y="2328863"/>
              <a:ext cx="9525" cy="22225"/>
            </a:xfrm>
            <a:custGeom>
              <a:avLst/>
              <a:gdLst/>
              <a:ahLst/>
              <a:cxnLst>
                <a:cxn ang="0">
                  <a:pos x="0" y="6"/>
                </a:cxn>
                <a:cxn ang="0">
                  <a:pos x="2" y="0"/>
                </a:cxn>
                <a:cxn ang="0">
                  <a:pos x="6" y="12"/>
                </a:cxn>
                <a:cxn ang="0">
                  <a:pos x="2" y="14"/>
                </a:cxn>
                <a:cxn ang="0">
                  <a:pos x="0" y="6"/>
                </a:cxn>
                <a:cxn ang="0">
                  <a:pos x="0" y="6"/>
                </a:cxn>
              </a:cxnLst>
              <a:rect l="0" t="0" r="r" b="b"/>
              <a:pathLst>
                <a:path w="6" h="14">
                  <a:moveTo>
                    <a:pt x="0" y="6"/>
                  </a:moveTo>
                  <a:lnTo>
                    <a:pt x="2" y="0"/>
                  </a:lnTo>
                  <a:lnTo>
                    <a:pt x="6" y="12"/>
                  </a:lnTo>
                  <a:lnTo>
                    <a:pt x="2" y="14"/>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5" name="Freeform 428">
              <a:extLst>
                <a:ext uri="{FF2B5EF4-FFF2-40B4-BE49-F238E27FC236}">
                  <a16:creationId xmlns:a16="http://schemas.microsoft.com/office/drawing/2014/main" xmlns="" id="{C8B3646C-15CA-4629-9188-BA24F6E37CA0}"/>
                </a:ext>
              </a:extLst>
            </p:cNvPr>
            <p:cNvSpPr>
              <a:spLocks/>
            </p:cNvSpPr>
            <p:nvPr/>
          </p:nvSpPr>
          <p:spPr bwMode="auto">
            <a:xfrm>
              <a:off x="5526088" y="3878263"/>
              <a:ext cx="15875" cy="9525"/>
            </a:xfrm>
            <a:custGeom>
              <a:avLst/>
              <a:gdLst/>
              <a:ahLst/>
              <a:cxnLst>
                <a:cxn ang="0">
                  <a:pos x="10" y="0"/>
                </a:cxn>
                <a:cxn ang="0">
                  <a:pos x="6" y="0"/>
                </a:cxn>
                <a:cxn ang="0">
                  <a:pos x="0" y="6"/>
                </a:cxn>
                <a:cxn ang="0">
                  <a:pos x="6" y="4"/>
                </a:cxn>
                <a:cxn ang="0">
                  <a:pos x="10" y="0"/>
                </a:cxn>
                <a:cxn ang="0">
                  <a:pos x="10" y="0"/>
                </a:cxn>
              </a:cxnLst>
              <a:rect l="0" t="0" r="r" b="b"/>
              <a:pathLst>
                <a:path w="10" h="6">
                  <a:moveTo>
                    <a:pt x="10" y="0"/>
                  </a:moveTo>
                  <a:lnTo>
                    <a:pt x="6" y="0"/>
                  </a:lnTo>
                  <a:lnTo>
                    <a:pt x="0" y="6"/>
                  </a:lnTo>
                  <a:lnTo>
                    <a:pt x="6" y="4"/>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6" name="Freeform 429">
              <a:extLst>
                <a:ext uri="{FF2B5EF4-FFF2-40B4-BE49-F238E27FC236}">
                  <a16:creationId xmlns:a16="http://schemas.microsoft.com/office/drawing/2014/main" xmlns="" id="{75BBEE51-3698-4EE8-AE27-561338E8945C}"/>
                </a:ext>
              </a:extLst>
            </p:cNvPr>
            <p:cNvSpPr>
              <a:spLocks/>
            </p:cNvSpPr>
            <p:nvPr/>
          </p:nvSpPr>
          <p:spPr bwMode="auto">
            <a:xfrm>
              <a:off x="5595938" y="4021138"/>
              <a:ext cx="6350" cy="9525"/>
            </a:xfrm>
            <a:custGeom>
              <a:avLst/>
              <a:gdLst/>
              <a:ahLst/>
              <a:cxnLst>
                <a:cxn ang="0">
                  <a:pos x="0" y="6"/>
                </a:cxn>
                <a:cxn ang="0">
                  <a:pos x="4" y="2"/>
                </a:cxn>
                <a:cxn ang="0">
                  <a:pos x="2" y="0"/>
                </a:cxn>
                <a:cxn ang="0">
                  <a:pos x="0" y="4"/>
                </a:cxn>
                <a:cxn ang="0">
                  <a:pos x="0" y="6"/>
                </a:cxn>
                <a:cxn ang="0">
                  <a:pos x="0" y="6"/>
                </a:cxn>
              </a:cxnLst>
              <a:rect l="0" t="0" r="r" b="b"/>
              <a:pathLst>
                <a:path w="4" h="6">
                  <a:moveTo>
                    <a:pt x="0" y="6"/>
                  </a:moveTo>
                  <a:lnTo>
                    <a:pt x="4" y="2"/>
                  </a:lnTo>
                  <a:lnTo>
                    <a:pt x="2" y="0"/>
                  </a:lnTo>
                  <a:lnTo>
                    <a:pt x="0" y="4"/>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7" name="Freeform 430">
              <a:extLst>
                <a:ext uri="{FF2B5EF4-FFF2-40B4-BE49-F238E27FC236}">
                  <a16:creationId xmlns:a16="http://schemas.microsoft.com/office/drawing/2014/main" xmlns="" id="{AEAEB976-C8D6-411D-B877-5FD16CFD53AB}"/>
                </a:ext>
              </a:extLst>
            </p:cNvPr>
            <p:cNvSpPr>
              <a:spLocks/>
            </p:cNvSpPr>
            <p:nvPr/>
          </p:nvSpPr>
          <p:spPr bwMode="auto">
            <a:xfrm>
              <a:off x="5487988" y="3938588"/>
              <a:ext cx="6350" cy="3175"/>
            </a:xfrm>
            <a:custGeom>
              <a:avLst/>
              <a:gdLst/>
              <a:ahLst/>
              <a:cxnLst>
                <a:cxn ang="0">
                  <a:pos x="0" y="2"/>
                </a:cxn>
                <a:cxn ang="0">
                  <a:pos x="4" y="2"/>
                </a:cxn>
                <a:cxn ang="0">
                  <a:pos x="2" y="0"/>
                </a:cxn>
                <a:cxn ang="0">
                  <a:pos x="0" y="2"/>
                </a:cxn>
                <a:cxn ang="0">
                  <a:pos x="0" y="2"/>
                </a:cxn>
              </a:cxnLst>
              <a:rect l="0" t="0" r="r" b="b"/>
              <a:pathLst>
                <a:path w="4" h="2">
                  <a:moveTo>
                    <a:pt x="0" y="2"/>
                  </a:moveTo>
                  <a:lnTo>
                    <a:pt x="4" y="2"/>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8" name="Freeform 431">
              <a:extLst>
                <a:ext uri="{FF2B5EF4-FFF2-40B4-BE49-F238E27FC236}">
                  <a16:creationId xmlns:a16="http://schemas.microsoft.com/office/drawing/2014/main" xmlns="" id="{8020FBF0-8EDF-4A1B-AE75-26A9293DC254}"/>
                </a:ext>
              </a:extLst>
            </p:cNvPr>
            <p:cNvSpPr>
              <a:spLocks/>
            </p:cNvSpPr>
            <p:nvPr/>
          </p:nvSpPr>
          <p:spPr bwMode="auto">
            <a:xfrm>
              <a:off x="5256213" y="4176713"/>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59" name="Freeform 432">
              <a:extLst>
                <a:ext uri="{FF2B5EF4-FFF2-40B4-BE49-F238E27FC236}">
                  <a16:creationId xmlns:a16="http://schemas.microsoft.com/office/drawing/2014/main" xmlns="" id="{3CD1DEE2-3050-4D56-9395-B6608B54D9F8}"/>
                </a:ext>
              </a:extLst>
            </p:cNvPr>
            <p:cNvSpPr>
              <a:spLocks/>
            </p:cNvSpPr>
            <p:nvPr/>
          </p:nvSpPr>
          <p:spPr bwMode="auto">
            <a:xfrm>
              <a:off x="5256213" y="417036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0" name="Freeform 433">
              <a:extLst>
                <a:ext uri="{FF2B5EF4-FFF2-40B4-BE49-F238E27FC236}">
                  <a16:creationId xmlns:a16="http://schemas.microsoft.com/office/drawing/2014/main" xmlns="" id="{13104626-AA76-4A59-B960-C30250BC8E0B}"/>
                </a:ext>
              </a:extLst>
            </p:cNvPr>
            <p:cNvSpPr>
              <a:spLocks/>
            </p:cNvSpPr>
            <p:nvPr/>
          </p:nvSpPr>
          <p:spPr bwMode="auto">
            <a:xfrm>
              <a:off x="5459413" y="4208463"/>
              <a:ext cx="6350" cy="1588"/>
            </a:xfrm>
            <a:custGeom>
              <a:avLst/>
              <a:gdLst/>
              <a:ahLst/>
              <a:cxnLst>
                <a:cxn ang="0">
                  <a:pos x="0" y="0"/>
                </a:cxn>
                <a:cxn ang="0">
                  <a:pos x="4" y="0"/>
                </a:cxn>
                <a:cxn ang="0">
                  <a:pos x="0" y="0"/>
                </a:cxn>
                <a:cxn ang="0">
                  <a:pos x="0" y="0"/>
                </a:cxn>
              </a:cxnLst>
              <a:rect l="0" t="0" r="r" b="b"/>
              <a:pathLst>
                <a:path w="4">
                  <a:moveTo>
                    <a:pt x="0" y="0"/>
                  </a:moveTo>
                  <a:lnTo>
                    <a:pt x="4"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1" name="Freeform 434">
              <a:extLst>
                <a:ext uri="{FF2B5EF4-FFF2-40B4-BE49-F238E27FC236}">
                  <a16:creationId xmlns:a16="http://schemas.microsoft.com/office/drawing/2014/main" xmlns="" id="{940C62FF-51A8-4A03-9D78-77A92F44BF7E}"/>
                </a:ext>
              </a:extLst>
            </p:cNvPr>
            <p:cNvSpPr>
              <a:spLocks/>
            </p:cNvSpPr>
            <p:nvPr/>
          </p:nvSpPr>
          <p:spPr bwMode="auto">
            <a:xfrm>
              <a:off x="5484813" y="4198938"/>
              <a:ext cx="22225" cy="9525"/>
            </a:xfrm>
            <a:custGeom>
              <a:avLst/>
              <a:gdLst/>
              <a:ahLst/>
              <a:cxnLst>
                <a:cxn ang="0">
                  <a:pos x="14" y="2"/>
                </a:cxn>
                <a:cxn ang="0">
                  <a:pos x="14" y="2"/>
                </a:cxn>
                <a:cxn ang="0">
                  <a:pos x="12" y="4"/>
                </a:cxn>
                <a:cxn ang="0">
                  <a:pos x="8" y="6"/>
                </a:cxn>
                <a:cxn ang="0">
                  <a:pos x="0" y="2"/>
                </a:cxn>
                <a:cxn ang="0">
                  <a:pos x="2" y="0"/>
                </a:cxn>
                <a:cxn ang="0">
                  <a:pos x="4" y="2"/>
                </a:cxn>
                <a:cxn ang="0">
                  <a:pos x="14" y="2"/>
                </a:cxn>
                <a:cxn ang="0">
                  <a:pos x="14" y="2"/>
                </a:cxn>
              </a:cxnLst>
              <a:rect l="0" t="0" r="r" b="b"/>
              <a:pathLst>
                <a:path w="14" h="6">
                  <a:moveTo>
                    <a:pt x="14" y="2"/>
                  </a:moveTo>
                  <a:lnTo>
                    <a:pt x="14" y="2"/>
                  </a:lnTo>
                  <a:lnTo>
                    <a:pt x="12" y="4"/>
                  </a:lnTo>
                  <a:lnTo>
                    <a:pt x="8" y="6"/>
                  </a:lnTo>
                  <a:lnTo>
                    <a:pt x="0" y="2"/>
                  </a:lnTo>
                  <a:lnTo>
                    <a:pt x="2" y="0"/>
                  </a:lnTo>
                  <a:lnTo>
                    <a:pt x="4" y="2"/>
                  </a:lnTo>
                  <a:lnTo>
                    <a:pt x="14" y="2"/>
                  </a:lnTo>
                  <a:lnTo>
                    <a:pt x="1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2" name="Freeform 435">
              <a:extLst>
                <a:ext uri="{FF2B5EF4-FFF2-40B4-BE49-F238E27FC236}">
                  <a16:creationId xmlns:a16="http://schemas.microsoft.com/office/drawing/2014/main" xmlns="" id="{C038D073-A764-4ED6-A970-EF2E4A04A46D}"/>
                </a:ext>
              </a:extLst>
            </p:cNvPr>
            <p:cNvSpPr>
              <a:spLocks/>
            </p:cNvSpPr>
            <p:nvPr/>
          </p:nvSpPr>
          <p:spPr bwMode="auto">
            <a:xfrm>
              <a:off x="5237163" y="4106863"/>
              <a:ext cx="3175" cy="3175"/>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3" name="Freeform 436">
              <a:extLst>
                <a:ext uri="{FF2B5EF4-FFF2-40B4-BE49-F238E27FC236}">
                  <a16:creationId xmlns:a16="http://schemas.microsoft.com/office/drawing/2014/main" xmlns="" id="{F02E9083-9A5F-4E3C-932B-C487BC681C36}"/>
                </a:ext>
              </a:extLst>
            </p:cNvPr>
            <p:cNvSpPr>
              <a:spLocks/>
            </p:cNvSpPr>
            <p:nvPr/>
          </p:nvSpPr>
          <p:spPr bwMode="auto">
            <a:xfrm>
              <a:off x="5237163" y="4106863"/>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4" name="Freeform 437">
              <a:extLst>
                <a:ext uri="{FF2B5EF4-FFF2-40B4-BE49-F238E27FC236}">
                  <a16:creationId xmlns:a16="http://schemas.microsoft.com/office/drawing/2014/main" xmlns="" id="{96929B33-F425-4E64-9598-A5D8A86F4955}"/>
                </a:ext>
              </a:extLst>
            </p:cNvPr>
            <p:cNvSpPr>
              <a:spLocks/>
            </p:cNvSpPr>
            <p:nvPr/>
          </p:nvSpPr>
          <p:spPr bwMode="auto">
            <a:xfrm>
              <a:off x="5240338" y="4110038"/>
              <a:ext cx="3175" cy="3175"/>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5" name="Freeform 438">
              <a:extLst>
                <a:ext uri="{FF2B5EF4-FFF2-40B4-BE49-F238E27FC236}">
                  <a16:creationId xmlns:a16="http://schemas.microsoft.com/office/drawing/2014/main" xmlns="" id="{AE16D2F2-AB8E-4DA1-A84B-B0D74095DE87}"/>
                </a:ext>
              </a:extLst>
            </p:cNvPr>
            <p:cNvSpPr>
              <a:spLocks/>
            </p:cNvSpPr>
            <p:nvPr/>
          </p:nvSpPr>
          <p:spPr bwMode="auto">
            <a:xfrm>
              <a:off x="4900613" y="3560763"/>
              <a:ext cx="15875" cy="9525"/>
            </a:xfrm>
            <a:custGeom>
              <a:avLst/>
              <a:gdLst/>
              <a:ahLst/>
              <a:cxnLst>
                <a:cxn ang="0">
                  <a:pos x="8" y="6"/>
                </a:cxn>
                <a:cxn ang="0">
                  <a:pos x="10" y="6"/>
                </a:cxn>
                <a:cxn ang="0">
                  <a:pos x="6" y="0"/>
                </a:cxn>
                <a:cxn ang="0">
                  <a:pos x="0" y="2"/>
                </a:cxn>
                <a:cxn ang="0">
                  <a:pos x="0" y="4"/>
                </a:cxn>
                <a:cxn ang="0">
                  <a:pos x="4" y="4"/>
                </a:cxn>
                <a:cxn ang="0">
                  <a:pos x="4" y="6"/>
                </a:cxn>
                <a:cxn ang="0">
                  <a:pos x="8" y="6"/>
                </a:cxn>
                <a:cxn ang="0">
                  <a:pos x="8" y="6"/>
                </a:cxn>
              </a:cxnLst>
              <a:rect l="0" t="0" r="r" b="b"/>
              <a:pathLst>
                <a:path w="10" h="6">
                  <a:moveTo>
                    <a:pt x="8" y="6"/>
                  </a:moveTo>
                  <a:lnTo>
                    <a:pt x="10" y="6"/>
                  </a:lnTo>
                  <a:lnTo>
                    <a:pt x="6" y="0"/>
                  </a:lnTo>
                  <a:lnTo>
                    <a:pt x="0" y="2"/>
                  </a:lnTo>
                  <a:lnTo>
                    <a:pt x="0" y="4"/>
                  </a:lnTo>
                  <a:lnTo>
                    <a:pt x="4" y="4"/>
                  </a:lnTo>
                  <a:lnTo>
                    <a:pt x="4" y="6"/>
                  </a:lnTo>
                  <a:lnTo>
                    <a:pt x="8" y="6"/>
                  </a:lnTo>
                  <a:lnTo>
                    <a:pt x="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6" name="Freeform 439">
              <a:extLst>
                <a:ext uri="{FF2B5EF4-FFF2-40B4-BE49-F238E27FC236}">
                  <a16:creationId xmlns:a16="http://schemas.microsoft.com/office/drawing/2014/main" xmlns="" id="{83713D52-6922-440D-9C62-1ED4720C6A98}"/>
                </a:ext>
              </a:extLst>
            </p:cNvPr>
            <p:cNvSpPr>
              <a:spLocks/>
            </p:cNvSpPr>
            <p:nvPr/>
          </p:nvSpPr>
          <p:spPr bwMode="auto">
            <a:xfrm>
              <a:off x="4900613" y="3582988"/>
              <a:ext cx="3175" cy="9525"/>
            </a:xfrm>
            <a:custGeom>
              <a:avLst/>
              <a:gdLst/>
              <a:ahLst/>
              <a:cxnLst>
                <a:cxn ang="0">
                  <a:pos x="0" y="6"/>
                </a:cxn>
                <a:cxn ang="0">
                  <a:pos x="2" y="6"/>
                </a:cxn>
                <a:cxn ang="0">
                  <a:pos x="2" y="0"/>
                </a:cxn>
                <a:cxn ang="0">
                  <a:pos x="0" y="0"/>
                </a:cxn>
                <a:cxn ang="0">
                  <a:pos x="0" y="6"/>
                </a:cxn>
                <a:cxn ang="0">
                  <a:pos x="0" y="6"/>
                </a:cxn>
              </a:cxnLst>
              <a:rect l="0" t="0" r="r" b="b"/>
              <a:pathLst>
                <a:path w="2" h="6">
                  <a:moveTo>
                    <a:pt x="0" y="6"/>
                  </a:moveTo>
                  <a:lnTo>
                    <a:pt x="2" y="6"/>
                  </a:lnTo>
                  <a:lnTo>
                    <a:pt x="2" y="0"/>
                  </a:lnTo>
                  <a:lnTo>
                    <a:pt x="0" y="0"/>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7" name="Freeform 440">
              <a:extLst>
                <a:ext uri="{FF2B5EF4-FFF2-40B4-BE49-F238E27FC236}">
                  <a16:creationId xmlns:a16="http://schemas.microsoft.com/office/drawing/2014/main" xmlns="" id="{B3DA5042-9E1A-44ED-A853-2720BFBECF65}"/>
                </a:ext>
              </a:extLst>
            </p:cNvPr>
            <p:cNvSpPr>
              <a:spLocks/>
            </p:cNvSpPr>
            <p:nvPr/>
          </p:nvSpPr>
          <p:spPr bwMode="auto">
            <a:xfrm>
              <a:off x="4938713" y="3640138"/>
              <a:ext cx="12700" cy="12700"/>
            </a:xfrm>
            <a:custGeom>
              <a:avLst/>
              <a:gdLst/>
              <a:ahLst/>
              <a:cxnLst>
                <a:cxn ang="0">
                  <a:pos x="6" y="6"/>
                </a:cxn>
                <a:cxn ang="0">
                  <a:pos x="8" y="0"/>
                </a:cxn>
                <a:cxn ang="0">
                  <a:pos x="0" y="4"/>
                </a:cxn>
                <a:cxn ang="0">
                  <a:pos x="0" y="8"/>
                </a:cxn>
                <a:cxn ang="0">
                  <a:pos x="6" y="6"/>
                </a:cxn>
                <a:cxn ang="0">
                  <a:pos x="6" y="6"/>
                </a:cxn>
              </a:cxnLst>
              <a:rect l="0" t="0" r="r" b="b"/>
              <a:pathLst>
                <a:path w="8" h="8">
                  <a:moveTo>
                    <a:pt x="6" y="6"/>
                  </a:moveTo>
                  <a:lnTo>
                    <a:pt x="8" y="0"/>
                  </a:lnTo>
                  <a:lnTo>
                    <a:pt x="0" y="4"/>
                  </a:lnTo>
                  <a:lnTo>
                    <a:pt x="0" y="8"/>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8" name="Freeform 441">
              <a:extLst>
                <a:ext uri="{FF2B5EF4-FFF2-40B4-BE49-F238E27FC236}">
                  <a16:creationId xmlns:a16="http://schemas.microsoft.com/office/drawing/2014/main" xmlns="" id="{2C88CA88-BFE1-4F08-B534-337F6D336518}"/>
                </a:ext>
              </a:extLst>
            </p:cNvPr>
            <p:cNvSpPr>
              <a:spLocks/>
            </p:cNvSpPr>
            <p:nvPr/>
          </p:nvSpPr>
          <p:spPr bwMode="auto">
            <a:xfrm>
              <a:off x="5037138" y="3659188"/>
              <a:ext cx="47625" cy="28575"/>
            </a:xfrm>
            <a:custGeom>
              <a:avLst/>
              <a:gdLst/>
              <a:ahLst/>
              <a:cxnLst>
                <a:cxn ang="0">
                  <a:pos x="22" y="4"/>
                </a:cxn>
                <a:cxn ang="0">
                  <a:pos x="30" y="0"/>
                </a:cxn>
                <a:cxn ang="0">
                  <a:pos x="26" y="6"/>
                </a:cxn>
                <a:cxn ang="0">
                  <a:pos x="22" y="12"/>
                </a:cxn>
                <a:cxn ang="0">
                  <a:pos x="10" y="18"/>
                </a:cxn>
                <a:cxn ang="0">
                  <a:pos x="4" y="16"/>
                </a:cxn>
                <a:cxn ang="0">
                  <a:pos x="0" y="12"/>
                </a:cxn>
                <a:cxn ang="0">
                  <a:pos x="10" y="8"/>
                </a:cxn>
                <a:cxn ang="0">
                  <a:pos x="10" y="6"/>
                </a:cxn>
                <a:cxn ang="0">
                  <a:pos x="22" y="4"/>
                </a:cxn>
                <a:cxn ang="0">
                  <a:pos x="22" y="4"/>
                </a:cxn>
              </a:cxnLst>
              <a:rect l="0" t="0" r="r" b="b"/>
              <a:pathLst>
                <a:path w="30" h="18">
                  <a:moveTo>
                    <a:pt x="22" y="4"/>
                  </a:moveTo>
                  <a:lnTo>
                    <a:pt x="30" y="0"/>
                  </a:lnTo>
                  <a:lnTo>
                    <a:pt x="26" y="6"/>
                  </a:lnTo>
                  <a:lnTo>
                    <a:pt x="22" y="12"/>
                  </a:lnTo>
                  <a:lnTo>
                    <a:pt x="10" y="18"/>
                  </a:lnTo>
                  <a:lnTo>
                    <a:pt x="4" y="16"/>
                  </a:lnTo>
                  <a:lnTo>
                    <a:pt x="0" y="12"/>
                  </a:lnTo>
                  <a:lnTo>
                    <a:pt x="10" y="8"/>
                  </a:lnTo>
                  <a:lnTo>
                    <a:pt x="10" y="6"/>
                  </a:lnTo>
                  <a:lnTo>
                    <a:pt x="22" y="4"/>
                  </a:lnTo>
                  <a:lnTo>
                    <a:pt x="2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69" name="Freeform 442">
              <a:extLst>
                <a:ext uri="{FF2B5EF4-FFF2-40B4-BE49-F238E27FC236}">
                  <a16:creationId xmlns:a16="http://schemas.microsoft.com/office/drawing/2014/main" xmlns="" id="{3FAA80D3-CB0B-4BA2-B62C-8F69F30DD291}"/>
                </a:ext>
              </a:extLst>
            </p:cNvPr>
            <p:cNvSpPr>
              <a:spLocks/>
            </p:cNvSpPr>
            <p:nvPr/>
          </p:nvSpPr>
          <p:spPr bwMode="auto">
            <a:xfrm>
              <a:off x="4872038" y="3522663"/>
              <a:ext cx="6350" cy="6350"/>
            </a:xfrm>
            <a:custGeom>
              <a:avLst/>
              <a:gdLst/>
              <a:ahLst/>
              <a:cxnLst>
                <a:cxn ang="0">
                  <a:pos x="2" y="4"/>
                </a:cxn>
                <a:cxn ang="0">
                  <a:pos x="4" y="2"/>
                </a:cxn>
                <a:cxn ang="0">
                  <a:pos x="2" y="0"/>
                </a:cxn>
                <a:cxn ang="0">
                  <a:pos x="0" y="2"/>
                </a:cxn>
                <a:cxn ang="0">
                  <a:pos x="2" y="4"/>
                </a:cxn>
                <a:cxn ang="0">
                  <a:pos x="2" y="4"/>
                </a:cxn>
              </a:cxnLst>
              <a:rect l="0" t="0" r="r" b="b"/>
              <a:pathLst>
                <a:path w="4" h="4">
                  <a:moveTo>
                    <a:pt x="2" y="4"/>
                  </a:moveTo>
                  <a:lnTo>
                    <a:pt x="4" y="2"/>
                  </a:lnTo>
                  <a:lnTo>
                    <a:pt x="2" y="0"/>
                  </a:lnTo>
                  <a:lnTo>
                    <a:pt x="0" y="2"/>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0" name="Freeform 443">
              <a:extLst>
                <a:ext uri="{FF2B5EF4-FFF2-40B4-BE49-F238E27FC236}">
                  <a16:creationId xmlns:a16="http://schemas.microsoft.com/office/drawing/2014/main" xmlns="" id="{53DF6C1A-7468-4D14-B0B0-04F3C587935E}"/>
                </a:ext>
              </a:extLst>
            </p:cNvPr>
            <p:cNvSpPr>
              <a:spLocks/>
            </p:cNvSpPr>
            <p:nvPr/>
          </p:nvSpPr>
          <p:spPr bwMode="auto">
            <a:xfrm>
              <a:off x="4881563" y="3544888"/>
              <a:ext cx="6350" cy="6350"/>
            </a:xfrm>
            <a:custGeom>
              <a:avLst/>
              <a:gdLst/>
              <a:ahLst/>
              <a:cxnLst>
                <a:cxn ang="0">
                  <a:pos x="4" y="2"/>
                </a:cxn>
                <a:cxn ang="0">
                  <a:pos x="4" y="0"/>
                </a:cxn>
                <a:cxn ang="0">
                  <a:pos x="0" y="0"/>
                </a:cxn>
                <a:cxn ang="0">
                  <a:pos x="0" y="2"/>
                </a:cxn>
                <a:cxn ang="0">
                  <a:pos x="4" y="4"/>
                </a:cxn>
                <a:cxn ang="0">
                  <a:pos x="4" y="2"/>
                </a:cxn>
                <a:cxn ang="0">
                  <a:pos x="4" y="2"/>
                </a:cxn>
              </a:cxnLst>
              <a:rect l="0" t="0" r="r" b="b"/>
              <a:pathLst>
                <a:path w="4" h="4">
                  <a:moveTo>
                    <a:pt x="4" y="2"/>
                  </a:moveTo>
                  <a:lnTo>
                    <a:pt x="4" y="0"/>
                  </a:lnTo>
                  <a:lnTo>
                    <a:pt x="0" y="0"/>
                  </a:lnTo>
                  <a:lnTo>
                    <a:pt x="0" y="2"/>
                  </a:lnTo>
                  <a:lnTo>
                    <a:pt x="4"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1" name="Freeform 444">
              <a:extLst>
                <a:ext uri="{FF2B5EF4-FFF2-40B4-BE49-F238E27FC236}">
                  <a16:creationId xmlns:a16="http://schemas.microsoft.com/office/drawing/2014/main" xmlns="" id="{ECAE51FE-B0F4-4867-82A0-B7E3340972EB}"/>
                </a:ext>
              </a:extLst>
            </p:cNvPr>
            <p:cNvSpPr>
              <a:spLocks/>
            </p:cNvSpPr>
            <p:nvPr/>
          </p:nvSpPr>
          <p:spPr bwMode="auto">
            <a:xfrm>
              <a:off x="4849813" y="3662363"/>
              <a:ext cx="57150" cy="19050"/>
            </a:xfrm>
            <a:custGeom>
              <a:avLst/>
              <a:gdLst/>
              <a:ahLst/>
              <a:cxnLst>
                <a:cxn ang="0">
                  <a:pos x="20" y="4"/>
                </a:cxn>
                <a:cxn ang="0">
                  <a:pos x="12" y="4"/>
                </a:cxn>
                <a:cxn ang="0">
                  <a:pos x="8" y="2"/>
                </a:cxn>
                <a:cxn ang="0">
                  <a:pos x="8" y="0"/>
                </a:cxn>
                <a:cxn ang="0">
                  <a:pos x="6" y="2"/>
                </a:cxn>
                <a:cxn ang="0">
                  <a:pos x="2" y="0"/>
                </a:cxn>
                <a:cxn ang="0">
                  <a:pos x="2" y="2"/>
                </a:cxn>
                <a:cxn ang="0">
                  <a:pos x="0" y="2"/>
                </a:cxn>
                <a:cxn ang="0">
                  <a:pos x="0" y="6"/>
                </a:cxn>
                <a:cxn ang="0">
                  <a:pos x="12" y="8"/>
                </a:cxn>
                <a:cxn ang="0">
                  <a:pos x="18" y="12"/>
                </a:cxn>
                <a:cxn ang="0">
                  <a:pos x="32" y="10"/>
                </a:cxn>
                <a:cxn ang="0">
                  <a:pos x="36" y="10"/>
                </a:cxn>
                <a:cxn ang="0">
                  <a:pos x="36" y="6"/>
                </a:cxn>
                <a:cxn ang="0">
                  <a:pos x="32" y="8"/>
                </a:cxn>
                <a:cxn ang="0">
                  <a:pos x="28" y="4"/>
                </a:cxn>
                <a:cxn ang="0">
                  <a:pos x="20" y="4"/>
                </a:cxn>
                <a:cxn ang="0">
                  <a:pos x="20" y="4"/>
                </a:cxn>
              </a:cxnLst>
              <a:rect l="0" t="0" r="r" b="b"/>
              <a:pathLst>
                <a:path w="36" h="12">
                  <a:moveTo>
                    <a:pt x="20" y="4"/>
                  </a:moveTo>
                  <a:lnTo>
                    <a:pt x="12" y="4"/>
                  </a:lnTo>
                  <a:lnTo>
                    <a:pt x="8" y="2"/>
                  </a:lnTo>
                  <a:lnTo>
                    <a:pt x="8" y="0"/>
                  </a:lnTo>
                  <a:lnTo>
                    <a:pt x="6" y="2"/>
                  </a:lnTo>
                  <a:lnTo>
                    <a:pt x="2" y="0"/>
                  </a:lnTo>
                  <a:lnTo>
                    <a:pt x="2" y="2"/>
                  </a:lnTo>
                  <a:lnTo>
                    <a:pt x="0" y="2"/>
                  </a:lnTo>
                  <a:lnTo>
                    <a:pt x="0" y="6"/>
                  </a:lnTo>
                  <a:lnTo>
                    <a:pt x="12" y="8"/>
                  </a:lnTo>
                  <a:lnTo>
                    <a:pt x="18" y="12"/>
                  </a:lnTo>
                  <a:lnTo>
                    <a:pt x="32" y="10"/>
                  </a:lnTo>
                  <a:lnTo>
                    <a:pt x="36" y="10"/>
                  </a:lnTo>
                  <a:lnTo>
                    <a:pt x="36" y="6"/>
                  </a:lnTo>
                  <a:lnTo>
                    <a:pt x="32" y="8"/>
                  </a:lnTo>
                  <a:lnTo>
                    <a:pt x="28" y="4"/>
                  </a:lnTo>
                  <a:lnTo>
                    <a:pt x="20" y="4"/>
                  </a:lnTo>
                  <a:lnTo>
                    <a:pt x="2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2" name="Freeform 445">
              <a:extLst>
                <a:ext uri="{FF2B5EF4-FFF2-40B4-BE49-F238E27FC236}">
                  <a16:creationId xmlns:a16="http://schemas.microsoft.com/office/drawing/2014/main" xmlns="" id="{F90E5743-E309-427B-ADB1-164C90C083EB}"/>
                </a:ext>
              </a:extLst>
            </p:cNvPr>
            <p:cNvSpPr>
              <a:spLocks/>
            </p:cNvSpPr>
            <p:nvPr/>
          </p:nvSpPr>
          <p:spPr bwMode="auto">
            <a:xfrm>
              <a:off x="4875213" y="3598863"/>
              <a:ext cx="6350" cy="9525"/>
            </a:xfrm>
            <a:custGeom>
              <a:avLst/>
              <a:gdLst/>
              <a:ahLst/>
              <a:cxnLst>
                <a:cxn ang="0">
                  <a:pos x="2" y="6"/>
                </a:cxn>
                <a:cxn ang="0">
                  <a:pos x="4" y="2"/>
                </a:cxn>
                <a:cxn ang="0">
                  <a:pos x="0" y="0"/>
                </a:cxn>
                <a:cxn ang="0">
                  <a:pos x="2" y="6"/>
                </a:cxn>
                <a:cxn ang="0">
                  <a:pos x="2" y="6"/>
                </a:cxn>
              </a:cxnLst>
              <a:rect l="0" t="0" r="r" b="b"/>
              <a:pathLst>
                <a:path w="4" h="6">
                  <a:moveTo>
                    <a:pt x="2" y="6"/>
                  </a:moveTo>
                  <a:lnTo>
                    <a:pt x="4" y="2"/>
                  </a:lnTo>
                  <a:lnTo>
                    <a:pt x="0" y="0"/>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3" name="Freeform 446">
              <a:extLst>
                <a:ext uri="{FF2B5EF4-FFF2-40B4-BE49-F238E27FC236}">
                  <a16:creationId xmlns:a16="http://schemas.microsoft.com/office/drawing/2014/main" xmlns="" id="{08E02238-8972-41AA-9105-998AE3A7C199}"/>
                </a:ext>
              </a:extLst>
            </p:cNvPr>
            <p:cNvSpPr>
              <a:spLocks/>
            </p:cNvSpPr>
            <p:nvPr/>
          </p:nvSpPr>
          <p:spPr bwMode="auto">
            <a:xfrm>
              <a:off x="4887913" y="3621088"/>
              <a:ext cx="6350" cy="6350"/>
            </a:xfrm>
            <a:custGeom>
              <a:avLst/>
              <a:gdLst/>
              <a:ahLst/>
              <a:cxnLst>
                <a:cxn ang="0">
                  <a:pos x="2" y="4"/>
                </a:cxn>
                <a:cxn ang="0">
                  <a:pos x="2" y="4"/>
                </a:cxn>
                <a:cxn ang="0">
                  <a:pos x="4" y="0"/>
                </a:cxn>
                <a:cxn ang="0">
                  <a:pos x="0" y="2"/>
                </a:cxn>
                <a:cxn ang="0">
                  <a:pos x="2" y="4"/>
                </a:cxn>
                <a:cxn ang="0">
                  <a:pos x="2" y="4"/>
                </a:cxn>
              </a:cxnLst>
              <a:rect l="0" t="0" r="r" b="b"/>
              <a:pathLst>
                <a:path w="4" h="4">
                  <a:moveTo>
                    <a:pt x="2" y="4"/>
                  </a:moveTo>
                  <a:lnTo>
                    <a:pt x="2" y="4"/>
                  </a:lnTo>
                  <a:lnTo>
                    <a:pt x="4" y="0"/>
                  </a:lnTo>
                  <a:lnTo>
                    <a:pt x="0" y="2"/>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4" name="Freeform 447">
              <a:extLst>
                <a:ext uri="{FF2B5EF4-FFF2-40B4-BE49-F238E27FC236}">
                  <a16:creationId xmlns:a16="http://schemas.microsoft.com/office/drawing/2014/main" xmlns="" id="{BB60CCDB-7B7E-4898-A391-FBBA26DB12B6}"/>
                </a:ext>
              </a:extLst>
            </p:cNvPr>
            <p:cNvSpPr>
              <a:spLocks/>
            </p:cNvSpPr>
            <p:nvPr/>
          </p:nvSpPr>
          <p:spPr bwMode="auto">
            <a:xfrm>
              <a:off x="4799013" y="3592513"/>
              <a:ext cx="50800" cy="47625"/>
            </a:xfrm>
            <a:custGeom>
              <a:avLst/>
              <a:gdLst/>
              <a:ahLst/>
              <a:cxnLst>
                <a:cxn ang="0">
                  <a:pos x="12" y="0"/>
                </a:cxn>
                <a:cxn ang="0">
                  <a:pos x="6" y="2"/>
                </a:cxn>
                <a:cxn ang="0">
                  <a:pos x="4" y="2"/>
                </a:cxn>
                <a:cxn ang="0">
                  <a:pos x="0" y="8"/>
                </a:cxn>
                <a:cxn ang="0">
                  <a:pos x="6" y="16"/>
                </a:cxn>
                <a:cxn ang="0">
                  <a:pos x="6" y="24"/>
                </a:cxn>
                <a:cxn ang="0">
                  <a:pos x="10" y="26"/>
                </a:cxn>
                <a:cxn ang="0">
                  <a:pos x="12" y="20"/>
                </a:cxn>
                <a:cxn ang="0">
                  <a:pos x="14" y="24"/>
                </a:cxn>
                <a:cxn ang="0">
                  <a:pos x="16" y="30"/>
                </a:cxn>
                <a:cxn ang="0">
                  <a:pos x="18" y="30"/>
                </a:cxn>
                <a:cxn ang="0">
                  <a:pos x="18" y="26"/>
                </a:cxn>
                <a:cxn ang="0">
                  <a:pos x="20" y="26"/>
                </a:cxn>
                <a:cxn ang="0">
                  <a:pos x="26" y="30"/>
                </a:cxn>
                <a:cxn ang="0">
                  <a:pos x="24" y="18"/>
                </a:cxn>
                <a:cxn ang="0">
                  <a:pos x="22" y="12"/>
                </a:cxn>
                <a:cxn ang="0">
                  <a:pos x="26" y="16"/>
                </a:cxn>
                <a:cxn ang="0">
                  <a:pos x="32" y="14"/>
                </a:cxn>
                <a:cxn ang="0">
                  <a:pos x="30" y="12"/>
                </a:cxn>
                <a:cxn ang="0">
                  <a:pos x="28" y="10"/>
                </a:cxn>
                <a:cxn ang="0">
                  <a:pos x="26" y="6"/>
                </a:cxn>
                <a:cxn ang="0">
                  <a:pos x="24" y="4"/>
                </a:cxn>
                <a:cxn ang="0">
                  <a:pos x="12" y="0"/>
                </a:cxn>
                <a:cxn ang="0">
                  <a:pos x="12" y="0"/>
                </a:cxn>
              </a:cxnLst>
              <a:rect l="0" t="0" r="r" b="b"/>
              <a:pathLst>
                <a:path w="32" h="30">
                  <a:moveTo>
                    <a:pt x="12" y="0"/>
                  </a:moveTo>
                  <a:lnTo>
                    <a:pt x="6" y="2"/>
                  </a:lnTo>
                  <a:lnTo>
                    <a:pt x="4" y="2"/>
                  </a:lnTo>
                  <a:lnTo>
                    <a:pt x="0" y="8"/>
                  </a:lnTo>
                  <a:lnTo>
                    <a:pt x="6" y="16"/>
                  </a:lnTo>
                  <a:lnTo>
                    <a:pt x="6" y="24"/>
                  </a:lnTo>
                  <a:lnTo>
                    <a:pt x="10" y="26"/>
                  </a:lnTo>
                  <a:lnTo>
                    <a:pt x="12" y="20"/>
                  </a:lnTo>
                  <a:lnTo>
                    <a:pt x="14" y="24"/>
                  </a:lnTo>
                  <a:lnTo>
                    <a:pt x="16" y="30"/>
                  </a:lnTo>
                  <a:lnTo>
                    <a:pt x="18" y="30"/>
                  </a:lnTo>
                  <a:lnTo>
                    <a:pt x="18" y="26"/>
                  </a:lnTo>
                  <a:lnTo>
                    <a:pt x="20" y="26"/>
                  </a:lnTo>
                  <a:lnTo>
                    <a:pt x="26" y="30"/>
                  </a:lnTo>
                  <a:lnTo>
                    <a:pt x="24" y="18"/>
                  </a:lnTo>
                  <a:lnTo>
                    <a:pt x="22" y="12"/>
                  </a:lnTo>
                  <a:lnTo>
                    <a:pt x="26" y="16"/>
                  </a:lnTo>
                  <a:lnTo>
                    <a:pt x="32" y="14"/>
                  </a:lnTo>
                  <a:lnTo>
                    <a:pt x="30" y="12"/>
                  </a:lnTo>
                  <a:lnTo>
                    <a:pt x="28" y="10"/>
                  </a:lnTo>
                  <a:lnTo>
                    <a:pt x="26" y="6"/>
                  </a:lnTo>
                  <a:lnTo>
                    <a:pt x="24" y="4"/>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5" name="Freeform 448">
              <a:extLst>
                <a:ext uri="{FF2B5EF4-FFF2-40B4-BE49-F238E27FC236}">
                  <a16:creationId xmlns:a16="http://schemas.microsoft.com/office/drawing/2014/main" xmlns="" id="{CB312623-CB1C-4AC0-9293-EA40B8883DBC}"/>
                </a:ext>
              </a:extLst>
            </p:cNvPr>
            <p:cNvSpPr>
              <a:spLocks/>
            </p:cNvSpPr>
            <p:nvPr/>
          </p:nvSpPr>
          <p:spPr bwMode="auto">
            <a:xfrm>
              <a:off x="4783138" y="3589338"/>
              <a:ext cx="6350" cy="9525"/>
            </a:xfrm>
            <a:custGeom>
              <a:avLst/>
              <a:gdLst/>
              <a:ahLst/>
              <a:cxnLst>
                <a:cxn ang="0">
                  <a:pos x="4" y="6"/>
                </a:cxn>
                <a:cxn ang="0">
                  <a:pos x="4" y="4"/>
                </a:cxn>
                <a:cxn ang="0">
                  <a:pos x="2" y="0"/>
                </a:cxn>
                <a:cxn ang="0">
                  <a:pos x="0" y="2"/>
                </a:cxn>
                <a:cxn ang="0">
                  <a:pos x="4" y="6"/>
                </a:cxn>
                <a:cxn ang="0">
                  <a:pos x="4" y="6"/>
                </a:cxn>
              </a:cxnLst>
              <a:rect l="0" t="0" r="r" b="b"/>
              <a:pathLst>
                <a:path w="4" h="6">
                  <a:moveTo>
                    <a:pt x="4" y="6"/>
                  </a:moveTo>
                  <a:lnTo>
                    <a:pt x="4" y="4"/>
                  </a:lnTo>
                  <a:lnTo>
                    <a:pt x="2" y="0"/>
                  </a:lnTo>
                  <a:lnTo>
                    <a:pt x="0" y="2"/>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6" name="Freeform 449">
              <a:extLst>
                <a:ext uri="{FF2B5EF4-FFF2-40B4-BE49-F238E27FC236}">
                  <a16:creationId xmlns:a16="http://schemas.microsoft.com/office/drawing/2014/main" xmlns="" id="{D51B0C80-11FA-4AD0-92B1-0435B4376B56}"/>
                </a:ext>
              </a:extLst>
            </p:cNvPr>
            <p:cNvSpPr>
              <a:spLocks/>
            </p:cNvSpPr>
            <p:nvPr/>
          </p:nvSpPr>
          <p:spPr bwMode="auto">
            <a:xfrm>
              <a:off x="4837113" y="3570288"/>
              <a:ext cx="34925" cy="31750"/>
            </a:xfrm>
            <a:custGeom>
              <a:avLst/>
              <a:gdLst/>
              <a:ahLst/>
              <a:cxnLst>
                <a:cxn ang="0">
                  <a:pos x="22" y="18"/>
                </a:cxn>
                <a:cxn ang="0">
                  <a:pos x="22" y="16"/>
                </a:cxn>
                <a:cxn ang="0">
                  <a:pos x="18" y="14"/>
                </a:cxn>
                <a:cxn ang="0">
                  <a:pos x="16" y="8"/>
                </a:cxn>
                <a:cxn ang="0">
                  <a:pos x="10" y="6"/>
                </a:cxn>
                <a:cxn ang="0">
                  <a:pos x="6" y="0"/>
                </a:cxn>
                <a:cxn ang="0">
                  <a:pos x="0" y="4"/>
                </a:cxn>
                <a:cxn ang="0">
                  <a:pos x="2" y="4"/>
                </a:cxn>
                <a:cxn ang="0">
                  <a:pos x="8" y="10"/>
                </a:cxn>
                <a:cxn ang="0">
                  <a:pos x="16" y="14"/>
                </a:cxn>
                <a:cxn ang="0">
                  <a:pos x="18" y="18"/>
                </a:cxn>
                <a:cxn ang="0">
                  <a:pos x="22" y="20"/>
                </a:cxn>
                <a:cxn ang="0">
                  <a:pos x="22" y="18"/>
                </a:cxn>
                <a:cxn ang="0">
                  <a:pos x="22" y="18"/>
                </a:cxn>
              </a:cxnLst>
              <a:rect l="0" t="0" r="r" b="b"/>
              <a:pathLst>
                <a:path w="22" h="20">
                  <a:moveTo>
                    <a:pt x="22" y="18"/>
                  </a:moveTo>
                  <a:lnTo>
                    <a:pt x="22" y="16"/>
                  </a:lnTo>
                  <a:lnTo>
                    <a:pt x="18" y="14"/>
                  </a:lnTo>
                  <a:lnTo>
                    <a:pt x="16" y="8"/>
                  </a:lnTo>
                  <a:lnTo>
                    <a:pt x="10" y="6"/>
                  </a:lnTo>
                  <a:lnTo>
                    <a:pt x="6" y="0"/>
                  </a:lnTo>
                  <a:lnTo>
                    <a:pt x="0" y="4"/>
                  </a:lnTo>
                  <a:lnTo>
                    <a:pt x="2" y="4"/>
                  </a:lnTo>
                  <a:lnTo>
                    <a:pt x="8" y="10"/>
                  </a:lnTo>
                  <a:lnTo>
                    <a:pt x="16" y="14"/>
                  </a:lnTo>
                  <a:lnTo>
                    <a:pt x="18" y="18"/>
                  </a:lnTo>
                  <a:lnTo>
                    <a:pt x="22" y="20"/>
                  </a:lnTo>
                  <a:lnTo>
                    <a:pt x="22" y="18"/>
                  </a:lnTo>
                  <a:lnTo>
                    <a:pt x="22" y="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7" name="Freeform 450">
              <a:extLst>
                <a:ext uri="{FF2B5EF4-FFF2-40B4-BE49-F238E27FC236}">
                  <a16:creationId xmlns:a16="http://schemas.microsoft.com/office/drawing/2014/main" xmlns="" id="{0440411A-C239-4A7D-AFD7-53E49631C5B4}"/>
                </a:ext>
              </a:extLst>
            </p:cNvPr>
            <p:cNvSpPr>
              <a:spLocks/>
            </p:cNvSpPr>
            <p:nvPr/>
          </p:nvSpPr>
          <p:spPr bwMode="auto">
            <a:xfrm>
              <a:off x="4767263" y="3551238"/>
              <a:ext cx="9525" cy="9525"/>
            </a:xfrm>
            <a:custGeom>
              <a:avLst/>
              <a:gdLst/>
              <a:ahLst/>
              <a:cxnLst>
                <a:cxn ang="0">
                  <a:pos x="6" y="6"/>
                </a:cxn>
                <a:cxn ang="0">
                  <a:pos x="4" y="0"/>
                </a:cxn>
                <a:cxn ang="0">
                  <a:pos x="0" y="0"/>
                </a:cxn>
                <a:cxn ang="0">
                  <a:pos x="2" y="4"/>
                </a:cxn>
                <a:cxn ang="0">
                  <a:pos x="6" y="6"/>
                </a:cxn>
                <a:cxn ang="0">
                  <a:pos x="6" y="6"/>
                </a:cxn>
              </a:cxnLst>
              <a:rect l="0" t="0" r="r" b="b"/>
              <a:pathLst>
                <a:path w="6" h="6">
                  <a:moveTo>
                    <a:pt x="6" y="6"/>
                  </a:moveTo>
                  <a:lnTo>
                    <a:pt x="4" y="0"/>
                  </a:lnTo>
                  <a:lnTo>
                    <a:pt x="0" y="0"/>
                  </a:lnTo>
                  <a:lnTo>
                    <a:pt x="2" y="4"/>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8" name="Freeform 451">
              <a:extLst>
                <a:ext uri="{FF2B5EF4-FFF2-40B4-BE49-F238E27FC236}">
                  <a16:creationId xmlns:a16="http://schemas.microsoft.com/office/drawing/2014/main" xmlns="" id="{547B8ACE-54AF-4DFE-8221-DDF64F10B83E}"/>
                </a:ext>
              </a:extLst>
            </p:cNvPr>
            <p:cNvSpPr>
              <a:spLocks/>
            </p:cNvSpPr>
            <p:nvPr/>
          </p:nvSpPr>
          <p:spPr bwMode="auto">
            <a:xfrm>
              <a:off x="4656138" y="3392488"/>
              <a:ext cx="6350" cy="9525"/>
            </a:xfrm>
            <a:custGeom>
              <a:avLst/>
              <a:gdLst/>
              <a:ahLst/>
              <a:cxnLst>
                <a:cxn ang="0">
                  <a:pos x="2" y="0"/>
                </a:cxn>
                <a:cxn ang="0">
                  <a:pos x="4" y="6"/>
                </a:cxn>
                <a:cxn ang="0">
                  <a:pos x="0" y="4"/>
                </a:cxn>
                <a:cxn ang="0">
                  <a:pos x="2" y="0"/>
                </a:cxn>
                <a:cxn ang="0">
                  <a:pos x="2" y="0"/>
                </a:cxn>
              </a:cxnLst>
              <a:rect l="0" t="0" r="r" b="b"/>
              <a:pathLst>
                <a:path w="4" h="6">
                  <a:moveTo>
                    <a:pt x="2" y="0"/>
                  </a:moveTo>
                  <a:lnTo>
                    <a:pt x="4" y="6"/>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79" name="Freeform 452">
              <a:extLst>
                <a:ext uri="{FF2B5EF4-FFF2-40B4-BE49-F238E27FC236}">
                  <a16:creationId xmlns:a16="http://schemas.microsoft.com/office/drawing/2014/main" xmlns="" id="{6C84AD7F-656D-4FF9-AE1A-1848C325AC71}"/>
                </a:ext>
              </a:extLst>
            </p:cNvPr>
            <p:cNvSpPr>
              <a:spLocks/>
            </p:cNvSpPr>
            <p:nvPr/>
          </p:nvSpPr>
          <p:spPr bwMode="auto">
            <a:xfrm>
              <a:off x="4652963" y="3395663"/>
              <a:ext cx="3175" cy="15875"/>
            </a:xfrm>
            <a:custGeom>
              <a:avLst/>
              <a:gdLst/>
              <a:ahLst/>
              <a:cxnLst>
                <a:cxn ang="0">
                  <a:pos x="0" y="0"/>
                </a:cxn>
                <a:cxn ang="0">
                  <a:pos x="2" y="10"/>
                </a:cxn>
                <a:cxn ang="0">
                  <a:pos x="0" y="6"/>
                </a:cxn>
                <a:cxn ang="0">
                  <a:pos x="0" y="0"/>
                </a:cxn>
                <a:cxn ang="0">
                  <a:pos x="0" y="0"/>
                </a:cxn>
              </a:cxnLst>
              <a:rect l="0" t="0" r="r" b="b"/>
              <a:pathLst>
                <a:path w="2" h="10">
                  <a:moveTo>
                    <a:pt x="0" y="0"/>
                  </a:moveTo>
                  <a:lnTo>
                    <a:pt x="2" y="10"/>
                  </a:lnTo>
                  <a:lnTo>
                    <a:pt x="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0" name="Freeform 453">
              <a:extLst>
                <a:ext uri="{FF2B5EF4-FFF2-40B4-BE49-F238E27FC236}">
                  <a16:creationId xmlns:a16="http://schemas.microsoft.com/office/drawing/2014/main" xmlns="" id="{745A93D7-575D-4A0F-B3CA-FC4B00ADBA18}"/>
                </a:ext>
              </a:extLst>
            </p:cNvPr>
            <p:cNvSpPr>
              <a:spLocks/>
            </p:cNvSpPr>
            <p:nvPr/>
          </p:nvSpPr>
          <p:spPr bwMode="auto">
            <a:xfrm>
              <a:off x="4697413" y="3446463"/>
              <a:ext cx="9525" cy="6350"/>
            </a:xfrm>
            <a:custGeom>
              <a:avLst/>
              <a:gdLst/>
              <a:ahLst/>
              <a:cxnLst>
                <a:cxn ang="0">
                  <a:pos x="0" y="0"/>
                </a:cxn>
                <a:cxn ang="0">
                  <a:pos x="6" y="2"/>
                </a:cxn>
                <a:cxn ang="0">
                  <a:pos x="6" y="4"/>
                </a:cxn>
                <a:cxn ang="0">
                  <a:pos x="0" y="2"/>
                </a:cxn>
                <a:cxn ang="0">
                  <a:pos x="0" y="0"/>
                </a:cxn>
                <a:cxn ang="0">
                  <a:pos x="0" y="0"/>
                </a:cxn>
              </a:cxnLst>
              <a:rect l="0" t="0" r="r" b="b"/>
              <a:pathLst>
                <a:path w="6" h="4">
                  <a:moveTo>
                    <a:pt x="0" y="0"/>
                  </a:moveTo>
                  <a:lnTo>
                    <a:pt x="6" y="2"/>
                  </a:lnTo>
                  <a:lnTo>
                    <a:pt x="6"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1" name="Freeform 454">
              <a:extLst>
                <a:ext uri="{FF2B5EF4-FFF2-40B4-BE49-F238E27FC236}">
                  <a16:creationId xmlns:a16="http://schemas.microsoft.com/office/drawing/2014/main" xmlns="" id="{705AF8AF-2F92-4EF0-9D24-EC20A8199B99}"/>
                </a:ext>
              </a:extLst>
            </p:cNvPr>
            <p:cNvSpPr>
              <a:spLocks/>
            </p:cNvSpPr>
            <p:nvPr/>
          </p:nvSpPr>
          <p:spPr bwMode="auto">
            <a:xfrm>
              <a:off x="4614863" y="3589338"/>
              <a:ext cx="66675" cy="44450"/>
            </a:xfrm>
            <a:custGeom>
              <a:avLst/>
              <a:gdLst/>
              <a:ahLst/>
              <a:cxnLst>
                <a:cxn ang="0">
                  <a:pos x="42" y="0"/>
                </a:cxn>
                <a:cxn ang="0">
                  <a:pos x="34" y="16"/>
                </a:cxn>
                <a:cxn ang="0">
                  <a:pos x="38" y="22"/>
                </a:cxn>
                <a:cxn ang="0">
                  <a:pos x="36" y="28"/>
                </a:cxn>
                <a:cxn ang="0">
                  <a:pos x="28" y="28"/>
                </a:cxn>
                <a:cxn ang="0">
                  <a:pos x="24" y="22"/>
                </a:cxn>
                <a:cxn ang="0">
                  <a:pos x="2" y="12"/>
                </a:cxn>
                <a:cxn ang="0">
                  <a:pos x="0" y="8"/>
                </a:cxn>
                <a:cxn ang="0">
                  <a:pos x="2" y="2"/>
                </a:cxn>
                <a:cxn ang="0">
                  <a:pos x="4" y="4"/>
                </a:cxn>
                <a:cxn ang="0">
                  <a:pos x="10" y="2"/>
                </a:cxn>
                <a:cxn ang="0">
                  <a:pos x="16" y="6"/>
                </a:cxn>
                <a:cxn ang="0">
                  <a:pos x="42" y="0"/>
                </a:cxn>
                <a:cxn ang="0">
                  <a:pos x="42" y="0"/>
                </a:cxn>
              </a:cxnLst>
              <a:rect l="0" t="0" r="r" b="b"/>
              <a:pathLst>
                <a:path w="42" h="28">
                  <a:moveTo>
                    <a:pt x="42" y="0"/>
                  </a:moveTo>
                  <a:lnTo>
                    <a:pt x="34" y="16"/>
                  </a:lnTo>
                  <a:lnTo>
                    <a:pt x="38" y="22"/>
                  </a:lnTo>
                  <a:lnTo>
                    <a:pt x="36" y="28"/>
                  </a:lnTo>
                  <a:lnTo>
                    <a:pt x="28" y="28"/>
                  </a:lnTo>
                  <a:lnTo>
                    <a:pt x="24" y="22"/>
                  </a:lnTo>
                  <a:lnTo>
                    <a:pt x="2" y="12"/>
                  </a:lnTo>
                  <a:lnTo>
                    <a:pt x="0" y="8"/>
                  </a:lnTo>
                  <a:lnTo>
                    <a:pt x="2" y="2"/>
                  </a:lnTo>
                  <a:lnTo>
                    <a:pt x="4" y="4"/>
                  </a:lnTo>
                  <a:lnTo>
                    <a:pt x="10" y="2"/>
                  </a:lnTo>
                  <a:lnTo>
                    <a:pt x="16" y="6"/>
                  </a:lnTo>
                  <a:lnTo>
                    <a:pt x="42" y="0"/>
                  </a:lnTo>
                  <a:lnTo>
                    <a:pt x="4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2" name="Freeform 455">
              <a:extLst>
                <a:ext uri="{FF2B5EF4-FFF2-40B4-BE49-F238E27FC236}">
                  <a16:creationId xmlns:a16="http://schemas.microsoft.com/office/drawing/2014/main" xmlns="" id="{45D028F1-B363-4EBF-8780-3EEDF111C751}"/>
                </a:ext>
              </a:extLst>
            </p:cNvPr>
            <p:cNvSpPr>
              <a:spLocks/>
            </p:cNvSpPr>
            <p:nvPr/>
          </p:nvSpPr>
          <p:spPr bwMode="auto">
            <a:xfrm>
              <a:off x="4522788" y="3506788"/>
              <a:ext cx="31750" cy="69850"/>
            </a:xfrm>
            <a:custGeom>
              <a:avLst/>
              <a:gdLst/>
              <a:ahLst/>
              <a:cxnLst>
                <a:cxn ang="0">
                  <a:pos x="14" y="0"/>
                </a:cxn>
                <a:cxn ang="0">
                  <a:pos x="18" y="4"/>
                </a:cxn>
                <a:cxn ang="0">
                  <a:pos x="20" y="12"/>
                </a:cxn>
                <a:cxn ang="0">
                  <a:pos x="20" y="34"/>
                </a:cxn>
                <a:cxn ang="0">
                  <a:pos x="18" y="38"/>
                </a:cxn>
                <a:cxn ang="0">
                  <a:pos x="14" y="38"/>
                </a:cxn>
                <a:cxn ang="0">
                  <a:pos x="12" y="40"/>
                </a:cxn>
                <a:cxn ang="0">
                  <a:pos x="8" y="44"/>
                </a:cxn>
                <a:cxn ang="0">
                  <a:pos x="4" y="36"/>
                </a:cxn>
                <a:cxn ang="0">
                  <a:pos x="4" y="32"/>
                </a:cxn>
                <a:cxn ang="0">
                  <a:pos x="6" y="26"/>
                </a:cxn>
                <a:cxn ang="0">
                  <a:pos x="4" y="16"/>
                </a:cxn>
                <a:cxn ang="0">
                  <a:pos x="0" y="12"/>
                </a:cxn>
                <a:cxn ang="0">
                  <a:pos x="0" y="8"/>
                </a:cxn>
                <a:cxn ang="0">
                  <a:pos x="6" y="8"/>
                </a:cxn>
                <a:cxn ang="0">
                  <a:pos x="14" y="0"/>
                </a:cxn>
                <a:cxn ang="0">
                  <a:pos x="14" y="0"/>
                </a:cxn>
              </a:cxnLst>
              <a:rect l="0" t="0" r="r" b="b"/>
              <a:pathLst>
                <a:path w="20" h="44">
                  <a:moveTo>
                    <a:pt x="14" y="0"/>
                  </a:moveTo>
                  <a:lnTo>
                    <a:pt x="18" y="4"/>
                  </a:lnTo>
                  <a:lnTo>
                    <a:pt x="20" y="12"/>
                  </a:lnTo>
                  <a:lnTo>
                    <a:pt x="20" y="34"/>
                  </a:lnTo>
                  <a:lnTo>
                    <a:pt x="18" y="38"/>
                  </a:lnTo>
                  <a:lnTo>
                    <a:pt x="14" y="38"/>
                  </a:lnTo>
                  <a:lnTo>
                    <a:pt x="12" y="40"/>
                  </a:lnTo>
                  <a:lnTo>
                    <a:pt x="8" y="44"/>
                  </a:lnTo>
                  <a:lnTo>
                    <a:pt x="4" y="36"/>
                  </a:lnTo>
                  <a:lnTo>
                    <a:pt x="4" y="32"/>
                  </a:lnTo>
                  <a:lnTo>
                    <a:pt x="6" y="26"/>
                  </a:lnTo>
                  <a:lnTo>
                    <a:pt x="4" y="16"/>
                  </a:lnTo>
                  <a:lnTo>
                    <a:pt x="0" y="12"/>
                  </a:lnTo>
                  <a:lnTo>
                    <a:pt x="0" y="8"/>
                  </a:lnTo>
                  <a:lnTo>
                    <a:pt x="6" y="8"/>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3" name="Freeform 456">
              <a:extLst>
                <a:ext uri="{FF2B5EF4-FFF2-40B4-BE49-F238E27FC236}">
                  <a16:creationId xmlns:a16="http://schemas.microsoft.com/office/drawing/2014/main" xmlns="" id="{DC6C7E7F-9DDC-466A-A15A-27FFAD4F6515}"/>
                </a:ext>
              </a:extLst>
            </p:cNvPr>
            <p:cNvSpPr>
              <a:spLocks/>
            </p:cNvSpPr>
            <p:nvPr/>
          </p:nvSpPr>
          <p:spPr bwMode="auto">
            <a:xfrm>
              <a:off x="4532313" y="3459163"/>
              <a:ext cx="19050" cy="47625"/>
            </a:xfrm>
            <a:custGeom>
              <a:avLst/>
              <a:gdLst/>
              <a:ahLst/>
              <a:cxnLst>
                <a:cxn ang="0">
                  <a:pos x="10" y="0"/>
                </a:cxn>
                <a:cxn ang="0">
                  <a:pos x="12" y="0"/>
                </a:cxn>
                <a:cxn ang="0">
                  <a:pos x="12" y="14"/>
                </a:cxn>
                <a:cxn ang="0">
                  <a:pos x="8" y="30"/>
                </a:cxn>
                <a:cxn ang="0">
                  <a:pos x="2" y="22"/>
                </a:cxn>
                <a:cxn ang="0">
                  <a:pos x="0" y="10"/>
                </a:cxn>
                <a:cxn ang="0">
                  <a:pos x="2" y="8"/>
                </a:cxn>
                <a:cxn ang="0">
                  <a:pos x="8" y="4"/>
                </a:cxn>
                <a:cxn ang="0">
                  <a:pos x="10" y="0"/>
                </a:cxn>
                <a:cxn ang="0">
                  <a:pos x="10" y="0"/>
                </a:cxn>
              </a:cxnLst>
              <a:rect l="0" t="0" r="r" b="b"/>
              <a:pathLst>
                <a:path w="12" h="30">
                  <a:moveTo>
                    <a:pt x="10" y="0"/>
                  </a:moveTo>
                  <a:lnTo>
                    <a:pt x="12" y="0"/>
                  </a:lnTo>
                  <a:lnTo>
                    <a:pt x="12" y="14"/>
                  </a:lnTo>
                  <a:lnTo>
                    <a:pt x="8" y="30"/>
                  </a:lnTo>
                  <a:lnTo>
                    <a:pt x="2" y="22"/>
                  </a:lnTo>
                  <a:lnTo>
                    <a:pt x="0" y="10"/>
                  </a:lnTo>
                  <a:lnTo>
                    <a:pt x="2" y="8"/>
                  </a:lnTo>
                  <a:lnTo>
                    <a:pt x="8" y="4"/>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4" name="Freeform 457">
              <a:extLst>
                <a:ext uri="{FF2B5EF4-FFF2-40B4-BE49-F238E27FC236}">
                  <a16:creationId xmlns:a16="http://schemas.microsoft.com/office/drawing/2014/main" xmlns="" id="{181FFD35-6895-405A-9236-4CDD6F3B08F8}"/>
                </a:ext>
              </a:extLst>
            </p:cNvPr>
            <p:cNvSpPr>
              <a:spLocks/>
            </p:cNvSpPr>
            <p:nvPr/>
          </p:nvSpPr>
          <p:spPr bwMode="auto">
            <a:xfrm>
              <a:off x="4376738" y="3570288"/>
              <a:ext cx="9525" cy="3175"/>
            </a:xfrm>
            <a:custGeom>
              <a:avLst/>
              <a:gdLst/>
              <a:ahLst/>
              <a:cxnLst>
                <a:cxn ang="0">
                  <a:pos x="4" y="0"/>
                </a:cxn>
                <a:cxn ang="0">
                  <a:pos x="6" y="2"/>
                </a:cxn>
                <a:cxn ang="0">
                  <a:pos x="4" y="2"/>
                </a:cxn>
                <a:cxn ang="0">
                  <a:pos x="0" y="2"/>
                </a:cxn>
                <a:cxn ang="0">
                  <a:pos x="4" y="0"/>
                </a:cxn>
                <a:cxn ang="0">
                  <a:pos x="4" y="0"/>
                </a:cxn>
              </a:cxnLst>
              <a:rect l="0" t="0" r="r" b="b"/>
              <a:pathLst>
                <a:path w="6" h="2">
                  <a:moveTo>
                    <a:pt x="4" y="0"/>
                  </a:moveTo>
                  <a:lnTo>
                    <a:pt x="6" y="2"/>
                  </a:lnTo>
                  <a:lnTo>
                    <a:pt x="4" y="2"/>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5" name="Freeform 458">
              <a:extLst>
                <a:ext uri="{FF2B5EF4-FFF2-40B4-BE49-F238E27FC236}">
                  <a16:creationId xmlns:a16="http://schemas.microsoft.com/office/drawing/2014/main" xmlns="" id="{DC9DD17C-2643-45BA-BD41-7B3598A3CBE9}"/>
                </a:ext>
              </a:extLst>
            </p:cNvPr>
            <p:cNvSpPr>
              <a:spLocks/>
            </p:cNvSpPr>
            <p:nvPr/>
          </p:nvSpPr>
          <p:spPr bwMode="auto">
            <a:xfrm>
              <a:off x="4402138" y="3544888"/>
              <a:ext cx="22225" cy="19050"/>
            </a:xfrm>
            <a:custGeom>
              <a:avLst/>
              <a:gdLst/>
              <a:ahLst/>
              <a:cxnLst>
                <a:cxn ang="0">
                  <a:pos x="10" y="0"/>
                </a:cxn>
                <a:cxn ang="0">
                  <a:pos x="10" y="4"/>
                </a:cxn>
                <a:cxn ang="0">
                  <a:pos x="14" y="6"/>
                </a:cxn>
                <a:cxn ang="0">
                  <a:pos x="10" y="12"/>
                </a:cxn>
                <a:cxn ang="0">
                  <a:pos x="6" y="8"/>
                </a:cxn>
                <a:cxn ang="0">
                  <a:pos x="2" y="8"/>
                </a:cxn>
                <a:cxn ang="0">
                  <a:pos x="0" y="8"/>
                </a:cxn>
                <a:cxn ang="0">
                  <a:pos x="2" y="4"/>
                </a:cxn>
                <a:cxn ang="0">
                  <a:pos x="10" y="0"/>
                </a:cxn>
                <a:cxn ang="0">
                  <a:pos x="10" y="0"/>
                </a:cxn>
              </a:cxnLst>
              <a:rect l="0" t="0" r="r" b="b"/>
              <a:pathLst>
                <a:path w="14" h="12">
                  <a:moveTo>
                    <a:pt x="10" y="0"/>
                  </a:moveTo>
                  <a:lnTo>
                    <a:pt x="10" y="4"/>
                  </a:lnTo>
                  <a:lnTo>
                    <a:pt x="14" y="6"/>
                  </a:lnTo>
                  <a:lnTo>
                    <a:pt x="10" y="12"/>
                  </a:lnTo>
                  <a:lnTo>
                    <a:pt x="6" y="8"/>
                  </a:lnTo>
                  <a:lnTo>
                    <a:pt x="2" y="8"/>
                  </a:lnTo>
                  <a:lnTo>
                    <a:pt x="0" y="8"/>
                  </a:lnTo>
                  <a:lnTo>
                    <a:pt x="2" y="4"/>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6" name="Freeform 459">
              <a:extLst>
                <a:ext uri="{FF2B5EF4-FFF2-40B4-BE49-F238E27FC236}">
                  <a16:creationId xmlns:a16="http://schemas.microsoft.com/office/drawing/2014/main" xmlns="" id="{C6BDA82D-70E6-4D5B-AA9F-2D2DC44249B0}"/>
                </a:ext>
              </a:extLst>
            </p:cNvPr>
            <p:cNvSpPr>
              <a:spLocks/>
            </p:cNvSpPr>
            <p:nvPr/>
          </p:nvSpPr>
          <p:spPr bwMode="auto">
            <a:xfrm>
              <a:off x="4433888" y="3544888"/>
              <a:ext cx="9525" cy="3175"/>
            </a:xfrm>
            <a:custGeom>
              <a:avLst/>
              <a:gdLst/>
              <a:ahLst/>
              <a:cxnLst>
                <a:cxn ang="0">
                  <a:pos x="4" y="0"/>
                </a:cxn>
                <a:cxn ang="0">
                  <a:pos x="6" y="2"/>
                </a:cxn>
                <a:cxn ang="0">
                  <a:pos x="0" y="0"/>
                </a:cxn>
                <a:cxn ang="0">
                  <a:pos x="4" y="0"/>
                </a:cxn>
                <a:cxn ang="0">
                  <a:pos x="4" y="0"/>
                </a:cxn>
              </a:cxnLst>
              <a:rect l="0" t="0" r="r" b="b"/>
              <a:pathLst>
                <a:path w="6" h="2">
                  <a:moveTo>
                    <a:pt x="4" y="0"/>
                  </a:moveTo>
                  <a:lnTo>
                    <a:pt x="6" y="2"/>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7" name="Freeform 460">
              <a:extLst>
                <a:ext uri="{FF2B5EF4-FFF2-40B4-BE49-F238E27FC236}">
                  <a16:creationId xmlns:a16="http://schemas.microsoft.com/office/drawing/2014/main" xmlns="" id="{D51EB2DF-4D87-42E3-9E39-8160C80CE1C6}"/>
                </a:ext>
              </a:extLst>
            </p:cNvPr>
            <p:cNvSpPr>
              <a:spLocks/>
            </p:cNvSpPr>
            <p:nvPr/>
          </p:nvSpPr>
          <p:spPr bwMode="auto">
            <a:xfrm>
              <a:off x="4379913" y="3471863"/>
              <a:ext cx="6350" cy="6350"/>
            </a:xfrm>
            <a:custGeom>
              <a:avLst/>
              <a:gdLst/>
              <a:ahLst/>
              <a:cxnLst>
                <a:cxn ang="0">
                  <a:pos x="2" y="0"/>
                </a:cxn>
                <a:cxn ang="0">
                  <a:pos x="4" y="2"/>
                </a:cxn>
                <a:cxn ang="0">
                  <a:pos x="2" y="4"/>
                </a:cxn>
                <a:cxn ang="0">
                  <a:pos x="0" y="0"/>
                </a:cxn>
                <a:cxn ang="0">
                  <a:pos x="2" y="0"/>
                </a:cxn>
                <a:cxn ang="0">
                  <a:pos x="2" y="0"/>
                </a:cxn>
              </a:cxnLst>
              <a:rect l="0" t="0" r="r" b="b"/>
              <a:pathLst>
                <a:path w="4" h="4">
                  <a:moveTo>
                    <a:pt x="2" y="0"/>
                  </a:moveTo>
                  <a:lnTo>
                    <a:pt x="4" y="2"/>
                  </a:lnTo>
                  <a:lnTo>
                    <a:pt x="2"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8" name="Freeform 461">
              <a:extLst>
                <a:ext uri="{FF2B5EF4-FFF2-40B4-BE49-F238E27FC236}">
                  <a16:creationId xmlns:a16="http://schemas.microsoft.com/office/drawing/2014/main" xmlns="" id="{C2D71D2F-50FA-4921-8E50-4371D10F127B}"/>
                </a:ext>
              </a:extLst>
            </p:cNvPr>
            <p:cNvSpPr>
              <a:spLocks/>
            </p:cNvSpPr>
            <p:nvPr/>
          </p:nvSpPr>
          <p:spPr bwMode="auto">
            <a:xfrm>
              <a:off x="4449763" y="3135313"/>
              <a:ext cx="6350" cy="9525"/>
            </a:xfrm>
            <a:custGeom>
              <a:avLst/>
              <a:gdLst/>
              <a:ahLst/>
              <a:cxnLst>
                <a:cxn ang="0">
                  <a:pos x="4" y="0"/>
                </a:cxn>
                <a:cxn ang="0">
                  <a:pos x="0" y="6"/>
                </a:cxn>
                <a:cxn ang="0">
                  <a:pos x="2" y="4"/>
                </a:cxn>
                <a:cxn ang="0">
                  <a:pos x="4" y="0"/>
                </a:cxn>
                <a:cxn ang="0">
                  <a:pos x="4" y="0"/>
                </a:cxn>
              </a:cxnLst>
              <a:rect l="0" t="0" r="r" b="b"/>
              <a:pathLst>
                <a:path w="4" h="6">
                  <a:moveTo>
                    <a:pt x="4" y="0"/>
                  </a:moveTo>
                  <a:lnTo>
                    <a:pt x="0" y="6"/>
                  </a:lnTo>
                  <a:lnTo>
                    <a:pt x="2" y="4"/>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89" name="Freeform 462">
              <a:extLst>
                <a:ext uri="{FF2B5EF4-FFF2-40B4-BE49-F238E27FC236}">
                  <a16:creationId xmlns:a16="http://schemas.microsoft.com/office/drawing/2014/main" xmlns="" id="{C06321EC-630D-4BBF-8630-BB360102C2A6}"/>
                </a:ext>
              </a:extLst>
            </p:cNvPr>
            <p:cNvSpPr>
              <a:spLocks/>
            </p:cNvSpPr>
            <p:nvPr/>
          </p:nvSpPr>
          <p:spPr bwMode="auto">
            <a:xfrm>
              <a:off x="4427538" y="3192463"/>
              <a:ext cx="3175" cy="3175"/>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0" name="Freeform 463">
              <a:extLst>
                <a:ext uri="{FF2B5EF4-FFF2-40B4-BE49-F238E27FC236}">
                  <a16:creationId xmlns:a16="http://schemas.microsoft.com/office/drawing/2014/main" xmlns="" id="{416CCA31-325C-419C-9D5F-554D105709F1}"/>
                </a:ext>
              </a:extLst>
            </p:cNvPr>
            <p:cNvSpPr>
              <a:spLocks/>
            </p:cNvSpPr>
            <p:nvPr/>
          </p:nvSpPr>
          <p:spPr bwMode="auto">
            <a:xfrm>
              <a:off x="4694238" y="2979738"/>
              <a:ext cx="15875" cy="41275"/>
            </a:xfrm>
            <a:custGeom>
              <a:avLst/>
              <a:gdLst/>
              <a:ahLst/>
              <a:cxnLst>
                <a:cxn ang="0">
                  <a:pos x="0" y="26"/>
                </a:cxn>
                <a:cxn ang="0">
                  <a:pos x="4" y="22"/>
                </a:cxn>
                <a:cxn ang="0">
                  <a:pos x="10" y="0"/>
                </a:cxn>
                <a:cxn ang="0">
                  <a:pos x="2" y="16"/>
                </a:cxn>
                <a:cxn ang="0">
                  <a:pos x="0" y="26"/>
                </a:cxn>
                <a:cxn ang="0">
                  <a:pos x="0" y="26"/>
                </a:cxn>
              </a:cxnLst>
              <a:rect l="0" t="0" r="r" b="b"/>
              <a:pathLst>
                <a:path w="10" h="26">
                  <a:moveTo>
                    <a:pt x="0" y="26"/>
                  </a:moveTo>
                  <a:lnTo>
                    <a:pt x="4" y="22"/>
                  </a:lnTo>
                  <a:lnTo>
                    <a:pt x="10" y="0"/>
                  </a:lnTo>
                  <a:lnTo>
                    <a:pt x="2" y="16"/>
                  </a:lnTo>
                  <a:lnTo>
                    <a:pt x="0" y="26"/>
                  </a:lnTo>
                  <a:lnTo>
                    <a:pt x="0" y="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1" name="Freeform 464">
              <a:extLst>
                <a:ext uri="{FF2B5EF4-FFF2-40B4-BE49-F238E27FC236}">
                  <a16:creationId xmlns:a16="http://schemas.microsoft.com/office/drawing/2014/main" xmlns="" id="{F27431F6-925D-414C-A862-D7B7B53B8BFE}"/>
                </a:ext>
              </a:extLst>
            </p:cNvPr>
            <p:cNvSpPr>
              <a:spLocks/>
            </p:cNvSpPr>
            <p:nvPr/>
          </p:nvSpPr>
          <p:spPr bwMode="auto">
            <a:xfrm>
              <a:off x="4732338" y="2957513"/>
              <a:ext cx="19050" cy="38100"/>
            </a:xfrm>
            <a:custGeom>
              <a:avLst/>
              <a:gdLst/>
              <a:ahLst/>
              <a:cxnLst>
                <a:cxn ang="0">
                  <a:pos x="0" y="24"/>
                </a:cxn>
                <a:cxn ang="0">
                  <a:pos x="10" y="12"/>
                </a:cxn>
                <a:cxn ang="0">
                  <a:pos x="10" y="4"/>
                </a:cxn>
                <a:cxn ang="0">
                  <a:pos x="12" y="0"/>
                </a:cxn>
                <a:cxn ang="0">
                  <a:pos x="6" y="0"/>
                </a:cxn>
                <a:cxn ang="0">
                  <a:pos x="0" y="8"/>
                </a:cxn>
                <a:cxn ang="0">
                  <a:pos x="0" y="18"/>
                </a:cxn>
                <a:cxn ang="0">
                  <a:pos x="2" y="20"/>
                </a:cxn>
                <a:cxn ang="0">
                  <a:pos x="0" y="24"/>
                </a:cxn>
                <a:cxn ang="0">
                  <a:pos x="0" y="24"/>
                </a:cxn>
              </a:cxnLst>
              <a:rect l="0" t="0" r="r" b="b"/>
              <a:pathLst>
                <a:path w="12" h="24">
                  <a:moveTo>
                    <a:pt x="0" y="24"/>
                  </a:moveTo>
                  <a:lnTo>
                    <a:pt x="10" y="12"/>
                  </a:lnTo>
                  <a:lnTo>
                    <a:pt x="10" y="4"/>
                  </a:lnTo>
                  <a:lnTo>
                    <a:pt x="12" y="0"/>
                  </a:lnTo>
                  <a:lnTo>
                    <a:pt x="6" y="0"/>
                  </a:lnTo>
                  <a:lnTo>
                    <a:pt x="0" y="8"/>
                  </a:lnTo>
                  <a:lnTo>
                    <a:pt x="0" y="18"/>
                  </a:lnTo>
                  <a:lnTo>
                    <a:pt x="2" y="20"/>
                  </a:lnTo>
                  <a:lnTo>
                    <a:pt x="0" y="24"/>
                  </a:lnTo>
                  <a:lnTo>
                    <a:pt x="0" y="2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2" name="Freeform 465">
              <a:extLst>
                <a:ext uri="{FF2B5EF4-FFF2-40B4-BE49-F238E27FC236}">
                  <a16:creationId xmlns:a16="http://schemas.microsoft.com/office/drawing/2014/main" xmlns="" id="{662A4E32-91CD-416A-B134-8E5997A3C2DE}"/>
                </a:ext>
              </a:extLst>
            </p:cNvPr>
            <p:cNvSpPr>
              <a:spLocks/>
            </p:cNvSpPr>
            <p:nvPr/>
          </p:nvSpPr>
          <p:spPr bwMode="auto">
            <a:xfrm>
              <a:off x="4767263" y="2855913"/>
              <a:ext cx="9525" cy="15875"/>
            </a:xfrm>
            <a:custGeom>
              <a:avLst/>
              <a:gdLst/>
              <a:ahLst/>
              <a:cxnLst>
                <a:cxn ang="0">
                  <a:pos x="4" y="0"/>
                </a:cxn>
                <a:cxn ang="0">
                  <a:pos x="0" y="0"/>
                </a:cxn>
                <a:cxn ang="0">
                  <a:pos x="0" y="2"/>
                </a:cxn>
                <a:cxn ang="0">
                  <a:pos x="0" y="2"/>
                </a:cxn>
                <a:cxn ang="0">
                  <a:pos x="0" y="6"/>
                </a:cxn>
                <a:cxn ang="0">
                  <a:pos x="4" y="10"/>
                </a:cxn>
                <a:cxn ang="0">
                  <a:pos x="6" y="8"/>
                </a:cxn>
                <a:cxn ang="0">
                  <a:pos x="4" y="4"/>
                </a:cxn>
                <a:cxn ang="0">
                  <a:pos x="6" y="2"/>
                </a:cxn>
                <a:cxn ang="0">
                  <a:pos x="4" y="0"/>
                </a:cxn>
                <a:cxn ang="0">
                  <a:pos x="4" y="0"/>
                </a:cxn>
              </a:cxnLst>
              <a:rect l="0" t="0" r="r" b="b"/>
              <a:pathLst>
                <a:path w="6" h="10">
                  <a:moveTo>
                    <a:pt x="4" y="0"/>
                  </a:moveTo>
                  <a:lnTo>
                    <a:pt x="0" y="0"/>
                  </a:lnTo>
                  <a:lnTo>
                    <a:pt x="0" y="2"/>
                  </a:lnTo>
                  <a:lnTo>
                    <a:pt x="0" y="2"/>
                  </a:lnTo>
                  <a:lnTo>
                    <a:pt x="0" y="6"/>
                  </a:lnTo>
                  <a:lnTo>
                    <a:pt x="4" y="10"/>
                  </a:lnTo>
                  <a:lnTo>
                    <a:pt x="6" y="8"/>
                  </a:lnTo>
                  <a:lnTo>
                    <a:pt x="4" y="4"/>
                  </a:lnTo>
                  <a:lnTo>
                    <a:pt x="6"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3" name="Freeform 466">
              <a:extLst>
                <a:ext uri="{FF2B5EF4-FFF2-40B4-BE49-F238E27FC236}">
                  <a16:creationId xmlns:a16="http://schemas.microsoft.com/office/drawing/2014/main" xmlns="" id="{A813A80C-7F11-4A65-8CEC-3C51F9A3D1F7}"/>
                </a:ext>
              </a:extLst>
            </p:cNvPr>
            <p:cNvSpPr>
              <a:spLocks/>
            </p:cNvSpPr>
            <p:nvPr/>
          </p:nvSpPr>
          <p:spPr bwMode="auto">
            <a:xfrm>
              <a:off x="4659313" y="3059113"/>
              <a:ext cx="9525" cy="9525"/>
            </a:xfrm>
            <a:custGeom>
              <a:avLst/>
              <a:gdLst/>
              <a:ahLst/>
              <a:cxnLst>
                <a:cxn ang="0">
                  <a:pos x="6" y="6"/>
                </a:cxn>
                <a:cxn ang="0">
                  <a:pos x="4" y="2"/>
                </a:cxn>
                <a:cxn ang="0">
                  <a:pos x="0" y="0"/>
                </a:cxn>
                <a:cxn ang="0">
                  <a:pos x="0" y="4"/>
                </a:cxn>
                <a:cxn ang="0">
                  <a:pos x="6" y="6"/>
                </a:cxn>
                <a:cxn ang="0">
                  <a:pos x="6" y="6"/>
                </a:cxn>
              </a:cxnLst>
              <a:rect l="0" t="0" r="r" b="b"/>
              <a:pathLst>
                <a:path w="6" h="6">
                  <a:moveTo>
                    <a:pt x="6" y="6"/>
                  </a:moveTo>
                  <a:lnTo>
                    <a:pt x="4" y="2"/>
                  </a:lnTo>
                  <a:lnTo>
                    <a:pt x="0" y="0"/>
                  </a:lnTo>
                  <a:lnTo>
                    <a:pt x="0" y="4"/>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4" name="Freeform 467">
              <a:extLst>
                <a:ext uri="{FF2B5EF4-FFF2-40B4-BE49-F238E27FC236}">
                  <a16:creationId xmlns:a16="http://schemas.microsoft.com/office/drawing/2014/main" xmlns="" id="{20A9D529-1D95-4F78-A41C-B9416CE91D36}"/>
                </a:ext>
              </a:extLst>
            </p:cNvPr>
            <p:cNvSpPr>
              <a:spLocks/>
            </p:cNvSpPr>
            <p:nvPr/>
          </p:nvSpPr>
          <p:spPr bwMode="auto">
            <a:xfrm>
              <a:off x="4583113" y="3027363"/>
              <a:ext cx="38100" cy="41275"/>
            </a:xfrm>
            <a:custGeom>
              <a:avLst/>
              <a:gdLst/>
              <a:ahLst/>
              <a:cxnLst>
                <a:cxn ang="0">
                  <a:pos x="6" y="4"/>
                </a:cxn>
                <a:cxn ang="0">
                  <a:pos x="12" y="4"/>
                </a:cxn>
                <a:cxn ang="0">
                  <a:pos x="10" y="8"/>
                </a:cxn>
                <a:cxn ang="0">
                  <a:pos x="10" y="10"/>
                </a:cxn>
                <a:cxn ang="0">
                  <a:pos x="14" y="4"/>
                </a:cxn>
                <a:cxn ang="0">
                  <a:pos x="14" y="8"/>
                </a:cxn>
                <a:cxn ang="0">
                  <a:pos x="14" y="10"/>
                </a:cxn>
                <a:cxn ang="0">
                  <a:pos x="14" y="10"/>
                </a:cxn>
                <a:cxn ang="0">
                  <a:pos x="14" y="4"/>
                </a:cxn>
                <a:cxn ang="0">
                  <a:pos x="12" y="2"/>
                </a:cxn>
                <a:cxn ang="0">
                  <a:pos x="18" y="0"/>
                </a:cxn>
                <a:cxn ang="0">
                  <a:pos x="22" y="4"/>
                </a:cxn>
                <a:cxn ang="0">
                  <a:pos x="24" y="10"/>
                </a:cxn>
                <a:cxn ang="0">
                  <a:pos x="18" y="14"/>
                </a:cxn>
                <a:cxn ang="0">
                  <a:pos x="20" y="20"/>
                </a:cxn>
                <a:cxn ang="0">
                  <a:pos x="16" y="22"/>
                </a:cxn>
                <a:cxn ang="0">
                  <a:pos x="16" y="26"/>
                </a:cxn>
                <a:cxn ang="0">
                  <a:pos x="10" y="26"/>
                </a:cxn>
                <a:cxn ang="0">
                  <a:pos x="10" y="24"/>
                </a:cxn>
                <a:cxn ang="0">
                  <a:pos x="10" y="22"/>
                </a:cxn>
                <a:cxn ang="0">
                  <a:pos x="4" y="22"/>
                </a:cxn>
                <a:cxn ang="0">
                  <a:pos x="2" y="18"/>
                </a:cxn>
                <a:cxn ang="0">
                  <a:pos x="2" y="12"/>
                </a:cxn>
                <a:cxn ang="0">
                  <a:pos x="0" y="10"/>
                </a:cxn>
                <a:cxn ang="0">
                  <a:pos x="8" y="6"/>
                </a:cxn>
                <a:cxn ang="0">
                  <a:pos x="6" y="4"/>
                </a:cxn>
                <a:cxn ang="0">
                  <a:pos x="6" y="4"/>
                </a:cxn>
              </a:cxnLst>
              <a:rect l="0" t="0" r="r" b="b"/>
              <a:pathLst>
                <a:path w="24" h="26">
                  <a:moveTo>
                    <a:pt x="6" y="4"/>
                  </a:moveTo>
                  <a:lnTo>
                    <a:pt x="12" y="4"/>
                  </a:lnTo>
                  <a:lnTo>
                    <a:pt x="10" y="8"/>
                  </a:lnTo>
                  <a:lnTo>
                    <a:pt x="10" y="10"/>
                  </a:lnTo>
                  <a:lnTo>
                    <a:pt x="14" y="4"/>
                  </a:lnTo>
                  <a:lnTo>
                    <a:pt x="14" y="8"/>
                  </a:lnTo>
                  <a:lnTo>
                    <a:pt x="14" y="10"/>
                  </a:lnTo>
                  <a:lnTo>
                    <a:pt x="14" y="10"/>
                  </a:lnTo>
                  <a:lnTo>
                    <a:pt x="14" y="4"/>
                  </a:lnTo>
                  <a:lnTo>
                    <a:pt x="12" y="2"/>
                  </a:lnTo>
                  <a:lnTo>
                    <a:pt x="18" y="0"/>
                  </a:lnTo>
                  <a:lnTo>
                    <a:pt x="22" y="4"/>
                  </a:lnTo>
                  <a:lnTo>
                    <a:pt x="24" y="10"/>
                  </a:lnTo>
                  <a:lnTo>
                    <a:pt x="18" y="14"/>
                  </a:lnTo>
                  <a:lnTo>
                    <a:pt x="20" y="20"/>
                  </a:lnTo>
                  <a:lnTo>
                    <a:pt x="16" y="22"/>
                  </a:lnTo>
                  <a:lnTo>
                    <a:pt x="16" y="26"/>
                  </a:lnTo>
                  <a:lnTo>
                    <a:pt x="10" y="26"/>
                  </a:lnTo>
                  <a:lnTo>
                    <a:pt x="10" y="24"/>
                  </a:lnTo>
                  <a:lnTo>
                    <a:pt x="10" y="22"/>
                  </a:lnTo>
                  <a:lnTo>
                    <a:pt x="4" y="22"/>
                  </a:lnTo>
                  <a:lnTo>
                    <a:pt x="2" y="18"/>
                  </a:lnTo>
                  <a:lnTo>
                    <a:pt x="2" y="12"/>
                  </a:lnTo>
                  <a:lnTo>
                    <a:pt x="0" y="10"/>
                  </a:lnTo>
                  <a:lnTo>
                    <a:pt x="8" y="6"/>
                  </a:lnTo>
                  <a:lnTo>
                    <a:pt x="6" y="4"/>
                  </a:lnTo>
                  <a:lnTo>
                    <a:pt x="6"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5" name="Freeform 468">
              <a:extLst>
                <a:ext uri="{FF2B5EF4-FFF2-40B4-BE49-F238E27FC236}">
                  <a16:creationId xmlns:a16="http://schemas.microsoft.com/office/drawing/2014/main" xmlns="" id="{552E6D43-8F19-4E24-A369-28486B507331}"/>
                </a:ext>
              </a:extLst>
            </p:cNvPr>
            <p:cNvSpPr>
              <a:spLocks/>
            </p:cNvSpPr>
            <p:nvPr/>
          </p:nvSpPr>
          <p:spPr bwMode="auto">
            <a:xfrm>
              <a:off x="4598988" y="3071813"/>
              <a:ext cx="9525" cy="12700"/>
            </a:xfrm>
            <a:custGeom>
              <a:avLst/>
              <a:gdLst/>
              <a:ahLst/>
              <a:cxnLst>
                <a:cxn ang="0">
                  <a:pos x="2" y="0"/>
                </a:cxn>
                <a:cxn ang="0">
                  <a:pos x="6" y="2"/>
                </a:cxn>
                <a:cxn ang="0">
                  <a:pos x="4" y="8"/>
                </a:cxn>
                <a:cxn ang="0">
                  <a:pos x="0" y="0"/>
                </a:cxn>
                <a:cxn ang="0">
                  <a:pos x="2" y="0"/>
                </a:cxn>
                <a:cxn ang="0">
                  <a:pos x="2" y="0"/>
                </a:cxn>
              </a:cxnLst>
              <a:rect l="0" t="0" r="r" b="b"/>
              <a:pathLst>
                <a:path w="6" h="8">
                  <a:moveTo>
                    <a:pt x="2" y="0"/>
                  </a:moveTo>
                  <a:lnTo>
                    <a:pt x="6" y="2"/>
                  </a:lnTo>
                  <a:lnTo>
                    <a:pt x="4" y="8"/>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6" name="Freeform 469">
              <a:extLst>
                <a:ext uri="{FF2B5EF4-FFF2-40B4-BE49-F238E27FC236}">
                  <a16:creationId xmlns:a16="http://schemas.microsoft.com/office/drawing/2014/main" xmlns="" id="{4E831A92-A4DF-4610-B729-C93E34AF250B}"/>
                </a:ext>
              </a:extLst>
            </p:cNvPr>
            <p:cNvSpPr>
              <a:spLocks/>
            </p:cNvSpPr>
            <p:nvPr/>
          </p:nvSpPr>
          <p:spPr bwMode="auto">
            <a:xfrm>
              <a:off x="4583113" y="3071813"/>
              <a:ext cx="19050" cy="9525"/>
            </a:xfrm>
            <a:custGeom>
              <a:avLst/>
              <a:gdLst/>
              <a:ahLst/>
              <a:cxnLst>
                <a:cxn ang="0">
                  <a:pos x="4" y="0"/>
                </a:cxn>
                <a:cxn ang="0">
                  <a:pos x="6" y="2"/>
                </a:cxn>
                <a:cxn ang="0">
                  <a:pos x="10" y="0"/>
                </a:cxn>
                <a:cxn ang="0">
                  <a:pos x="12" y="6"/>
                </a:cxn>
                <a:cxn ang="0">
                  <a:pos x="6" y="6"/>
                </a:cxn>
                <a:cxn ang="0">
                  <a:pos x="2" y="4"/>
                </a:cxn>
                <a:cxn ang="0">
                  <a:pos x="2" y="2"/>
                </a:cxn>
                <a:cxn ang="0">
                  <a:pos x="0" y="0"/>
                </a:cxn>
                <a:cxn ang="0">
                  <a:pos x="4" y="0"/>
                </a:cxn>
                <a:cxn ang="0">
                  <a:pos x="4" y="0"/>
                </a:cxn>
              </a:cxnLst>
              <a:rect l="0" t="0" r="r" b="b"/>
              <a:pathLst>
                <a:path w="12" h="6">
                  <a:moveTo>
                    <a:pt x="4" y="0"/>
                  </a:moveTo>
                  <a:lnTo>
                    <a:pt x="6" y="2"/>
                  </a:lnTo>
                  <a:lnTo>
                    <a:pt x="10" y="0"/>
                  </a:lnTo>
                  <a:lnTo>
                    <a:pt x="12" y="6"/>
                  </a:lnTo>
                  <a:lnTo>
                    <a:pt x="6" y="6"/>
                  </a:lnTo>
                  <a:lnTo>
                    <a:pt x="2" y="4"/>
                  </a:lnTo>
                  <a:lnTo>
                    <a:pt x="2" y="2"/>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7" name="Freeform 470">
              <a:extLst>
                <a:ext uri="{FF2B5EF4-FFF2-40B4-BE49-F238E27FC236}">
                  <a16:creationId xmlns:a16="http://schemas.microsoft.com/office/drawing/2014/main" xmlns="" id="{2F71DC5E-8A7D-4412-8CFE-F9B60180CE58}"/>
                </a:ext>
              </a:extLst>
            </p:cNvPr>
            <p:cNvSpPr>
              <a:spLocks/>
            </p:cNvSpPr>
            <p:nvPr/>
          </p:nvSpPr>
          <p:spPr bwMode="auto">
            <a:xfrm>
              <a:off x="4557713" y="3046413"/>
              <a:ext cx="22225" cy="19050"/>
            </a:xfrm>
            <a:custGeom>
              <a:avLst/>
              <a:gdLst/>
              <a:ahLst/>
              <a:cxnLst>
                <a:cxn ang="0">
                  <a:pos x="4" y="2"/>
                </a:cxn>
                <a:cxn ang="0">
                  <a:pos x="10" y="2"/>
                </a:cxn>
                <a:cxn ang="0">
                  <a:pos x="10" y="0"/>
                </a:cxn>
                <a:cxn ang="0">
                  <a:pos x="14" y="8"/>
                </a:cxn>
                <a:cxn ang="0">
                  <a:pos x="14" y="12"/>
                </a:cxn>
                <a:cxn ang="0">
                  <a:pos x="4" y="12"/>
                </a:cxn>
                <a:cxn ang="0">
                  <a:pos x="6" y="10"/>
                </a:cxn>
                <a:cxn ang="0">
                  <a:pos x="2" y="10"/>
                </a:cxn>
                <a:cxn ang="0">
                  <a:pos x="0" y="4"/>
                </a:cxn>
                <a:cxn ang="0">
                  <a:pos x="4" y="2"/>
                </a:cxn>
                <a:cxn ang="0">
                  <a:pos x="4" y="2"/>
                </a:cxn>
              </a:cxnLst>
              <a:rect l="0" t="0" r="r" b="b"/>
              <a:pathLst>
                <a:path w="14" h="12">
                  <a:moveTo>
                    <a:pt x="4" y="2"/>
                  </a:moveTo>
                  <a:lnTo>
                    <a:pt x="10" y="2"/>
                  </a:lnTo>
                  <a:lnTo>
                    <a:pt x="10" y="0"/>
                  </a:lnTo>
                  <a:lnTo>
                    <a:pt x="14" y="8"/>
                  </a:lnTo>
                  <a:lnTo>
                    <a:pt x="14" y="12"/>
                  </a:lnTo>
                  <a:lnTo>
                    <a:pt x="4" y="12"/>
                  </a:lnTo>
                  <a:lnTo>
                    <a:pt x="6" y="10"/>
                  </a:lnTo>
                  <a:lnTo>
                    <a:pt x="2" y="10"/>
                  </a:lnTo>
                  <a:lnTo>
                    <a:pt x="0"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8" name="Freeform 471">
              <a:extLst>
                <a:ext uri="{FF2B5EF4-FFF2-40B4-BE49-F238E27FC236}">
                  <a16:creationId xmlns:a16="http://schemas.microsoft.com/office/drawing/2014/main" xmlns="" id="{B2ED9019-F474-4904-8BD3-3BC499B4DE70}"/>
                </a:ext>
              </a:extLst>
            </p:cNvPr>
            <p:cNvSpPr>
              <a:spLocks/>
            </p:cNvSpPr>
            <p:nvPr/>
          </p:nvSpPr>
          <p:spPr bwMode="auto">
            <a:xfrm>
              <a:off x="4576763" y="3062288"/>
              <a:ext cx="6350" cy="15875"/>
            </a:xfrm>
            <a:custGeom>
              <a:avLst/>
              <a:gdLst/>
              <a:ahLst/>
              <a:cxnLst>
                <a:cxn ang="0">
                  <a:pos x="2" y="4"/>
                </a:cxn>
                <a:cxn ang="0">
                  <a:pos x="4" y="0"/>
                </a:cxn>
                <a:cxn ang="0">
                  <a:pos x="4" y="4"/>
                </a:cxn>
                <a:cxn ang="0">
                  <a:pos x="0" y="10"/>
                </a:cxn>
                <a:cxn ang="0">
                  <a:pos x="0" y="8"/>
                </a:cxn>
                <a:cxn ang="0">
                  <a:pos x="2" y="4"/>
                </a:cxn>
                <a:cxn ang="0">
                  <a:pos x="2" y="4"/>
                </a:cxn>
              </a:cxnLst>
              <a:rect l="0" t="0" r="r" b="b"/>
              <a:pathLst>
                <a:path w="4" h="10">
                  <a:moveTo>
                    <a:pt x="2" y="4"/>
                  </a:moveTo>
                  <a:lnTo>
                    <a:pt x="4" y="0"/>
                  </a:lnTo>
                  <a:lnTo>
                    <a:pt x="4" y="4"/>
                  </a:lnTo>
                  <a:lnTo>
                    <a:pt x="0" y="10"/>
                  </a:lnTo>
                  <a:lnTo>
                    <a:pt x="0" y="8"/>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499" name="Freeform 472">
              <a:extLst>
                <a:ext uri="{FF2B5EF4-FFF2-40B4-BE49-F238E27FC236}">
                  <a16:creationId xmlns:a16="http://schemas.microsoft.com/office/drawing/2014/main" xmlns="" id="{A05BAFCA-D6F2-4743-AECC-ADDB949D220A}"/>
                </a:ext>
              </a:extLst>
            </p:cNvPr>
            <p:cNvSpPr>
              <a:spLocks/>
            </p:cNvSpPr>
            <p:nvPr/>
          </p:nvSpPr>
          <p:spPr bwMode="auto">
            <a:xfrm>
              <a:off x="4627563" y="3081338"/>
              <a:ext cx="9525" cy="12700"/>
            </a:xfrm>
            <a:custGeom>
              <a:avLst/>
              <a:gdLst/>
              <a:ahLst/>
              <a:cxnLst>
                <a:cxn ang="0">
                  <a:pos x="6" y="4"/>
                </a:cxn>
                <a:cxn ang="0">
                  <a:pos x="6" y="8"/>
                </a:cxn>
                <a:cxn ang="0">
                  <a:pos x="0" y="8"/>
                </a:cxn>
                <a:cxn ang="0">
                  <a:pos x="0" y="4"/>
                </a:cxn>
                <a:cxn ang="0">
                  <a:pos x="4" y="4"/>
                </a:cxn>
                <a:cxn ang="0">
                  <a:pos x="2" y="0"/>
                </a:cxn>
                <a:cxn ang="0">
                  <a:pos x="6" y="2"/>
                </a:cxn>
                <a:cxn ang="0">
                  <a:pos x="6" y="4"/>
                </a:cxn>
                <a:cxn ang="0">
                  <a:pos x="6" y="4"/>
                </a:cxn>
              </a:cxnLst>
              <a:rect l="0" t="0" r="r" b="b"/>
              <a:pathLst>
                <a:path w="6" h="8">
                  <a:moveTo>
                    <a:pt x="6" y="4"/>
                  </a:moveTo>
                  <a:lnTo>
                    <a:pt x="6" y="8"/>
                  </a:lnTo>
                  <a:lnTo>
                    <a:pt x="0" y="8"/>
                  </a:lnTo>
                  <a:lnTo>
                    <a:pt x="0" y="4"/>
                  </a:lnTo>
                  <a:lnTo>
                    <a:pt x="4" y="4"/>
                  </a:lnTo>
                  <a:lnTo>
                    <a:pt x="2" y="0"/>
                  </a:lnTo>
                  <a:lnTo>
                    <a:pt x="6" y="2"/>
                  </a:lnTo>
                  <a:lnTo>
                    <a:pt x="6" y="4"/>
                  </a:lnTo>
                  <a:lnTo>
                    <a:pt x="6"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0" name="Freeform 473">
              <a:extLst>
                <a:ext uri="{FF2B5EF4-FFF2-40B4-BE49-F238E27FC236}">
                  <a16:creationId xmlns:a16="http://schemas.microsoft.com/office/drawing/2014/main" xmlns="" id="{527FCA10-4E0D-43C6-A8AC-B074461AE2A7}"/>
                </a:ext>
              </a:extLst>
            </p:cNvPr>
            <p:cNvSpPr>
              <a:spLocks/>
            </p:cNvSpPr>
            <p:nvPr/>
          </p:nvSpPr>
          <p:spPr bwMode="auto">
            <a:xfrm>
              <a:off x="4808538" y="2862263"/>
              <a:ext cx="3175" cy="3175"/>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1" name="Freeform 474">
              <a:extLst>
                <a:ext uri="{FF2B5EF4-FFF2-40B4-BE49-F238E27FC236}">
                  <a16:creationId xmlns:a16="http://schemas.microsoft.com/office/drawing/2014/main" xmlns="" id="{8BCA7039-F369-40E8-9678-91F142500144}"/>
                </a:ext>
              </a:extLst>
            </p:cNvPr>
            <p:cNvSpPr>
              <a:spLocks/>
            </p:cNvSpPr>
            <p:nvPr/>
          </p:nvSpPr>
          <p:spPr bwMode="auto">
            <a:xfrm>
              <a:off x="4821238" y="2859088"/>
              <a:ext cx="9525" cy="9525"/>
            </a:xfrm>
            <a:custGeom>
              <a:avLst/>
              <a:gdLst/>
              <a:ahLst/>
              <a:cxnLst>
                <a:cxn ang="0">
                  <a:pos x="4" y="6"/>
                </a:cxn>
                <a:cxn ang="0">
                  <a:pos x="6" y="0"/>
                </a:cxn>
                <a:cxn ang="0">
                  <a:pos x="2" y="2"/>
                </a:cxn>
                <a:cxn ang="0">
                  <a:pos x="0" y="6"/>
                </a:cxn>
                <a:cxn ang="0">
                  <a:pos x="4" y="6"/>
                </a:cxn>
                <a:cxn ang="0">
                  <a:pos x="4" y="6"/>
                </a:cxn>
              </a:cxnLst>
              <a:rect l="0" t="0" r="r" b="b"/>
              <a:pathLst>
                <a:path w="6" h="6">
                  <a:moveTo>
                    <a:pt x="4" y="6"/>
                  </a:moveTo>
                  <a:lnTo>
                    <a:pt x="6" y="0"/>
                  </a:lnTo>
                  <a:lnTo>
                    <a:pt x="2" y="2"/>
                  </a:lnTo>
                  <a:lnTo>
                    <a:pt x="0" y="6"/>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2" name="Freeform 475">
              <a:extLst>
                <a:ext uri="{FF2B5EF4-FFF2-40B4-BE49-F238E27FC236}">
                  <a16:creationId xmlns:a16="http://schemas.microsoft.com/office/drawing/2014/main" xmlns="" id="{77141AFD-3F2D-485C-BA3D-1BB30B6C3C71}"/>
                </a:ext>
              </a:extLst>
            </p:cNvPr>
            <p:cNvSpPr>
              <a:spLocks/>
            </p:cNvSpPr>
            <p:nvPr/>
          </p:nvSpPr>
          <p:spPr bwMode="auto">
            <a:xfrm>
              <a:off x="4814888" y="2928938"/>
              <a:ext cx="28575" cy="25400"/>
            </a:xfrm>
            <a:custGeom>
              <a:avLst/>
              <a:gdLst/>
              <a:ahLst/>
              <a:cxnLst>
                <a:cxn ang="0">
                  <a:pos x="14" y="0"/>
                </a:cxn>
                <a:cxn ang="0">
                  <a:pos x="0" y="2"/>
                </a:cxn>
                <a:cxn ang="0">
                  <a:pos x="0" y="8"/>
                </a:cxn>
                <a:cxn ang="0">
                  <a:pos x="2" y="10"/>
                </a:cxn>
                <a:cxn ang="0">
                  <a:pos x="0" y="14"/>
                </a:cxn>
                <a:cxn ang="0">
                  <a:pos x="0" y="16"/>
                </a:cxn>
                <a:cxn ang="0">
                  <a:pos x="6" y="8"/>
                </a:cxn>
                <a:cxn ang="0">
                  <a:pos x="10" y="8"/>
                </a:cxn>
                <a:cxn ang="0">
                  <a:pos x="18" y="4"/>
                </a:cxn>
                <a:cxn ang="0">
                  <a:pos x="14" y="0"/>
                </a:cxn>
                <a:cxn ang="0">
                  <a:pos x="14" y="0"/>
                </a:cxn>
              </a:cxnLst>
              <a:rect l="0" t="0" r="r" b="b"/>
              <a:pathLst>
                <a:path w="18" h="16">
                  <a:moveTo>
                    <a:pt x="14" y="0"/>
                  </a:moveTo>
                  <a:lnTo>
                    <a:pt x="0" y="2"/>
                  </a:lnTo>
                  <a:lnTo>
                    <a:pt x="0" y="8"/>
                  </a:lnTo>
                  <a:lnTo>
                    <a:pt x="2" y="10"/>
                  </a:lnTo>
                  <a:lnTo>
                    <a:pt x="0" y="14"/>
                  </a:lnTo>
                  <a:lnTo>
                    <a:pt x="0" y="16"/>
                  </a:lnTo>
                  <a:lnTo>
                    <a:pt x="6" y="8"/>
                  </a:lnTo>
                  <a:lnTo>
                    <a:pt x="10" y="8"/>
                  </a:lnTo>
                  <a:lnTo>
                    <a:pt x="18" y="4"/>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3" name="Freeform 476">
              <a:extLst>
                <a:ext uri="{FF2B5EF4-FFF2-40B4-BE49-F238E27FC236}">
                  <a16:creationId xmlns:a16="http://schemas.microsoft.com/office/drawing/2014/main" xmlns="" id="{D1F99063-1B42-4D29-955D-F344E33F43DC}"/>
                </a:ext>
              </a:extLst>
            </p:cNvPr>
            <p:cNvSpPr>
              <a:spLocks/>
            </p:cNvSpPr>
            <p:nvPr/>
          </p:nvSpPr>
          <p:spPr bwMode="auto">
            <a:xfrm>
              <a:off x="4818063" y="2909888"/>
              <a:ext cx="19050" cy="15875"/>
            </a:xfrm>
            <a:custGeom>
              <a:avLst/>
              <a:gdLst/>
              <a:ahLst/>
              <a:cxnLst>
                <a:cxn ang="0">
                  <a:pos x="8" y="2"/>
                </a:cxn>
                <a:cxn ang="0">
                  <a:pos x="6" y="0"/>
                </a:cxn>
                <a:cxn ang="0">
                  <a:pos x="4" y="2"/>
                </a:cxn>
                <a:cxn ang="0">
                  <a:pos x="0" y="4"/>
                </a:cxn>
                <a:cxn ang="0">
                  <a:pos x="0" y="6"/>
                </a:cxn>
                <a:cxn ang="0">
                  <a:pos x="2" y="4"/>
                </a:cxn>
                <a:cxn ang="0">
                  <a:pos x="4" y="10"/>
                </a:cxn>
                <a:cxn ang="0">
                  <a:pos x="12" y="6"/>
                </a:cxn>
                <a:cxn ang="0">
                  <a:pos x="12" y="2"/>
                </a:cxn>
                <a:cxn ang="0">
                  <a:pos x="8" y="2"/>
                </a:cxn>
                <a:cxn ang="0">
                  <a:pos x="8" y="2"/>
                </a:cxn>
              </a:cxnLst>
              <a:rect l="0" t="0" r="r" b="b"/>
              <a:pathLst>
                <a:path w="12" h="10">
                  <a:moveTo>
                    <a:pt x="8" y="2"/>
                  </a:moveTo>
                  <a:lnTo>
                    <a:pt x="6" y="0"/>
                  </a:lnTo>
                  <a:lnTo>
                    <a:pt x="4" y="2"/>
                  </a:lnTo>
                  <a:lnTo>
                    <a:pt x="0" y="4"/>
                  </a:lnTo>
                  <a:lnTo>
                    <a:pt x="0" y="6"/>
                  </a:lnTo>
                  <a:lnTo>
                    <a:pt x="2" y="4"/>
                  </a:lnTo>
                  <a:lnTo>
                    <a:pt x="4" y="10"/>
                  </a:lnTo>
                  <a:lnTo>
                    <a:pt x="12" y="6"/>
                  </a:lnTo>
                  <a:lnTo>
                    <a:pt x="12" y="2"/>
                  </a:lnTo>
                  <a:lnTo>
                    <a:pt x="8" y="2"/>
                  </a:lnTo>
                  <a:lnTo>
                    <a:pt x="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4" name="Freeform 477">
              <a:extLst>
                <a:ext uri="{FF2B5EF4-FFF2-40B4-BE49-F238E27FC236}">
                  <a16:creationId xmlns:a16="http://schemas.microsoft.com/office/drawing/2014/main" xmlns="" id="{8DEA5A70-4901-4D1F-B032-7AC6888DF736}"/>
                </a:ext>
              </a:extLst>
            </p:cNvPr>
            <p:cNvSpPr>
              <a:spLocks/>
            </p:cNvSpPr>
            <p:nvPr/>
          </p:nvSpPr>
          <p:spPr bwMode="auto">
            <a:xfrm>
              <a:off x="4652963" y="2427288"/>
              <a:ext cx="47625" cy="41275"/>
            </a:xfrm>
            <a:custGeom>
              <a:avLst/>
              <a:gdLst/>
              <a:ahLst/>
              <a:cxnLst>
                <a:cxn ang="0">
                  <a:pos x="18" y="0"/>
                </a:cxn>
                <a:cxn ang="0">
                  <a:pos x="20" y="0"/>
                </a:cxn>
                <a:cxn ang="0">
                  <a:pos x="22" y="8"/>
                </a:cxn>
                <a:cxn ang="0">
                  <a:pos x="20" y="14"/>
                </a:cxn>
                <a:cxn ang="0">
                  <a:pos x="26" y="6"/>
                </a:cxn>
                <a:cxn ang="0">
                  <a:pos x="26" y="2"/>
                </a:cxn>
                <a:cxn ang="0">
                  <a:pos x="30" y="6"/>
                </a:cxn>
                <a:cxn ang="0">
                  <a:pos x="30" y="12"/>
                </a:cxn>
                <a:cxn ang="0">
                  <a:pos x="24" y="18"/>
                </a:cxn>
                <a:cxn ang="0">
                  <a:pos x="22" y="16"/>
                </a:cxn>
                <a:cxn ang="0">
                  <a:pos x="18" y="24"/>
                </a:cxn>
                <a:cxn ang="0">
                  <a:pos x="16" y="18"/>
                </a:cxn>
                <a:cxn ang="0">
                  <a:pos x="8" y="26"/>
                </a:cxn>
                <a:cxn ang="0">
                  <a:pos x="6" y="24"/>
                </a:cxn>
                <a:cxn ang="0">
                  <a:pos x="0" y="26"/>
                </a:cxn>
                <a:cxn ang="0">
                  <a:pos x="2" y="20"/>
                </a:cxn>
                <a:cxn ang="0">
                  <a:pos x="12" y="16"/>
                </a:cxn>
                <a:cxn ang="0">
                  <a:pos x="18" y="0"/>
                </a:cxn>
                <a:cxn ang="0">
                  <a:pos x="18" y="0"/>
                </a:cxn>
              </a:cxnLst>
              <a:rect l="0" t="0" r="r" b="b"/>
              <a:pathLst>
                <a:path w="30" h="26">
                  <a:moveTo>
                    <a:pt x="18" y="0"/>
                  </a:moveTo>
                  <a:lnTo>
                    <a:pt x="20" y="0"/>
                  </a:lnTo>
                  <a:lnTo>
                    <a:pt x="22" y="8"/>
                  </a:lnTo>
                  <a:lnTo>
                    <a:pt x="20" y="14"/>
                  </a:lnTo>
                  <a:lnTo>
                    <a:pt x="26" y="6"/>
                  </a:lnTo>
                  <a:lnTo>
                    <a:pt x="26" y="2"/>
                  </a:lnTo>
                  <a:lnTo>
                    <a:pt x="30" y="6"/>
                  </a:lnTo>
                  <a:lnTo>
                    <a:pt x="30" y="12"/>
                  </a:lnTo>
                  <a:lnTo>
                    <a:pt x="24" y="18"/>
                  </a:lnTo>
                  <a:lnTo>
                    <a:pt x="22" y="16"/>
                  </a:lnTo>
                  <a:lnTo>
                    <a:pt x="18" y="24"/>
                  </a:lnTo>
                  <a:lnTo>
                    <a:pt x="16" y="18"/>
                  </a:lnTo>
                  <a:lnTo>
                    <a:pt x="8" y="26"/>
                  </a:lnTo>
                  <a:lnTo>
                    <a:pt x="6" y="24"/>
                  </a:lnTo>
                  <a:lnTo>
                    <a:pt x="0" y="26"/>
                  </a:lnTo>
                  <a:lnTo>
                    <a:pt x="2" y="20"/>
                  </a:lnTo>
                  <a:lnTo>
                    <a:pt x="12" y="16"/>
                  </a:lnTo>
                  <a:lnTo>
                    <a:pt x="18" y="0"/>
                  </a:lnTo>
                  <a:lnTo>
                    <a:pt x="1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5" name="Freeform 478">
              <a:extLst>
                <a:ext uri="{FF2B5EF4-FFF2-40B4-BE49-F238E27FC236}">
                  <a16:creationId xmlns:a16="http://schemas.microsoft.com/office/drawing/2014/main" xmlns="" id="{3F73DECD-D4AF-4AC7-84A8-8B8D28CCD077}"/>
                </a:ext>
              </a:extLst>
            </p:cNvPr>
            <p:cNvSpPr>
              <a:spLocks/>
            </p:cNvSpPr>
            <p:nvPr/>
          </p:nvSpPr>
          <p:spPr bwMode="auto">
            <a:xfrm>
              <a:off x="4656138" y="2427288"/>
              <a:ext cx="19050" cy="22225"/>
            </a:xfrm>
            <a:custGeom>
              <a:avLst/>
              <a:gdLst/>
              <a:ahLst/>
              <a:cxnLst>
                <a:cxn ang="0">
                  <a:pos x="0" y="10"/>
                </a:cxn>
                <a:cxn ang="0">
                  <a:pos x="6" y="2"/>
                </a:cxn>
                <a:cxn ang="0">
                  <a:pos x="8" y="4"/>
                </a:cxn>
                <a:cxn ang="0">
                  <a:pos x="8" y="0"/>
                </a:cxn>
                <a:cxn ang="0">
                  <a:pos x="12" y="4"/>
                </a:cxn>
                <a:cxn ang="0">
                  <a:pos x="12" y="10"/>
                </a:cxn>
                <a:cxn ang="0">
                  <a:pos x="6" y="14"/>
                </a:cxn>
                <a:cxn ang="0">
                  <a:pos x="6" y="12"/>
                </a:cxn>
                <a:cxn ang="0">
                  <a:pos x="8" y="8"/>
                </a:cxn>
                <a:cxn ang="0">
                  <a:pos x="0" y="12"/>
                </a:cxn>
                <a:cxn ang="0">
                  <a:pos x="0" y="10"/>
                </a:cxn>
                <a:cxn ang="0">
                  <a:pos x="0" y="10"/>
                </a:cxn>
              </a:cxnLst>
              <a:rect l="0" t="0" r="r" b="b"/>
              <a:pathLst>
                <a:path w="12" h="14">
                  <a:moveTo>
                    <a:pt x="0" y="10"/>
                  </a:moveTo>
                  <a:lnTo>
                    <a:pt x="6" y="2"/>
                  </a:lnTo>
                  <a:lnTo>
                    <a:pt x="8" y="4"/>
                  </a:lnTo>
                  <a:lnTo>
                    <a:pt x="8" y="0"/>
                  </a:lnTo>
                  <a:lnTo>
                    <a:pt x="12" y="4"/>
                  </a:lnTo>
                  <a:lnTo>
                    <a:pt x="12" y="10"/>
                  </a:lnTo>
                  <a:lnTo>
                    <a:pt x="6" y="14"/>
                  </a:lnTo>
                  <a:lnTo>
                    <a:pt x="6" y="12"/>
                  </a:lnTo>
                  <a:lnTo>
                    <a:pt x="8" y="8"/>
                  </a:lnTo>
                  <a:lnTo>
                    <a:pt x="0" y="12"/>
                  </a:lnTo>
                  <a:lnTo>
                    <a:pt x="0" y="10"/>
                  </a:lnTo>
                  <a:lnTo>
                    <a:pt x="0"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6" name="Freeform 479">
              <a:extLst>
                <a:ext uri="{FF2B5EF4-FFF2-40B4-BE49-F238E27FC236}">
                  <a16:creationId xmlns:a16="http://schemas.microsoft.com/office/drawing/2014/main" xmlns="" id="{34EDE118-C4F0-41C3-AF6C-BA4EFB2362D5}"/>
                </a:ext>
              </a:extLst>
            </p:cNvPr>
            <p:cNvSpPr>
              <a:spLocks/>
            </p:cNvSpPr>
            <p:nvPr/>
          </p:nvSpPr>
          <p:spPr bwMode="auto">
            <a:xfrm>
              <a:off x="4678363" y="2405063"/>
              <a:ext cx="15875" cy="19050"/>
            </a:xfrm>
            <a:custGeom>
              <a:avLst/>
              <a:gdLst/>
              <a:ahLst/>
              <a:cxnLst>
                <a:cxn ang="0">
                  <a:pos x="4" y="4"/>
                </a:cxn>
                <a:cxn ang="0">
                  <a:pos x="6" y="0"/>
                </a:cxn>
                <a:cxn ang="0">
                  <a:pos x="10" y="2"/>
                </a:cxn>
                <a:cxn ang="0">
                  <a:pos x="4" y="12"/>
                </a:cxn>
                <a:cxn ang="0">
                  <a:pos x="0" y="10"/>
                </a:cxn>
                <a:cxn ang="0">
                  <a:pos x="4" y="4"/>
                </a:cxn>
                <a:cxn ang="0">
                  <a:pos x="4" y="4"/>
                </a:cxn>
              </a:cxnLst>
              <a:rect l="0" t="0" r="r" b="b"/>
              <a:pathLst>
                <a:path w="10" h="12">
                  <a:moveTo>
                    <a:pt x="4" y="4"/>
                  </a:moveTo>
                  <a:lnTo>
                    <a:pt x="6" y="0"/>
                  </a:lnTo>
                  <a:lnTo>
                    <a:pt x="10" y="2"/>
                  </a:lnTo>
                  <a:lnTo>
                    <a:pt x="4" y="12"/>
                  </a:lnTo>
                  <a:lnTo>
                    <a:pt x="0" y="10"/>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7" name="Freeform 480">
              <a:extLst>
                <a:ext uri="{FF2B5EF4-FFF2-40B4-BE49-F238E27FC236}">
                  <a16:creationId xmlns:a16="http://schemas.microsoft.com/office/drawing/2014/main" xmlns="" id="{D3E83A02-4220-4BF0-A457-E5415BAA056C}"/>
                </a:ext>
              </a:extLst>
            </p:cNvPr>
            <p:cNvSpPr>
              <a:spLocks/>
            </p:cNvSpPr>
            <p:nvPr/>
          </p:nvSpPr>
          <p:spPr bwMode="auto">
            <a:xfrm>
              <a:off x="4662488" y="2487613"/>
              <a:ext cx="12700" cy="12700"/>
            </a:xfrm>
            <a:custGeom>
              <a:avLst/>
              <a:gdLst/>
              <a:ahLst/>
              <a:cxnLst>
                <a:cxn ang="0">
                  <a:pos x="2" y="4"/>
                </a:cxn>
                <a:cxn ang="0">
                  <a:pos x="2" y="0"/>
                </a:cxn>
                <a:cxn ang="0">
                  <a:pos x="8" y="2"/>
                </a:cxn>
                <a:cxn ang="0">
                  <a:pos x="2" y="8"/>
                </a:cxn>
                <a:cxn ang="0">
                  <a:pos x="0" y="6"/>
                </a:cxn>
                <a:cxn ang="0">
                  <a:pos x="2" y="4"/>
                </a:cxn>
                <a:cxn ang="0">
                  <a:pos x="2" y="4"/>
                </a:cxn>
              </a:cxnLst>
              <a:rect l="0" t="0" r="r" b="b"/>
              <a:pathLst>
                <a:path w="8" h="8">
                  <a:moveTo>
                    <a:pt x="2" y="4"/>
                  </a:moveTo>
                  <a:lnTo>
                    <a:pt x="2" y="0"/>
                  </a:lnTo>
                  <a:lnTo>
                    <a:pt x="8" y="2"/>
                  </a:lnTo>
                  <a:lnTo>
                    <a:pt x="2" y="8"/>
                  </a:lnTo>
                  <a:lnTo>
                    <a:pt x="0" y="6"/>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8" name="Freeform 481">
              <a:extLst>
                <a:ext uri="{FF2B5EF4-FFF2-40B4-BE49-F238E27FC236}">
                  <a16:creationId xmlns:a16="http://schemas.microsoft.com/office/drawing/2014/main" xmlns="" id="{37EA31F5-14E5-47FF-A19E-6BE9D9F5FAE2}"/>
                </a:ext>
              </a:extLst>
            </p:cNvPr>
            <p:cNvSpPr>
              <a:spLocks/>
            </p:cNvSpPr>
            <p:nvPr/>
          </p:nvSpPr>
          <p:spPr bwMode="auto">
            <a:xfrm>
              <a:off x="4706938" y="2389188"/>
              <a:ext cx="25400" cy="31750"/>
            </a:xfrm>
            <a:custGeom>
              <a:avLst/>
              <a:gdLst/>
              <a:ahLst/>
              <a:cxnLst>
                <a:cxn ang="0">
                  <a:pos x="2" y="14"/>
                </a:cxn>
                <a:cxn ang="0">
                  <a:pos x="0" y="12"/>
                </a:cxn>
                <a:cxn ang="0">
                  <a:pos x="2" y="12"/>
                </a:cxn>
                <a:cxn ang="0">
                  <a:pos x="2" y="8"/>
                </a:cxn>
                <a:cxn ang="0">
                  <a:pos x="8" y="4"/>
                </a:cxn>
                <a:cxn ang="0">
                  <a:pos x="10" y="4"/>
                </a:cxn>
                <a:cxn ang="0">
                  <a:pos x="8" y="0"/>
                </a:cxn>
                <a:cxn ang="0">
                  <a:pos x="12" y="0"/>
                </a:cxn>
                <a:cxn ang="0">
                  <a:pos x="16" y="8"/>
                </a:cxn>
                <a:cxn ang="0">
                  <a:pos x="14" y="16"/>
                </a:cxn>
                <a:cxn ang="0">
                  <a:pos x="0" y="20"/>
                </a:cxn>
                <a:cxn ang="0">
                  <a:pos x="0" y="18"/>
                </a:cxn>
                <a:cxn ang="0">
                  <a:pos x="2" y="16"/>
                </a:cxn>
                <a:cxn ang="0">
                  <a:pos x="2" y="14"/>
                </a:cxn>
                <a:cxn ang="0">
                  <a:pos x="2" y="14"/>
                </a:cxn>
              </a:cxnLst>
              <a:rect l="0" t="0" r="r" b="b"/>
              <a:pathLst>
                <a:path w="16" h="20">
                  <a:moveTo>
                    <a:pt x="2" y="14"/>
                  </a:moveTo>
                  <a:lnTo>
                    <a:pt x="0" y="12"/>
                  </a:lnTo>
                  <a:lnTo>
                    <a:pt x="2" y="12"/>
                  </a:lnTo>
                  <a:lnTo>
                    <a:pt x="2" y="8"/>
                  </a:lnTo>
                  <a:lnTo>
                    <a:pt x="8" y="4"/>
                  </a:lnTo>
                  <a:lnTo>
                    <a:pt x="10" y="4"/>
                  </a:lnTo>
                  <a:lnTo>
                    <a:pt x="8" y="0"/>
                  </a:lnTo>
                  <a:lnTo>
                    <a:pt x="12" y="0"/>
                  </a:lnTo>
                  <a:lnTo>
                    <a:pt x="16" y="8"/>
                  </a:lnTo>
                  <a:lnTo>
                    <a:pt x="14" y="16"/>
                  </a:lnTo>
                  <a:lnTo>
                    <a:pt x="0" y="20"/>
                  </a:lnTo>
                  <a:lnTo>
                    <a:pt x="0" y="18"/>
                  </a:lnTo>
                  <a:lnTo>
                    <a:pt x="2" y="16"/>
                  </a:lnTo>
                  <a:lnTo>
                    <a:pt x="2" y="14"/>
                  </a:lnTo>
                  <a:lnTo>
                    <a:pt x="2"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09" name="Freeform 482">
              <a:extLst>
                <a:ext uri="{FF2B5EF4-FFF2-40B4-BE49-F238E27FC236}">
                  <a16:creationId xmlns:a16="http://schemas.microsoft.com/office/drawing/2014/main" xmlns="" id="{A37A3435-F9CA-49A4-9EAC-DF60FA90CCD8}"/>
                </a:ext>
              </a:extLst>
            </p:cNvPr>
            <p:cNvSpPr>
              <a:spLocks/>
            </p:cNvSpPr>
            <p:nvPr/>
          </p:nvSpPr>
          <p:spPr bwMode="auto">
            <a:xfrm>
              <a:off x="4732338" y="2373313"/>
              <a:ext cx="22225" cy="19050"/>
            </a:xfrm>
            <a:custGeom>
              <a:avLst/>
              <a:gdLst/>
              <a:ahLst/>
              <a:cxnLst>
                <a:cxn ang="0">
                  <a:pos x="4" y="6"/>
                </a:cxn>
                <a:cxn ang="0">
                  <a:pos x="10" y="4"/>
                </a:cxn>
                <a:cxn ang="0">
                  <a:pos x="10" y="0"/>
                </a:cxn>
                <a:cxn ang="0">
                  <a:pos x="14" y="2"/>
                </a:cxn>
                <a:cxn ang="0">
                  <a:pos x="10" y="8"/>
                </a:cxn>
                <a:cxn ang="0">
                  <a:pos x="4" y="12"/>
                </a:cxn>
                <a:cxn ang="0">
                  <a:pos x="0" y="10"/>
                </a:cxn>
                <a:cxn ang="0">
                  <a:pos x="4" y="6"/>
                </a:cxn>
                <a:cxn ang="0">
                  <a:pos x="4" y="6"/>
                </a:cxn>
              </a:cxnLst>
              <a:rect l="0" t="0" r="r" b="b"/>
              <a:pathLst>
                <a:path w="14" h="12">
                  <a:moveTo>
                    <a:pt x="4" y="6"/>
                  </a:moveTo>
                  <a:lnTo>
                    <a:pt x="10" y="4"/>
                  </a:lnTo>
                  <a:lnTo>
                    <a:pt x="10" y="0"/>
                  </a:lnTo>
                  <a:lnTo>
                    <a:pt x="14" y="2"/>
                  </a:lnTo>
                  <a:lnTo>
                    <a:pt x="10" y="8"/>
                  </a:lnTo>
                  <a:lnTo>
                    <a:pt x="4" y="12"/>
                  </a:lnTo>
                  <a:lnTo>
                    <a:pt x="0" y="10"/>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0" name="Freeform 483">
              <a:extLst>
                <a:ext uri="{FF2B5EF4-FFF2-40B4-BE49-F238E27FC236}">
                  <a16:creationId xmlns:a16="http://schemas.microsoft.com/office/drawing/2014/main" xmlns="" id="{7D681356-63FD-4283-9DC6-96FD13772F5B}"/>
                </a:ext>
              </a:extLst>
            </p:cNvPr>
            <p:cNvSpPr>
              <a:spLocks/>
            </p:cNvSpPr>
            <p:nvPr/>
          </p:nvSpPr>
          <p:spPr bwMode="auto">
            <a:xfrm>
              <a:off x="4751388" y="2360613"/>
              <a:ext cx="12700" cy="15875"/>
            </a:xfrm>
            <a:custGeom>
              <a:avLst/>
              <a:gdLst/>
              <a:ahLst/>
              <a:cxnLst>
                <a:cxn ang="0">
                  <a:pos x="0" y="0"/>
                </a:cxn>
                <a:cxn ang="0">
                  <a:pos x="8" y="2"/>
                </a:cxn>
                <a:cxn ang="0">
                  <a:pos x="4" y="10"/>
                </a:cxn>
                <a:cxn ang="0">
                  <a:pos x="0" y="6"/>
                </a:cxn>
                <a:cxn ang="0">
                  <a:pos x="0" y="0"/>
                </a:cxn>
                <a:cxn ang="0">
                  <a:pos x="0" y="0"/>
                </a:cxn>
              </a:cxnLst>
              <a:rect l="0" t="0" r="r" b="b"/>
              <a:pathLst>
                <a:path w="8" h="10">
                  <a:moveTo>
                    <a:pt x="0" y="0"/>
                  </a:moveTo>
                  <a:lnTo>
                    <a:pt x="8" y="2"/>
                  </a:lnTo>
                  <a:lnTo>
                    <a:pt x="4" y="10"/>
                  </a:lnTo>
                  <a:lnTo>
                    <a:pt x="0"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1" name="Freeform 484">
              <a:extLst>
                <a:ext uri="{FF2B5EF4-FFF2-40B4-BE49-F238E27FC236}">
                  <a16:creationId xmlns:a16="http://schemas.microsoft.com/office/drawing/2014/main" xmlns="" id="{5FEECC40-D7B0-4AC5-BABE-0DAC4C8E1984}"/>
                </a:ext>
              </a:extLst>
            </p:cNvPr>
            <p:cNvSpPr>
              <a:spLocks/>
            </p:cNvSpPr>
            <p:nvPr/>
          </p:nvSpPr>
          <p:spPr bwMode="auto">
            <a:xfrm>
              <a:off x="4764088" y="2347913"/>
              <a:ext cx="12700" cy="9525"/>
            </a:xfrm>
            <a:custGeom>
              <a:avLst/>
              <a:gdLst/>
              <a:ahLst/>
              <a:cxnLst>
                <a:cxn ang="0">
                  <a:pos x="4" y="4"/>
                </a:cxn>
                <a:cxn ang="0">
                  <a:pos x="8" y="6"/>
                </a:cxn>
                <a:cxn ang="0">
                  <a:pos x="2" y="6"/>
                </a:cxn>
                <a:cxn ang="0">
                  <a:pos x="0" y="0"/>
                </a:cxn>
                <a:cxn ang="0">
                  <a:pos x="4" y="4"/>
                </a:cxn>
                <a:cxn ang="0">
                  <a:pos x="4" y="4"/>
                </a:cxn>
              </a:cxnLst>
              <a:rect l="0" t="0" r="r" b="b"/>
              <a:pathLst>
                <a:path w="8" h="6">
                  <a:moveTo>
                    <a:pt x="4" y="4"/>
                  </a:moveTo>
                  <a:lnTo>
                    <a:pt x="8" y="6"/>
                  </a:lnTo>
                  <a:lnTo>
                    <a:pt x="2" y="6"/>
                  </a:lnTo>
                  <a:lnTo>
                    <a:pt x="0" y="0"/>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2" name="Freeform 485">
              <a:extLst>
                <a:ext uri="{FF2B5EF4-FFF2-40B4-BE49-F238E27FC236}">
                  <a16:creationId xmlns:a16="http://schemas.microsoft.com/office/drawing/2014/main" xmlns="" id="{0960CF48-4D9F-48E9-B9D3-85C029297C8B}"/>
                </a:ext>
              </a:extLst>
            </p:cNvPr>
            <p:cNvSpPr>
              <a:spLocks/>
            </p:cNvSpPr>
            <p:nvPr/>
          </p:nvSpPr>
          <p:spPr bwMode="auto">
            <a:xfrm>
              <a:off x="4783138" y="2347913"/>
              <a:ext cx="9525" cy="12700"/>
            </a:xfrm>
            <a:custGeom>
              <a:avLst/>
              <a:gdLst/>
              <a:ahLst/>
              <a:cxnLst>
                <a:cxn ang="0">
                  <a:pos x="4" y="0"/>
                </a:cxn>
                <a:cxn ang="0">
                  <a:pos x="6" y="2"/>
                </a:cxn>
                <a:cxn ang="0">
                  <a:pos x="4" y="8"/>
                </a:cxn>
                <a:cxn ang="0">
                  <a:pos x="0" y="6"/>
                </a:cxn>
                <a:cxn ang="0">
                  <a:pos x="4" y="0"/>
                </a:cxn>
                <a:cxn ang="0">
                  <a:pos x="4" y="0"/>
                </a:cxn>
              </a:cxnLst>
              <a:rect l="0" t="0" r="r" b="b"/>
              <a:pathLst>
                <a:path w="6" h="8">
                  <a:moveTo>
                    <a:pt x="4" y="0"/>
                  </a:moveTo>
                  <a:lnTo>
                    <a:pt x="6" y="2"/>
                  </a:lnTo>
                  <a:lnTo>
                    <a:pt x="4" y="8"/>
                  </a:lnTo>
                  <a:lnTo>
                    <a:pt x="0"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3" name="Freeform 486">
              <a:extLst>
                <a:ext uri="{FF2B5EF4-FFF2-40B4-BE49-F238E27FC236}">
                  <a16:creationId xmlns:a16="http://schemas.microsoft.com/office/drawing/2014/main" xmlns="" id="{F7B3B113-871D-40F4-8167-4B5873F70F00}"/>
                </a:ext>
              </a:extLst>
            </p:cNvPr>
            <p:cNvSpPr>
              <a:spLocks/>
            </p:cNvSpPr>
            <p:nvPr/>
          </p:nvSpPr>
          <p:spPr bwMode="auto">
            <a:xfrm>
              <a:off x="4827588" y="2341563"/>
              <a:ext cx="9525" cy="6350"/>
            </a:xfrm>
            <a:custGeom>
              <a:avLst/>
              <a:gdLst/>
              <a:ahLst/>
              <a:cxnLst>
                <a:cxn ang="0">
                  <a:pos x="4" y="4"/>
                </a:cxn>
                <a:cxn ang="0">
                  <a:pos x="0" y="0"/>
                </a:cxn>
                <a:cxn ang="0">
                  <a:pos x="4" y="0"/>
                </a:cxn>
                <a:cxn ang="0">
                  <a:pos x="6" y="4"/>
                </a:cxn>
                <a:cxn ang="0">
                  <a:pos x="4" y="4"/>
                </a:cxn>
                <a:cxn ang="0">
                  <a:pos x="4" y="4"/>
                </a:cxn>
              </a:cxnLst>
              <a:rect l="0" t="0" r="r" b="b"/>
              <a:pathLst>
                <a:path w="6" h="4">
                  <a:moveTo>
                    <a:pt x="4" y="4"/>
                  </a:moveTo>
                  <a:lnTo>
                    <a:pt x="0" y="0"/>
                  </a:lnTo>
                  <a:lnTo>
                    <a:pt x="4" y="0"/>
                  </a:lnTo>
                  <a:lnTo>
                    <a:pt x="6" y="4"/>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4" name="Freeform 487">
              <a:extLst>
                <a:ext uri="{FF2B5EF4-FFF2-40B4-BE49-F238E27FC236}">
                  <a16:creationId xmlns:a16="http://schemas.microsoft.com/office/drawing/2014/main" xmlns="" id="{6BAAD187-860B-4598-8A63-54E470784B48}"/>
                </a:ext>
              </a:extLst>
            </p:cNvPr>
            <p:cNvSpPr>
              <a:spLocks/>
            </p:cNvSpPr>
            <p:nvPr/>
          </p:nvSpPr>
          <p:spPr bwMode="auto">
            <a:xfrm>
              <a:off x="4818063" y="2319338"/>
              <a:ext cx="22225" cy="15875"/>
            </a:xfrm>
            <a:custGeom>
              <a:avLst/>
              <a:gdLst/>
              <a:ahLst/>
              <a:cxnLst>
                <a:cxn ang="0">
                  <a:pos x="4" y="2"/>
                </a:cxn>
                <a:cxn ang="0">
                  <a:pos x="12" y="0"/>
                </a:cxn>
                <a:cxn ang="0">
                  <a:pos x="14" y="2"/>
                </a:cxn>
                <a:cxn ang="0">
                  <a:pos x="12" y="8"/>
                </a:cxn>
                <a:cxn ang="0">
                  <a:pos x="2" y="10"/>
                </a:cxn>
                <a:cxn ang="0">
                  <a:pos x="0" y="4"/>
                </a:cxn>
                <a:cxn ang="0">
                  <a:pos x="4" y="2"/>
                </a:cxn>
                <a:cxn ang="0">
                  <a:pos x="4" y="2"/>
                </a:cxn>
              </a:cxnLst>
              <a:rect l="0" t="0" r="r" b="b"/>
              <a:pathLst>
                <a:path w="14" h="10">
                  <a:moveTo>
                    <a:pt x="4" y="2"/>
                  </a:moveTo>
                  <a:lnTo>
                    <a:pt x="12" y="0"/>
                  </a:lnTo>
                  <a:lnTo>
                    <a:pt x="14" y="2"/>
                  </a:lnTo>
                  <a:lnTo>
                    <a:pt x="12" y="8"/>
                  </a:lnTo>
                  <a:lnTo>
                    <a:pt x="2" y="10"/>
                  </a:lnTo>
                  <a:lnTo>
                    <a:pt x="0"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5" name="Freeform 488">
              <a:extLst>
                <a:ext uri="{FF2B5EF4-FFF2-40B4-BE49-F238E27FC236}">
                  <a16:creationId xmlns:a16="http://schemas.microsoft.com/office/drawing/2014/main" xmlns="" id="{A6816C96-7E5C-4E5B-AF3B-9475F53B6DDD}"/>
                </a:ext>
              </a:extLst>
            </p:cNvPr>
            <p:cNvSpPr>
              <a:spLocks/>
            </p:cNvSpPr>
            <p:nvPr/>
          </p:nvSpPr>
          <p:spPr bwMode="auto">
            <a:xfrm>
              <a:off x="4837113" y="2328863"/>
              <a:ext cx="12700" cy="15875"/>
            </a:xfrm>
            <a:custGeom>
              <a:avLst/>
              <a:gdLst/>
              <a:ahLst/>
              <a:cxnLst>
                <a:cxn ang="0">
                  <a:pos x="6" y="8"/>
                </a:cxn>
                <a:cxn ang="0">
                  <a:pos x="2" y="10"/>
                </a:cxn>
                <a:cxn ang="0">
                  <a:pos x="0" y="4"/>
                </a:cxn>
                <a:cxn ang="0">
                  <a:pos x="6" y="0"/>
                </a:cxn>
                <a:cxn ang="0">
                  <a:pos x="8" y="4"/>
                </a:cxn>
                <a:cxn ang="0">
                  <a:pos x="6" y="8"/>
                </a:cxn>
                <a:cxn ang="0">
                  <a:pos x="6" y="8"/>
                </a:cxn>
              </a:cxnLst>
              <a:rect l="0" t="0" r="r" b="b"/>
              <a:pathLst>
                <a:path w="8" h="10">
                  <a:moveTo>
                    <a:pt x="6" y="8"/>
                  </a:moveTo>
                  <a:lnTo>
                    <a:pt x="2" y="10"/>
                  </a:lnTo>
                  <a:lnTo>
                    <a:pt x="0" y="4"/>
                  </a:lnTo>
                  <a:lnTo>
                    <a:pt x="6" y="0"/>
                  </a:lnTo>
                  <a:lnTo>
                    <a:pt x="8" y="4"/>
                  </a:lnTo>
                  <a:lnTo>
                    <a:pt x="6" y="8"/>
                  </a:lnTo>
                  <a:lnTo>
                    <a:pt x="6"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6" name="Freeform 489">
              <a:extLst>
                <a:ext uri="{FF2B5EF4-FFF2-40B4-BE49-F238E27FC236}">
                  <a16:creationId xmlns:a16="http://schemas.microsoft.com/office/drawing/2014/main" xmlns="" id="{A7A46728-7D0F-4BE0-8DEC-F38E970E72E9}"/>
                </a:ext>
              </a:extLst>
            </p:cNvPr>
            <p:cNvSpPr>
              <a:spLocks/>
            </p:cNvSpPr>
            <p:nvPr/>
          </p:nvSpPr>
          <p:spPr bwMode="auto">
            <a:xfrm>
              <a:off x="4852988" y="2319338"/>
              <a:ext cx="6350" cy="12700"/>
            </a:xfrm>
            <a:custGeom>
              <a:avLst/>
              <a:gdLst/>
              <a:ahLst/>
              <a:cxnLst>
                <a:cxn ang="0">
                  <a:pos x="4" y="6"/>
                </a:cxn>
                <a:cxn ang="0">
                  <a:pos x="2" y="8"/>
                </a:cxn>
                <a:cxn ang="0">
                  <a:pos x="0" y="0"/>
                </a:cxn>
                <a:cxn ang="0">
                  <a:pos x="4" y="2"/>
                </a:cxn>
                <a:cxn ang="0">
                  <a:pos x="4" y="6"/>
                </a:cxn>
                <a:cxn ang="0">
                  <a:pos x="4" y="6"/>
                </a:cxn>
                <a:cxn ang="0">
                  <a:pos x="4" y="6"/>
                </a:cxn>
              </a:cxnLst>
              <a:rect l="0" t="0" r="r" b="b"/>
              <a:pathLst>
                <a:path w="4" h="8">
                  <a:moveTo>
                    <a:pt x="4" y="6"/>
                  </a:moveTo>
                  <a:lnTo>
                    <a:pt x="2" y="8"/>
                  </a:lnTo>
                  <a:lnTo>
                    <a:pt x="0" y="0"/>
                  </a:lnTo>
                  <a:lnTo>
                    <a:pt x="4" y="2"/>
                  </a:lnTo>
                  <a:lnTo>
                    <a:pt x="4" y="6"/>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7" name="Freeform 490">
              <a:extLst>
                <a:ext uri="{FF2B5EF4-FFF2-40B4-BE49-F238E27FC236}">
                  <a16:creationId xmlns:a16="http://schemas.microsoft.com/office/drawing/2014/main" xmlns="" id="{2C6145F6-D754-4743-AD3C-491A4F87D9D5}"/>
                </a:ext>
              </a:extLst>
            </p:cNvPr>
            <p:cNvSpPr>
              <a:spLocks/>
            </p:cNvSpPr>
            <p:nvPr/>
          </p:nvSpPr>
          <p:spPr bwMode="auto">
            <a:xfrm>
              <a:off x="4887913" y="2290763"/>
              <a:ext cx="12700" cy="12700"/>
            </a:xfrm>
            <a:custGeom>
              <a:avLst/>
              <a:gdLst/>
              <a:ahLst/>
              <a:cxnLst>
                <a:cxn ang="0">
                  <a:pos x="6" y="2"/>
                </a:cxn>
                <a:cxn ang="0">
                  <a:pos x="8" y="8"/>
                </a:cxn>
                <a:cxn ang="0">
                  <a:pos x="0" y="4"/>
                </a:cxn>
                <a:cxn ang="0">
                  <a:pos x="4" y="0"/>
                </a:cxn>
                <a:cxn ang="0">
                  <a:pos x="6" y="2"/>
                </a:cxn>
                <a:cxn ang="0">
                  <a:pos x="6" y="2"/>
                </a:cxn>
              </a:cxnLst>
              <a:rect l="0" t="0" r="r" b="b"/>
              <a:pathLst>
                <a:path w="8" h="8">
                  <a:moveTo>
                    <a:pt x="6" y="2"/>
                  </a:moveTo>
                  <a:lnTo>
                    <a:pt x="8" y="8"/>
                  </a:lnTo>
                  <a:lnTo>
                    <a:pt x="0" y="4"/>
                  </a:lnTo>
                  <a:lnTo>
                    <a:pt x="4" y="0"/>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8" name="Freeform 491">
              <a:extLst>
                <a:ext uri="{FF2B5EF4-FFF2-40B4-BE49-F238E27FC236}">
                  <a16:creationId xmlns:a16="http://schemas.microsoft.com/office/drawing/2014/main" xmlns="" id="{726FFAB3-E58C-40FC-8B30-1D039C05B59E}"/>
                </a:ext>
              </a:extLst>
            </p:cNvPr>
            <p:cNvSpPr>
              <a:spLocks/>
            </p:cNvSpPr>
            <p:nvPr/>
          </p:nvSpPr>
          <p:spPr bwMode="auto">
            <a:xfrm>
              <a:off x="4529138" y="2706688"/>
              <a:ext cx="15875" cy="9525"/>
            </a:xfrm>
            <a:custGeom>
              <a:avLst/>
              <a:gdLst/>
              <a:ahLst/>
              <a:cxnLst>
                <a:cxn ang="0">
                  <a:pos x="0" y="4"/>
                </a:cxn>
                <a:cxn ang="0">
                  <a:pos x="6" y="0"/>
                </a:cxn>
                <a:cxn ang="0">
                  <a:pos x="8" y="0"/>
                </a:cxn>
                <a:cxn ang="0">
                  <a:pos x="10" y="2"/>
                </a:cxn>
                <a:cxn ang="0">
                  <a:pos x="2" y="6"/>
                </a:cxn>
                <a:cxn ang="0">
                  <a:pos x="0" y="4"/>
                </a:cxn>
                <a:cxn ang="0">
                  <a:pos x="0" y="4"/>
                </a:cxn>
              </a:cxnLst>
              <a:rect l="0" t="0" r="r" b="b"/>
              <a:pathLst>
                <a:path w="10" h="6">
                  <a:moveTo>
                    <a:pt x="0" y="4"/>
                  </a:moveTo>
                  <a:lnTo>
                    <a:pt x="6" y="0"/>
                  </a:lnTo>
                  <a:lnTo>
                    <a:pt x="8" y="0"/>
                  </a:lnTo>
                  <a:lnTo>
                    <a:pt x="10" y="2"/>
                  </a:lnTo>
                  <a:lnTo>
                    <a:pt x="2" y="6"/>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19" name="Freeform 492">
              <a:extLst>
                <a:ext uri="{FF2B5EF4-FFF2-40B4-BE49-F238E27FC236}">
                  <a16:creationId xmlns:a16="http://schemas.microsoft.com/office/drawing/2014/main" xmlns="" id="{323B05B6-B86A-437D-86D8-58BBEB0E203F}"/>
                </a:ext>
              </a:extLst>
            </p:cNvPr>
            <p:cNvSpPr>
              <a:spLocks/>
            </p:cNvSpPr>
            <p:nvPr/>
          </p:nvSpPr>
          <p:spPr bwMode="auto">
            <a:xfrm>
              <a:off x="4471988" y="2767013"/>
              <a:ext cx="3175" cy="6350"/>
            </a:xfrm>
            <a:custGeom>
              <a:avLst/>
              <a:gdLst/>
              <a:ahLst/>
              <a:cxnLst>
                <a:cxn ang="0">
                  <a:pos x="2" y="4"/>
                </a:cxn>
                <a:cxn ang="0">
                  <a:pos x="2" y="0"/>
                </a:cxn>
                <a:cxn ang="0">
                  <a:pos x="0" y="0"/>
                </a:cxn>
                <a:cxn ang="0">
                  <a:pos x="2" y="4"/>
                </a:cxn>
                <a:cxn ang="0">
                  <a:pos x="2" y="4"/>
                </a:cxn>
              </a:cxnLst>
              <a:rect l="0" t="0" r="r" b="b"/>
              <a:pathLst>
                <a:path w="2" h="4">
                  <a:moveTo>
                    <a:pt x="2" y="4"/>
                  </a:moveTo>
                  <a:lnTo>
                    <a:pt x="2" y="0"/>
                  </a:lnTo>
                  <a:lnTo>
                    <a:pt x="0" y="0"/>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0" name="Freeform 493">
              <a:extLst>
                <a:ext uri="{FF2B5EF4-FFF2-40B4-BE49-F238E27FC236}">
                  <a16:creationId xmlns:a16="http://schemas.microsoft.com/office/drawing/2014/main" xmlns="" id="{526355EE-CC61-40B4-9E07-12C801CC0657}"/>
                </a:ext>
              </a:extLst>
            </p:cNvPr>
            <p:cNvSpPr>
              <a:spLocks/>
            </p:cNvSpPr>
            <p:nvPr/>
          </p:nvSpPr>
          <p:spPr bwMode="auto">
            <a:xfrm>
              <a:off x="4462463" y="2874963"/>
              <a:ext cx="3175" cy="6350"/>
            </a:xfrm>
            <a:custGeom>
              <a:avLst/>
              <a:gdLst/>
              <a:ahLst/>
              <a:cxnLst>
                <a:cxn ang="0">
                  <a:pos x="2" y="4"/>
                </a:cxn>
                <a:cxn ang="0">
                  <a:pos x="2" y="0"/>
                </a:cxn>
                <a:cxn ang="0">
                  <a:pos x="0" y="0"/>
                </a:cxn>
                <a:cxn ang="0">
                  <a:pos x="0" y="4"/>
                </a:cxn>
                <a:cxn ang="0">
                  <a:pos x="2" y="4"/>
                </a:cxn>
                <a:cxn ang="0">
                  <a:pos x="2" y="4"/>
                </a:cxn>
              </a:cxnLst>
              <a:rect l="0" t="0" r="r" b="b"/>
              <a:pathLst>
                <a:path w="2" h="4">
                  <a:moveTo>
                    <a:pt x="2" y="4"/>
                  </a:moveTo>
                  <a:lnTo>
                    <a:pt x="2" y="0"/>
                  </a:lnTo>
                  <a:lnTo>
                    <a:pt x="0" y="0"/>
                  </a:lnTo>
                  <a:lnTo>
                    <a:pt x="0" y="4"/>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1" name="Freeform 494">
              <a:extLst>
                <a:ext uri="{FF2B5EF4-FFF2-40B4-BE49-F238E27FC236}">
                  <a16:creationId xmlns:a16="http://schemas.microsoft.com/office/drawing/2014/main" xmlns="" id="{5EC766DB-E3AC-4EA9-96C9-8AA5AD6921E2}"/>
                </a:ext>
              </a:extLst>
            </p:cNvPr>
            <p:cNvSpPr>
              <a:spLocks/>
            </p:cNvSpPr>
            <p:nvPr/>
          </p:nvSpPr>
          <p:spPr bwMode="auto">
            <a:xfrm>
              <a:off x="4459288" y="2900363"/>
              <a:ext cx="3175" cy="6350"/>
            </a:xfrm>
            <a:custGeom>
              <a:avLst/>
              <a:gdLst/>
              <a:ahLst/>
              <a:cxnLst>
                <a:cxn ang="0">
                  <a:pos x="2" y="4"/>
                </a:cxn>
                <a:cxn ang="0">
                  <a:pos x="0" y="0"/>
                </a:cxn>
                <a:cxn ang="0">
                  <a:pos x="0" y="4"/>
                </a:cxn>
                <a:cxn ang="0">
                  <a:pos x="2" y="4"/>
                </a:cxn>
                <a:cxn ang="0">
                  <a:pos x="2" y="4"/>
                </a:cxn>
              </a:cxnLst>
              <a:rect l="0" t="0" r="r" b="b"/>
              <a:pathLst>
                <a:path w="2" h="4">
                  <a:moveTo>
                    <a:pt x="2" y="4"/>
                  </a:moveTo>
                  <a:lnTo>
                    <a:pt x="0" y="0"/>
                  </a:lnTo>
                  <a:lnTo>
                    <a:pt x="0" y="4"/>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2" name="Freeform 495">
              <a:extLst>
                <a:ext uri="{FF2B5EF4-FFF2-40B4-BE49-F238E27FC236}">
                  <a16:creationId xmlns:a16="http://schemas.microsoft.com/office/drawing/2014/main" xmlns="" id="{37396E9E-1DA3-4C5E-BA0F-A170FF2E2906}"/>
                </a:ext>
              </a:extLst>
            </p:cNvPr>
            <p:cNvSpPr>
              <a:spLocks/>
            </p:cNvSpPr>
            <p:nvPr/>
          </p:nvSpPr>
          <p:spPr bwMode="auto">
            <a:xfrm>
              <a:off x="3992563" y="3840163"/>
              <a:ext cx="15875" cy="12700"/>
            </a:xfrm>
            <a:custGeom>
              <a:avLst/>
              <a:gdLst/>
              <a:ahLst/>
              <a:cxnLst>
                <a:cxn ang="0">
                  <a:pos x="8" y="0"/>
                </a:cxn>
                <a:cxn ang="0">
                  <a:pos x="0" y="2"/>
                </a:cxn>
                <a:cxn ang="0">
                  <a:pos x="0" y="6"/>
                </a:cxn>
                <a:cxn ang="0">
                  <a:pos x="2" y="8"/>
                </a:cxn>
                <a:cxn ang="0">
                  <a:pos x="6" y="6"/>
                </a:cxn>
                <a:cxn ang="0">
                  <a:pos x="6" y="4"/>
                </a:cxn>
                <a:cxn ang="0">
                  <a:pos x="10" y="0"/>
                </a:cxn>
                <a:cxn ang="0">
                  <a:pos x="8" y="0"/>
                </a:cxn>
                <a:cxn ang="0">
                  <a:pos x="8" y="0"/>
                </a:cxn>
              </a:cxnLst>
              <a:rect l="0" t="0" r="r" b="b"/>
              <a:pathLst>
                <a:path w="10" h="8">
                  <a:moveTo>
                    <a:pt x="8" y="0"/>
                  </a:moveTo>
                  <a:lnTo>
                    <a:pt x="0" y="2"/>
                  </a:lnTo>
                  <a:lnTo>
                    <a:pt x="0" y="6"/>
                  </a:lnTo>
                  <a:lnTo>
                    <a:pt x="2" y="8"/>
                  </a:lnTo>
                  <a:lnTo>
                    <a:pt x="6" y="6"/>
                  </a:lnTo>
                  <a:lnTo>
                    <a:pt x="6" y="4"/>
                  </a:lnTo>
                  <a:lnTo>
                    <a:pt x="10" y="0"/>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3" name="Freeform 496">
              <a:extLst>
                <a:ext uri="{FF2B5EF4-FFF2-40B4-BE49-F238E27FC236}">
                  <a16:creationId xmlns:a16="http://schemas.microsoft.com/office/drawing/2014/main" xmlns="" id="{0B39A323-F45B-4120-9564-E3E751A2C71F}"/>
                </a:ext>
              </a:extLst>
            </p:cNvPr>
            <p:cNvSpPr>
              <a:spLocks/>
            </p:cNvSpPr>
            <p:nvPr/>
          </p:nvSpPr>
          <p:spPr bwMode="auto">
            <a:xfrm>
              <a:off x="4014788" y="3849688"/>
              <a:ext cx="9525" cy="9525"/>
            </a:xfrm>
            <a:custGeom>
              <a:avLst/>
              <a:gdLst/>
              <a:ahLst/>
              <a:cxnLst>
                <a:cxn ang="0">
                  <a:pos x="2" y="0"/>
                </a:cxn>
                <a:cxn ang="0">
                  <a:pos x="0" y="6"/>
                </a:cxn>
                <a:cxn ang="0">
                  <a:pos x="4" y="6"/>
                </a:cxn>
                <a:cxn ang="0">
                  <a:pos x="6" y="4"/>
                </a:cxn>
                <a:cxn ang="0">
                  <a:pos x="6" y="0"/>
                </a:cxn>
                <a:cxn ang="0">
                  <a:pos x="2" y="0"/>
                </a:cxn>
                <a:cxn ang="0">
                  <a:pos x="2" y="0"/>
                </a:cxn>
              </a:cxnLst>
              <a:rect l="0" t="0" r="r" b="b"/>
              <a:pathLst>
                <a:path w="6" h="6">
                  <a:moveTo>
                    <a:pt x="2" y="0"/>
                  </a:moveTo>
                  <a:lnTo>
                    <a:pt x="0" y="6"/>
                  </a:lnTo>
                  <a:lnTo>
                    <a:pt x="4" y="6"/>
                  </a:lnTo>
                  <a:lnTo>
                    <a:pt x="6" y="4"/>
                  </a:lnTo>
                  <a:lnTo>
                    <a:pt x="6"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4" name="Freeform 497">
              <a:extLst>
                <a:ext uri="{FF2B5EF4-FFF2-40B4-BE49-F238E27FC236}">
                  <a16:creationId xmlns:a16="http://schemas.microsoft.com/office/drawing/2014/main" xmlns="" id="{89A7F984-1BF3-4FF0-88F6-A075A9748DB4}"/>
                </a:ext>
              </a:extLst>
            </p:cNvPr>
            <p:cNvSpPr>
              <a:spLocks/>
            </p:cNvSpPr>
            <p:nvPr/>
          </p:nvSpPr>
          <p:spPr bwMode="auto">
            <a:xfrm>
              <a:off x="4046538" y="3833813"/>
              <a:ext cx="9525" cy="15875"/>
            </a:xfrm>
            <a:custGeom>
              <a:avLst/>
              <a:gdLst/>
              <a:ahLst/>
              <a:cxnLst>
                <a:cxn ang="0">
                  <a:pos x="6" y="2"/>
                </a:cxn>
                <a:cxn ang="0">
                  <a:pos x="4" y="0"/>
                </a:cxn>
                <a:cxn ang="0">
                  <a:pos x="0" y="10"/>
                </a:cxn>
                <a:cxn ang="0">
                  <a:pos x="0" y="10"/>
                </a:cxn>
                <a:cxn ang="0">
                  <a:pos x="6" y="6"/>
                </a:cxn>
                <a:cxn ang="0">
                  <a:pos x="6" y="2"/>
                </a:cxn>
                <a:cxn ang="0">
                  <a:pos x="6" y="2"/>
                </a:cxn>
              </a:cxnLst>
              <a:rect l="0" t="0" r="r" b="b"/>
              <a:pathLst>
                <a:path w="6" h="10">
                  <a:moveTo>
                    <a:pt x="6" y="2"/>
                  </a:moveTo>
                  <a:lnTo>
                    <a:pt x="4" y="0"/>
                  </a:lnTo>
                  <a:lnTo>
                    <a:pt x="0" y="10"/>
                  </a:lnTo>
                  <a:lnTo>
                    <a:pt x="0" y="10"/>
                  </a:lnTo>
                  <a:lnTo>
                    <a:pt x="6" y="6"/>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5" name="Freeform 498">
              <a:extLst>
                <a:ext uri="{FF2B5EF4-FFF2-40B4-BE49-F238E27FC236}">
                  <a16:creationId xmlns:a16="http://schemas.microsoft.com/office/drawing/2014/main" xmlns="" id="{3A08C0D0-0B1B-43A2-BA30-DE195F1CD414}"/>
                </a:ext>
              </a:extLst>
            </p:cNvPr>
            <p:cNvSpPr>
              <a:spLocks/>
            </p:cNvSpPr>
            <p:nvPr/>
          </p:nvSpPr>
          <p:spPr bwMode="auto">
            <a:xfrm>
              <a:off x="4056063" y="3824288"/>
              <a:ext cx="9525" cy="6350"/>
            </a:xfrm>
            <a:custGeom>
              <a:avLst/>
              <a:gdLst/>
              <a:ahLst/>
              <a:cxnLst>
                <a:cxn ang="0">
                  <a:pos x="6" y="0"/>
                </a:cxn>
                <a:cxn ang="0">
                  <a:pos x="2" y="2"/>
                </a:cxn>
                <a:cxn ang="0">
                  <a:pos x="0" y="4"/>
                </a:cxn>
                <a:cxn ang="0">
                  <a:pos x="4" y="2"/>
                </a:cxn>
                <a:cxn ang="0">
                  <a:pos x="6" y="0"/>
                </a:cxn>
                <a:cxn ang="0">
                  <a:pos x="6" y="0"/>
                </a:cxn>
              </a:cxnLst>
              <a:rect l="0" t="0" r="r" b="b"/>
              <a:pathLst>
                <a:path w="6" h="4">
                  <a:moveTo>
                    <a:pt x="6" y="0"/>
                  </a:moveTo>
                  <a:lnTo>
                    <a:pt x="2" y="2"/>
                  </a:lnTo>
                  <a:lnTo>
                    <a:pt x="0" y="4"/>
                  </a:lnTo>
                  <a:lnTo>
                    <a:pt x="4" y="2"/>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6" name="Freeform 499">
              <a:extLst>
                <a:ext uri="{FF2B5EF4-FFF2-40B4-BE49-F238E27FC236}">
                  <a16:creationId xmlns:a16="http://schemas.microsoft.com/office/drawing/2014/main" xmlns="" id="{5CED0DDD-1805-4015-A2BB-E774F4ED5A12}"/>
                </a:ext>
              </a:extLst>
            </p:cNvPr>
            <p:cNvSpPr>
              <a:spLocks/>
            </p:cNvSpPr>
            <p:nvPr/>
          </p:nvSpPr>
          <p:spPr bwMode="auto">
            <a:xfrm>
              <a:off x="4573588" y="3706813"/>
              <a:ext cx="6350" cy="6350"/>
            </a:xfrm>
            <a:custGeom>
              <a:avLst/>
              <a:gdLst/>
              <a:ahLst/>
              <a:cxnLst>
                <a:cxn ang="0">
                  <a:pos x="4" y="0"/>
                </a:cxn>
                <a:cxn ang="0">
                  <a:pos x="4" y="4"/>
                </a:cxn>
                <a:cxn ang="0">
                  <a:pos x="0" y="4"/>
                </a:cxn>
                <a:cxn ang="0">
                  <a:pos x="0" y="0"/>
                </a:cxn>
                <a:cxn ang="0">
                  <a:pos x="4" y="0"/>
                </a:cxn>
                <a:cxn ang="0">
                  <a:pos x="4" y="0"/>
                </a:cxn>
              </a:cxnLst>
              <a:rect l="0" t="0" r="r" b="b"/>
              <a:pathLst>
                <a:path w="4" h="4">
                  <a:moveTo>
                    <a:pt x="4" y="0"/>
                  </a:moveTo>
                  <a:lnTo>
                    <a:pt x="4" y="4"/>
                  </a:lnTo>
                  <a:lnTo>
                    <a:pt x="0" y="4"/>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7" name="Freeform 500">
              <a:extLst>
                <a:ext uri="{FF2B5EF4-FFF2-40B4-BE49-F238E27FC236}">
                  <a16:creationId xmlns:a16="http://schemas.microsoft.com/office/drawing/2014/main" xmlns="" id="{C7FD9FC9-C9D4-4FDD-9862-40D46E31A81C}"/>
                </a:ext>
              </a:extLst>
            </p:cNvPr>
            <p:cNvSpPr>
              <a:spLocks/>
            </p:cNvSpPr>
            <p:nvPr/>
          </p:nvSpPr>
          <p:spPr bwMode="auto">
            <a:xfrm>
              <a:off x="5199063" y="4125913"/>
              <a:ext cx="3175" cy="1588"/>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8" name="Freeform 501">
              <a:extLst>
                <a:ext uri="{FF2B5EF4-FFF2-40B4-BE49-F238E27FC236}">
                  <a16:creationId xmlns:a16="http://schemas.microsoft.com/office/drawing/2014/main" xmlns="" id="{70FAF54C-F258-4624-AD26-1C2D821A183F}"/>
                </a:ext>
              </a:extLst>
            </p:cNvPr>
            <p:cNvSpPr>
              <a:spLocks/>
            </p:cNvSpPr>
            <p:nvPr/>
          </p:nvSpPr>
          <p:spPr bwMode="auto">
            <a:xfrm>
              <a:off x="5195888" y="4129088"/>
              <a:ext cx="12700" cy="6350"/>
            </a:xfrm>
            <a:custGeom>
              <a:avLst/>
              <a:gdLst/>
              <a:ahLst/>
              <a:cxnLst>
                <a:cxn ang="0">
                  <a:pos x="4" y="2"/>
                </a:cxn>
                <a:cxn ang="0">
                  <a:pos x="2" y="0"/>
                </a:cxn>
                <a:cxn ang="0">
                  <a:pos x="0" y="2"/>
                </a:cxn>
                <a:cxn ang="0">
                  <a:pos x="2" y="2"/>
                </a:cxn>
                <a:cxn ang="0">
                  <a:pos x="2" y="4"/>
                </a:cxn>
                <a:cxn ang="0">
                  <a:pos x="2" y="4"/>
                </a:cxn>
                <a:cxn ang="0">
                  <a:pos x="2" y="4"/>
                </a:cxn>
                <a:cxn ang="0">
                  <a:pos x="8" y="4"/>
                </a:cxn>
                <a:cxn ang="0">
                  <a:pos x="4" y="2"/>
                </a:cxn>
                <a:cxn ang="0">
                  <a:pos x="4" y="2"/>
                </a:cxn>
              </a:cxnLst>
              <a:rect l="0" t="0" r="r" b="b"/>
              <a:pathLst>
                <a:path w="8" h="4">
                  <a:moveTo>
                    <a:pt x="4" y="2"/>
                  </a:moveTo>
                  <a:lnTo>
                    <a:pt x="2" y="0"/>
                  </a:lnTo>
                  <a:lnTo>
                    <a:pt x="0" y="2"/>
                  </a:lnTo>
                  <a:lnTo>
                    <a:pt x="2" y="2"/>
                  </a:lnTo>
                  <a:lnTo>
                    <a:pt x="2" y="4"/>
                  </a:lnTo>
                  <a:lnTo>
                    <a:pt x="2" y="4"/>
                  </a:lnTo>
                  <a:lnTo>
                    <a:pt x="2" y="4"/>
                  </a:lnTo>
                  <a:lnTo>
                    <a:pt x="8"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29" name="Freeform 502">
              <a:extLst>
                <a:ext uri="{FF2B5EF4-FFF2-40B4-BE49-F238E27FC236}">
                  <a16:creationId xmlns:a16="http://schemas.microsoft.com/office/drawing/2014/main" xmlns="" id="{A1FDD80B-BA6A-4218-BACC-7C0D0D25B1AA}"/>
                </a:ext>
              </a:extLst>
            </p:cNvPr>
            <p:cNvSpPr>
              <a:spLocks/>
            </p:cNvSpPr>
            <p:nvPr/>
          </p:nvSpPr>
          <p:spPr bwMode="auto">
            <a:xfrm>
              <a:off x="5268913" y="4710113"/>
              <a:ext cx="3175" cy="12700"/>
            </a:xfrm>
            <a:custGeom>
              <a:avLst/>
              <a:gdLst/>
              <a:ahLst/>
              <a:cxnLst>
                <a:cxn ang="0">
                  <a:pos x="2" y="0"/>
                </a:cxn>
                <a:cxn ang="0">
                  <a:pos x="2" y="8"/>
                </a:cxn>
                <a:cxn ang="0">
                  <a:pos x="0" y="4"/>
                </a:cxn>
                <a:cxn ang="0">
                  <a:pos x="0" y="0"/>
                </a:cxn>
                <a:cxn ang="0">
                  <a:pos x="2" y="0"/>
                </a:cxn>
                <a:cxn ang="0">
                  <a:pos x="2" y="0"/>
                </a:cxn>
              </a:cxnLst>
              <a:rect l="0" t="0" r="r" b="b"/>
              <a:pathLst>
                <a:path w="2" h="8">
                  <a:moveTo>
                    <a:pt x="2" y="0"/>
                  </a:moveTo>
                  <a:lnTo>
                    <a:pt x="2" y="8"/>
                  </a:lnTo>
                  <a:lnTo>
                    <a:pt x="0"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0" name="Freeform 503">
              <a:extLst>
                <a:ext uri="{FF2B5EF4-FFF2-40B4-BE49-F238E27FC236}">
                  <a16:creationId xmlns:a16="http://schemas.microsoft.com/office/drawing/2014/main" xmlns="" id="{866B52F0-B5A6-44BB-ABB9-279677615556}"/>
                </a:ext>
              </a:extLst>
            </p:cNvPr>
            <p:cNvSpPr>
              <a:spLocks/>
            </p:cNvSpPr>
            <p:nvPr/>
          </p:nvSpPr>
          <p:spPr bwMode="auto">
            <a:xfrm>
              <a:off x="5278438" y="4729163"/>
              <a:ext cx="3175" cy="3175"/>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1" name="Freeform 504">
              <a:extLst>
                <a:ext uri="{FF2B5EF4-FFF2-40B4-BE49-F238E27FC236}">
                  <a16:creationId xmlns:a16="http://schemas.microsoft.com/office/drawing/2014/main" xmlns="" id="{6F64CCE1-CF91-42BB-8356-9A85D5D6E61B}"/>
                </a:ext>
              </a:extLst>
            </p:cNvPr>
            <p:cNvSpPr>
              <a:spLocks/>
            </p:cNvSpPr>
            <p:nvPr/>
          </p:nvSpPr>
          <p:spPr bwMode="auto">
            <a:xfrm>
              <a:off x="5291138" y="4725988"/>
              <a:ext cx="3175" cy="6350"/>
            </a:xfrm>
            <a:custGeom>
              <a:avLst/>
              <a:gdLst/>
              <a:ahLst/>
              <a:cxnLst>
                <a:cxn ang="0">
                  <a:pos x="2" y="0"/>
                </a:cxn>
                <a:cxn ang="0">
                  <a:pos x="2" y="4"/>
                </a:cxn>
                <a:cxn ang="0">
                  <a:pos x="0" y="2"/>
                </a:cxn>
                <a:cxn ang="0">
                  <a:pos x="2" y="0"/>
                </a:cxn>
                <a:cxn ang="0">
                  <a:pos x="2" y="0"/>
                </a:cxn>
              </a:cxnLst>
              <a:rect l="0" t="0" r="r" b="b"/>
              <a:pathLst>
                <a:path w="2" h="4">
                  <a:moveTo>
                    <a:pt x="2" y="0"/>
                  </a:moveTo>
                  <a:lnTo>
                    <a:pt x="2"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2" name="Freeform 505">
              <a:extLst>
                <a:ext uri="{FF2B5EF4-FFF2-40B4-BE49-F238E27FC236}">
                  <a16:creationId xmlns:a16="http://schemas.microsoft.com/office/drawing/2014/main" xmlns="" id="{0C9D0BA2-CB2B-495E-9D8D-4252C95CA619}"/>
                </a:ext>
              </a:extLst>
            </p:cNvPr>
            <p:cNvSpPr>
              <a:spLocks/>
            </p:cNvSpPr>
            <p:nvPr/>
          </p:nvSpPr>
          <p:spPr bwMode="auto">
            <a:xfrm>
              <a:off x="5307013" y="4738688"/>
              <a:ext cx="3175" cy="6350"/>
            </a:xfrm>
            <a:custGeom>
              <a:avLst/>
              <a:gdLst/>
              <a:ahLst/>
              <a:cxnLst>
                <a:cxn ang="0">
                  <a:pos x="2" y="2"/>
                </a:cxn>
                <a:cxn ang="0">
                  <a:pos x="2" y="4"/>
                </a:cxn>
                <a:cxn ang="0">
                  <a:pos x="0" y="4"/>
                </a:cxn>
                <a:cxn ang="0">
                  <a:pos x="0" y="0"/>
                </a:cxn>
                <a:cxn ang="0">
                  <a:pos x="2" y="2"/>
                </a:cxn>
                <a:cxn ang="0">
                  <a:pos x="2" y="2"/>
                </a:cxn>
              </a:cxnLst>
              <a:rect l="0" t="0" r="r" b="b"/>
              <a:pathLst>
                <a:path w="2" h="4">
                  <a:moveTo>
                    <a:pt x="2" y="2"/>
                  </a:moveTo>
                  <a:lnTo>
                    <a:pt x="2" y="4"/>
                  </a:lnTo>
                  <a:lnTo>
                    <a:pt x="0" y="4"/>
                  </a:ln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3" name="Freeform 506">
              <a:extLst>
                <a:ext uri="{FF2B5EF4-FFF2-40B4-BE49-F238E27FC236}">
                  <a16:creationId xmlns:a16="http://schemas.microsoft.com/office/drawing/2014/main" xmlns="" id="{5CF84A58-29FA-4854-870F-614F660DEF79}"/>
                </a:ext>
              </a:extLst>
            </p:cNvPr>
            <p:cNvSpPr>
              <a:spLocks/>
            </p:cNvSpPr>
            <p:nvPr/>
          </p:nvSpPr>
          <p:spPr bwMode="auto">
            <a:xfrm>
              <a:off x="5195888" y="4573588"/>
              <a:ext cx="3175" cy="9525"/>
            </a:xfrm>
            <a:custGeom>
              <a:avLst/>
              <a:gdLst/>
              <a:ahLst/>
              <a:cxnLst>
                <a:cxn ang="0">
                  <a:pos x="2" y="2"/>
                </a:cxn>
                <a:cxn ang="0">
                  <a:pos x="0" y="6"/>
                </a:cxn>
                <a:cxn ang="0">
                  <a:pos x="0" y="6"/>
                </a:cxn>
                <a:cxn ang="0">
                  <a:pos x="0" y="0"/>
                </a:cxn>
                <a:cxn ang="0">
                  <a:pos x="2" y="0"/>
                </a:cxn>
                <a:cxn ang="0">
                  <a:pos x="2" y="2"/>
                </a:cxn>
                <a:cxn ang="0">
                  <a:pos x="2" y="2"/>
                </a:cxn>
              </a:cxnLst>
              <a:rect l="0" t="0" r="r" b="b"/>
              <a:pathLst>
                <a:path w="2" h="6">
                  <a:moveTo>
                    <a:pt x="2" y="2"/>
                  </a:moveTo>
                  <a:lnTo>
                    <a:pt x="0" y="6"/>
                  </a:lnTo>
                  <a:lnTo>
                    <a:pt x="0" y="6"/>
                  </a:lnTo>
                  <a:lnTo>
                    <a:pt x="0" y="0"/>
                  </a:lnTo>
                  <a:lnTo>
                    <a:pt x="2"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4" name="Freeform 507">
              <a:extLst>
                <a:ext uri="{FF2B5EF4-FFF2-40B4-BE49-F238E27FC236}">
                  <a16:creationId xmlns:a16="http://schemas.microsoft.com/office/drawing/2014/main" xmlns="" id="{11D50D6E-BC12-490E-98DB-1CA226FCFAAE}"/>
                </a:ext>
              </a:extLst>
            </p:cNvPr>
            <p:cNvSpPr>
              <a:spLocks/>
            </p:cNvSpPr>
            <p:nvPr/>
          </p:nvSpPr>
          <p:spPr bwMode="auto">
            <a:xfrm>
              <a:off x="5186363" y="4589463"/>
              <a:ext cx="6350" cy="15875"/>
            </a:xfrm>
            <a:custGeom>
              <a:avLst/>
              <a:gdLst/>
              <a:ahLst/>
              <a:cxnLst>
                <a:cxn ang="0">
                  <a:pos x="0" y="0"/>
                </a:cxn>
                <a:cxn ang="0">
                  <a:pos x="4" y="10"/>
                </a:cxn>
                <a:cxn ang="0">
                  <a:pos x="0" y="8"/>
                </a:cxn>
                <a:cxn ang="0">
                  <a:pos x="0" y="0"/>
                </a:cxn>
                <a:cxn ang="0">
                  <a:pos x="0" y="0"/>
                </a:cxn>
              </a:cxnLst>
              <a:rect l="0" t="0" r="r" b="b"/>
              <a:pathLst>
                <a:path w="4" h="10">
                  <a:moveTo>
                    <a:pt x="0" y="0"/>
                  </a:moveTo>
                  <a:lnTo>
                    <a:pt x="4" y="10"/>
                  </a:lnTo>
                  <a:lnTo>
                    <a:pt x="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5" name="Freeform 508">
              <a:extLst>
                <a:ext uri="{FF2B5EF4-FFF2-40B4-BE49-F238E27FC236}">
                  <a16:creationId xmlns:a16="http://schemas.microsoft.com/office/drawing/2014/main" xmlns="" id="{7EF5E33C-F1DE-41AF-8D67-AA4EFBEC2A53}"/>
                </a:ext>
              </a:extLst>
            </p:cNvPr>
            <p:cNvSpPr>
              <a:spLocks/>
            </p:cNvSpPr>
            <p:nvPr/>
          </p:nvSpPr>
          <p:spPr bwMode="auto">
            <a:xfrm>
              <a:off x="5332413" y="4668838"/>
              <a:ext cx="6350" cy="1588"/>
            </a:xfrm>
            <a:custGeom>
              <a:avLst/>
              <a:gdLst/>
              <a:ahLst/>
              <a:cxnLst>
                <a:cxn ang="0">
                  <a:pos x="2" y="0"/>
                </a:cxn>
                <a:cxn ang="0">
                  <a:pos x="0" y="0"/>
                </a:cxn>
                <a:cxn ang="0">
                  <a:pos x="2" y="0"/>
                </a:cxn>
                <a:cxn ang="0">
                  <a:pos x="4" y="0"/>
                </a:cxn>
                <a:cxn ang="0">
                  <a:pos x="2" y="0"/>
                </a:cxn>
                <a:cxn ang="0">
                  <a:pos x="2" y="0"/>
                </a:cxn>
              </a:cxnLst>
              <a:rect l="0" t="0" r="r" b="b"/>
              <a:pathLst>
                <a:path w="4">
                  <a:moveTo>
                    <a:pt x="2" y="0"/>
                  </a:moveTo>
                  <a:lnTo>
                    <a:pt x="0" y="0"/>
                  </a:lnTo>
                  <a:lnTo>
                    <a:pt x="2" y="0"/>
                  </a:lnTo>
                  <a:lnTo>
                    <a:pt x="4"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6" name="Freeform 509">
              <a:extLst>
                <a:ext uri="{FF2B5EF4-FFF2-40B4-BE49-F238E27FC236}">
                  <a16:creationId xmlns:a16="http://schemas.microsoft.com/office/drawing/2014/main" xmlns="" id="{07B03586-5E6E-4F4A-83AC-AA6CD8BAD5D2}"/>
                </a:ext>
              </a:extLst>
            </p:cNvPr>
            <p:cNvSpPr>
              <a:spLocks/>
            </p:cNvSpPr>
            <p:nvPr/>
          </p:nvSpPr>
          <p:spPr bwMode="auto">
            <a:xfrm>
              <a:off x="5265738" y="4729163"/>
              <a:ext cx="152400" cy="298450"/>
            </a:xfrm>
            <a:custGeom>
              <a:avLst/>
              <a:gdLst/>
              <a:ahLst/>
              <a:cxnLst>
                <a:cxn ang="0">
                  <a:pos x="18" y="54"/>
                </a:cxn>
                <a:cxn ang="0">
                  <a:pos x="26" y="52"/>
                </a:cxn>
                <a:cxn ang="0">
                  <a:pos x="30" y="52"/>
                </a:cxn>
                <a:cxn ang="0">
                  <a:pos x="32" y="48"/>
                </a:cxn>
                <a:cxn ang="0">
                  <a:pos x="38" y="48"/>
                </a:cxn>
                <a:cxn ang="0">
                  <a:pos x="46" y="52"/>
                </a:cxn>
                <a:cxn ang="0">
                  <a:pos x="42" y="46"/>
                </a:cxn>
                <a:cxn ang="0">
                  <a:pos x="50" y="42"/>
                </a:cxn>
                <a:cxn ang="0">
                  <a:pos x="54" y="44"/>
                </a:cxn>
                <a:cxn ang="0">
                  <a:pos x="54" y="36"/>
                </a:cxn>
                <a:cxn ang="0">
                  <a:pos x="56" y="38"/>
                </a:cxn>
                <a:cxn ang="0">
                  <a:pos x="64" y="34"/>
                </a:cxn>
                <a:cxn ang="0">
                  <a:pos x="62" y="26"/>
                </a:cxn>
                <a:cxn ang="0">
                  <a:pos x="62" y="20"/>
                </a:cxn>
                <a:cxn ang="0">
                  <a:pos x="66" y="18"/>
                </a:cxn>
                <a:cxn ang="0">
                  <a:pos x="70" y="14"/>
                </a:cxn>
                <a:cxn ang="0">
                  <a:pos x="74" y="14"/>
                </a:cxn>
                <a:cxn ang="0">
                  <a:pos x="74" y="2"/>
                </a:cxn>
                <a:cxn ang="0">
                  <a:pos x="80" y="0"/>
                </a:cxn>
                <a:cxn ang="0">
                  <a:pos x="96" y="44"/>
                </a:cxn>
                <a:cxn ang="0">
                  <a:pos x="92" y="50"/>
                </a:cxn>
                <a:cxn ang="0">
                  <a:pos x="88" y="44"/>
                </a:cxn>
                <a:cxn ang="0">
                  <a:pos x="88" y="60"/>
                </a:cxn>
                <a:cxn ang="0">
                  <a:pos x="80" y="88"/>
                </a:cxn>
                <a:cxn ang="0">
                  <a:pos x="58" y="166"/>
                </a:cxn>
                <a:cxn ang="0">
                  <a:pos x="52" y="178"/>
                </a:cxn>
                <a:cxn ang="0">
                  <a:pos x="38" y="184"/>
                </a:cxn>
                <a:cxn ang="0">
                  <a:pos x="12" y="178"/>
                </a:cxn>
                <a:cxn ang="0">
                  <a:pos x="6" y="164"/>
                </a:cxn>
                <a:cxn ang="0">
                  <a:pos x="4" y="152"/>
                </a:cxn>
                <a:cxn ang="0">
                  <a:pos x="0" y="134"/>
                </a:cxn>
                <a:cxn ang="0">
                  <a:pos x="6" y="126"/>
                </a:cxn>
                <a:cxn ang="0">
                  <a:pos x="10" y="118"/>
                </a:cxn>
                <a:cxn ang="0">
                  <a:pos x="18" y="102"/>
                </a:cxn>
                <a:cxn ang="0">
                  <a:pos x="12" y="76"/>
                </a:cxn>
                <a:cxn ang="0">
                  <a:pos x="16" y="60"/>
                </a:cxn>
                <a:cxn ang="0">
                  <a:pos x="16" y="56"/>
                </a:cxn>
              </a:cxnLst>
              <a:rect l="0" t="0" r="r" b="b"/>
              <a:pathLst>
                <a:path w="96" h="188">
                  <a:moveTo>
                    <a:pt x="16" y="56"/>
                  </a:moveTo>
                  <a:lnTo>
                    <a:pt x="18" y="54"/>
                  </a:lnTo>
                  <a:lnTo>
                    <a:pt x="22" y="54"/>
                  </a:lnTo>
                  <a:lnTo>
                    <a:pt x="26" y="52"/>
                  </a:lnTo>
                  <a:lnTo>
                    <a:pt x="28" y="54"/>
                  </a:lnTo>
                  <a:lnTo>
                    <a:pt x="30" y="52"/>
                  </a:lnTo>
                  <a:lnTo>
                    <a:pt x="30" y="52"/>
                  </a:lnTo>
                  <a:lnTo>
                    <a:pt x="32" y="48"/>
                  </a:lnTo>
                  <a:lnTo>
                    <a:pt x="36" y="50"/>
                  </a:lnTo>
                  <a:lnTo>
                    <a:pt x="38" y="48"/>
                  </a:lnTo>
                  <a:lnTo>
                    <a:pt x="42" y="52"/>
                  </a:lnTo>
                  <a:lnTo>
                    <a:pt x="46" y="52"/>
                  </a:lnTo>
                  <a:lnTo>
                    <a:pt x="42" y="48"/>
                  </a:lnTo>
                  <a:lnTo>
                    <a:pt x="42" y="46"/>
                  </a:lnTo>
                  <a:lnTo>
                    <a:pt x="48" y="42"/>
                  </a:lnTo>
                  <a:lnTo>
                    <a:pt x="50" y="42"/>
                  </a:lnTo>
                  <a:lnTo>
                    <a:pt x="50" y="46"/>
                  </a:lnTo>
                  <a:lnTo>
                    <a:pt x="54" y="44"/>
                  </a:lnTo>
                  <a:lnTo>
                    <a:pt x="52" y="40"/>
                  </a:lnTo>
                  <a:lnTo>
                    <a:pt x="54" y="36"/>
                  </a:lnTo>
                  <a:lnTo>
                    <a:pt x="56" y="34"/>
                  </a:lnTo>
                  <a:lnTo>
                    <a:pt x="56" y="38"/>
                  </a:lnTo>
                  <a:lnTo>
                    <a:pt x="60" y="34"/>
                  </a:lnTo>
                  <a:lnTo>
                    <a:pt x="64" y="34"/>
                  </a:lnTo>
                  <a:lnTo>
                    <a:pt x="60" y="30"/>
                  </a:lnTo>
                  <a:lnTo>
                    <a:pt x="62" y="26"/>
                  </a:lnTo>
                  <a:lnTo>
                    <a:pt x="64" y="26"/>
                  </a:lnTo>
                  <a:lnTo>
                    <a:pt x="62" y="20"/>
                  </a:lnTo>
                  <a:lnTo>
                    <a:pt x="62" y="18"/>
                  </a:lnTo>
                  <a:lnTo>
                    <a:pt x="66" y="18"/>
                  </a:lnTo>
                  <a:lnTo>
                    <a:pt x="66" y="22"/>
                  </a:lnTo>
                  <a:lnTo>
                    <a:pt x="70" y="14"/>
                  </a:lnTo>
                  <a:lnTo>
                    <a:pt x="72" y="16"/>
                  </a:lnTo>
                  <a:lnTo>
                    <a:pt x="74" y="14"/>
                  </a:lnTo>
                  <a:lnTo>
                    <a:pt x="76" y="6"/>
                  </a:lnTo>
                  <a:lnTo>
                    <a:pt x="74" y="2"/>
                  </a:lnTo>
                  <a:lnTo>
                    <a:pt x="76" y="4"/>
                  </a:lnTo>
                  <a:lnTo>
                    <a:pt x="80" y="0"/>
                  </a:lnTo>
                  <a:lnTo>
                    <a:pt x="88" y="10"/>
                  </a:lnTo>
                  <a:lnTo>
                    <a:pt x="96" y="44"/>
                  </a:lnTo>
                  <a:lnTo>
                    <a:pt x="94" y="50"/>
                  </a:lnTo>
                  <a:lnTo>
                    <a:pt x="92" y="50"/>
                  </a:lnTo>
                  <a:lnTo>
                    <a:pt x="90" y="44"/>
                  </a:lnTo>
                  <a:lnTo>
                    <a:pt x="88" y="44"/>
                  </a:lnTo>
                  <a:lnTo>
                    <a:pt x="86" y="54"/>
                  </a:lnTo>
                  <a:lnTo>
                    <a:pt x="88" y="60"/>
                  </a:lnTo>
                  <a:lnTo>
                    <a:pt x="84" y="68"/>
                  </a:lnTo>
                  <a:lnTo>
                    <a:pt x="80" y="88"/>
                  </a:lnTo>
                  <a:lnTo>
                    <a:pt x="70" y="118"/>
                  </a:lnTo>
                  <a:lnTo>
                    <a:pt x="58" y="166"/>
                  </a:lnTo>
                  <a:lnTo>
                    <a:pt x="54" y="174"/>
                  </a:lnTo>
                  <a:lnTo>
                    <a:pt x="52" y="178"/>
                  </a:lnTo>
                  <a:lnTo>
                    <a:pt x="48" y="182"/>
                  </a:lnTo>
                  <a:lnTo>
                    <a:pt x="38" y="184"/>
                  </a:lnTo>
                  <a:lnTo>
                    <a:pt x="26" y="188"/>
                  </a:lnTo>
                  <a:lnTo>
                    <a:pt x="12" y="178"/>
                  </a:lnTo>
                  <a:lnTo>
                    <a:pt x="8" y="174"/>
                  </a:lnTo>
                  <a:lnTo>
                    <a:pt x="6" y="164"/>
                  </a:lnTo>
                  <a:lnTo>
                    <a:pt x="8" y="158"/>
                  </a:lnTo>
                  <a:lnTo>
                    <a:pt x="4" y="152"/>
                  </a:lnTo>
                  <a:lnTo>
                    <a:pt x="0" y="146"/>
                  </a:lnTo>
                  <a:lnTo>
                    <a:pt x="0" y="134"/>
                  </a:lnTo>
                  <a:lnTo>
                    <a:pt x="4" y="128"/>
                  </a:lnTo>
                  <a:lnTo>
                    <a:pt x="6" y="126"/>
                  </a:lnTo>
                  <a:lnTo>
                    <a:pt x="8" y="126"/>
                  </a:lnTo>
                  <a:lnTo>
                    <a:pt x="10" y="118"/>
                  </a:lnTo>
                  <a:lnTo>
                    <a:pt x="18" y="106"/>
                  </a:lnTo>
                  <a:lnTo>
                    <a:pt x="18" y="102"/>
                  </a:lnTo>
                  <a:lnTo>
                    <a:pt x="14" y="90"/>
                  </a:lnTo>
                  <a:lnTo>
                    <a:pt x="12" y="76"/>
                  </a:lnTo>
                  <a:lnTo>
                    <a:pt x="10" y="72"/>
                  </a:lnTo>
                  <a:lnTo>
                    <a:pt x="16" y="60"/>
                  </a:lnTo>
                  <a:lnTo>
                    <a:pt x="16" y="56"/>
                  </a:lnTo>
                  <a:lnTo>
                    <a:pt x="16" y="5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7" name="Freeform 510">
              <a:extLst>
                <a:ext uri="{FF2B5EF4-FFF2-40B4-BE49-F238E27FC236}">
                  <a16:creationId xmlns:a16="http://schemas.microsoft.com/office/drawing/2014/main" xmlns="" id="{67FB3040-5858-486D-A34B-57618C7173A9}"/>
                </a:ext>
              </a:extLst>
            </p:cNvPr>
            <p:cNvSpPr>
              <a:spLocks/>
            </p:cNvSpPr>
            <p:nvPr/>
          </p:nvSpPr>
          <p:spPr bwMode="auto">
            <a:xfrm>
              <a:off x="4529138" y="4386263"/>
              <a:ext cx="9525" cy="12700"/>
            </a:xfrm>
            <a:custGeom>
              <a:avLst/>
              <a:gdLst/>
              <a:ahLst/>
              <a:cxnLst>
                <a:cxn ang="0">
                  <a:pos x="6" y="2"/>
                </a:cxn>
                <a:cxn ang="0">
                  <a:pos x="4" y="8"/>
                </a:cxn>
                <a:cxn ang="0">
                  <a:pos x="0" y="8"/>
                </a:cxn>
                <a:cxn ang="0">
                  <a:pos x="2" y="0"/>
                </a:cxn>
                <a:cxn ang="0">
                  <a:pos x="6" y="2"/>
                </a:cxn>
                <a:cxn ang="0">
                  <a:pos x="6" y="2"/>
                </a:cxn>
              </a:cxnLst>
              <a:rect l="0" t="0" r="r" b="b"/>
              <a:pathLst>
                <a:path w="6" h="8">
                  <a:moveTo>
                    <a:pt x="6" y="2"/>
                  </a:moveTo>
                  <a:lnTo>
                    <a:pt x="4" y="8"/>
                  </a:lnTo>
                  <a:lnTo>
                    <a:pt x="0" y="8"/>
                  </a:lnTo>
                  <a:lnTo>
                    <a:pt x="2" y="0"/>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8" name="Freeform 511">
              <a:extLst>
                <a:ext uri="{FF2B5EF4-FFF2-40B4-BE49-F238E27FC236}">
                  <a16:creationId xmlns:a16="http://schemas.microsoft.com/office/drawing/2014/main" xmlns="" id="{337F42EE-CDCC-4D86-ACFD-701DB2D8BAB9}"/>
                </a:ext>
              </a:extLst>
            </p:cNvPr>
            <p:cNvSpPr>
              <a:spLocks/>
            </p:cNvSpPr>
            <p:nvPr/>
          </p:nvSpPr>
          <p:spPr bwMode="auto">
            <a:xfrm>
              <a:off x="4503738" y="4430713"/>
              <a:ext cx="3175" cy="6350"/>
            </a:xfrm>
            <a:custGeom>
              <a:avLst/>
              <a:gdLst/>
              <a:ahLst/>
              <a:cxnLst>
                <a:cxn ang="0">
                  <a:pos x="0" y="0"/>
                </a:cxn>
                <a:cxn ang="0">
                  <a:pos x="2" y="2"/>
                </a:cxn>
                <a:cxn ang="0">
                  <a:pos x="0" y="4"/>
                </a:cxn>
                <a:cxn ang="0">
                  <a:pos x="0" y="0"/>
                </a:cxn>
                <a:cxn ang="0">
                  <a:pos x="0" y="0"/>
                </a:cxn>
              </a:cxnLst>
              <a:rect l="0" t="0" r="r" b="b"/>
              <a:pathLst>
                <a:path w="2" h="4">
                  <a:moveTo>
                    <a:pt x="0" y="0"/>
                  </a:moveTo>
                  <a:lnTo>
                    <a:pt x="2" y="2"/>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39" name="Freeform 512">
              <a:extLst>
                <a:ext uri="{FF2B5EF4-FFF2-40B4-BE49-F238E27FC236}">
                  <a16:creationId xmlns:a16="http://schemas.microsoft.com/office/drawing/2014/main" xmlns="" id="{9A409602-94AA-4C34-B232-230895160BE4}"/>
                </a:ext>
              </a:extLst>
            </p:cNvPr>
            <p:cNvSpPr>
              <a:spLocks/>
            </p:cNvSpPr>
            <p:nvPr/>
          </p:nvSpPr>
          <p:spPr bwMode="auto">
            <a:xfrm>
              <a:off x="4484688" y="4459288"/>
              <a:ext cx="9525" cy="6350"/>
            </a:xfrm>
            <a:custGeom>
              <a:avLst/>
              <a:gdLst/>
              <a:ahLst/>
              <a:cxnLst>
                <a:cxn ang="0">
                  <a:pos x="4" y="0"/>
                </a:cxn>
                <a:cxn ang="0">
                  <a:pos x="6" y="2"/>
                </a:cxn>
                <a:cxn ang="0">
                  <a:pos x="2" y="4"/>
                </a:cxn>
                <a:cxn ang="0">
                  <a:pos x="0" y="2"/>
                </a:cxn>
                <a:cxn ang="0">
                  <a:pos x="4" y="0"/>
                </a:cxn>
                <a:cxn ang="0">
                  <a:pos x="4" y="0"/>
                </a:cxn>
              </a:cxnLst>
              <a:rect l="0" t="0" r="r" b="b"/>
              <a:pathLst>
                <a:path w="6" h="4">
                  <a:moveTo>
                    <a:pt x="4" y="0"/>
                  </a:moveTo>
                  <a:lnTo>
                    <a:pt x="6" y="2"/>
                  </a:lnTo>
                  <a:lnTo>
                    <a:pt x="2"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0" name="Freeform 513">
              <a:extLst>
                <a:ext uri="{FF2B5EF4-FFF2-40B4-BE49-F238E27FC236}">
                  <a16:creationId xmlns:a16="http://schemas.microsoft.com/office/drawing/2014/main" xmlns="" id="{7ECAB547-28BF-485F-A1A9-93B784764EC3}"/>
                </a:ext>
              </a:extLst>
            </p:cNvPr>
            <p:cNvSpPr>
              <a:spLocks/>
            </p:cNvSpPr>
            <p:nvPr/>
          </p:nvSpPr>
          <p:spPr bwMode="auto">
            <a:xfrm>
              <a:off x="4468813" y="4497388"/>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1" name="Freeform 514">
              <a:extLst>
                <a:ext uri="{FF2B5EF4-FFF2-40B4-BE49-F238E27FC236}">
                  <a16:creationId xmlns:a16="http://schemas.microsoft.com/office/drawing/2014/main" xmlns="" id="{B55B8423-F3B8-49FD-A30F-947482176899}"/>
                </a:ext>
              </a:extLst>
            </p:cNvPr>
            <p:cNvSpPr>
              <a:spLocks/>
            </p:cNvSpPr>
            <p:nvPr/>
          </p:nvSpPr>
          <p:spPr bwMode="auto">
            <a:xfrm>
              <a:off x="3986213" y="3735388"/>
              <a:ext cx="9525" cy="3175"/>
            </a:xfrm>
            <a:custGeom>
              <a:avLst/>
              <a:gdLst/>
              <a:ahLst/>
              <a:cxnLst>
                <a:cxn ang="0">
                  <a:pos x="4" y="0"/>
                </a:cxn>
                <a:cxn ang="0">
                  <a:pos x="0" y="0"/>
                </a:cxn>
                <a:cxn ang="0">
                  <a:pos x="4" y="2"/>
                </a:cxn>
                <a:cxn ang="0">
                  <a:pos x="6" y="2"/>
                </a:cxn>
                <a:cxn ang="0">
                  <a:pos x="6" y="0"/>
                </a:cxn>
                <a:cxn ang="0">
                  <a:pos x="4" y="0"/>
                </a:cxn>
                <a:cxn ang="0">
                  <a:pos x="4" y="0"/>
                </a:cxn>
              </a:cxnLst>
              <a:rect l="0" t="0" r="r" b="b"/>
              <a:pathLst>
                <a:path w="6" h="2">
                  <a:moveTo>
                    <a:pt x="4" y="0"/>
                  </a:moveTo>
                  <a:lnTo>
                    <a:pt x="0" y="0"/>
                  </a:lnTo>
                  <a:lnTo>
                    <a:pt x="4" y="2"/>
                  </a:lnTo>
                  <a:lnTo>
                    <a:pt x="6" y="2"/>
                  </a:lnTo>
                  <a:lnTo>
                    <a:pt x="6"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2" name="Freeform 515">
              <a:extLst>
                <a:ext uri="{FF2B5EF4-FFF2-40B4-BE49-F238E27FC236}">
                  <a16:creationId xmlns:a16="http://schemas.microsoft.com/office/drawing/2014/main" xmlns="" id="{43567F9D-FF35-41B1-9E85-7B9FBE243475}"/>
                </a:ext>
              </a:extLst>
            </p:cNvPr>
            <p:cNvSpPr>
              <a:spLocks/>
            </p:cNvSpPr>
            <p:nvPr/>
          </p:nvSpPr>
          <p:spPr bwMode="auto">
            <a:xfrm>
              <a:off x="4002088" y="3725863"/>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3" name="Freeform 516">
              <a:extLst>
                <a:ext uri="{FF2B5EF4-FFF2-40B4-BE49-F238E27FC236}">
                  <a16:creationId xmlns:a16="http://schemas.microsoft.com/office/drawing/2014/main" xmlns="" id="{980AA925-1C71-40A2-BC1E-22B36E1E17F6}"/>
                </a:ext>
              </a:extLst>
            </p:cNvPr>
            <p:cNvSpPr>
              <a:spLocks/>
            </p:cNvSpPr>
            <p:nvPr/>
          </p:nvSpPr>
          <p:spPr bwMode="auto">
            <a:xfrm>
              <a:off x="3811588" y="4100513"/>
              <a:ext cx="6350" cy="6350"/>
            </a:xfrm>
            <a:custGeom>
              <a:avLst/>
              <a:gdLst/>
              <a:ahLst/>
              <a:cxnLst>
                <a:cxn ang="0">
                  <a:pos x="4" y="0"/>
                </a:cxn>
                <a:cxn ang="0">
                  <a:pos x="0" y="0"/>
                </a:cxn>
                <a:cxn ang="0">
                  <a:pos x="0" y="4"/>
                </a:cxn>
                <a:cxn ang="0">
                  <a:pos x="4" y="2"/>
                </a:cxn>
                <a:cxn ang="0">
                  <a:pos x="4" y="0"/>
                </a:cxn>
                <a:cxn ang="0">
                  <a:pos x="4" y="0"/>
                </a:cxn>
              </a:cxnLst>
              <a:rect l="0" t="0" r="r" b="b"/>
              <a:pathLst>
                <a:path w="4" h="4">
                  <a:moveTo>
                    <a:pt x="4" y="0"/>
                  </a:moveTo>
                  <a:lnTo>
                    <a:pt x="0" y="0"/>
                  </a:lnTo>
                  <a:lnTo>
                    <a:pt x="0" y="4"/>
                  </a:lnTo>
                  <a:lnTo>
                    <a:pt x="4"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4" name="Freeform 517">
              <a:extLst>
                <a:ext uri="{FF2B5EF4-FFF2-40B4-BE49-F238E27FC236}">
                  <a16:creationId xmlns:a16="http://schemas.microsoft.com/office/drawing/2014/main" xmlns="" id="{AE25EB2A-8FA0-4E2D-AA7F-E7C8D7619783}"/>
                </a:ext>
              </a:extLst>
            </p:cNvPr>
            <p:cNvSpPr>
              <a:spLocks/>
            </p:cNvSpPr>
            <p:nvPr/>
          </p:nvSpPr>
          <p:spPr bwMode="auto">
            <a:xfrm>
              <a:off x="3833813" y="4113213"/>
              <a:ext cx="6350" cy="3175"/>
            </a:xfrm>
            <a:custGeom>
              <a:avLst/>
              <a:gdLst/>
              <a:ahLst/>
              <a:cxnLst>
                <a:cxn ang="0">
                  <a:pos x="4" y="0"/>
                </a:cxn>
                <a:cxn ang="0">
                  <a:pos x="0" y="0"/>
                </a:cxn>
                <a:cxn ang="0">
                  <a:pos x="0" y="2"/>
                </a:cxn>
                <a:cxn ang="0">
                  <a:pos x="4" y="0"/>
                </a:cxn>
                <a:cxn ang="0">
                  <a:pos x="4" y="0"/>
                </a:cxn>
              </a:cxnLst>
              <a:rect l="0" t="0" r="r" b="b"/>
              <a:pathLst>
                <a:path w="4" h="2">
                  <a:moveTo>
                    <a:pt x="4" y="0"/>
                  </a:moveTo>
                  <a:lnTo>
                    <a:pt x="0" y="0"/>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5" name="Rectangle 518">
              <a:extLst>
                <a:ext uri="{FF2B5EF4-FFF2-40B4-BE49-F238E27FC236}">
                  <a16:creationId xmlns:a16="http://schemas.microsoft.com/office/drawing/2014/main" xmlns="" id="{B7919FAE-054B-46B4-AA07-F65B200B90A0}"/>
                </a:ext>
              </a:extLst>
            </p:cNvPr>
            <p:cNvSpPr>
              <a:spLocks noChangeArrowheads="1"/>
            </p:cNvSpPr>
            <p:nvPr/>
          </p:nvSpPr>
          <p:spPr bwMode="auto">
            <a:xfrm>
              <a:off x="3862388" y="4106863"/>
              <a:ext cx="1588" cy="6350"/>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6" name="Freeform 519">
              <a:extLst>
                <a:ext uri="{FF2B5EF4-FFF2-40B4-BE49-F238E27FC236}">
                  <a16:creationId xmlns:a16="http://schemas.microsoft.com/office/drawing/2014/main" xmlns="" id="{475FD454-BF64-4F9F-B004-73B6564111FF}"/>
                </a:ext>
              </a:extLst>
            </p:cNvPr>
            <p:cNvSpPr>
              <a:spLocks/>
            </p:cNvSpPr>
            <p:nvPr/>
          </p:nvSpPr>
          <p:spPr bwMode="auto">
            <a:xfrm>
              <a:off x="3862388" y="4122738"/>
              <a:ext cx="6350" cy="6350"/>
            </a:xfrm>
            <a:custGeom>
              <a:avLst/>
              <a:gdLst/>
              <a:ahLst/>
              <a:cxnLst>
                <a:cxn ang="0">
                  <a:pos x="0" y="0"/>
                </a:cxn>
                <a:cxn ang="0">
                  <a:pos x="4" y="0"/>
                </a:cxn>
                <a:cxn ang="0">
                  <a:pos x="4" y="2"/>
                </a:cxn>
                <a:cxn ang="0">
                  <a:pos x="2" y="4"/>
                </a:cxn>
                <a:cxn ang="0">
                  <a:pos x="0" y="0"/>
                </a:cxn>
                <a:cxn ang="0">
                  <a:pos x="0" y="0"/>
                </a:cxn>
              </a:cxnLst>
              <a:rect l="0" t="0" r="r" b="b"/>
              <a:pathLst>
                <a:path w="4" h="4">
                  <a:moveTo>
                    <a:pt x="0" y="0"/>
                  </a:moveTo>
                  <a:lnTo>
                    <a:pt x="4" y="0"/>
                  </a:lnTo>
                  <a:lnTo>
                    <a:pt x="4" y="2"/>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7" name="Freeform 520">
              <a:extLst>
                <a:ext uri="{FF2B5EF4-FFF2-40B4-BE49-F238E27FC236}">
                  <a16:creationId xmlns:a16="http://schemas.microsoft.com/office/drawing/2014/main" xmlns="" id="{56DD2F22-25AF-4D76-88E1-A5D3F634561E}"/>
                </a:ext>
              </a:extLst>
            </p:cNvPr>
            <p:cNvSpPr>
              <a:spLocks/>
            </p:cNvSpPr>
            <p:nvPr/>
          </p:nvSpPr>
          <p:spPr bwMode="auto">
            <a:xfrm>
              <a:off x="3846513" y="4141788"/>
              <a:ext cx="3175" cy="9525"/>
            </a:xfrm>
            <a:custGeom>
              <a:avLst/>
              <a:gdLst/>
              <a:ahLst/>
              <a:cxnLst>
                <a:cxn ang="0">
                  <a:pos x="0" y="0"/>
                </a:cxn>
                <a:cxn ang="0">
                  <a:pos x="0" y="6"/>
                </a:cxn>
                <a:cxn ang="0">
                  <a:pos x="2" y="6"/>
                </a:cxn>
                <a:cxn ang="0">
                  <a:pos x="2" y="4"/>
                </a:cxn>
                <a:cxn ang="0">
                  <a:pos x="0" y="0"/>
                </a:cxn>
                <a:cxn ang="0">
                  <a:pos x="0" y="0"/>
                </a:cxn>
              </a:cxnLst>
              <a:rect l="0" t="0" r="r" b="b"/>
              <a:pathLst>
                <a:path w="2" h="6">
                  <a:moveTo>
                    <a:pt x="0" y="0"/>
                  </a:moveTo>
                  <a:lnTo>
                    <a:pt x="0" y="6"/>
                  </a:lnTo>
                  <a:lnTo>
                    <a:pt x="2" y="6"/>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8" name="Freeform 521">
              <a:extLst>
                <a:ext uri="{FF2B5EF4-FFF2-40B4-BE49-F238E27FC236}">
                  <a16:creationId xmlns:a16="http://schemas.microsoft.com/office/drawing/2014/main" xmlns="" id="{188F4F78-2DCD-495B-BAB1-AFD480F6F424}"/>
                </a:ext>
              </a:extLst>
            </p:cNvPr>
            <p:cNvSpPr>
              <a:spLocks/>
            </p:cNvSpPr>
            <p:nvPr/>
          </p:nvSpPr>
          <p:spPr bwMode="auto">
            <a:xfrm>
              <a:off x="3830638" y="4151313"/>
              <a:ext cx="3175" cy="3175"/>
            </a:xfrm>
            <a:custGeom>
              <a:avLst/>
              <a:gdLst/>
              <a:ahLst/>
              <a:cxnLst>
                <a:cxn ang="0">
                  <a:pos x="0" y="0"/>
                </a:cxn>
                <a:cxn ang="0">
                  <a:pos x="0" y="0"/>
                </a:cxn>
                <a:cxn ang="0">
                  <a:pos x="0" y="2"/>
                </a:cxn>
                <a:cxn ang="0">
                  <a:pos x="2" y="0"/>
                </a:cxn>
                <a:cxn ang="0">
                  <a:pos x="0" y="0"/>
                </a:cxn>
                <a:cxn ang="0">
                  <a:pos x="0" y="0"/>
                </a:cxn>
              </a:cxnLst>
              <a:rect l="0" t="0" r="r" b="b"/>
              <a:pathLst>
                <a:path w="2" h="2">
                  <a:moveTo>
                    <a:pt x="0" y="0"/>
                  </a:moveTo>
                  <a:lnTo>
                    <a:pt x="0" y="0"/>
                  </a:lnTo>
                  <a:lnTo>
                    <a:pt x="0" y="2"/>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49" name="Freeform 522">
              <a:extLst>
                <a:ext uri="{FF2B5EF4-FFF2-40B4-BE49-F238E27FC236}">
                  <a16:creationId xmlns:a16="http://schemas.microsoft.com/office/drawing/2014/main" xmlns="" id="{AC7674DA-A6B3-42F3-820B-4157A0E57385}"/>
                </a:ext>
              </a:extLst>
            </p:cNvPr>
            <p:cNvSpPr>
              <a:spLocks/>
            </p:cNvSpPr>
            <p:nvPr/>
          </p:nvSpPr>
          <p:spPr bwMode="auto">
            <a:xfrm>
              <a:off x="3687763" y="3557588"/>
              <a:ext cx="1588" cy="3175"/>
            </a:xfrm>
            <a:custGeom>
              <a:avLst/>
              <a:gdLst/>
              <a:ahLst/>
              <a:cxnLst>
                <a:cxn ang="0">
                  <a:pos x="0" y="2"/>
                </a:cxn>
                <a:cxn ang="0">
                  <a:pos x="0" y="0"/>
                </a:cxn>
                <a:cxn ang="0">
                  <a:pos x="0" y="2"/>
                </a:cxn>
                <a:cxn ang="0">
                  <a:pos x="0" y="2"/>
                </a:cxn>
                <a:cxn ang="0">
                  <a:pos x="0" y="2"/>
                </a:cxn>
              </a:cxnLst>
              <a:rect l="0" t="0" r="r" b="b"/>
              <a:pathLst>
                <a:path h="2">
                  <a:moveTo>
                    <a:pt x="0" y="2"/>
                  </a:moveTo>
                  <a:lnTo>
                    <a:pt x="0" y="0"/>
                  </a:lnTo>
                  <a:lnTo>
                    <a:pt x="0" y="2"/>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0" name="Freeform 523">
              <a:extLst>
                <a:ext uri="{FF2B5EF4-FFF2-40B4-BE49-F238E27FC236}">
                  <a16:creationId xmlns:a16="http://schemas.microsoft.com/office/drawing/2014/main" xmlns="" id="{A5A9E5B1-B9A0-480D-9A05-54A1DE0D8C6E}"/>
                </a:ext>
              </a:extLst>
            </p:cNvPr>
            <p:cNvSpPr>
              <a:spLocks/>
            </p:cNvSpPr>
            <p:nvPr/>
          </p:nvSpPr>
          <p:spPr bwMode="auto">
            <a:xfrm>
              <a:off x="3741738" y="3582988"/>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1" name="Freeform 524">
              <a:extLst>
                <a:ext uri="{FF2B5EF4-FFF2-40B4-BE49-F238E27FC236}">
                  <a16:creationId xmlns:a16="http://schemas.microsoft.com/office/drawing/2014/main" xmlns="" id="{65097174-7BBC-4C0E-A408-DE8678AE4C07}"/>
                </a:ext>
              </a:extLst>
            </p:cNvPr>
            <p:cNvSpPr>
              <a:spLocks/>
            </p:cNvSpPr>
            <p:nvPr/>
          </p:nvSpPr>
          <p:spPr bwMode="auto">
            <a:xfrm>
              <a:off x="3744913" y="3586163"/>
              <a:ext cx="9525" cy="3175"/>
            </a:xfrm>
            <a:custGeom>
              <a:avLst/>
              <a:gdLst/>
              <a:ahLst/>
              <a:cxnLst>
                <a:cxn ang="0">
                  <a:pos x="6" y="2"/>
                </a:cxn>
                <a:cxn ang="0">
                  <a:pos x="6" y="2"/>
                </a:cxn>
                <a:cxn ang="0">
                  <a:pos x="6" y="0"/>
                </a:cxn>
                <a:cxn ang="0">
                  <a:pos x="0" y="0"/>
                </a:cxn>
                <a:cxn ang="0">
                  <a:pos x="6" y="2"/>
                </a:cxn>
                <a:cxn ang="0">
                  <a:pos x="6" y="2"/>
                </a:cxn>
              </a:cxnLst>
              <a:rect l="0" t="0" r="r" b="b"/>
              <a:pathLst>
                <a:path w="6" h="2">
                  <a:moveTo>
                    <a:pt x="6" y="2"/>
                  </a:moveTo>
                  <a:lnTo>
                    <a:pt x="6" y="2"/>
                  </a:lnTo>
                  <a:lnTo>
                    <a:pt x="6" y="0"/>
                  </a:lnTo>
                  <a:lnTo>
                    <a:pt x="0" y="0"/>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2" name="Freeform 525">
              <a:extLst>
                <a:ext uri="{FF2B5EF4-FFF2-40B4-BE49-F238E27FC236}">
                  <a16:creationId xmlns:a16="http://schemas.microsoft.com/office/drawing/2014/main" xmlns="" id="{524B3701-071F-41CE-97DF-4D5ADF91F496}"/>
                </a:ext>
              </a:extLst>
            </p:cNvPr>
            <p:cNvSpPr>
              <a:spLocks/>
            </p:cNvSpPr>
            <p:nvPr/>
          </p:nvSpPr>
          <p:spPr bwMode="auto">
            <a:xfrm>
              <a:off x="3751263" y="3579813"/>
              <a:ext cx="9525" cy="3175"/>
            </a:xfrm>
            <a:custGeom>
              <a:avLst/>
              <a:gdLst/>
              <a:ahLst/>
              <a:cxnLst>
                <a:cxn ang="0">
                  <a:pos x="6" y="2"/>
                </a:cxn>
                <a:cxn ang="0">
                  <a:pos x="0" y="0"/>
                </a:cxn>
                <a:cxn ang="0">
                  <a:pos x="6" y="2"/>
                </a:cxn>
                <a:cxn ang="0">
                  <a:pos x="6" y="2"/>
                </a:cxn>
              </a:cxnLst>
              <a:rect l="0" t="0" r="r" b="b"/>
              <a:pathLst>
                <a:path w="6" h="2">
                  <a:moveTo>
                    <a:pt x="6" y="2"/>
                  </a:moveTo>
                  <a:lnTo>
                    <a:pt x="0" y="0"/>
                  </a:lnTo>
                  <a:lnTo>
                    <a:pt x="6" y="2"/>
                  </a:lnTo>
                  <a:lnTo>
                    <a:pt x="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3" name="Freeform 526">
              <a:extLst>
                <a:ext uri="{FF2B5EF4-FFF2-40B4-BE49-F238E27FC236}">
                  <a16:creationId xmlns:a16="http://schemas.microsoft.com/office/drawing/2014/main" xmlns="" id="{F7F0C5F7-9DE0-40FD-A0AF-9ACC03418727}"/>
                </a:ext>
              </a:extLst>
            </p:cNvPr>
            <p:cNvSpPr>
              <a:spLocks/>
            </p:cNvSpPr>
            <p:nvPr/>
          </p:nvSpPr>
          <p:spPr bwMode="auto">
            <a:xfrm>
              <a:off x="3770313" y="3579813"/>
              <a:ext cx="6350" cy="3175"/>
            </a:xfrm>
            <a:custGeom>
              <a:avLst/>
              <a:gdLst/>
              <a:ahLst/>
              <a:cxnLst>
                <a:cxn ang="0">
                  <a:pos x="2" y="0"/>
                </a:cxn>
                <a:cxn ang="0">
                  <a:pos x="0" y="0"/>
                </a:cxn>
                <a:cxn ang="0">
                  <a:pos x="2" y="2"/>
                </a:cxn>
                <a:cxn ang="0">
                  <a:pos x="4" y="0"/>
                </a:cxn>
                <a:cxn ang="0">
                  <a:pos x="2" y="0"/>
                </a:cxn>
                <a:cxn ang="0">
                  <a:pos x="2" y="0"/>
                </a:cxn>
              </a:cxnLst>
              <a:rect l="0" t="0" r="r" b="b"/>
              <a:pathLst>
                <a:path w="4" h="2">
                  <a:moveTo>
                    <a:pt x="2" y="0"/>
                  </a:moveTo>
                  <a:lnTo>
                    <a:pt x="0" y="0"/>
                  </a:lnTo>
                  <a:lnTo>
                    <a:pt x="2" y="2"/>
                  </a:lnTo>
                  <a:lnTo>
                    <a:pt x="4"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4" name="Freeform 527">
              <a:extLst>
                <a:ext uri="{FF2B5EF4-FFF2-40B4-BE49-F238E27FC236}">
                  <a16:creationId xmlns:a16="http://schemas.microsoft.com/office/drawing/2014/main" xmlns="" id="{EF6142A9-8C69-4672-98FF-94FE5A11CEC7}"/>
                </a:ext>
              </a:extLst>
            </p:cNvPr>
            <p:cNvSpPr>
              <a:spLocks/>
            </p:cNvSpPr>
            <p:nvPr/>
          </p:nvSpPr>
          <p:spPr bwMode="auto">
            <a:xfrm>
              <a:off x="3802063" y="3602038"/>
              <a:ext cx="15875" cy="6350"/>
            </a:xfrm>
            <a:custGeom>
              <a:avLst/>
              <a:gdLst/>
              <a:ahLst/>
              <a:cxnLst>
                <a:cxn ang="0">
                  <a:pos x="10" y="2"/>
                </a:cxn>
                <a:cxn ang="0">
                  <a:pos x="0" y="0"/>
                </a:cxn>
                <a:cxn ang="0">
                  <a:pos x="6" y="4"/>
                </a:cxn>
                <a:cxn ang="0">
                  <a:pos x="10" y="2"/>
                </a:cxn>
                <a:cxn ang="0">
                  <a:pos x="10" y="2"/>
                </a:cxn>
              </a:cxnLst>
              <a:rect l="0" t="0" r="r" b="b"/>
              <a:pathLst>
                <a:path w="10" h="4">
                  <a:moveTo>
                    <a:pt x="10" y="2"/>
                  </a:moveTo>
                  <a:lnTo>
                    <a:pt x="0" y="0"/>
                  </a:lnTo>
                  <a:lnTo>
                    <a:pt x="6" y="4"/>
                  </a:lnTo>
                  <a:lnTo>
                    <a:pt x="10" y="2"/>
                  </a:lnTo>
                  <a:lnTo>
                    <a:pt x="1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5" name="Rectangle 528">
              <a:extLst>
                <a:ext uri="{FF2B5EF4-FFF2-40B4-BE49-F238E27FC236}">
                  <a16:creationId xmlns:a16="http://schemas.microsoft.com/office/drawing/2014/main" xmlns="" id="{FB795969-50ED-461C-9F74-B0DE31D6E109}"/>
                </a:ext>
              </a:extLst>
            </p:cNvPr>
            <p:cNvSpPr>
              <a:spLocks noChangeArrowheads="1"/>
            </p:cNvSpPr>
            <p:nvPr/>
          </p:nvSpPr>
          <p:spPr bwMode="auto">
            <a:xfrm>
              <a:off x="3817938" y="3627438"/>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6" name="Freeform 529">
              <a:extLst>
                <a:ext uri="{FF2B5EF4-FFF2-40B4-BE49-F238E27FC236}">
                  <a16:creationId xmlns:a16="http://schemas.microsoft.com/office/drawing/2014/main" xmlns="" id="{C51CCD19-D04F-4EC9-8386-5503122E9EFD}"/>
                </a:ext>
              </a:extLst>
            </p:cNvPr>
            <p:cNvSpPr>
              <a:spLocks/>
            </p:cNvSpPr>
            <p:nvPr/>
          </p:nvSpPr>
          <p:spPr bwMode="auto">
            <a:xfrm>
              <a:off x="4316413" y="2843213"/>
              <a:ext cx="9525" cy="34925"/>
            </a:xfrm>
            <a:custGeom>
              <a:avLst/>
              <a:gdLst/>
              <a:ahLst/>
              <a:cxnLst>
                <a:cxn ang="0">
                  <a:pos x="4" y="0"/>
                </a:cxn>
                <a:cxn ang="0">
                  <a:pos x="2" y="4"/>
                </a:cxn>
                <a:cxn ang="0">
                  <a:pos x="2" y="8"/>
                </a:cxn>
                <a:cxn ang="0">
                  <a:pos x="0" y="12"/>
                </a:cxn>
                <a:cxn ang="0">
                  <a:pos x="4" y="14"/>
                </a:cxn>
                <a:cxn ang="0">
                  <a:pos x="4" y="22"/>
                </a:cxn>
                <a:cxn ang="0">
                  <a:pos x="6" y="18"/>
                </a:cxn>
                <a:cxn ang="0">
                  <a:pos x="6" y="6"/>
                </a:cxn>
                <a:cxn ang="0">
                  <a:pos x="4" y="6"/>
                </a:cxn>
                <a:cxn ang="0">
                  <a:pos x="4" y="0"/>
                </a:cxn>
                <a:cxn ang="0">
                  <a:pos x="4" y="0"/>
                </a:cxn>
              </a:cxnLst>
              <a:rect l="0" t="0" r="r" b="b"/>
              <a:pathLst>
                <a:path w="6" h="22">
                  <a:moveTo>
                    <a:pt x="4" y="0"/>
                  </a:moveTo>
                  <a:lnTo>
                    <a:pt x="2" y="4"/>
                  </a:lnTo>
                  <a:lnTo>
                    <a:pt x="2" y="8"/>
                  </a:lnTo>
                  <a:lnTo>
                    <a:pt x="0" y="12"/>
                  </a:lnTo>
                  <a:lnTo>
                    <a:pt x="4" y="14"/>
                  </a:lnTo>
                  <a:lnTo>
                    <a:pt x="4" y="22"/>
                  </a:lnTo>
                  <a:lnTo>
                    <a:pt x="6" y="18"/>
                  </a:lnTo>
                  <a:lnTo>
                    <a:pt x="6" y="6"/>
                  </a:lnTo>
                  <a:lnTo>
                    <a:pt x="4"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7" name="Freeform 530">
              <a:extLst>
                <a:ext uri="{FF2B5EF4-FFF2-40B4-BE49-F238E27FC236}">
                  <a16:creationId xmlns:a16="http://schemas.microsoft.com/office/drawing/2014/main" xmlns="" id="{94367E82-F30F-4484-B850-45D77C38FAD4}"/>
                </a:ext>
              </a:extLst>
            </p:cNvPr>
            <p:cNvSpPr>
              <a:spLocks/>
            </p:cNvSpPr>
            <p:nvPr/>
          </p:nvSpPr>
          <p:spPr bwMode="auto">
            <a:xfrm>
              <a:off x="4202113" y="2935288"/>
              <a:ext cx="19050" cy="28575"/>
            </a:xfrm>
            <a:custGeom>
              <a:avLst/>
              <a:gdLst/>
              <a:ahLst/>
              <a:cxnLst>
                <a:cxn ang="0">
                  <a:pos x="10" y="0"/>
                </a:cxn>
                <a:cxn ang="0">
                  <a:pos x="2" y="6"/>
                </a:cxn>
                <a:cxn ang="0">
                  <a:pos x="4" y="8"/>
                </a:cxn>
                <a:cxn ang="0">
                  <a:pos x="0" y="6"/>
                </a:cxn>
                <a:cxn ang="0">
                  <a:pos x="0" y="18"/>
                </a:cxn>
                <a:cxn ang="0">
                  <a:pos x="8" y="12"/>
                </a:cxn>
                <a:cxn ang="0">
                  <a:pos x="8" y="8"/>
                </a:cxn>
                <a:cxn ang="0">
                  <a:pos x="12" y="6"/>
                </a:cxn>
                <a:cxn ang="0">
                  <a:pos x="10" y="6"/>
                </a:cxn>
                <a:cxn ang="0">
                  <a:pos x="10" y="0"/>
                </a:cxn>
                <a:cxn ang="0">
                  <a:pos x="10" y="0"/>
                </a:cxn>
              </a:cxnLst>
              <a:rect l="0" t="0" r="r" b="b"/>
              <a:pathLst>
                <a:path w="12" h="18">
                  <a:moveTo>
                    <a:pt x="10" y="0"/>
                  </a:moveTo>
                  <a:lnTo>
                    <a:pt x="2" y="6"/>
                  </a:lnTo>
                  <a:lnTo>
                    <a:pt x="4" y="8"/>
                  </a:lnTo>
                  <a:lnTo>
                    <a:pt x="0" y="6"/>
                  </a:lnTo>
                  <a:lnTo>
                    <a:pt x="0" y="18"/>
                  </a:lnTo>
                  <a:lnTo>
                    <a:pt x="8" y="12"/>
                  </a:lnTo>
                  <a:lnTo>
                    <a:pt x="8" y="8"/>
                  </a:lnTo>
                  <a:lnTo>
                    <a:pt x="12" y="6"/>
                  </a:lnTo>
                  <a:lnTo>
                    <a:pt x="10" y="6"/>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8" name="Freeform 531">
              <a:extLst>
                <a:ext uri="{FF2B5EF4-FFF2-40B4-BE49-F238E27FC236}">
                  <a16:creationId xmlns:a16="http://schemas.microsoft.com/office/drawing/2014/main" xmlns="" id="{D3C3201A-2A44-477E-9696-5565E8FC73C4}"/>
                </a:ext>
              </a:extLst>
            </p:cNvPr>
            <p:cNvSpPr>
              <a:spLocks/>
            </p:cNvSpPr>
            <p:nvPr/>
          </p:nvSpPr>
          <p:spPr bwMode="auto">
            <a:xfrm>
              <a:off x="4192588" y="2970213"/>
              <a:ext cx="6350" cy="3175"/>
            </a:xfrm>
            <a:custGeom>
              <a:avLst/>
              <a:gdLst/>
              <a:ahLst/>
              <a:cxnLst>
                <a:cxn ang="0">
                  <a:pos x="4" y="0"/>
                </a:cxn>
                <a:cxn ang="0">
                  <a:pos x="0" y="0"/>
                </a:cxn>
                <a:cxn ang="0">
                  <a:pos x="4" y="2"/>
                </a:cxn>
                <a:cxn ang="0">
                  <a:pos x="4" y="0"/>
                </a:cxn>
                <a:cxn ang="0">
                  <a:pos x="4" y="0"/>
                </a:cxn>
              </a:cxnLst>
              <a:rect l="0" t="0" r="r" b="b"/>
              <a:pathLst>
                <a:path w="4" h="2">
                  <a:moveTo>
                    <a:pt x="4" y="0"/>
                  </a:moveTo>
                  <a:lnTo>
                    <a:pt x="0" y="0"/>
                  </a:lnTo>
                  <a:lnTo>
                    <a:pt x="4"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59" name="Freeform 532">
              <a:extLst>
                <a:ext uri="{FF2B5EF4-FFF2-40B4-BE49-F238E27FC236}">
                  <a16:creationId xmlns:a16="http://schemas.microsoft.com/office/drawing/2014/main" xmlns="" id="{A31EFCEA-10CD-44F3-95EA-42458F31983C}"/>
                </a:ext>
              </a:extLst>
            </p:cNvPr>
            <p:cNvSpPr>
              <a:spLocks/>
            </p:cNvSpPr>
            <p:nvPr/>
          </p:nvSpPr>
          <p:spPr bwMode="auto">
            <a:xfrm>
              <a:off x="4281488" y="2906713"/>
              <a:ext cx="12700" cy="9525"/>
            </a:xfrm>
            <a:custGeom>
              <a:avLst/>
              <a:gdLst/>
              <a:ahLst/>
              <a:cxnLst>
                <a:cxn ang="0">
                  <a:pos x="8" y="6"/>
                </a:cxn>
                <a:cxn ang="0">
                  <a:pos x="4" y="4"/>
                </a:cxn>
                <a:cxn ang="0">
                  <a:pos x="2" y="0"/>
                </a:cxn>
                <a:cxn ang="0">
                  <a:pos x="0" y="2"/>
                </a:cxn>
                <a:cxn ang="0">
                  <a:pos x="0" y="6"/>
                </a:cxn>
                <a:cxn ang="0">
                  <a:pos x="8" y="6"/>
                </a:cxn>
                <a:cxn ang="0">
                  <a:pos x="8" y="6"/>
                </a:cxn>
              </a:cxnLst>
              <a:rect l="0" t="0" r="r" b="b"/>
              <a:pathLst>
                <a:path w="8" h="6">
                  <a:moveTo>
                    <a:pt x="8" y="6"/>
                  </a:moveTo>
                  <a:lnTo>
                    <a:pt x="4" y="4"/>
                  </a:lnTo>
                  <a:lnTo>
                    <a:pt x="2" y="0"/>
                  </a:lnTo>
                  <a:lnTo>
                    <a:pt x="0" y="2"/>
                  </a:lnTo>
                  <a:lnTo>
                    <a:pt x="0" y="6"/>
                  </a:lnTo>
                  <a:lnTo>
                    <a:pt x="8" y="6"/>
                  </a:lnTo>
                  <a:lnTo>
                    <a:pt x="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0" name="Freeform 533">
              <a:extLst>
                <a:ext uri="{FF2B5EF4-FFF2-40B4-BE49-F238E27FC236}">
                  <a16:creationId xmlns:a16="http://schemas.microsoft.com/office/drawing/2014/main" xmlns="" id="{D943E49C-948A-43CA-88F3-B7C7CF925B45}"/>
                </a:ext>
              </a:extLst>
            </p:cNvPr>
            <p:cNvSpPr>
              <a:spLocks/>
            </p:cNvSpPr>
            <p:nvPr/>
          </p:nvSpPr>
          <p:spPr bwMode="auto">
            <a:xfrm>
              <a:off x="4278313" y="2916238"/>
              <a:ext cx="6350" cy="3175"/>
            </a:xfrm>
            <a:custGeom>
              <a:avLst/>
              <a:gdLst/>
              <a:ahLst/>
              <a:cxnLst>
                <a:cxn ang="0">
                  <a:pos x="4" y="2"/>
                </a:cxn>
                <a:cxn ang="0">
                  <a:pos x="0" y="0"/>
                </a:cxn>
                <a:cxn ang="0">
                  <a:pos x="4" y="2"/>
                </a:cxn>
                <a:cxn ang="0">
                  <a:pos x="4" y="2"/>
                </a:cxn>
              </a:cxnLst>
              <a:rect l="0" t="0" r="r" b="b"/>
              <a:pathLst>
                <a:path w="4" h="2">
                  <a:moveTo>
                    <a:pt x="4" y="2"/>
                  </a:moveTo>
                  <a:lnTo>
                    <a:pt x="0"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1" name="Freeform 534">
              <a:extLst>
                <a:ext uri="{FF2B5EF4-FFF2-40B4-BE49-F238E27FC236}">
                  <a16:creationId xmlns:a16="http://schemas.microsoft.com/office/drawing/2014/main" xmlns="" id="{A5892736-2460-4053-8890-0433B1C66D3A}"/>
                </a:ext>
              </a:extLst>
            </p:cNvPr>
            <p:cNvSpPr>
              <a:spLocks/>
            </p:cNvSpPr>
            <p:nvPr/>
          </p:nvSpPr>
          <p:spPr bwMode="auto">
            <a:xfrm>
              <a:off x="4221163" y="2928938"/>
              <a:ext cx="168275" cy="314325"/>
            </a:xfrm>
            <a:custGeom>
              <a:avLst/>
              <a:gdLst/>
              <a:ahLst/>
              <a:cxnLst>
                <a:cxn ang="0">
                  <a:pos x="56" y="184"/>
                </a:cxn>
                <a:cxn ang="0">
                  <a:pos x="64" y="180"/>
                </a:cxn>
                <a:cxn ang="0">
                  <a:pos x="100" y="174"/>
                </a:cxn>
                <a:cxn ang="0">
                  <a:pos x="90" y="166"/>
                </a:cxn>
                <a:cxn ang="0">
                  <a:pos x="98" y="160"/>
                </a:cxn>
                <a:cxn ang="0">
                  <a:pos x="106" y="144"/>
                </a:cxn>
                <a:cxn ang="0">
                  <a:pos x="90" y="136"/>
                </a:cxn>
                <a:cxn ang="0">
                  <a:pos x="82" y="138"/>
                </a:cxn>
                <a:cxn ang="0">
                  <a:pos x="84" y="120"/>
                </a:cxn>
                <a:cxn ang="0">
                  <a:pos x="66" y="98"/>
                </a:cxn>
                <a:cxn ang="0">
                  <a:pos x="54" y="68"/>
                </a:cxn>
                <a:cxn ang="0">
                  <a:pos x="40" y="62"/>
                </a:cxn>
                <a:cxn ang="0">
                  <a:pos x="46" y="54"/>
                </a:cxn>
                <a:cxn ang="0">
                  <a:pos x="58" y="32"/>
                </a:cxn>
                <a:cxn ang="0">
                  <a:pos x="26" y="28"/>
                </a:cxn>
                <a:cxn ang="0">
                  <a:pos x="30" y="22"/>
                </a:cxn>
                <a:cxn ang="0">
                  <a:pos x="40" y="8"/>
                </a:cxn>
                <a:cxn ang="0">
                  <a:pos x="16" y="2"/>
                </a:cxn>
                <a:cxn ang="0">
                  <a:pos x="10" y="14"/>
                </a:cxn>
                <a:cxn ang="0">
                  <a:pos x="4" y="22"/>
                </a:cxn>
                <a:cxn ang="0">
                  <a:pos x="4" y="28"/>
                </a:cxn>
                <a:cxn ang="0">
                  <a:pos x="6" y="34"/>
                </a:cxn>
                <a:cxn ang="0">
                  <a:pos x="0" y="48"/>
                </a:cxn>
                <a:cxn ang="0">
                  <a:pos x="6" y="68"/>
                </a:cxn>
                <a:cxn ang="0">
                  <a:pos x="8" y="80"/>
                </a:cxn>
                <a:cxn ang="0">
                  <a:pos x="14" y="60"/>
                </a:cxn>
                <a:cxn ang="0">
                  <a:pos x="16" y="64"/>
                </a:cxn>
                <a:cxn ang="0">
                  <a:pos x="16" y="74"/>
                </a:cxn>
                <a:cxn ang="0">
                  <a:pos x="12" y="90"/>
                </a:cxn>
                <a:cxn ang="0">
                  <a:pos x="18" y="92"/>
                </a:cxn>
                <a:cxn ang="0">
                  <a:pos x="40" y="90"/>
                </a:cxn>
                <a:cxn ang="0">
                  <a:pos x="38" y="110"/>
                </a:cxn>
                <a:cxn ang="0">
                  <a:pos x="44" y="118"/>
                </a:cxn>
                <a:cxn ang="0">
                  <a:pos x="42" y="128"/>
                </a:cxn>
                <a:cxn ang="0">
                  <a:pos x="26" y="136"/>
                </a:cxn>
                <a:cxn ang="0">
                  <a:pos x="26" y="150"/>
                </a:cxn>
                <a:cxn ang="0">
                  <a:pos x="22" y="162"/>
                </a:cxn>
                <a:cxn ang="0">
                  <a:pos x="36" y="170"/>
                </a:cxn>
                <a:cxn ang="0">
                  <a:pos x="42" y="174"/>
                </a:cxn>
                <a:cxn ang="0">
                  <a:pos x="8" y="198"/>
                </a:cxn>
                <a:cxn ang="0">
                  <a:pos x="20" y="192"/>
                </a:cxn>
                <a:cxn ang="0">
                  <a:pos x="44" y="184"/>
                </a:cxn>
              </a:cxnLst>
              <a:rect l="0" t="0" r="r" b="b"/>
              <a:pathLst>
                <a:path w="106" h="198">
                  <a:moveTo>
                    <a:pt x="48" y="188"/>
                  </a:moveTo>
                  <a:lnTo>
                    <a:pt x="56" y="186"/>
                  </a:lnTo>
                  <a:lnTo>
                    <a:pt x="56" y="184"/>
                  </a:lnTo>
                  <a:lnTo>
                    <a:pt x="62" y="184"/>
                  </a:lnTo>
                  <a:lnTo>
                    <a:pt x="64" y="182"/>
                  </a:lnTo>
                  <a:lnTo>
                    <a:pt x="64" y="180"/>
                  </a:lnTo>
                  <a:lnTo>
                    <a:pt x="72" y="184"/>
                  </a:lnTo>
                  <a:lnTo>
                    <a:pt x="94" y="180"/>
                  </a:lnTo>
                  <a:lnTo>
                    <a:pt x="100" y="174"/>
                  </a:lnTo>
                  <a:lnTo>
                    <a:pt x="102" y="172"/>
                  </a:lnTo>
                  <a:lnTo>
                    <a:pt x="92" y="170"/>
                  </a:lnTo>
                  <a:lnTo>
                    <a:pt x="90" y="166"/>
                  </a:lnTo>
                  <a:lnTo>
                    <a:pt x="94" y="164"/>
                  </a:lnTo>
                  <a:lnTo>
                    <a:pt x="92" y="162"/>
                  </a:lnTo>
                  <a:lnTo>
                    <a:pt x="98" y="160"/>
                  </a:lnTo>
                  <a:lnTo>
                    <a:pt x="98" y="156"/>
                  </a:lnTo>
                  <a:lnTo>
                    <a:pt x="104" y="154"/>
                  </a:lnTo>
                  <a:lnTo>
                    <a:pt x="106" y="144"/>
                  </a:lnTo>
                  <a:lnTo>
                    <a:pt x="104" y="140"/>
                  </a:lnTo>
                  <a:lnTo>
                    <a:pt x="98" y="136"/>
                  </a:lnTo>
                  <a:lnTo>
                    <a:pt x="90" y="136"/>
                  </a:lnTo>
                  <a:lnTo>
                    <a:pt x="86" y="140"/>
                  </a:lnTo>
                  <a:lnTo>
                    <a:pt x="84" y="138"/>
                  </a:lnTo>
                  <a:lnTo>
                    <a:pt x="82" y="138"/>
                  </a:lnTo>
                  <a:lnTo>
                    <a:pt x="86" y="128"/>
                  </a:lnTo>
                  <a:lnTo>
                    <a:pt x="78" y="118"/>
                  </a:lnTo>
                  <a:lnTo>
                    <a:pt x="84" y="120"/>
                  </a:lnTo>
                  <a:lnTo>
                    <a:pt x="84" y="116"/>
                  </a:lnTo>
                  <a:lnTo>
                    <a:pt x="74" y="100"/>
                  </a:lnTo>
                  <a:lnTo>
                    <a:pt x="66" y="98"/>
                  </a:lnTo>
                  <a:lnTo>
                    <a:pt x="62" y="86"/>
                  </a:lnTo>
                  <a:lnTo>
                    <a:pt x="60" y="76"/>
                  </a:lnTo>
                  <a:lnTo>
                    <a:pt x="54" y="68"/>
                  </a:lnTo>
                  <a:lnTo>
                    <a:pt x="48" y="66"/>
                  </a:lnTo>
                  <a:lnTo>
                    <a:pt x="38" y="66"/>
                  </a:lnTo>
                  <a:lnTo>
                    <a:pt x="40" y="62"/>
                  </a:lnTo>
                  <a:lnTo>
                    <a:pt x="46" y="60"/>
                  </a:lnTo>
                  <a:lnTo>
                    <a:pt x="42" y="54"/>
                  </a:lnTo>
                  <a:lnTo>
                    <a:pt x="46" y="54"/>
                  </a:lnTo>
                  <a:lnTo>
                    <a:pt x="52" y="44"/>
                  </a:lnTo>
                  <a:lnTo>
                    <a:pt x="54" y="36"/>
                  </a:lnTo>
                  <a:lnTo>
                    <a:pt x="58" y="32"/>
                  </a:lnTo>
                  <a:lnTo>
                    <a:pt x="56" y="24"/>
                  </a:lnTo>
                  <a:lnTo>
                    <a:pt x="38" y="24"/>
                  </a:lnTo>
                  <a:lnTo>
                    <a:pt x="26" y="28"/>
                  </a:lnTo>
                  <a:lnTo>
                    <a:pt x="26" y="24"/>
                  </a:lnTo>
                  <a:lnTo>
                    <a:pt x="24" y="24"/>
                  </a:lnTo>
                  <a:lnTo>
                    <a:pt x="30" y="22"/>
                  </a:lnTo>
                  <a:lnTo>
                    <a:pt x="26" y="20"/>
                  </a:lnTo>
                  <a:lnTo>
                    <a:pt x="26" y="18"/>
                  </a:lnTo>
                  <a:lnTo>
                    <a:pt x="40" y="8"/>
                  </a:lnTo>
                  <a:lnTo>
                    <a:pt x="40" y="2"/>
                  </a:lnTo>
                  <a:lnTo>
                    <a:pt x="38" y="0"/>
                  </a:lnTo>
                  <a:lnTo>
                    <a:pt x="16" y="2"/>
                  </a:lnTo>
                  <a:lnTo>
                    <a:pt x="14" y="10"/>
                  </a:lnTo>
                  <a:lnTo>
                    <a:pt x="10" y="10"/>
                  </a:lnTo>
                  <a:lnTo>
                    <a:pt x="10" y="14"/>
                  </a:lnTo>
                  <a:lnTo>
                    <a:pt x="10" y="14"/>
                  </a:lnTo>
                  <a:lnTo>
                    <a:pt x="12" y="18"/>
                  </a:lnTo>
                  <a:lnTo>
                    <a:pt x="4" y="22"/>
                  </a:lnTo>
                  <a:lnTo>
                    <a:pt x="6" y="26"/>
                  </a:lnTo>
                  <a:lnTo>
                    <a:pt x="6" y="28"/>
                  </a:lnTo>
                  <a:lnTo>
                    <a:pt x="4" y="28"/>
                  </a:lnTo>
                  <a:lnTo>
                    <a:pt x="4" y="32"/>
                  </a:lnTo>
                  <a:lnTo>
                    <a:pt x="8" y="32"/>
                  </a:lnTo>
                  <a:lnTo>
                    <a:pt x="6" y="34"/>
                  </a:lnTo>
                  <a:lnTo>
                    <a:pt x="8" y="34"/>
                  </a:lnTo>
                  <a:lnTo>
                    <a:pt x="4" y="46"/>
                  </a:lnTo>
                  <a:lnTo>
                    <a:pt x="0" y="48"/>
                  </a:lnTo>
                  <a:lnTo>
                    <a:pt x="6" y="54"/>
                  </a:lnTo>
                  <a:lnTo>
                    <a:pt x="12" y="50"/>
                  </a:lnTo>
                  <a:lnTo>
                    <a:pt x="6" y="68"/>
                  </a:lnTo>
                  <a:lnTo>
                    <a:pt x="8" y="72"/>
                  </a:lnTo>
                  <a:lnTo>
                    <a:pt x="4" y="82"/>
                  </a:lnTo>
                  <a:lnTo>
                    <a:pt x="8" y="80"/>
                  </a:lnTo>
                  <a:lnTo>
                    <a:pt x="10" y="72"/>
                  </a:lnTo>
                  <a:lnTo>
                    <a:pt x="10" y="66"/>
                  </a:lnTo>
                  <a:lnTo>
                    <a:pt x="14" y="60"/>
                  </a:lnTo>
                  <a:lnTo>
                    <a:pt x="12" y="68"/>
                  </a:lnTo>
                  <a:lnTo>
                    <a:pt x="16" y="68"/>
                  </a:lnTo>
                  <a:lnTo>
                    <a:pt x="16" y="64"/>
                  </a:lnTo>
                  <a:lnTo>
                    <a:pt x="20" y="66"/>
                  </a:lnTo>
                  <a:lnTo>
                    <a:pt x="18" y="68"/>
                  </a:lnTo>
                  <a:lnTo>
                    <a:pt x="16" y="74"/>
                  </a:lnTo>
                  <a:lnTo>
                    <a:pt x="20" y="78"/>
                  </a:lnTo>
                  <a:lnTo>
                    <a:pt x="14" y="90"/>
                  </a:lnTo>
                  <a:lnTo>
                    <a:pt x="12" y="90"/>
                  </a:lnTo>
                  <a:lnTo>
                    <a:pt x="14" y="96"/>
                  </a:lnTo>
                  <a:lnTo>
                    <a:pt x="16" y="98"/>
                  </a:lnTo>
                  <a:lnTo>
                    <a:pt x="18" y="92"/>
                  </a:lnTo>
                  <a:lnTo>
                    <a:pt x="22" y="96"/>
                  </a:lnTo>
                  <a:lnTo>
                    <a:pt x="24" y="92"/>
                  </a:lnTo>
                  <a:lnTo>
                    <a:pt x="40" y="90"/>
                  </a:lnTo>
                  <a:lnTo>
                    <a:pt x="36" y="92"/>
                  </a:lnTo>
                  <a:lnTo>
                    <a:pt x="34" y="102"/>
                  </a:lnTo>
                  <a:lnTo>
                    <a:pt x="38" y="110"/>
                  </a:lnTo>
                  <a:lnTo>
                    <a:pt x="46" y="108"/>
                  </a:lnTo>
                  <a:lnTo>
                    <a:pt x="42" y="116"/>
                  </a:lnTo>
                  <a:lnTo>
                    <a:pt x="44" y="118"/>
                  </a:lnTo>
                  <a:lnTo>
                    <a:pt x="42" y="124"/>
                  </a:lnTo>
                  <a:lnTo>
                    <a:pt x="44" y="126"/>
                  </a:lnTo>
                  <a:lnTo>
                    <a:pt x="42" y="128"/>
                  </a:lnTo>
                  <a:lnTo>
                    <a:pt x="32" y="128"/>
                  </a:lnTo>
                  <a:lnTo>
                    <a:pt x="20" y="138"/>
                  </a:lnTo>
                  <a:lnTo>
                    <a:pt x="26" y="136"/>
                  </a:lnTo>
                  <a:lnTo>
                    <a:pt x="28" y="142"/>
                  </a:lnTo>
                  <a:lnTo>
                    <a:pt x="30" y="144"/>
                  </a:lnTo>
                  <a:lnTo>
                    <a:pt x="26" y="150"/>
                  </a:lnTo>
                  <a:lnTo>
                    <a:pt x="12" y="160"/>
                  </a:lnTo>
                  <a:lnTo>
                    <a:pt x="14" y="164"/>
                  </a:lnTo>
                  <a:lnTo>
                    <a:pt x="22" y="162"/>
                  </a:lnTo>
                  <a:lnTo>
                    <a:pt x="24" y="166"/>
                  </a:lnTo>
                  <a:lnTo>
                    <a:pt x="30" y="164"/>
                  </a:lnTo>
                  <a:lnTo>
                    <a:pt x="36" y="170"/>
                  </a:lnTo>
                  <a:lnTo>
                    <a:pt x="48" y="162"/>
                  </a:lnTo>
                  <a:lnTo>
                    <a:pt x="48" y="164"/>
                  </a:lnTo>
                  <a:lnTo>
                    <a:pt x="42" y="174"/>
                  </a:lnTo>
                  <a:lnTo>
                    <a:pt x="26" y="174"/>
                  </a:lnTo>
                  <a:lnTo>
                    <a:pt x="8" y="196"/>
                  </a:lnTo>
                  <a:lnTo>
                    <a:pt x="8" y="198"/>
                  </a:lnTo>
                  <a:lnTo>
                    <a:pt x="8" y="196"/>
                  </a:lnTo>
                  <a:lnTo>
                    <a:pt x="14" y="198"/>
                  </a:lnTo>
                  <a:lnTo>
                    <a:pt x="20" y="192"/>
                  </a:lnTo>
                  <a:lnTo>
                    <a:pt x="34" y="194"/>
                  </a:lnTo>
                  <a:lnTo>
                    <a:pt x="36" y="186"/>
                  </a:lnTo>
                  <a:lnTo>
                    <a:pt x="44" y="184"/>
                  </a:lnTo>
                  <a:lnTo>
                    <a:pt x="48" y="188"/>
                  </a:lnTo>
                  <a:lnTo>
                    <a:pt x="48" y="18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2" name="Freeform 535">
              <a:extLst>
                <a:ext uri="{FF2B5EF4-FFF2-40B4-BE49-F238E27FC236}">
                  <a16:creationId xmlns:a16="http://schemas.microsoft.com/office/drawing/2014/main" xmlns="" id="{32F54F4B-5FD4-4FBE-B90D-FD974604CC12}"/>
                </a:ext>
              </a:extLst>
            </p:cNvPr>
            <p:cNvSpPr>
              <a:spLocks/>
            </p:cNvSpPr>
            <p:nvPr/>
          </p:nvSpPr>
          <p:spPr bwMode="auto">
            <a:xfrm>
              <a:off x="4319588" y="3221038"/>
              <a:ext cx="9525" cy="3175"/>
            </a:xfrm>
            <a:custGeom>
              <a:avLst/>
              <a:gdLst/>
              <a:ahLst/>
              <a:cxnLst>
                <a:cxn ang="0">
                  <a:pos x="4" y="0"/>
                </a:cxn>
                <a:cxn ang="0">
                  <a:pos x="0" y="2"/>
                </a:cxn>
                <a:cxn ang="0">
                  <a:pos x="4" y="2"/>
                </a:cxn>
                <a:cxn ang="0">
                  <a:pos x="6" y="0"/>
                </a:cxn>
                <a:cxn ang="0">
                  <a:pos x="4" y="0"/>
                </a:cxn>
                <a:cxn ang="0">
                  <a:pos x="4" y="0"/>
                </a:cxn>
              </a:cxnLst>
              <a:rect l="0" t="0" r="r" b="b"/>
              <a:pathLst>
                <a:path w="6" h="2">
                  <a:moveTo>
                    <a:pt x="4" y="0"/>
                  </a:moveTo>
                  <a:lnTo>
                    <a:pt x="0" y="2"/>
                  </a:lnTo>
                  <a:lnTo>
                    <a:pt x="4" y="2"/>
                  </a:lnTo>
                  <a:lnTo>
                    <a:pt x="6"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3" name="Freeform 536">
              <a:extLst>
                <a:ext uri="{FF2B5EF4-FFF2-40B4-BE49-F238E27FC236}">
                  <a16:creationId xmlns:a16="http://schemas.microsoft.com/office/drawing/2014/main" xmlns="" id="{EADCAAC9-6CB1-4AE3-BFF3-DB68C63D689B}"/>
                </a:ext>
              </a:extLst>
            </p:cNvPr>
            <p:cNvSpPr>
              <a:spLocks/>
            </p:cNvSpPr>
            <p:nvPr/>
          </p:nvSpPr>
          <p:spPr bwMode="auto">
            <a:xfrm>
              <a:off x="4259263" y="3128963"/>
              <a:ext cx="6350" cy="6350"/>
            </a:xfrm>
            <a:custGeom>
              <a:avLst/>
              <a:gdLst/>
              <a:ahLst/>
              <a:cxnLst>
                <a:cxn ang="0">
                  <a:pos x="2" y="4"/>
                </a:cxn>
                <a:cxn ang="0">
                  <a:pos x="4" y="2"/>
                </a:cxn>
                <a:cxn ang="0">
                  <a:pos x="0" y="0"/>
                </a:cxn>
                <a:cxn ang="0">
                  <a:pos x="2" y="4"/>
                </a:cxn>
                <a:cxn ang="0">
                  <a:pos x="2" y="4"/>
                </a:cxn>
              </a:cxnLst>
              <a:rect l="0" t="0" r="r" b="b"/>
              <a:pathLst>
                <a:path w="4" h="4">
                  <a:moveTo>
                    <a:pt x="2" y="4"/>
                  </a:moveTo>
                  <a:lnTo>
                    <a:pt x="4" y="2"/>
                  </a:lnTo>
                  <a:lnTo>
                    <a:pt x="0" y="0"/>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4" name="Freeform 537">
              <a:extLst>
                <a:ext uri="{FF2B5EF4-FFF2-40B4-BE49-F238E27FC236}">
                  <a16:creationId xmlns:a16="http://schemas.microsoft.com/office/drawing/2014/main" xmlns="" id="{B8BAB0A5-6437-4F24-845E-51201B86EA02}"/>
                </a:ext>
              </a:extLst>
            </p:cNvPr>
            <p:cNvSpPr>
              <a:spLocks/>
            </p:cNvSpPr>
            <p:nvPr/>
          </p:nvSpPr>
          <p:spPr bwMode="auto">
            <a:xfrm>
              <a:off x="4249738" y="3094038"/>
              <a:ext cx="9525" cy="9525"/>
            </a:xfrm>
            <a:custGeom>
              <a:avLst/>
              <a:gdLst/>
              <a:ahLst/>
              <a:cxnLst>
                <a:cxn ang="0">
                  <a:pos x="6" y="0"/>
                </a:cxn>
                <a:cxn ang="0">
                  <a:pos x="0" y="6"/>
                </a:cxn>
                <a:cxn ang="0">
                  <a:pos x="4" y="4"/>
                </a:cxn>
                <a:cxn ang="0">
                  <a:pos x="6" y="2"/>
                </a:cxn>
                <a:cxn ang="0">
                  <a:pos x="6" y="0"/>
                </a:cxn>
                <a:cxn ang="0">
                  <a:pos x="6" y="0"/>
                </a:cxn>
              </a:cxnLst>
              <a:rect l="0" t="0" r="r" b="b"/>
              <a:pathLst>
                <a:path w="6" h="6">
                  <a:moveTo>
                    <a:pt x="6" y="0"/>
                  </a:moveTo>
                  <a:lnTo>
                    <a:pt x="0" y="6"/>
                  </a:lnTo>
                  <a:lnTo>
                    <a:pt x="4" y="4"/>
                  </a:lnTo>
                  <a:lnTo>
                    <a:pt x="6" y="2"/>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5" name="Freeform 538">
              <a:extLst>
                <a:ext uri="{FF2B5EF4-FFF2-40B4-BE49-F238E27FC236}">
                  <a16:creationId xmlns:a16="http://schemas.microsoft.com/office/drawing/2014/main" xmlns="" id="{FCE7DCF9-307E-4D67-9B20-0B126E08F933}"/>
                </a:ext>
              </a:extLst>
            </p:cNvPr>
            <p:cNvSpPr>
              <a:spLocks/>
            </p:cNvSpPr>
            <p:nvPr/>
          </p:nvSpPr>
          <p:spPr bwMode="auto">
            <a:xfrm>
              <a:off x="4237038" y="3046413"/>
              <a:ext cx="6350" cy="6350"/>
            </a:xfrm>
            <a:custGeom>
              <a:avLst/>
              <a:gdLst/>
              <a:ahLst/>
              <a:cxnLst>
                <a:cxn ang="0">
                  <a:pos x="0" y="0"/>
                </a:cxn>
                <a:cxn ang="0">
                  <a:pos x="0" y="4"/>
                </a:cxn>
                <a:cxn ang="0">
                  <a:pos x="2" y="4"/>
                </a:cxn>
                <a:cxn ang="0">
                  <a:pos x="4" y="0"/>
                </a:cxn>
                <a:cxn ang="0">
                  <a:pos x="0" y="0"/>
                </a:cxn>
                <a:cxn ang="0">
                  <a:pos x="0" y="0"/>
                </a:cxn>
              </a:cxnLst>
              <a:rect l="0" t="0" r="r" b="b"/>
              <a:pathLst>
                <a:path w="4" h="4">
                  <a:moveTo>
                    <a:pt x="0" y="0"/>
                  </a:moveTo>
                  <a:lnTo>
                    <a:pt x="0" y="4"/>
                  </a:lnTo>
                  <a:lnTo>
                    <a:pt x="2" y="4"/>
                  </a:lnTo>
                  <a:lnTo>
                    <a:pt x="4"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6" name="Freeform 539">
              <a:extLst>
                <a:ext uri="{FF2B5EF4-FFF2-40B4-BE49-F238E27FC236}">
                  <a16:creationId xmlns:a16="http://schemas.microsoft.com/office/drawing/2014/main" xmlns="" id="{F8E1B8C8-92E1-45CC-A2E4-27DE367B1F53}"/>
                </a:ext>
              </a:extLst>
            </p:cNvPr>
            <p:cNvSpPr>
              <a:spLocks/>
            </p:cNvSpPr>
            <p:nvPr/>
          </p:nvSpPr>
          <p:spPr bwMode="auto">
            <a:xfrm>
              <a:off x="4214813" y="3036888"/>
              <a:ext cx="6350" cy="9525"/>
            </a:xfrm>
            <a:custGeom>
              <a:avLst/>
              <a:gdLst/>
              <a:ahLst/>
              <a:cxnLst>
                <a:cxn ang="0">
                  <a:pos x="4" y="0"/>
                </a:cxn>
                <a:cxn ang="0">
                  <a:pos x="0" y="2"/>
                </a:cxn>
                <a:cxn ang="0">
                  <a:pos x="0" y="6"/>
                </a:cxn>
                <a:cxn ang="0">
                  <a:pos x="0" y="2"/>
                </a:cxn>
                <a:cxn ang="0">
                  <a:pos x="2" y="6"/>
                </a:cxn>
                <a:cxn ang="0">
                  <a:pos x="4" y="6"/>
                </a:cxn>
                <a:cxn ang="0">
                  <a:pos x="4" y="0"/>
                </a:cxn>
                <a:cxn ang="0">
                  <a:pos x="4" y="0"/>
                </a:cxn>
              </a:cxnLst>
              <a:rect l="0" t="0" r="r" b="b"/>
              <a:pathLst>
                <a:path w="4" h="6">
                  <a:moveTo>
                    <a:pt x="4" y="0"/>
                  </a:moveTo>
                  <a:lnTo>
                    <a:pt x="0" y="2"/>
                  </a:lnTo>
                  <a:lnTo>
                    <a:pt x="0" y="6"/>
                  </a:lnTo>
                  <a:lnTo>
                    <a:pt x="0" y="2"/>
                  </a:lnTo>
                  <a:lnTo>
                    <a:pt x="2" y="6"/>
                  </a:lnTo>
                  <a:lnTo>
                    <a:pt x="4"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7" name="Freeform 540">
              <a:extLst>
                <a:ext uri="{FF2B5EF4-FFF2-40B4-BE49-F238E27FC236}">
                  <a16:creationId xmlns:a16="http://schemas.microsoft.com/office/drawing/2014/main" xmlns="" id="{80CA3610-7E84-4B0F-87D1-95C9D9A567F9}"/>
                </a:ext>
              </a:extLst>
            </p:cNvPr>
            <p:cNvSpPr>
              <a:spLocks/>
            </p:cNvSpPr>
            <p:nvPr/>
          </p:nvSpPr>
          <p:spPr bwMode="auto">
            <a:xfrm>
              <a:off x="4224338" y="3030538"/>
              <a:ext cx="6350" cy="9525"/>
            </a:xfrm>
            <a:custGeom>
              <a:avLst/>
              <a:gdLst/>
              <a:ahLst/>
              <a:cxnLst>
                <a:cxn ang="0">
                  <a:pos x="4" y="0"/>
                </a:cxn>
                <a:cxn ang="0">
                  <a:pos x="0" y="6"/>
                </a:cxn>
                <a:cxn ang="0">
                  <a:pos x="4" y="0"/>
                </a:cxn>
                <a:cxn ang="0">
                  <a:pos x="4" y="0"/>
                </a:cxn>
              </a:cxnLst>
              <a:rect l="0" t="0" r="r" b="b"/>
              <a:pathLst>
                <a:path w="4" h="6">
                  <a:moveTo>
                    <a:pt x="4" y="0"/>
                  </a:moveTo>
                  <a:lnTo>
                    <a:pt x="0"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8" name="Freeform 541">
              <a:extLst>
                <a:ext uri="{FF2B5EF4-FFF2-40B4-BE49-F238E27FC236}">
                  <a16:creationId xmlns:a16="http://schemas.microsoft.com/office/drawing/2014/main" xmlns="" id="{7F6E2175-D211-426C-A204-C5DA7F47BB53}"/>
                </a:ext>
              </a:extLst>
            </p:cNvPr>
            <p:cNvSpPr>
              <a:spLocks/>
            </p:cNvSpPr>
            <p:nvPr/>
          </p:nvSpPr>
          <p:spPr bwMode="auto">
            <a:xfrm>
              <a:off x="4217988" y="3008313"/>
              <a:ext cx="12700" cy="12700"/>
            </a:xfrm>
            <a:custGeom>
              <a:avLst/>
              <a:gdLst/>
              <a:ahLst/>
              <a:cxnLst>
                <a:cxn ang="0">
                  <a:pos x="0" y="8"/>
                </a:cxn>
                <a:cxn ang="0">
                  <a:pos x="8" y="6"/>
                </a:cxn>
                <a:cxn ang="0">
                  <a:pos x="2" y="0"/>
                </a:cxn>
                <a:cxn ang="0">
                  <a:pos x="0" y="2"/>
                </a:cxn>
                <a:cxn ang="0">
                  <a:pos x="2" y="6"/>
                </a:cxn>
                <a:cxn ang="0">
                  <a:pos x="0" y="8"/>
                </a:cxn>
                <a:cxn ang="0">
                  <a:pos x="0" y="8"/>
                </a:cxn>
              </a:cxnLst>
              <a:rect l="0" t="0" r="r" b="b"/>
              <a:pathLst>
                <a:path w="8" h="8">
                  <a:moveTo>
                    <a:pt x="0" y="8"/>
                  </a:moveTo>
                  <a:lnTo>
                    <a:pt x="8" y="6"/>
                  </a:lnTo>
                  <a:lnTo>
                    <a:pt x="2" y="0"/>
                  </a:lnTo>
                  <a:lnTo>
                    <a:pt x="0" y="2"/>
                  </a:lnTo>
                  <a:lnTo>
                    <a:pt x="2" y="6"/>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69" name="Freeform 542">
              <a:extLst>
                <a:ext uri="{FF2B5EF4-FFF2-40B4-BE49-F238E27FC236}">
                  <a16:creationId xmlns:a16="http://schemas.microsoft.com/office/drawing/2014/main" xmlns="" id="{76E55F5A-6C90-46DC-9942-BE923976EAEB}"/>
                </a:ext>
              </a:extLst>
            </p:cNvPr>
            <p:cNvSpPr>
              <a:spLocks/>
            </p:cNvSpPr>
            <p:nvPr/>
          </p:nvSpPr>
          <p:spPr bwMode="auto">
            <a:xfrm>
              <a:off x="4208463" y="2967038"/>
              <a:ext cx="22225" cy="25400"/>
            </a:xfrm>
            <a:custGeom>
              <a:avLst/>
              <a:gdLst/>
              <a:ahLst/>
              <a:cxnLst>
                <a:cxn ang="0">
                  <a:pos x="6" y="0"/>
                </a:cxn>
                <a:cxn ang="0">
                  <a:pos x="4" y="6"/>
                </a:cxn>
                <a:cxn ang="0">
                  <a:pos x="2" y="4"/>
                </a:cxn>
                <a:cxn ang="0">
                  <a:pos x="0" y="8"/>
                </a:cxn>
                <a:cxn ang="0">
                  <a:pos x="2" y="8"/>
                </a:cxn>
                <a:cxn ang="0">
                  <a:pos x="6" y="14"/>
                </a:cxn>
                <a:cxn ang="0">
                  <a:pos x="12" y="16"/>
                </a:cxn>
                <a:cxn ang="0">
                  <a:pos x="14" y="12"/>
                </a:cxn>
                <a:cxn ang="0">
                  <a:pos x="8" y="10"/>
                </a:cxn>
                <a:cxn ang="0">
                  <a:pos x="6" y="0"/>
                </a:cxn>
                <a:cxn ang="0">
                  <a:pos x="6" y="0"/>
                </a:cxn>
              </a:cxnLst>
              <a:rect l="0" t="0" r="r" b="b"/>
              <a:pathLst>
                <a:path w="14" h="16">
                  <a:moveTo>
                    <a:pt x="6" y="0"/>
                  </a:moveTo>
                  <a:lnTo>
                    <a:pt x="4" y="6"/>
                  </a:lnTo>
                  <a:lnTo>
                    <a:pt x="2" y="4"/>
                  </a:lnTo>
                  <a:lnTo>
                    <a:pt x="0" y="8"/>
                  </a:lnTo>
                  <a:lnTo>
                    <a:pt x="2" y="8"/>
                  </a:lnTo>
                  <a:lnTo>
                    <a:pt x="6" y="14"/>
                  </a:lnTo>
                  <a:lnTo>
                    <a:pt x="12" y="16"/>
                  </a:lnTo>
                  <a:lnTo>
                    <a:pt x="14" y="12"/>
                  </a:lnTo>
                  <a:lnTo>
                    <a:pt x="8" y="1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0" name="Freeform 543">
              <a:extLst>
                <a:ext uri="{FF2B5EF4-FFF2-40B4-BE49-F238E27FC236}">
                  <a16:creationId xmlns:a16="http://schemas.microsoft.com/office/drawing/2014/main" xmlns="" id="{206D3C84-7DE0-4A29-A22C-364205CA4043}"/>
                </a:ext>
              </a:extLst>
            </p:cNvPr>
            <p:cNvSpPr>
              <a:spLocks/>
            </p:cNvSpPr>
            <p:nvPr/>
          </p:nvSpPr>
          <p:spPr bwMode="auto">
            <a:xfrm>
              <a:off x="2884488" y="1792288"/>
              <a:ext cx="63500" cy="22225"/>
            </a:xfrm>
            <a:custGeom>
              <a:avLst/>
              <a:gdLst/>
              <a:ahLst/>
              <a:cxnLst>
                <a:cxn ang="0">
                  <a:pos x="0" y="8"/>
                </a:cxn>
                <a:cxn ang="0">
                  <a:pos x="6" y="2"/>
                </a:cxn>
                <a:cxn ang="0">
                  <a:pos x="22" y="0"/>
                </a:cxn>
                <a:cxn ang="0">
                  <a:pos x="40" y="10"/>
                </a:cxn>
                <a:cxn ang="0">
                  <a:pos x="30" y="14"/>
                </a:cxn>
                <a:cxn ang="0">
                  <a:pos x="0" y="8"/>
                </a:cxn>
                <a:cxn ang="0">
                  <a:pos x="0" y="8"/>
                </a:cxn>
              </a:cxnLst>
              <a:rect l="0" t="0" r="r" b="b"/>
              <a:pathLst>
                <a:path w="40" h="14">
                  <a:moveTo>
                    <a:pt x="0" y="8"/>
                  </a:moveTo>
                  <a:lnTo>
                    <a:pt x="6" y="2"/>
                  </a:lnTo>
                  <a:lnTo>
                    <a:pt x="22" y="0"/>
                  </a:lnTo>
                  <a:lnTo>
                    <a:pt x="40" y="10"/>
                  </a:lnTo>
                  <a:lnTo>
                    <a:pt x="30" y="14"/>
                  </a:lnTo>
                  <a:lnTo>
                    <a:pt x="0" y="8"/>
                  </a:lnTo>
                  <a:lnTo>
                    <a:pt x="0"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1" name="Freeform 544">
              <a:extLst>
                <a:ext uri="{FF2B5EF4-FFF2-40B4-BE49-F238E27FC236}">
                  <a16:creationId xmlns:a16="http://schemas.microsoft.com/office/drawing/2014/main" xmlns="" id="{ADE51611-2E8C-4D28-8A5A-D83046912651}"/>
                </a:ext>
              </a:extLst>
            </p:cNvPr>
            <p:cNvSpPr>
              <a:spLocks/>
            </p:cNvSpPr>
            <p:nvPr/>
          </p:nvSpPr>
          <p:spPr bwMode="auto">
            <a:xfrm>
              <a:off x="3201988" y="1185863"/>
              <a:ext cx="47625" cy="53975"/>
            </a:xfrm>
            <a:custGeom>
              <a:avLst/>
              <a:gdLst/>
              <a:ahLst/>
              <a:cxnLst>
                <a:cxn ang="0">
                  <a:pos x="4" y="0"/>
                </a:cxn>
                <a:cxn ang="0">
                  <a:pos x="30" y="34"/>
                </a:cxn>
                <a:cxn ang="0">
                  <a:pos x="6" y="24"/>
                </a:cxn>
                <a:cxn ang="0">
                  <a:pos x="0" y="8"/>
                </a:cxn>
                <a:cxn ang="0">
                  <a:pos x="4" y="0"/>
                </a:cxn>
                <a:cxn ang="0">
                  <a:pos x="4" y="0"/>
                </a:cxn>
              </a:cxnLst>
              <a:rect l="0" t="0" r="r" b="b"/>
              <a:pathLst>
                <a:path w="30" h="34">
                  <a:moveTo>
                    <a:pt x="4" y="0"/>
                  </a:moveTo>
                  <a:lnTo>
                    <a:pt x="30" y="34"/>
                  </a:lnTo>
                  <a:lnTo>
                    <a:pt x="6" y="24"/>
                  </a:lnTo>
                  <a:lnTo>
                    <a:pt x="0" y="8"/>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2" name="Freeform 545">
              <a:extLst>
                <a:ext uri="{FF2B5EF4-FFF2-40B4-BE49-F238E27FC236}">
                  <a16:creationId xmlns:a16="http://schemas.microsoft.com/office/drawing/2014/main" xmlns="" id="{910F3D42-7C39-45C7-9A17-BDDD6FD34787}"/>
                </a:ext>
              </a:extLst>
            </p:cNvPr>
            <p:cNvSpPr>
              <a:spLocks/>
            </p:cNvSpPr>
            <p:nvPr/>
          </p:nvSpPr>
          <p:spPr bwMode="auto">
            <a:xfrm>
              <a:off x="3319463" y="1131888"/>
              <a:ext cx="66675" cy="101600"/>
            </a:xfrm>
            <a:custGeom>
              <a:avLst/>
              <a:gdLst/>
              <a:ahLst/>
              <a:cxnLst>
                <a:cxn ang="0">
                  <a:pos x="0" y="4"/>
                </a:cxn>
                <a:cxn ang="0">
                  <a:pos x="20" y="0"/>
                </a:cxn>
                <a:cxn ang="0">
                  <a:pos x="42" y="34"/>
                </a:cxn>
                <a:cxn ang="0">
                  <a:pos x="34" y="46"/>
                </a:cxn>
                <a:cxn ang="0">
                  <a:pos x="36" y="64"/>
                </a:cxn>
                <a:cxn ang="0">
                  <a:pos x="10" y="30"/>
                </a:cxn>
                <a:cxn ang="0">
                  <a:pos x="0" y="4"/>
                </a:cxn>
                <a:cxn ang="0">
                  <a:pos x="0" y="4"/>
                </a:cxn>
              </a:cxnLst>
              <a:rect l="0" t="0" r="r" b="b"/>
              <a:pathLst>
                <a:path w="42" h="64">
                  <a:moveTo>
                    <a:pt x="0" y="4"/>
                  </a:moveTo>
                  <a:lnTo>
                    <a:pt x="20" y="0"/>
                  </a:lnTo>
                  <a:lnTo>
                    <a:pt x="42" y="34"/>
                  </a:lnTo>
                  <a:lnTo>
                    <a:pt x="34" y="46"/>
                  </a:lnTo>
                  <a:lnTo>
                    <a:pt x="36" y="64"/>
                  </a:lnTo>
                  <a:lnTo>
                    <a:pt x="10" y="30"/>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3" name="Freeform 546">
              <a:extLst>
                <a:ext uri="{FF2B5EF4-FFF2-40B4-BE49-F238E27FC236}">
                  <a16:creationId xmlns:a16="http://schemas.microsoft.com/office/drawing/2014/main" xmlns="" id="{1A23F6AA-12AC-45B0-8621-8EDE1A619017}"/>
                </a:ext>
              </a:extLst>
            </p:cNvPr>
            <p:cNvSpPr>
              <a:spLocks/>
            </p:cNvSpPr>
            <p:nvPr/>
          </p:nvSpPr>
          <p:spPr bwMode="auto">
            <a:xfrm>
              <a:off x="3338513" y="1062038"/>
              <a:ext cx="34925" cy="38100"/>
            </a:xfrm>
            <a:custGeom>
              <a:avLst/>
              <a:gdLst/>
              <a:ahLst/>
              <a:cxnLst>
                <a:cxn ang="0">
                  <a:pos x="8" y="18"/>
                </a:cxn>
                <a:cxn ang="0">
                  <a:pos x="0" y="8"/>
                </a:cxn>
                <a:cxn ang="0">
                  <a:pos x="10" y="0"/>
                </a:cxn>
                <a:cxn ang="0">
                  <a:pos x="22" y="24"/>
                </a:cxn>
                <a:cxn ang="0">
                  <a:pos x="8" y="18"/>
                </a:cxn>
                <a:cxn ang="0">
                  <a:pos x="8" y="18"/>
                </a:cxn>
              </a:cxnLst>
              <a:rect l="0" t="0" r="r" b="b"/>
              <a:pathLst>
                <a:path w="22" h="24">
                  <a:moveTo>
                    <a:pt x="8" y="18"/>
                  </a:moveTo>
                  <a:lnTo>
                    <a:pt x="0" y="8"/>
                  </a:lnTo>
                  <a:lnTo>
                    <a:pt x="10" y="0"/>
                  </a:lnTo>
                  <a:lnTo>
                    <a:pt x="22" y="24"/>
                  </a:lnTo>
                  <a:lnTo>
                    <a:pt x="8" y="18"/>
                  </a:lnTo>
                  <a:lnTo>
                    <a:pt x="8" y="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4" name="Freeform 547">
              <a:extLst>
                <a:ext uri="{FF2B5EF4-FFF2-40B4-BE49-F238E27FC236}">
                  <a16:creationId xmlns:a16="http://schemas.microsoft.com/office/drawing/2014/main" xmlns="" id="{E324245D-2056-4036-9783-24E2AA928B2F}"/>
                </a:ext>
              </a:extLst>
            </p:cNvPr>
            <p:cNvSpPr>
              <a:spLocks/>
            </p:cNvSpPr>
            <p:nvPr/>
          </p:nvSpPr>
          <p:spPr bwMode="auto">
            <a:xfrm>
              <a:off x="3465513" y="1049338"/>
              <a:ext cx="25400" cy="31750"/>
            </a:xfrm>
            <a:custGeom>
              <a:avLst/>
              <a:gdLst/>
              <a:ahLst/>
              <a:cxnLst>
                <a:cxn ang="0">
                  <a:pos x="0" y="0"/>
                </a:cxn>
                <a:cxn ang="0">
                  <a:pos x="16" y="10"/>
                </a:cxn>
                <a:cxn ang="0">
                  <a:pos x="12" y="20"/>
                </a:cxn>
                <a:cxn ang="0">
                  <a:pos x="0" y="0"/>
                </a:cxn>
                <a:cxn ang="0">
                  <a:pos x="0" y="0"/>
                </a:cxn>
              </a:cxnLst>
              <a:rect l="0" t="0" r="r" b="b"/>
              <a:pathLst>
                <a:path w="16" h="20">
                  <a:moveTo>
                    <a:pt x="0" y="0"/>
                  </a:moveTo>
                  <a:lnTo>
                    <a:pt x="16" y="10"/>
                  </a:lnTo>
                  <a:lnTo>
                    <a:pt x="12" y="2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5" name="Freeform 548">
              <a:extLst>
                <a:ext uri="{FF2B5EF4-FFF2-40B4-BE49-F238E27FC236}">
                  <a16:creationId xmlns:a16="http://schemas.microsoft.com/office/drawing/2014/main" xmlns="" id="{A267F2A9-30C8-4DEF-BB39-33EB06D2194F}"/>
                </a:ext>
              </a:extLst>
            </p:cNvPr>
            <p:cNvSpPr>
              <a:spLocks/>
            </p:cNvSpPr>
            <p:nvPr/>
          </p:nvSpPr>
          <p:spPr bwMode="auto">
            <a:xfrm>
              <a:off x="3462338" y="1008063"/>
              <a:ext cx="38100" cy="47625"/>
            </a:xfrm>
            <a:custGeom>
              <a:avLst/>
              <a:gdLst/>
              <a:ahLst/>
              <a:cxnLst>
                <a:cxn ang="0">
                  <a:pos x="2" y="0"/>
                </a:cxn>
                <a:cxn ang="0">
                  <a:pos x="24" y="30"/>
                </a:cxn>
                <a:cxn ang="0">
                  <a:pos x="0" y="12"/>
                </a:cxn>
                <a:cxn ang="0">
                  <a:pos x="0" y="6"/>
                </a:cxn>
                <a:cxn ang="0">
                  <a:pos x="2" y="0"/>
                </a:cxn>
                <a:cxn ang="0">
                  <a:pos x="2" y="0"/>
                </a:cxn>
              </a:cxnLst>
              <a:rect l="0" t="0" r="r" b="b"/>
              <a:pathLst>
                <a:path w="24" h="30">
                  <a:moveTo>
                    <a:pt x="2" y="0"/>
                  </a:moveTo>
                  <a:lnTo>
                    <a:pt x="24" y="30"/>
                  </a:lnTo>
                  <a:lnTo>
                    <a:pt x="0" y="12"/>
                  </a:lnTo>
                  <a:lnTo>
                    <a:pt x="0" y="6"/>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6" name="Freeform 549">
              <a:extLst>
                <a:ext uri="{FF2B5EF4-FFF2-40B4-BE49-F238E27FC236}">
                  <a16:creationId xmlns:a16="http://schemas.microsoft.com/office/drawing/2014/main" xmlns="" id="{85DDBCE4-2E3C-42F5-B46B-AA2B1774AC52}"/>
                </a:ext>
              </a:extLst>
            </p:cNvPr>
            <p:cNvSpPr>
              <a:spLocks/>
            </p:cNvSpPr>
            <p:nvPr/>
          </p:nvSpPr>
          <p:spPr bwMode="auto">
            <a:xfrm>
              <a:off x="3894138" y="1214438"/>
              <a:ext cx="28575" cy="47625"/>
            </a:xfrm>
            <a:custGeom>
              <a:avLst/>
              <a:gdLst/>
              <a:ahLst/>
              <a:cxnLst>
                <a:cxn ang="0">
                  <a:pos x="4" y="0"/>
                </a:cxn>
                <a:cxn ang="0">
                  <a:pos x="18" y="30"/>
                </a:cxn>
                <a:cxn ang="0">
                  <a:pos x="2" y="12"/>
                </a:cxn>
                <a:cxn ang="0">
                  <a:pos x="0" y="6"/>
                </a:cxn>
                <a:cxn ang="0">
                  <a:pos x="4" y="0"/>
                </a:cxn>
                <a:cxn ang="0">
                  <a:pos x="4" y="0"/>
                </a:cxn>
              </a:cxnLst>
              <a:rect l="0" t="0" r="r" b="b"/>
              <a:pathLst>
                <a:path w="18" h="30">
                  <a:moveTo>
                    <a:pt x="4" y="0"/>
                  </a:moveTo>
                  <a:lnTo>
                    <a:pt x="18" y="30"/>
                  </a:lnTo>
                  <a:lnTo>
                    <a:pt x="2" y="12"/>
                  </a:lnTo>
                  <a:lnTo>
                    <a:pt x="0"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7" name="Freeform 550">
              <a:extLst>
                <a:ext uri="{FF2B5EF4-FFF2-40B4-BE49-F238E27FC236}">
                  <a16:creationId xmlns:a16="http://schemas.microsoft.com/office/drawing/2014/main" xmlns="" id="{64D8802E-4BC3-43A4-98F0-999E3FC22306}"/>
                </a:ext>
              </a:extLst>
            </p:cNvPr>
            <p:cNvSpPr>
              <a:spLocks/>
            </p:cNvSpPr>
            <p:nvPr/>
          </p:nvSpPr>
          <p:spPr bwMode="auto">
            <a:xfrm>
              <a:off x="3925888" y="1481138"/>
              <a:ext cx="19050" cy="25400"/>
            </a:xfrm>
            <a:custGeom>
              <a:avLst/>
              <a:gdLst/>
              <a:ahLst/>
              <a:cxnLst>
                <a:cxn ang="0">
                  <a:pos x="4" y="0"/>
                </a:cxn>
                <a:cxn ang="0">
                  <a:pos x="12" y="6"/>
                </a:cxn>
                <a:cxn ang="0">
                  <a:pos x="0" y="16"/>
                </a:cxn>
                <a:cxn ang="0">
                  <a:pos x="0" y="4"/>
                </a:cxn>
                <a:cxn ang="0">
                  <a:pos x="4" y="0"/>
                </a:cxn>
                <a:cxn ang="0">
                  <a:pos x="4" y="0"/>
                </a:cxn>
              </a:cxnLst>
              <a:rect l="0" t="0" r="r" b="b"/>
              <a:pathLst>
                <a:path w="12" h="16">
                  <a:moveTo>
                    <a:pt x="4" y="0"/>
                  </a:moveTo>
                  <a:lnTo>
                    <a:pt x="12" y="6"/>
                  </a:lnTo>
                  <a:lnTo>
                    <a:pt x="0" y="16"/>
                  </a:lnTo>
                  <a:lnTo>
                    <a:pt x="0" y="4"/>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8" name="Freeform 551">
              <a:extLst>
                <a:ext uri="{FF2B5EF4-FFF2-40B4-BE49-F238E27FC236}">
                  <a16:creationId xmlns:a16="http://schemas.microsoft.com/office/drawing/2014/main" xmlns="" id="{FDD2E208-4D69-4E42-95CB-D857B92B4C53}"/>
                </a:ext>
              </a:extLst>
            </p:cNvPr>
            <p:cNvSpPr>
              <a:spLocks/>
            </p:cNvSpPr>
            <p:nvPr/>
          </p:nvSpPr>
          <p:spPr bwMode="auto">
            <a:xfrm>
              <a:off x="3967163" y="1604963"/>
              <a:ext cx="9525" cy="22225"/>
            </a:xfrm>
            <a:custGeom>
              <a:avLst/>
              <a:gdLst/>
              <a:ahLst/>
              <a:cxnLst>
                <a:cxn ang="0">
                  <a:pos x="4" y="0"/>
                </a:cxn>
                <a:cxn ang="0">
                  <a:pos x="6" y="6"/>
                </a:cxn>
                <a:cxn ang="0">
                  <a:pos x="0" y="14"/>
                </a:cxn>
                <a:cxn ang="0">
                  <a:pos x="0" y="6"/>
                </a:cxn>
                <a:cxn ang="0">
                  <a:pos x="4" y="0"/>
                </a:cxn>
                <a:cxn ang="0">
                  <a:pos x="4" y="0"/>
                </a:cxn>
              </a:cxnLst>
              <a:rect l="0" t="0" r="r" b="b"/>
              <a:pathLst>
                <a:path w="6" h="14">
                  <a:moveTo>
                    <a:pt x="4" y="0"/>
                  </a:moveTo>
                  <a:lnTo>
                    <a:pt x="6" y="6"/>
                  </a:lnTo>
                  <a:lnTo>
                    <a:pt x="0" y="14"/>
                  </a:lnTo>
                  <a:lnTo>
                    <a:pt x="0"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79" name="Freeform 552">
              <a:extLst>
                <a:ext uri="{FF2B5EF4-FFF2-40B4-BE49-F238E27FC236}">
                  <a16:creationId xmlns:a16="http://schemas.microsoft.com/office/drawing/2014/main" xmlns="" id="{1C2577C3-851E-421D-8632-2E8926B15315}"/>
                </a:ext>
              </a:extLst>
            </p:cNvPr>
            <p:cNvSpPr>
              <a:spLocks/>
            </p:cNvSpPr>
            <p:nvPr/>
          </p:nvSpPr>
          <p:spPr bwMode="auto">
            <a:xfrm>
              <a:off x="3963988" y="1741488"/>
              <a:ext cx="12700" cy="28575"/>
            </a:xfrm>
            <a:custGeom>
              <a:avLst/>
              <a:gdLst/>
              <a:ahLst/>
              <a:cxnLst>
                <a:cxn ang="0">
                  <a:pos x="6" y="0"/>
                </a:cxn>
                <a:cxn ang="0">
                  <a:pos x="8" y="4"/>
                </a:cxn>
                <a:cxn ang="0">
                  <a:pos x="6" y="12"/>
                </a:cxn>
                <a:cxn ang="0">
                  <a:pos x="0" y="18"/>
                </a:cxn>
                <a:cxn ang="0">
                  <a:pos x="6" y="0"/>
                </a:cxn>
                <a:cxn ang="0">
                  <a:pos x="6" y="0"/>
                </a:cxn>
              </a:cxnLst>
              <a:rect l="0" t="0" r="r" b="b"/>
              <a:pathLst>
                <a:path w="8" h="18">
                  <a:moveTo>
                    <a:pt x="6" y="0"/>
                  </a:moveTo>
                  <a:lnTo>
                    <a:pt x="8" y="4"/>
                  </a:lnTo>
                  <a:lnTo>
                    <a:pt x="6" y="12"/>
                  </a:lnTo>
                  <a:lnTo>
                    <a:pt x="0" y="18"/>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0" name="Freeform 553">
              <a:extLst>
                <a:ext uri="{FF2B5EF4-FFF2-40B4-BE49-F238E27FC236}">
                  <a16:creationId xmlns:a16="http://schemas.microsoft.com/office/drawing/2014/main" xmlns="" id="{AD3370BC-C5C1-40A8-9189-239ECC9DF475}"/>
                </a:ext>
              </a:extLst>
            </p:cNvPr>
            <p:cNvSpPr>
              <a:spLocks/>
            </p:cNvSpPr>
            <p:nvPr/>
          </p:nvSpPr>
          <p:spPr bwMode="auto">
            <a:xfrm>
              <a:off x="3182938" y="2341563"/>
              <a:ext cx="63500" cy="63500"/>
            </a:xfrm>
            <a:custGeom>
              <a:avLst/>
              <a:gdLst/>
              <a:ahLst/>
              <a:cxnLst>
                <a:cxn ang="0">
                  <a:pos x="8" y="0"/>
                </a:cxn>
                <a:cxn ang="0">
                  <a:pos x="22" y="6"/>
                </a:cxn>
                <a:cxn ang="0">
                  <a:pos x="32" y="20"/>
                </a:cxn>
                <a:cxn ang="0">
                  <a:pos x="40" y="24"/>
                </a:cxn>
                <a:cxn ang="0">
                  <a:pos x="40" y="28"/>
                </a:cxn>
                <a:cxn ang="0">
                  <a:pos x="36" y="36"/>
                </a:cxn>
                <a:cxn ang="0">
                  <a:pos x="22" y="40"/>
                </a:cxn>
                <a:cxn ang="0">
                  <a:pos x="10" y="38"/>
                </a:cxn>
                <a:cxn ang="0">
                  <a:pos x="18" y="32"/>
                </a:cxn>
                <a:cxn ang="0">
                  <a:pos x="0" y="28"/>
                </a:cxn>
                <a:cxn ang="0">
                  <a:pos x="0" y="26"/>
                </a:cxn>
                <a:cxn ang="0">
                  <a:pos x="6" y="26"/>
                </a:cxn>
                <a:cxn ang="0">
                  <a:pos x="0" y="20"/>
                </a:cxn>
                <a:cxn ang="0">
                  <a:pos x="8" y="18"/>
                </a:cxn>
                <a:cxn ang="0">
                  <a:pos x="2" y="8"/>
                </a:cxn>
                <a:cxn ang="0">
                  <a:pos x="2" y="4"/>
                </a:cxn>
                <a:cxn ang="0">
                  <a:pos x="8" y="0"/>
                </a:cxn>
                <a:cxn ang="0">
                  <a:pos x="8" y="0"/>
                </a:cxn>
              </a:cxnLst>
              <a:rect l="0" t="0" r="r" b="b"/>
              <a:pathLst>
                <a:path w="40" h="40">
                  <a:moveTo>
                    <a:pt x="8" y="0"/>
                  </a:moveTo>
                  <a:lnTo>
                    <a:pt x="22" y="6"/>
                  </a:lnTo>
                  <a:lnTo>
                    <a:pt x="32" y="20"/>
                  </a:lnTo>
                  <a:lnTo>
                    <a:pt x="40" y="24"/>
                  </a:lnTo>
                  <a:lnTo>
                    <a:pt x="40" y="28"/>
                  </a:lnTo>
                  <a:lnTo>
                    <a:pt x="36" y="36"/>
                  </a:lnTo>
                  <a:lnTo>
                    <a:pt x="22" y="40"/>
                  </a:lnTo>
                  <a:lnTo>
                    <a:pt x="10" y="38"/>
                  </a:lnTo>
                  <a:lnTo>
                    <a:pt x="18" y="32"/>
                  </a:lnTo>
                  <a:lnTo>
                    <a:pt x="0" y="28"/>
                  </a:lnTo>
                  <a:lnTo>
                    <a:pt x="0" y="26"/>
                  </a:lnTo>
                  <a:lnTo>
                    <a:pt x="6" y="26"/>
                  </a:lnTo>
                  <a:lnTo>
                    <a:pt x="0" y="20"/>
                  </a:lnTo>
                  <a:lnTo>
                    <a:pt x="8" y="18"/>
                  </a:lnTo>
                  <a:lnTo>
                    <a:pt x="2" y="8"/>
                  </a:lnTo>
                  <a:lnTo>
                    <a:pt x="2" y="4"/>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1" name="Freeform 554">
              <a:extLst>
                <a:ext uri="{FF2B5EF4-FFF2-40B4-BE49-F238E27FC236}">
                  <a16:creationId xmlns:a16="http://schemas.microsoft.com/office/drawing/2014/main" xmlns="" id="{F096FDA5-ECFF-45DF-BA5F-A3531911E796}"/>
                </a:ext>
              </a:extLst>
            </p:cNvPr>
            <p:cNvSpPr>
              <a:spLocks/>
            </p:cNvSpPr>
            <p:nvPr/>
          </p:nvSpPr>
          <p:spPr bwMode="auto">
            <a:xfrm>
              <a:off x="3941763" y="1855788"/>
              <a:ext cx="9525" cy="73025"/>
            </a:xfrm>
            <a:custGeom>
              <a:avLst/>
              <a:gdLst/>
              <a:ahLst/>
              <a:cxnLst>
                <a:cxn ang="0">
                  <a:pos x="6" y="14"/>
                </a:cxn>
                <a:cxn ang="0">
                  <a:pos x="6" y="46"/>
                </a:cxn>
                <a:cxn ang="0">
                  <a:pos x="4" y="24"/>
                </a:cxn>
                <a:cxn ang="0">
                  <a:pos x="0" y="12"/>
                </a:cxn>
                <a:cxn ang="0">
                  <a:pos x="2" y="8"/>
                </a:cxn>
                <a:cxn ang="0">
                  <a:pos x="2" y="0"/>
                </a:cxn>
                <a:cxn ang="0">
                  <a:pos x="6" y="14"/>
                </a:cxn>
                <a:cxn ang="0">
                  <a:pos x="6" y="14"/>
                </a:cxn>
              </a:cxnLst>
              <a:rect l="0" t="0" r="r" b="b"/>
              <a:pathLst>
                <a:path w="6" h="46">
                  <a:moveTo>
                    <a:pt x="6" y="14"/>
                  </a:moveTo>
                  <a:lnTo>
                    <a:pt x="6" y="46"/>
                  </a:lnTo>
                  <a:lnTo>
                    <a:pt x="4" y="24"/>
                  </a:lnTo>
                  <a:lnTo>
                    <a:pt x="0" y="12"/>
                  </a:lnTo>
                  <a:lnTo>
                    <a:pt x="2" y="8"/>
                  </a:lnTo>
                  <a:lnTo>
                    <a:pt x="2" y="0"/>
                  </a:lnTo>
                  <a:lnTo>
                    <a:pt x="6" y="14"/>
                  </a:lnTo>
                  <a:lnTo>
                    <a:pt x="6"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2" name="Freeform 555">
              <a:extLst>
                <a:ext uri="{FF2B5EF4-FFF2-40B4-BE49-F238E27FC236}">
                  <a16:creationId xmlns:a16="http://schemas.microsoft.com/office/drawing/2014/main" xmlns="" id="{F91FE215-6CCC-4201-AFDE-EFE70D34F673}"/>
                </a:ext>
              </a:extLst>
            </p:cNvPr>
            <p:cNvSpPr>
              <a:spLocks/>
            </p:cNvSpPr>
            <p:nvPr/>
          </p:nvSpPr>
          <p:spPr bwMode="auto">
            <a:xfrm>
              <a:off x="3948113" y="1976438"/>
              <a:ext cx="28575" cy="38100"/>
            </a:xfrm>
            <a:custGeom>
              <a:avLst/>
              <a:gdLst/>
              <a:ahLst/>
              <a:cxnLst>
                <a:cxn ang="0">
                  <a:pos x="12" y="4"/>
                </a:cxn>
                <a:cxn ang="0">
                  <a:pos x="10" y="10"/>
                </a:cxn>
                <a:cxn ang="0">
                  <a:pos x="12" y="16"/>
                </a:cxn>
                <a:cxn ang="0">
                  <a:pos x="18" y="12"/>
                </a:cxn>
                <a:cxn ang="0">
                  <a:pos x="16" y="24"/>
                </a:cxn>
                <a:cxn ang="0">
                  <a:pos x="0" y="20"/>
                </a:cxn>
                <a:cxn ang="0">
                  <a:pos x="0" y="16"/>
                </a:cxn>
                <a:cxn ang="0">
                  <a:pos x="0" y="2"/>
                </a:cxn>
                <a:cxn ang="0">
                  <a:pos x="10" y="0"/>
                </a:cxn>
                <a:cxn ang="0">
                  <a:pos x="12" y="4"/>
                </a:cxn>
                <a:cxn ang="0">
                  <a:pos x="12" y="4"/>
                </a:cxn>
              </a:cxnLst>
              <a:rect l="0" t="0" r="r" b="b"/>
              <a:pathLst>
                <a:path w="18" h="24">
                  <a:moveTo>
                    <a:pt x="12" y="4"/>
                  </a:moveTo>
                  <a:lnTo>
                    <a:pt x="10" y="10"/>
                  </a:lnTo>
                  <a:lnTo>
                    <a:pt x="12" y="16"/>
                  </a:lnTo>
                  <a:lnTo>
                    <a:pt x="18" y="12"/>
                  </a:lnTo>
                  <a:lnTo>
                    <a:pt x="16" y="24"/>
                  </a:lnTo>
                  <a:lnTo>
                    <a:pt x="0" y="20"/>
                  </a:lnTo>
                  <a:lnTo>
                    <a:pt x="0" y="16"/>
                  </a:lnTo>
                  <a:lnTo>
                    <a:pt x="0" y="2"/>
                  </a:lnTo>
                  <a:lnTo>
                    <a:pt x="10" y="0"/>
                  </a:lnTo>
                  <a:lnTo>
                    <a:pt x="12" y="4"/>
                  </a:lnTo>
                  <a:lnTo>
                    <a:pt x="1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3" name="Freeform 556">
              <a:extLst>
                <a:ext uri="{FF2B5EF4-FFF2-40B4-BE49-F238E27FC236}">
                  <a16:creationId xmlns:a16="http://schemas.microsoft.com/office/drawing/2014/main" xmlns="" id="{BD19E9AF-4AD4-4E86-AB3F-50697F1BB759}"/>
                </a:ext>
              </a:extLst>
            </p:cNvPr>
            <p:cNvSpPr>
              <a:spLocks/>
            </p:cNvSpPr>
            <p:nvPr/>
          </p:nvSpPr>
          <p:spPr bwMode="auto">
            <a:xfrm>
              <a:off x="3881438" y="2055813"/>
              <a:ext cx="38100" cy="25400"/>
            </a:xfrm>
            <a:custGeom>
              <a:avLst/>
              <a:gdLst/>
              <a:ahLst/>
              <a:cxnLst>
                <a:cxn ang="0">
                  <a:pos x="4" y="2"/>
                </a:cxn>
                <a:cxn ang="0">
                  <a:pos x="0" y="10"/>
                </a:cxn>
                <a:cxn ang="0">
                  <a:pos x="10" y="16"/>
                </a:cxn>
                <a:cxn ang="0">
                  <a:pos x="24" y="10"/>
                </a:cxn>
                <a:cxn ang="0">
                  <a:pos x="20" y="8"/>
                </a:cxn>
                <a:cxn ang="0">
                  <a:pos x="20" y="0"/>
                </a:cxn>
                <a:cxn ang="0">
                  <a:pos x="4" y="2"/>
                </a:cxn>
                <a:cxn ang="0">
                  <a:pos x="4" y="2"/>
                </a:cxn>
              </a:cxnLst>
              <a:rect l="0" t="0" r="r" b="b"/>
              <a:pathLst>
                <a:path w="24" h="16">
                  <a:moveTo>
                    <a:pt x="4" y="2"/>
                  </a:moveTo>
                  <a:lnTo>
                    <a:pt x="0" y="10"/>
                  </a:lnTo>
                  <a:lnTo>
                    <a:pt x="10" y="16"/>
                  </a:lnTo>
                  <a:lnTo>
                    <a:pt x="24" y="10"/>
                  </a:lnTo>
                  <a:lnTo>
                    <a:pt x="20" y="8"/>
                  </a:lnTo>
                  <a:lnTo>
                    <a:pt x="20"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4" name="Freeform 557">
              <a:extLst>
                <a:ext uri="{FF2B5EF4-FFF2-40B4-BE49-F238E27FC236}">
                  <a16:creationId xmlns:a16="http://schemas.microsoft.com/office/drawing/2014/main" xmlns="" id="{C843188E-8766-4CB4-81BB-858E52E339FF}"/>
                </a:ext>
              </a:extLst>
            </p:cNvPr>
            <p:cNvSpPr>
              <a:spLocks/>
            </p:cNvSpPr>
            <p:nvPr/>
          </p:nvSpPr>
          <p:spPr bwMode="auto">
            <a:xfrm>
              <a:off x="3802063" y="2132013"/>
              <a:ext cx="57150" cy="25400"/>
            </a:xfrm>
            <a:custGeom>
              <a:avLst/>
              <a:gdLst/>
              <a:ahLst/>
              <a:cxnLst>
                <a:cxn ang="0">
                  <a:pos x="2" y="10"/>
                </a:cxn>
                <a:cxn ang="0">
                  <a:pos x="0" y="14"/>
                </a:cxn>
                <a:cxn ang="0">
                  <a:pos x="18" y="16"/>
                </a:cxn>
                <a:cxn ang="0">
                  <a:pos x="36" y="12"/>
                </a:cxn>
                <a:cxn ang="0">
                  <a:pos x="32" y="8"/>
                </a:cxn>
                <a:cxn ang="0">
                  <a:pos x="8" y="0"/>
                </a:cxn>
                <a:cxn ang="0">
                  <a:pos x="2" y="10"/>
                </a:cxn>
                <a:cxn ang="0">
                  <a:pos x="2" y="10"/>
                </a:cxn>
              </a:cxnLst>
              <a:rect l="0" t="0" r="r" b="b"/>
              <a:pathLst>
                <a:path w="36" h="16">
                  <a:moveTo>
                    <a:pt x="2" y="10"/>
                  </a:moveTo>
                  <a:lnTo>
                    <a:pt x="0" y="14"/>
                  </a:lnTo>
                  <a:lnTo>
                    <a:pt x="18" y="16"/>
                  </a:lnTo>
                  <a:lnTo>
                    <a:pt x="36" y="12"/>
                  </a:lnTo>
                  <a:lnTo>
                    <a:pt x="32" y="8"/>
                  </a:lnTo>
                  <a:lnTo>
                    <a:pt x="8" y="0"/>
                  </a:lnTo>
                  <a:lnTo>
                    <a:pt x="2" y="10"/>
                  </a:lnTo>
                  <a:lnTo>
                    <a:pt x="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5" name="Freeform 558">
              <a:extLst>
                <a:ext uri="{FF2B5EF4-FFF2-40B4-BE49-F238E27FC236}">
                  <a16:creationId xmlns:a16="http://schemas.microsoft.com/office/drawing/2014/main" xmlns="" id="{F0F54D9D-DCDB-41EA-A79F-AB94316785DA}"/>
                </a:ext>
              </a:extLst>
            </p:cNvPr>
            <p:cNvSpPr>
              <a:spLocks/>
            </p:cNvSpPr>
            <p:nvPr/>
          </p:nvSpPr>
          <p:spPr bwMode="auto">
            <a:xfrm>
              <a:off x="3824288" y="2157413"/>
              <a:ext cx="57150" cy="25400"/>
            </a:xfrm>
            <a:custGeom>
              <a:avLst/>
              <a:gdLst/>
              <a:ahLst/>
              <a:cxnLst>
                <a:cxn ang="0">
                  <a:pos x="36" y="8"/>
                </a:cxn>
                <a:cxn ang="0">
                  <a:pos x="32" y="12"/>
                </a:cxn>
                <a:cxn ang="0">
                  <a:pos x="36" y="16"/>
                </a:cxn>
                <a:cxn ang="0">
                  <a:pos x="32" y="16"/>
                </a:cxn>
                <a:cxn ang="0">
                  <a:pos x="18" y="8"/>
                </a:cxn>
                <a:cxn ang="0">
                  <a:pos x="6" y="8"/>
                </a:cxn>
                <a:cxn ang="0">
                  <a:pos x="0" y="4"/>
                </a:cxn>
                <a:cxn ang="0">
                  <a:pos x="18" y="0"/>
                </a:cxn>
                <a:cxn ang="0">
                  <a:pos x="36" y="8"/>
                </a:cxn>
                <a:cxn ang="0">
                  <a:pos x="36" y="8"/>
                </a:cxn>
              </a:cxnLst>
              <a:rect l="0" t="0" r="r" b="b"/>
              <a:pathLst>
                <a:path w="36" h="16">
                  <a:moveTo>
                    <a:pt x="36" y="8"/>
                  </a:moveTo>
                  <a:lnTo>
                    <a:pt x="32" y="12"/>
                  </a:lnTo>
                  <a:lnTo>
                    <a:pt x="36" y="16"/>
                  </a:lnTo>
                  <a:lnTo>
                    <a:pt x="32" y="16"/>
                  </a:lnTo>
                  <a:lnTo>
                    <a:pt x="18" y="8"/>
                  </a:lnTo>
                  <a:lnTo>
                    <a:pt x="6" y="8"/>
                  </a:lnTo>
                  <a:lnTo>
                    <a:pt x="0" y="4"/>
                  </a:lnTo>
                  <a:lnTo>
                    <a:pt x="18" y="0"/>
                  </a:lnTo>
                  <a:lnTo>
                    <a:pt x="36" y="8"/>
                  </a:lnTo>
                  <a:lnTo>
                    <a:pt x="36"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6" name="Freeform 559">
              <a:extLst>
                <a:ext uri="{FF2B5EF4-FFF2-40B4-BE49-F238E27FC236}">
                  <a16:creationId xmlns:a16="http://schemas.microsoft.com/office/drawing/2014/main" xmlns="" id="{6DC38FD0-4D89-4558-91BB-4AC8E34721B1}"/>
                </a:ext>
              </a:extLst>
            </p:cNvPr>
            <p:cNvSpPr>
              <a:spLocks/>
            </p:cNvSpPr>
            <p:nvPr/>
          </p:nvSpPr>
          <p:spPr bwMode="auto">
            <a:xfrm>
              <a:off x="3827463" y="2173288"/>
              <a:ext cx="53975" cy="50800"/>
            </a:xfrm>
            <a:custGeom>
              <a:avLst/>
              <a:gdLst/>
              <a:ahLst/>
              <a:cxnLst>
                <a:cxn ang="0">
                  <a:pos x="20" y="6"/>
                </a:cxn>
                <a:cxn ang="0">
                  <a:pos x="34" y="14"/>
                </a:cxn>
                <a:cxn ang="0">
                  <a:pos x="34" y="20"/>
                </a:cxn>
                <a:cxn ang="0">
                  <a:pos x="24" y="22"/>
                </a:cxn>
                <a:cxn ang="0">
                  <a:pos x="32" y="26"/>
                </a:cxn>
                <a:cxn ang="0">
                  <a:pos x="32" y="32"/>
                </a:cxn>
                <a:cxn ang="0">
                  <a:pos x="30" y="32"/>
                </a:cxn>
                <a:cxn ang="0">
                  <a:pos x="8" y="18"/>
                </a:cxn>
                <a:cxn ang="0">
                  <a:pos x="2" y="10"/>
                </a:cxn>
                <a:cxn ang="0">
                  <a:pos x="0" y="0"/>
                </a:cxn>
                <a:cxn ang="0">
                  <a:pos x="14" y="0"/>
                </a:cxn>
                <a:cxn ang="0">
                  <a:pos x="20" y="6"/>
                </a:cxn>
                <a:cxn ang="0">
                  <a:pos x="20" y="6"/>
                </a:cxn>
              </a:cxnLst>
              <a:rect l="0" t="0" r="r" b="b"/>
              <a:pathLst>
                <a:path w="34" h="32">
                  <a:moveTo>
                    <a:pt x="20" y="6"/>
                  </a:moveTo>
                  <a:lnTo>
                    <a:pt x="34" y="14"/>
                  </a:lnTo>
                  <a:lnTo>
                    <a:pt x="34" y="20"/>
                  </a:lnTo>
                  <a:lnTo>
                    <a:pt x="24" y="22"/>
                  </a:lnTo>
                  <a:lnTo>
                    <a:pt x="32" y="26"/>
                  </a:lnTo>
                  <a:lnTo>
                    <a:pt x="32" y="32"/>
                  </a:lnTo>
                  <a:lnTo>
                    <a:pt x="30" y="32"/>
                  </a:lnTo>
                  <a:lnTo>
                    <a:pt x="8" y="18"/>
                  </a:lnTo>
                  <a:lnTo>
                    <a:pt x="2" y="10"/>
                  </a:lnTo>
                  <a:lnTo>
                    <a:pt x="0" y="0"/>
                  </a:lnTo>
                  <a:lnTo>
                    <a:pt x="14" y="0"/>
                  </a:lnTo>
                  <a:lnTo>
                    <a:pt x="20" y="6"/>
                  </a:lnTo>
                  <a:lnTo>
                    <a:pt x="2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7" name="Freeform 560">
              <a:extLst>
                <a:ext uri="{FF2B5EF4-FFF2-40B4-BE49-F238E27FC236}">
                  <a16:creationId xmlns:a16="http://schemas.microsoft.com/office/drawing/2014/main" xmlns="" id="{3EA19F0C-4A8B-47E4-8E61-D9F74754B1D6}"/>
                </a:ext>
              </a:extLst>
            </p:cNvPr>
            <p:cNvSpPr>
              <a:spLocks/>
            </p:cNvSpPr>
            <p:nvPr/>
          </p:nvSpPr>
          <p:spPr bwMode="auto">
            <a:xfrm>
              <a:off x="3751263" y="2297113"/>
              <a:ext cx="57150" cy="38100"/>
            </a:xfrm>
            <a:custGeom>
              <a:avLst/>
              <a:gdLst/>
              <a:ahLst/>
              <a:cxnLst>
                <a:cxn ang="0">
                  <a:pos x="36" y="6"/>
                </a:cxn>
                <a:cxn ang="0">
                  <a:pos x="36" y="16"/>
                </a:cxn>
                <a:cxn ang="0">
                  <a:pos x="34" y="18"/>
                </a:cxn>
                <a:cxn ang="0">
                  <a:pos x="0" y="24"/>
                </a:cxn>
                <a:cxn ang="0">
                  <a:pos x="2" y="16"/>
                </a:cxn>
                <a:cxn ang="0">
                  <a:pos x="14" y="8"/>
                </a:cxn>
                <a:cxn ang="0">
                  <a:pos x="30" y="0"/>
                </a:cxn>
                <a:cxn ang="0">
                  <a:pos x="36" y="6"/>
                </a:cxn>
                <a:cxn ang="0">
                  <a:pos x="36" y="6"/>
                </a:cxn>
              </a:cxnLst>
              <a:rect l="0" t="0" r="r" b="b"/>
              <a:pathLst>
                <a:path w="36" h="24">
                  <a:moveTo>
                    <a:pt x="36" y="6"/>
                  </a:moveTo>
                  <a:lnTo>
                    <a:pt x="36" y="16"/>
                  </a:lnTo>
                  <a:lnTo>
                    <a:pt x="34" y="18"/>
                  </a:lnTo>
                  <a:lnTo>
                    <a:pt x="0" y="24"/>
                  </a:lnTo>
                  <a:lnTo>
                    <a:pt x="2" y="16"/>
                  </a:lnTo>
                  <a:lnTo>
                    <a:pt x="14" y="8"/>
                  </a:lnTo>
                  <a:lnTo>
                    <a:pt x="30" y="0"/>
                  </a:lnTo>
                  <a:lnTo>
                    <a:pt x="36" y="6"/>
                  </a:lnTo>
                  <a:lnTo>
                    <a:pt x="3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8" name="Freeform 561">
              <a:extLst>
                <a:ext uri="{FF2B5EF4-FFF2-40B4-BE49-F238E27FC236}">
                  <a16:creationId xmlns:a16="http://schemas.microsoft.com/office/drawing/2014/main" xmlns="" id="{18E7223C-861E-42C2-B48B-D91B911B7BBE}"/>
                </a:ext>
              </a:extLst>
            </p:cNvPr>
            <p:cNvSpPr>
              <a:spLocks/>
            </p:cNvSpPr>
            <p:nvPr/>
          </p:nvSpPr>
          <p:spPr bwMode="auto">
            <a:xfrm>
              <a:off x="4154488" y="2287588"/>
              <a:ext cx="25400" cy="22225"/>
            </a:xfrm>
            <a:custGeom>
              <a:avLst/>
              <a:gdLst/>
              <a:ahLst/>
              <a:cxnLst>
                <a:cxn ang="0">
                  <a:pos x="10" y="4"/>
                </a:cxn>
                <a:cxn ang="0">
                  <a:pos x="0" y="14"/>
                </a:cxn>
                <a:cxn ang="0">
                  <a:pos x="14" y="8"/>
                </a:cxn>
                <a:cxn ang="0">
                  <a:pos x="16" y="0"/>
                </a:cxn>
                <a:cxn ang="0">
                  <a:pos x="10" y="4"/>
                </a:cxn>
                <a:cxn ang="0">
                  <a:pos x="10" y="4"/>
                </a:cxn>
              </a:cxnLst>
              <a:rect l="0" t="0" r="r" b="b"/>
              <a:pathLst>
                <a:path w="16" h="14">
                  <a:moveTo>
                    <a:pt x="10" y="4"/>
                  </a:moveTo>
                  <a:lnTo>
                    <a:pt x="0" y="14"/>
                  </a:lnTo>
                  <a:lnTo>
                    <a:pt x="14" y="8"/>
                  </a:lnTo>
                  <a:lnTo>
                    <a:pt x="16" y="0"/>
                  </a:lnTo>
                  <a:lnTo>
                    <a:pt x="10" y="4"/>
                  </a:lnTo>
                  <a:lnTo>
                    <a:pt x="1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89" name="Freeform 562">
              <a:extLst>
                <a:ext uri="{FF2B5EF4-FFF2-40B4-BE49-F238E27FC236}">
                  <a16:creationId xmlns:a16="http://schemas.microsoft.com/office/drawing/2014/main" xmlns="" id="{E8306673-255D-4DEB-9B83-1B3BF644A3AE}"/>
                </a:ext>
              </a:extLst>
            </p:cNvPr>
            <p:cNvSpPr>
              <a:spLocks/>
            </p:cNvSpPr>
            <p:nvPr/>
          </p:nvSpPr>
          <p:spPr bwMode="auto">
            <a:xfrm>
              <a:off x="3827463" y="2560638"/>
              <a:ext cx="234950" cy="158750"/>
            </a:xfrm>
            <a:custGeom>
              <a:avLst/>
              <a:gdLst/>
              <a:ahLst/>
              <a:cxnLst>
                <a:cxn ang="0">
                  <a:pos x="44" y="86"/>
                </a:cxn>
                <a:cxn ang="0">
                  <a:pos x="24" y="80"/>
                </a:cxn>
                <a:cxn ang="0">
                  <a:pos x="36" y="76"/>
                </a:cxn>
                <a:cxn ang="0">
                  <a:pos x="32" y="72"/>
                </a:cxn>
                <a:cxn ang="0">
                  <a:pos x="32" y="68"/>
                </a:cxn>
                <a:cxn ang="0">
                  <a:pos x="8" y="58"/>
                </a:cxn>
                <a:cxn ang="0">
                  <a:pos x="24" y="50"/>
                </a:cxn>
                <a:cxn ang="0">
                  <a:pos x="38" y="44"/>
                </a:cxn>
                <a:cxn ang="0">
                  <a:pos x="28" y="46"/>
                </a:cxn>
                <a:cxn ang="0">
                  <a:pos x="30" y="36"/>
                </a:cxn>
                <a:cxn ang="0">
                  <a:pos x="22" y="30"/>
                </a:cxn>
                <a:cxn ang="0">
                  <a:pos x="0" y="36"/>
                </a:cxn>
                <a:cxn ang="0">
                  <a:pos x="8" y="32"/>
                </a:cxn>
                <a:cxn ang="0">
                  <a:pos x="6" y="24"/>
                </a:cxn>
                <a:cxn ang="0">
                  <a:pos x="18" y="30"/>
                </a:cxn>
                <a:cxn ang="0">
                  <a:pos x="18" y="26"/>
                </a:cxn>
                <a:cxn ang="0">
                  <a:pos x="12" y="22"/>
                </a:cxn>
                <a:cxn ang="0">
                  <a:pos x="12" y="18"/>
                </a:cxn>
                <a:cxn ang="0">
                  <a:pos x="14" y="16"/>
                </a:cxn>
                <a:cxn ang="0">
                  <a:pos x="18" y="14"/>
                </a:cxn>
                <a:cxn ang="0">
                  <a:pos x="22" y="18"/>
                </a:cxn>
                <a:cxn ang="0">
                  <a:pos x="26" y="20"/>
                </a:cxn>
                <a:cxn ang="0">
                  <a:pos x="30" y="20"/>
                </a:cxn>
                <a:cxn ang="0">
                  <a:pos x="22" y="12"/>
                </a:cxn>
                <a:cxn ang="0">
                  <a:pos x="28" y="10"/>
                </a:cxn>
                <a:cxn ang="0">
                  <a:pos x="18" y="8"/>
                </a:cxn>
                <a:cxn ang="0">
                  <a:pos x="28" y="4"/>
                </a:cxn>
                <a:cxn ang="0">
                  <a:pos x="40" y="20"/>
                </a:cxn>
                <a:cxn ang="0">
                  <a:pos x="44" y="26"/>
                </a:cxn>
                <a:cxn ang="0">
                  <a:pos x="42" y="30"/>
                </a:cxn>
                <a:cxn ang="0">
                  <a:pos x="42" y="32"/>
                </a:cxn>
                <a:cxn ang="0">
                  <a:pos x="42" y="36"/>
                </a:cxn>
                <a:cxn ang="0">
                  <a:pos x="44" y="44"/>
                </a:cxn>
                <a:cxn ang="0">
                  <a:pos x="50" y="38"/>
                </a:cxn>
                <a:cxn ang="0">
                  <a:pos x="54" y="34"/>
                </a:cxn>
                <a:cxn ang="0">
                  <a:pos x="58" y="24"/>
                </a:cxn>
                <a:cxn ang="0">
                  <a:pos x="58" y="14"/>
                </a:cxn>
                <a:cxn ang="0">
                  <a:pos x="70" y="22"/>
                </a:cxn>
                <a:cxn ang="0">
                  <a:pos x="78" y="12"/>
                </a:cxn>
                <a:cxn ang="0">
                  <a:pos x="86" y="22"/>
                </a:cxn>
                <a:cxn ang="0">
                  <a:pos x="88" y="14"/>
                </a:cxn>
                <a:cxn ang="0">
                  <a:pos x="96" y="16"/>
                </a:cxn>
                <a:cxn ang="0">
                  <a:pos x="108" y="14"/>
                </a:cxn>
                <a:cxn ang="0">
                  <a:pos x="112" y="0"/>
                </a:cxn>
                <a:cxn ang="0">
                  <a:pos x="118" y="10"/>
                </a:cxn>
                <a:cxn ang="0">
                  <a:pos x="132" y="6"/>
                </a:cxn>
                <a:cxn ang="0">
                  <a:pos x="126" y="16"/>
                </a:cxn>
                <a:cxn ang="0">
                  <a:pos x="132" y="16"/>
                </a:cxn>
                <a:cxn ang="0">
                  <a:pos x="132" y="28"/>
                </a:cxn>
                <a:cxn ang="0">
                  <a:pos x="136" y="30"/>
                </a:cxn>
                <a:cxn ang="0">
                  <a:pos x="142" y="28"/>
                </a:cxn>
                <a:cxn ang="0">
                  <a:pos x="144" y="42"/>
                </a:cxn>
                <a:cxn ang="0">
                  <a:pos x="148" y="44"/>
                </a:cxn>
                <a:cxn ang="0">
                  <a:pos x="144" y="54"/>
                </a:cxn>
                <a:cxn ang="0">
                  <a:pos x="134" y="62"/>
                </a:cxn>
                <a:cxn ang="0">
                  <a:pos x="130" y="74"/>
                </a:cxn>
                <a:cxn ang="0">
                  <a:pos x="122" y="72"/>
                </a:cxn>
                <a:cxn ang="0">
                  <a:pos x="100" y="84"/>
                </a:cxn>
                <a:cxn ang="0">
                  <a:pos x="80" y="100"/>
                </a:cxn>
                <a:cxn ang="0">
                  <a:pos x="62" y="96"/>
                </a:cxn>
              </a:cxnLst>
              <a:rect l="0" t="0" r="r" b="b"/>
              <a:pathLst>
                <a:path w="148" h="100">
                  <a:moveTo>
                    <a:pt x="62" y="96"/>
                  </a:moveTo>
                  <a:lnTo>
                    <a:pt x="44" y="86"/>
                  </a:lnTo>
                  <a:lnTo>
                    <a:pt x="26" y="88"/>
                  </a:lnTo>
                  <a:lnTo>
                    <a:pt x="24" y="80"/>
                  </a:lnTo>
                  <a:lnTo>
                    <a:pt x="28" y="82"/>
                  </a:lnTo>
                  <a:lnTo>
                    <a:pt x="36" y="76"/>
                  </a:lnTo>
                  <a:lnTo>
                    <a:pt x="36" y="72"/>
                  </a:lnTo>
                  <a:lnTo>
                    <a:pt x="32" y="72"/>
                  </a:lnTo>
                  <a:lnTo>
                    <a:pt x="36" y="64"/>
                  </a:lnTo>
                  <a:lnTo>
                    <a:pt x="32" y="68"/>
                  </a:lnTo>
                  <a:lnTo>
                    <a:pt x="26" y="56"/>
                  </a:lnTo>
                  <a:lnTo>
                    <a:pt x="8" y="58"/>
                  </a:lnTo>
                  <a:lnTo>
                    <a:pt x="8" y="54"/>
                  </a:lnTo>
                  <a:lnTo>
                    <a:pt x="24" y="50"/>
                  </a:lnTo>
                  <a:lnTo>
                    <a:pt x="36" y="50"/>
                  </a:lnTo>
                  <a:lnTo>
                    <a:pt x="38" y="44"/>
                  </a:lnTo>
                  <a:lnTo>
                    <a:pt x="34" y="48"/>
                  </a:lnTo>
                  <a:lnTo>
                    <a:pt x="28" y="46"/>
                  </a:lnTo>
                  <a:lnTo>
                    <a:pt x="36" y="36"/>
                  </a:lnTo>
                  <a:lnTo>
                    <a:pt x="30" y="36"/>
                  </a:lnTo>
                  <a:lnTo>
                    <a:pt x="28" y="32"/>
                  </a:lnTo>
                  <a:lnTo>
                    <a:pt x="22" y="30"/>
                  </a:lnTo>
                  <a:lnTo>
                    <a:pt x="12" y="36"/>
                  </a:lnTo>
                  <a:lnTo>
                    <a:pt x="0" y="36"/>
                  </a:lnTo>
                  <a:lnTo>
                    <a:pt x="2" y="30"/>
                  </a:lnTo>
                  <a:lnTo>
                    <a:pt x="8" y="32"/>
                  </a:lnTo>
                  <a:lnTo>
                    <a:pt x="8" y="30"/>
                  </a:lnTo>
                  <a:lnTo>
                    <a:pt x="6" y="24"/>
                  </a:lnTo>
                  <a:lnTo>
                    <a:pt x="14" y="30"/>
                  </a:lnTo>
                  <a:lnTo>
                    <a:pt x="18" y="30"/>
                  </a:lnTo>
                  <a:lnTo>
                    <a:pt x="16" y="28"/>
                  </a:lnTo>
                  <a:lnTo>
                    <a:pt x="18" y="26"/>
                  </a:lnTo>
                  <a:lnTo>
                    <a:pt x="10" y="24"/>
                  </a:lnTo>
                  <a:lnTo>
                    <a:pt x="12" y="22"/>
                  </a:lnTo>
                  <a:lnTo>
                    <a:pt x="10" y="16"/>
                  </a:lnTo>
                  <a:lnTo>
                    <a:pt x="12" y="18"/>
                  </a:lnTo>
                  <a:lnTo>
                    <a:pt x="12" y="16"/>
                  </a:lnTo>
                  <a:lnTo>
                    <a:pt x="14" y="16"/>
                  </a:lnTo>
                  <a:lnTo>
                    <a:pt x="12" y="14"/>
                  </a:lnTo>
                  <a:lnTo>
                    <a:pt x="18" y="14"/>
                  </a:lnTo>
                  <a:lnTo>
                    <a:pt x="20" y="20"/>
                  </a:lnTo>
                  <a:lnTo>
                    <a:pt x="22" y="18"/>
                  </a:lnTo>
                  <a:lnTo>
                    <a:pt x="26" y="24"/>
                  </a:lnTo>
                  <a:lnTo>
                    <a:pt x="26" y="20"/>
                  </a:lnTo>
                  <a:lnTo>
                    <a:pt x="28" y="24"/>
                  </a:lnTo>
                  <a:lnTo>
                    <a:pt x="30" y="20"/>
                  </a:lnTo>
                  <a:lnTo>
                    <a:pt x="28" y="16"/>
                  </a:lnTo>
                  <a:lnTo>
                    <a:pt x="22" y="12"/>
                  </a:lnTo>
                  <a:lnTo>
                    <a:pt x="24" y="8"/>
                  </a:lnTo>
                  <a:lnTo>
                    <a:pt x="28" y="10"/>
                  </a:lnTo>
                  <a:lnTo>
                    <a:pt x="24" y="6"/>
                  </a:lnTo>
                  <a:lnTo>
                    <a:pt x="18" y="8"/>
                  </a:lnTo>
                  <a:lnTo>
                    <a:pt x="20" y="4"/>
                  </a:lnTo>
                  <a:lnTo>
                    <a:pt x="28" y="4"/>
                  </a:lnTo>
                  <a:lnTo>
                    <a:pt x="42" y="18"/>
                  </a:lnTo>
                  <a:lnTo>
                    <a:pt x="40" y="20"/>
                  </a:lnTo>
                  <a:lnTo>
                    <a:pt x="42" y="22"/>
                  </a:lnTo>
                  <a:lnTo>
                    <a:pt x="44" y="26"/>
                  </a:lnTo>
                  <a:lnTo>
                    <a:pt x="40" y="28"/>
                  </a:lnTo>
                  <a:lnTo>
                    <a:pt x="42" y="30"/>
                  </a:lnTo>
                  <a:lnTo>
                    <a:pt x="42" y="34"/>
                  </a:lnTo>
                  <a:lnTo>
                    <a:pt x="42" y="32"/>
                  </a:lnTo>
                  <a:lnTo>
                    <a:pt x="44" y="36"/>
                  </a:lnTo>
                  <a:lnTo>
                    <a:pt x="42" y="36"/>
                  </a:lnTo>
                  <a:lnTo>
                    <a:pt x="44" y="38"/>
                  </a:lnTo>
                  <a:lnTo>
                    <a:pt x="44" y="44"/>
                  </a:lnTo>
                  <a:lnTo>
                    <a:pt x="46" y="38"/>
                  </a:lnTo>
                  <a:lnTo>
                    <a:pt x="50" y="38"/>
                  </a:lnTo>
                  <a:lnTo>
                    <a:pt x="50" y="30"/>
                  </a:lnTo>
                  <a:lnTo>
                    <a:pt x="54" y="34"/>
                  </a:lnTo>
                  <a:lnTo>
                    <a:pt x="56" y="32"/>
                  </a:lnTo>
                  <a:lnTo>
                    <a:pt x="58" y="24"/>
                  </a:lnTo>
                  <a:lnTo>
                    <a:pt x="56" y="16"/>
                  </a:lnTo>
                  <a:lnTo>
                    <a:pt x="58" y="14"/>
                  </a:lnTo>
                  <a:lnTo>
                    <a:pt x="68" y="26"/>
                  </a:lnTo>
                  <a:lnTo>
                    <a:pt x="70" y="22"/>
                  </a:lnTo>
                  <a:lnTo>
                    <a:pt x="68" y="16"/>
                  </a:lnTo>
                  <a:lnTo>
                    <a:pt x="78" y="12"/>
                  </a:lnTo>
                  <a:lnTo>
                    <a:pt x="86" y="30"/>
                  </a:lnTo>
                  <a:lnTo>
                    <a:pt x="86" y="22"/>
                  </a:lnTo>
                  <a:lnTo>
                    <a:pt x="84" y="14"/>
                  </a:lnTo>
                  <a:lnTo>
                    <a:pt x="88" y="14"/>
                  </a:lnTo>
                  <a:lnTo>
                    <a:pt x="92" y="18"/>
                  </a:lnTo>
                  <a:lnTo>
                    <a:pt x="96" y="16"/>
                  </a:lnTo>
                  <a:lnTo>
                    <a:pt x="98" y="12"/>
                  </a:lnTo>
                  <a:lnTo>
                    <a:pt x="108" y="14"/>
                  </a:lnTo>
                  <a:lnTo>
                    <a:pt x="106" y="2"/>
                  </a:lnTo>
                  <a:lnTo>
                    <a:pt x="112" y="0"/>
                  </a:lnTo>
                  <a:lnTo>
                    <a:pt x="118" y="6"/>
                  </a:lnTo>
                  <a:lnTo>
                    <a:pt x="118" y="10"/>
                  </a:lnTo>
                  <a:lnTo>
                    <a:pt x="122" y="12"/>
                  </a:lnTo>
                  <a:lnTo>
                    <a:pt x="132" y="6"/>
                  </a:lnTo>
                  <a:lnTo>
                    <a:pt x="134" y="6"/>
                  </a:lnTo>
                  <a:lnTo>
                    <a:pt x="126" y="16"/>
                  </a:lnTo>
                  <a:lnTo>
                    <a:pt x="126" y="18"/>
                  </a:lnTo>
                  <a:lnTo>
                    <a:pt x="132" y="16"/>
                  </a:lnTo>
                  <a:lnTo>
                    <a:pt x="132" y="22"/>
                  </a:lnTo>
                  <a:lnTo>
                    <a:pt x="132" y="28"/>
                  </a:lnTo>
                  <a:lnTo>
                    <a:pt x="136" y="26"/>
                  </a:lnTo>
                  <a:lnTo>
                    <a:pt x="136" y="30"/>
                  </a:lnTo>
                  <a:lnTo>
                    <a:pt x="140" y="32"/>
                  </a:lnTo>
                  <a:lnTo>
                    <a:pt x="142" y="28"/>
                  </a:lnTo>
                  <a:lnTo>
                    <a:pt x="146" y="36"/>
                  </a:lnTo>
                  <a:lnTo>
                    <a:pt x="144" y="42"/>
                  </a:lnTo>
                  <a:lnTo>
                    <a:pt x="144" y="44"/>
                  </a:lnTo>
                  <a:lnTo>
                    <a:pt x="148" y="44"/>
                  </a:lnTo>
                  <a:lnTo>
                    <a:pt x="148" y="48"/>
                  </a:lnTo>
                  <a:lnTo>
                    <a:pt x="144" y="54"/>
                  </a:lnTo>
                  <a:lnTo>
                    <a:pt x="134" y="60"/>
                  </a:lnTo>
                  <a:lnTo>
                    <a:pt x="134" y="62"/>
                  </a:lnTo>
                  <a:lnTo>
                    <a:pt x="138" y="62"/>
                  </a:lnTo>
                  <a:lnTo>
                    <a:pt x="130" y="74"/>
                  </a:lnTo>
                  <a:lnTo>
                    <a:pt x="124" y="68"/>
                  </a:lnTo>
                  <a:lnTo>
                    <a:pt x="122" y="72"/>
                  </a:lnTo>
                  <a:lnTo>
                    <a:pt x="110" y="84"/>
                  </a:lnTo>
                  <a:lnTo>
                    <a:pt x="100" y="84"/>
                  </a:lnTo>
                  <a:lnTo>
                    <a:pt x="88" y="98"/>
                  </a:lnTo>
                  <a:lnTo>
                    <a:pt x="80" y="100"/>
                  </a:lnTo>
                  <a:lnTo>
                    <a:pt x="62" y="96"/>
                  </a:lnTo>
                  <a:lnTo>
                    <a:pt x="62" y="9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0" name="Freeform 563">
              <a:extLst>
                <a:ext uri="{FF2B5EF4-FFF2-40B4-BE49-F238E27FC236}">
                  <a16:creationId xmlns:a16="http://schemas.microsoft.com/office/drawing/2014/main" xmlns="" id="{4E0A9FDE-6149-4206-9CBC-5D3C76E80058}"/>
                </a:ext>
              </a:extLst>
            </p:cNvPr>
            <p:cNvSpPr>
              <a:spLocks/>
            </p:cNvSpPr>
            <p:nvPr/>
          </p:nvSpPr>
          <p:spPr bwMode="auto">
            <a:xfrm>
              <a:off x="2798763" y="963613"/>
              <a:ext cx="1289050" cy="1908175"/>
            </a:xfrm>
            <a:custGeom>
              <a:avLst/>
              <a:gdLst/>
              <a:ahLst/>
              <a:cxnLst>
                <a:cxn ang="0">
                  <a:pos x="400" y="1198"/>
                </a:cxn>
                <a:cxn ang="0">
                  <a:pos x="360" y="1182"/>
                </a:cxn>
                <a:cxn ang="0">
                  <a:pos x="332" y="1160"/>
                </a:cxn>
                <a:cxn ang="0">
                  <a:pos x="306" y="1124"/>
                </a:cxn>
                <a:cxn ang="0">
                  <a:pos x="304" y="1074"/>
                </a:cxn>
                <a:cxn ang="0">
                  <a:pos x="278" y="1056"/>
                </a:cxn>
                <a:cxn ang="0">
                  <a:pos x="268" y="1018"/>
                </a:cxn>
                <a:cxn ang="0">
                  <a:pos x="258" y="978"/>
                </a:cxn>
                <a:cxn ang="0">
                  <a:pos x="288" y="944"/>
                </a:cxn>
                <a:cxn ang="0">
                  <a:pos x="304" y="912"/>
                </a:cxn>
                <a:cxn ang="0">
                  <a:pos x="270" y="872"/>
                </a:cxn>
                <a:cxn ang="0">
                  <a:pos x="298" y="854"/>
                </a:cxn>
                <a:cxn ang="0">
                  <a:pos x="282" y="814"/>
                </a:cxn>
                <a:cxn ang="0">
                  <a:pos x="230" y="814"/>
                </a:cxn>
                <a:cxn ang="0">
                  <a:pos x="232" y="740"/>
                </a:cxn>
                <a:cxn ang="0">
                  <a:pos x="214" y="674"/>
                </a:cxn>
                <a:cxn ang="0">
                  <a:pos x="164" y="606"/>
                </a:cxn>
                <a:cxn ang="0">
                  <a:pos x="64" y="604"/>
                </a:cxn>
                <a:cxn ang="0">
                  <a:pos x="98" y="534"/>
                </a:cxn>
                <a:cxn ang="0">
                  <a:pos x="38" y="510"/>
                </a:cxn>
                <a:cxn ang="0">
                  <a:pos x="16" y="444"/>
                </a:cxn>
                <a:cxn ang="0">
                  <a:pos x="106" y="348"/>
                </a:cxn>
                <a:cxn ang="0">
                  <a:pos x="98" y="286"/>
                </a:cxn>
                <a:cxn ang="0">
                  <a:pos x="204" y="216"/>
                </a:cxn>
                <a:cxn ang="0">
                  <a:pos x="304" y="182"/>
                </a:cxn>
                <a:cxn ang="0">
                  <a:pos x="380" y="134"/>
                </a:cxn>
                <a:cxn ang="0">
                  <a:pos x="364" y="80"/>
                </a:cxn>
                <a:cxn ang="0">
                  <a:pos x="442" y="64"/>
                </a:cxn>
                <a:cxn ang="0">
                  <a:pos x="496" y="2"/>
                </a:cxn>
                <a:cxn ang="0">
                  <a:pos x="524" y="66"/>
                </a:cxn>
                <a:cxn ang="0">
                  <a:pos x="630" y="62"/>
                </a:cxn>
                <a:cxn ang="0">
                  <a:pos x="520" y="196"/>
                </a:cxn>
                <a:cxn ang="0">
                  <a:pos x="670" y="168"/>
                </a:cxn>
                <a:cxn ang="0">
                  <a:pos x="712" y="216"/>
                </a:cxn>
                <a:cxn ang="0">
                  <a:pos x="776" y="276"/>
                </a:cxn>
                <a:cxn ang="0">
                  <a:pos x="706" y="362"/>
                </a:cxn>
                <a:cxn ang="0">
                  <a:pos x="716" y="400"/>
                </a:cxn>
                <a:cxn ang="0">
                  <a:pos x="690" y="506"/>
                </a:cxn>
                <a:cxn ang="0">
                  <a:pos x="732" y="528"/>
                </a:cxn>
                <a:cxn ang="0">
                  <a:pos x="700" y="596"/>
                </a:cxn>
                <a:cxn ang="0">
                  <a:pos x="700" y="648"/>
                </a:cxn>
                <a:cxn ang="0">
                  <a:pos x="686" y="706"/>
                </a:cxn>
                <a:cxn ang="0">
                  <a:pos x="630" y="744"/>
                </a:cxn>
                <a:cxn ang="0">
                  <a:pos x="644" y="770"/>
                </a:cxn>
                <a:cxn ang="0">
                  <a:pos x="678" y="824"/>
                </a:cxn>
                <a:cxn ang="0">
                  <a:pos x="674" y="864"/>
                </a:cxn>
                <a:cxn ang="0">
                  <a:pos x="630" y="822"/>
                </a:cxn>
                <a:cxn ang="0">
                  <a:pos x="588" y="864"/>
                </a:cxn>
                <a:cxn ang="0">
                  <a:pos x="666" y="884"/>
                </a:cxn>
                <a:cxn ang="0">
                  <a:pos x="636" y="922"/>
                </a:cxn>
                <a:cxn ang="0">
                  <a:pos x="572" y="952"/>
                </a:cxn>
                <a:cxn ang="0">
                  <a:pos x="542" y="936"/>
                </a:cxn>
                <a:cxn ang="0">
                  <a:pos x="530" y="972"/>
                </a:cxn>
                <a:cxn ang="0">
                  <a:pos x="504" y="1014"/>
                </a:cxn>
                <a:cxn ang="0">
                  <a:pos x="476" y="1026"/>
                </a:cxn>
                <a:cxn ang="0">
                  <a:pos x="462" y="1028"/>
                </a:cxn>
                <a:cxn ang="0">
                  <a:pos x="438" y="1056"/>
                </a:cxn>
                <a:cxn ang="0">
                  <a:pos x="422" y="1094"/>
                </a:cxn>
                <a:cxn ang="0">
                  <a:pos x="412" y="1114"/>
                </a:cxn>
              </a:cxnLst>
              <a:rect l="0" t="0" r="r" b="b"/>
              <a:pathLst>
                <a:path w="812" h="1202">
                  <a:moveTo>
                    <a:pt x="418" y="1118"/>
                  </a:moveTo>
                  <a:lnTo>
                    <a:pt x="422" y="1118"/>
                  </a:lnTo>
                  <a:lnTo>
                    <a:pt x="422" y="1120"/>
                  </a:lnTo>
                  <a:lnTo>
                    <a:pt x="418" y="1122"/>
                  </a:lnTo>
                  <a:lnTo>
                    <a:pt x="408" y="1124"/>
                  </a:lnTo>
                  <a:lnTo>
                    <a:pt x="404" y="1128"/>
                  </a:lnTo>
                  <a:lnTo>
                    <a:pt x="408" y="1130"/>
                  </a:lnTo>
                  <a:lnTo>
                    <a:pt x="410" y="1134"/>
                  </a:lnTo>
                  <a:lnTo>
                    <a:pt x="414" y="1152"/>
                  </a:lnTo>
                  <a:lnTo>
                    <a:pt x="406" y="1168"/>
                  </a:lnTo>
                  <a:lnTo>
                    <a:pt x="404" y="1186"/>
                  </a:lnTo>
                  <a:lnTo>
                    <a:pt x="398" y="1190"/>
                  </a:lnTo>
                  <a:lnTo>
                    <a:pt x="400" y="1198"/>
                  </a:lnTo>
                  <a:lnTo>
                    <a:pt x="388" y="1198"/>
                  </a:lnTo>
                  <a:lnTo>
                    <a:pt x="386" y="1194"/>
                  </a:lnTo>
                  <a:lnTo>
                    <a:pt x="378" y="1202"/>
                  </a:lnTo>
                  <a:lnTo>
                    <a:pt x="372" y="1196"/>
                  </a:lnTo>
                  <a:lnTo>
                    <a:pt x="376" y="1186"/>
                  </a:lnTo>
                  <a:lnTo>
                    <a:pt x="372" y="1190"/>
                  </a:lnTo>
                  <a:lnTo>
                    <a:pt x="372" y="1184"/>
                  </a:lnTo>
                  <a:lnTo>
                    <a:pt x="370" y="1184"/>
                  </a:lnTo>
                  <a:lnTo>
                    <a:pt x="368" y="1190"/>
                  </a:lnTo>
                  <a:lnTo>
                    <a:pt x="364" y="1184"/>
                  </a:lnTo>
                  <a:lnTo>
                    <a:pt x="368" y="1180"/>
                  </a:lnTo>
                  <a:lnTo>
                    <a:pt x="368" y="1176"/>
                  </a:lnTo>
                  <a:lnTo>
                    <a:pt x="360" y="1182"/>
                  </a:lnTo>
                  <a:lnTo>
                    <a:pt x="358" y="1182"/>
                  </a:lnTo>
                  <a:lnTo>
                    <a:pt x="360" y="1180"/>
                  </a:lnTo>
                  <a:lnTo>
                    <a:pt x="366" y="1176"/>
                  </a:lnTo>
                  <a:lnTo>
                    <a:pt x="360" y="1176"/>
                  </a:lnTo>
                  <a:lnTo>
                    <a:pt x="362" y="1172"/>
                  </a:lnTo>
                  <a:lnTo>
                    <a:pt x="332" y="1180"/>
                  </a:lnTo>
                  <a:lnTo>
                    <a:pt x="340" y="1174"/>
                  </a:lnTo>
                  <a:lnTo>
                    <a:pt x="332" y="1168"/>
                  </a:lnTo>
                  <a:lnTo>
                    <a:pt x="328" y="1168"/>
                  </a:lnTo>
                  <a:lnTo>
                    <a:pt x="326" y="1168"/>
                  </a:lnTo>
                  <a:lnTo>
                    <a:pt x="326" y="1164"/>
                  </a:lnTo>
                  <a:lnTo>
                    <a:pt x="320" y="1164"/>
                  </a:lnTo>
                  <a:lnTo>
                    <a:pt x="332" y="1160"/>
                  </a:lnTo>
                  <a:lnTo>
                    <a:pt x="318" y="1160"/>
                  </a:lnTo>
                  <a:lnTo>
                    <a:pt x="322" y="1156"/>
                  </a:lnTo>
                  <a:lnTo>
                    <a:pt x="316" y="1150"/>
                  </a:lnTo>
                  <a:lnTo>
                    <a:pt x="322" y="1144"/>
                  </a:lnTo>
                  <a:lnTo>
                    <a:pt x="312" y="1146"/>
                  </a:lnTo>
                  <a:lnTo>
                    <a:pt x="312" y="1144"/>
                  </a:lnTo>
                  <a:lnTo>
                    <a:pt x="312" y="1142"/>
                  </a:lnTo>
                  <a:lnTo>
                    <a:pt x="312" y="1142"/>
                  </a:lnTo>
                  <a:lnTo>
                    <a:pt x="314" y="1140"/>
                  </a:lnTo>
                  <a:lnTo>
                    <a:pt x="310" y="1138"/>
                  </a:lnTo>
                  <a:lnTo>
                    <a:pt x="310" y="1134"/>
                  </a:lnTo>
                  <a:lnTo>
                    <a:pt x="304" y="1132"/>
                  </a:lnTo>
                  <a:lnTo>
                    <a:pt x="306" y="1124"/>
                  </a:lnTo>
                  <a:lnTo>
                    <a:pt x="304" y="1126"/>
                  </a:lnTo>
                  <a:lnTo>
                    <a:pt x="302" y="1118"/>
                  </a:lnTo>
                  <a:lnTo>
                    <a:pt x="298" y="1118"/>
                  </a:lnTo>
                  <a:lnTo>
                    <a:pt x="294" y="1110"/>
                  </a:lnTo>
                  <a:lnTo>
                    <a:pt x="292" y="1104"/>
                  </a:lnTo>
                  <a:lnTo>
                    <a:pt x="288" y="1100"/>
                  </a:lnTo>
                  <a:lnTo>
                    <a:pt x="290" y="1096"/>
                  </a:lnTo>
                  <a:lnTo>
                    <a:pt x="288" y="1096"/>
                  </a:lnTo>
                  <a:lnTo>
                    <a:pt x="288" y="1090"/>
                  </a:lnTo>
                  <a:lnTo>
                    <a:pt x="286" y="1086"/>
                  </a:lnTo>
                  <a:lnTo>
                    <a:pt x="294" y="1080"/>
                  </a:lnTo>
                  <a:lnTo>
                    <a:pt x="294" y="1078"/>
                  </a:lnTo>
                  <a:lnTo>
                    <a:pt x="304" y="1074"/>
                  </a:lnTo>
                  <a:lnTo>
                    <a:pt x="298" y="1070"/>
                  </a:lnTo>
                  <a:lnTo>
                    <a:pt x="300" y="1066"/>
                  </a:lnTo>
                  <a:lnTo>
                    <a:pt x="306" y="1068"/>
                  </a:lnTo>
                  <a:lnTo>
                    <a:pt x="306" y="1064"/>
                  </a:lnTo>
                  <a:lnTo>
                    <a:pt x="298" y="1062"/>
                  </a:lnTo>
                  <a:lnTo>
                    <a:pt x="296" y="1066"/>
                  </a:lnTo>
                  <a:lnTo>
                    <a:pt x="290" y="1068"/>
                  </a:lnTo>
                  <a:lnTo>
                    <a:pt x="284" y="1080"/>
                  </a:lnTo>
                  <a:lnTo>
                    <a:pt x="280" y="1080"/>
                  </a:lnTo>
                  <a:lnTo>
                    <a:pt x="280" y="1068"/>
                  </a:lnTo>
                  <a:lnTo>
                    <a:pt x="282" y="1062"/>
                  </a:lnTo>
                  <a:lnTo>
                    <a:pt x="280" y="1064"/>
                  </a:lnTo>
                  <a:lnTo>
                    <a:pt x="278" y="1056"/>
                  </a:lnTo>
                  <a:lnTo>
                    <a:pt x="276" y="1056"/>
                  </a:lnTo>
                  <a:lnTo>
                    <a:pt x="278" y="1050"/>
                  </a:lnTo>
                  <a:lnTo>
                    <a:pt x="278" y="1048"/>
                  </a:lnTo>
                  <a:lnTo>
                    <a:pt x="276" y="1050"/>
                  </a:lnTo>
                  <a:lnTo>
                    <a:pt x="274" y="1048"/>
                  </a:lnTo>
                  <a:lnTo>
                    <a:pt x="278" y="1044"/>
                  </a:lnTo>
                  <a:lnTo>
                    <a:pt x="272" y="1042"/>
                  </a:lnTo>
                  <a:lnTo>
                    <a:pt x="272" y="1034"/>
                  </a:lnTo>
                  <a:lnTo>
                    <a:pt x="266" y="1036"/>
                  </a:lnTo>
                  <a:lnTo>
                    <a:pt x="270" y="1028"/>
                  </a:lnTo>
                  <a:lnTo>
                    <a:pt x="266" y="1030"/>
                  </a:lnTo>
                  <a:lnTo>
                    <a:pt x="262" y="1024"/>
                  </a:lnTo>
                  <a:lnTo>
                    <a:pt x="268" y="1018"/>
                  </a:lnTo>
                  <a:lnTo>
                    <a:pt x="260" y="1018"/>
                  </a:lnTo>
                  <a:lnTo>
                    <a:pt x="264" y="1016"/>
                  </a:lnTo>
                  <a:lnTo>
                    <a:pt x="260" y="1014"/>
                  </a:lnTo>
                  <a:lnTo>
                    <a:pt x="260" y="1006"/>
                  </a:lnTo>
                  <a:lnTo>
                    <a:pt x="266" y="1008"/>
                  </a:lnTo>
                  <a:lnTo>
                    <a:pt x="262" y="1004"/>
                  </a:lnTo>
                  <a:lnTo>
                    <a:pt x="266" y="1000"/>
                  </a:lnTo>
                  <a:lnTo>
                    <a:pt x="266" y="994"/>
                  </a:lnTo>
                  <a:lnTo>
                    <a:pt x="260" y="994"/>
                  </a:lnTo>
                  <a:lnTo>
                    <a:pt x="260" y="992"/>
                  </a:lnTo>
                  <a:lnTo>
                    <a:pt x="256" y="988"/>
                  </a:lnTo>
                  <a:lnTo>
                    <a:pt x="256" y="982"/>
                  </a:lnTo>
                  <a:lnTo>
                    <a:pt x="258" y="978"/>
                  </a:lnTo>
                  <a:lnTo>
                    <a:pt x="258" y="976"/>
                  </a:lnTo>
                  <a:lnTo>
                    <a:pt x="262" y="972"/>
                  </a:lnTo>
                  <a:lnTo>
                    <a:pt x="258" y="972"/>
                  </a:lnTo>
                  <a:lnTo>
                    <a:pt x="260" y="968"/>
                  </a:lnTo>
                  <a:lnTo>
                    <a:pt x="260" y="960"/>
                  </a:lnTo>
                  <a:lnTo>
                    <a:pt x="266" y="958"/>
                  </a:lnTo>
                  <a:lnTo>
                    <a:pt x="262" y="952"/>
                  </a:lnTo>
                  <a:lnTo>
                    <a:pt x="294" y="952"/>
                  </a:lnTo>
                  <a:lnTo>
                    <a:pt x="288" y="946"/>
                  </a:lnTo>
                  <a:lnTo>
                    <a:pt x="290" y="944"/>
                  </a:lnTo>
                  <a:lnTo>
                    <a:pt x="292" y="940"/>
                  </a:lnTo>
                  <a:lnTo>
                    <a:pt x="286" y="940"/>
                  </a:lnTo>
                  <a:lnTo>
                    <a:pt x="288" y="944"/>
                  </a:lnTo>
                  <a:lnTo>
                    <a:pt x="276" y="948"/>
                  </a:lnTo>
                  <a:lnTo>
                    <a:pt x="270" y="948"/>
                  </a:lnTo>
                  <a:lnTo>
                    <a:pt x="268" y="942"/>
                  </a:lnTo>
                  <a:lnTo>
                    <a:pt x="274" y="936"/>
                  </a:lnTo>
                  <a:lnTo>
                    <a:pt x="292" y="936"/>
                  </a:lnTo>
                  <a:lnTo>
                    <a:pt x="294" y="928"/>
                  </a:lnTo>
                  <a:lnTo>
                    <a:pt x="290" y="928"/>
                  </a:lnTo>
                  <a:lnTo>
                    <a:pt x="294" y="924"/>
                  </a:lnTo>
                  <a:lnTo>
                    <a:pt x="292" y="922"/>
                  </a:lnTo>
                  <a:lnTo>
                    <a:pt x="292" y="916"/>
                  </a:lnTo>
                  <a:lnTo>
                    <a:pt x="302" y="918"/>
                  </a:lnTo>
                  <a:lnTo>
                    <a:pt x="300" y="914"/>
                  </a:lnTo>
                  <a:lnTo>
                    <a:pt x="304" y="912"/>
                  </a:lnTo>
                  <a:lnTo>
                    <a:pt x="302" y="908"/>
                  </a:lnTo>
                  <a:lnTo>
                    <a:pt x="298" y="912"/>
                  </a:lnTo>
                  <a:lnTo>
                    <a:pt x="294" y="908"/>
                  </a:lnTo>
                  <a:lnTo>
                    <a:pt x="294" y="902"/>
                  </a:lnTo>
                  <a:lnTo>
                    <a:pt x="298" y="902"/>
                  </a:lnTo>
                  <a:lnTo>
                    <a:pt x="296" y="896"/>
                  </a:lnTo>
                  <a:lnTo>
                    <a:pt x="300" y="894"/>
                  </a:lnTo>
                  <a:lnTo>
                    <a:pt x="298" y="890"/>
                  </a:lnTo>
                  <a:lnTo>
                    <a:pt x="302" y="888"/>
                  </a:lnTo>
                  <a:lnTo>
                    <a:pt x="302" y="884"/>
                  </a:lnTo>
                  <a:lnTo>
                    <a:pt x="302" y="882"/>
                  </a:lnTo>
                  <a:lnTo>
                    <a:pt x="276" y="878"/>
                  </a:lnTo>
                  <a:lnTo>
                    <a:pt x="270" y="872"/>
                  </a:lnTo>
                  <a:lnTo>
                    <a:pt x="254" y="866"/>
                  </a:lnTo>
                  <a:lnTo>
                    <a:pt x="248" y="854"/>
                  </a:lnTo>
                  <a:lnTo>
                    <a:pt x="254" y="850"/>
                  </a:lnTo>
                  <a:lnTo>
                    <a:pt x="270" y="852"/>
                  </a:lnTo>
                  <a:lnTo>
                    <a:pt x="284" y="864"/>
                  </a:lnTo>
                  <a:lnTo>
                    <a:pt x="298" y="868"/>
                  </a:lnTo>
                  <a:lnTo>
                    <a:pt x="298" y="862"/>
                  </a:lnTo>
                  <a:lnTo>
                    <a:pt x="294" y="864"/>
                  </a:lnTo>
                  <a:lnTo>
                    <a:pt x="290" y="858"/>
                  </a:lnTo>
                  <a:lnTo>
                    <a:pt x="294" y="860"/>
                  </a:lnTo>
                  <a:lnTo>
                    <a:pt x="294" y="858"/>
                  </a:lnTo>
                  <a:lnTo>
                    <a:pt x="296" y="854"/>
                  </a:lnTo>
                  <a:lnTo>
                    <a:pt x="298" y="854"/>
                  </a:lnTo>
                  <a:lnTo>
                    <a:pt x="296" y="850"/>
                  </a:lnTo>
                  <a:lnTo>
                    <a:pt x="282" y="840"/>
                  </a:lnTo>
                  <a:lnTo>
                    <a:pt x="288" y="842"/>
                  </a:lnTo>
                  <a:lnTo>
                    <a:pt x="290" y="840"/>
                  </a:lnTo>
                  <a:lnTo>
                    <a:pt x="288" y="838"/>
                  </a:lnTo>
                  <a:lnTo>
                    <a:pt x="288" y="836"/>
                  </a:lnTo>
                  <a:lnTo>
                    <a:pt x="278" y="836"/>
                  </a:lnTo>
                  <a:lnTo>
                    <a:pt x="284" y="828"/>
                  </a:lnTo>
                  <a:lnTo>
                    <a:pt x="274" y="834"/>
                  </a:lnTo>
                  <a:lnTo>
                    <a:pt x="276" y="826"/>
                  </a:lnTo>
                  <a:lnTo>
                    <a:pt x="282" y="822"/>
                  </a:lnTo>
                  <a:lnTo>
                    <a:pt x="268" y="824"/>
                  </a:lnTo>
                  <a:lnTo>
                    <a:pt x="282" y="814"/>
                  </a:lnTo>
                  <a:lnTo>
                    <a:pt x="266" y="812"/>
                  </a:lnTo>
                  <a:lnTo>
                    <a:pt x="268" y="804"/>
                  </a:lnTo>
                  <a:lnTo>
                    <a:pt x="264" y="808"/>
                  </a:lnTo>
                  <a:lnTo>
                    <a:pt x="260" y="800"/>
                  </a:lnTo>
                  <a:lnTo>
                    <a:pt x="260" y="806"/>
                  </a:lnTo>
                  <a:lnTo>
                    <a:pt x="252" y="816"/>
                  </a:lnTo>
                  <a:lnTo>
                    <a:pt x="254" y="818"/>
                  </a:lnTo>
                  <a:lnTo>
                    <a:pt x="254" y="822"/>
                  </a:lnTo>
                  <a:lnTo>
                    <a:pt x="246" y="826"/>
                  </a:lnTo>
                  <a:lnTo>
                    <a:pt x="238" y="822"/>
                  </a:lnTo>
                  <a:lnTo>
                    <a:pt x="236" y="824"/>
                  </a:lnTo>
                  <a:lnTo>
                    <a:pt x="232" y="816"/>
                  </a:lnTo>
                  <a:lnTo>
                    <a:pt x="230" y="814"/>
                  </a:lnTo>
                  <a:lnTo>
                    <a:pt x="232" y="810"/>
                  </a:lnTo>
                  <a:lnTo>
                    <a:pt x="238" y="802"/>
                  </a:lnTo>
                  <a:lnTo>
                    <a:pt x="234" y="798"/>
                  </a:lnTo>
                  <a:lnTo>
                    <a:pt x="244" y="784"/>
                  </a:lnTo>
                  <a:lnTo>
                    <a:pt x="242" y="780"/>
                  </a:lnTo>
                  <a:lnTo>
                    <a:pt x="246" y="778"/>
                  </a:lnTo>
                  <a:lnTo>
                    <a:pt x="244" y="770"/>
                  </a:lnTo>
                  <a:lnTo>
                    <a:pt x="246" y="762"/>
                  </a:lnTo>
                  <a:lnTo>
                    <a:pt x="232" y="752"/>
                  </a:lnTo>
                  <a:lnTo>
                    <a:pt x="238" y="746"/>
                  </a:lnTo>
                  <a:lnTo>
                    <a:pt x="236" y="744"/>
                  </a:lnTo>
                  <a:lnTo>
                    <a:pt x="238" y="736"/>
                  </a:lnTo>
                  <a:lnTo>
                    <a:pt x="232" y="740"/>
                  </a:lnTo>
                  <a:lnTo>
                    <a:pt x="234" y="732"/>
                  </a:lnTo>
                  <a:lnTo>
                    <a:pt x="228" y="726"/>
                  </a:lnTo>
                  <a:lnTo>
                    <a:pt x="228" y="720"/>
                  </a:lnTo>
                  <a:lnTo>
                    <a:pt x="230" y="722"/>
                  </a:lnTo>
                  <a:lnTo>
                    <a:pt x="230" y="716"/>
                  </a:lnTo>
                  <a:lnTo>
                    <a:pt x="226" y="710"/>
                  </a:lnTo>
                  <a:lnTo>
                    <a:pt x="228" y="708"/>
                  </a:lnTo>
                  <a:lnTo>
                    <a:pt x="222" y="706"/>
                  </a:lnTo>
                  <a:lnTo>
                    <a:pt x="224" y="696"/>
                  </a:lnTo>
                  <a:lnTo>
                    <a:pt x="218" y="692"/>
                  </a:lnTo>
                  <a:lnTo>
                    <a:pt x="216" y="686"/>
                  </a:lnTo>
                  <a:lnTo>
                    <a:pt x="224" y="684"/>
                  </a:lnTo>
                  <a:lnTo>
                    <a:pt x="214" y="674"/>
                  </a:lnTo>
                  <a:lnTo>
                    <a:pt x="212" y="670"/>
                  </a:lnTo>
                  <a:lnTo>
                    <a:pt x="214" y="664"/>
                  </a:lnTo>
                  <a:lnTo>
                    <a:pt x="200" y="652"/>
                  </a:lnTo>
                  <a:lnTo>
                    <a:pt x="196" y="636"/>
                  </a:lnTo>
                  <a:lnTo>
                    <a:pt x="194" y="640"/>
                  </a:lnTo>
                  <a:lnTo>
                    <a:pt x="196" y="630"/>
                  </a:lnTo>
                  <a:lnTo>
                    <a:pt x="192" y="620"/>
                  </a:lnTo>
                  <a:lnTo>
                    <a:pt x="188" y="620"/>
                  </a:lnTo>
                  <a:lnTo>
                    <a:pt x="184" y="612"/>
                  </a:lnTo>
                  <a:lnTo>
                    <a:pt x="178" y="616"/>
                  </a:lnTo>
                  <a:lnTo>
                    <a:pt x="178" y="608"/>
                  </a:lnTo>
                  <a:lnTo>
                    <a:pt x="164" y="602"/>
                  </a:lnTo>
                  <a:lnTo>
                    <a:pt x="164" y="606"/>
                  </a:lnTo>
                  <a:lnTo>
                    <a:pt x="160" y="598"/>
                  </a:lnTo>
                  <a:lnTo>
                    <a:pt x="130" y="586"/>
                  </a:lnTo>
                  <a:lnTo>
                    <a:pt x="124" y="598"/>
                  </a:lnTo>
                  <a:lnTo>
                    <a:pt x="120" y="588"/>
                  </a:lnTo>
                  <a:lnTo>
                    <a:pt x="102" y="606"/>
                  </a:lnTo>
                  <a:lnTo>
                    <a:pt x="98" y="602"/>
                  </a:lnTo>
                  <a:lnTo>
                    <a:pt x="100" y="592"/>
                  </a:lnTo>
                  <a:lnTo>
                    <a:pt x="94" y="590"/>
                  </a:lnTo>
                  <a:lnTo>
                    <a:pt x="90" y="598"/>
                  </a:lnTo>
                  <a:lnTo>
                    <a:pt x="80" y="592"/>
                  </a:lnTo>
                  <a:lnTo>
                    <a:pt x="76" y="598"/>
                  </a:lnTo>
                  <a:lnTo>
                    <a:pt x="88" y="612"/>
                  </a:lnTo>
                  <a:lnTo>
                    <a:pt x="64" y="604"/>
                  </a:lnTo>
                  <a:lnTo>
                    <a:pt x="46" y="582"/>
                  </a:lnTo>
                  <a:lnTo>
                    <a:pt x="64" y="566"/>
                  </a:lnTo>
                  <a:lnTo>
                    <a:pt x="40" y="562"/>
                  </a:lnTo>
                  <a:lnTo>
                    <a:pt x="40" y="556"/>
                  </a:lnTo>
                  <a:lnTo>
                    <a:pt x="44" y="548"/>
                  </a:lnTo>
                  <a:lnTo>
                    <a:pt x="42" y="546"/>
                  </a:lnTo>
                  <a:lnTo>
                    <a:pt x="36" y="558"/>
                  </a:lnTo>
                  <a:lnTo>
                    <a:pt x="32" y="560"/>
                  </a:lnTo>
                  <a:lnTo>
                    <a:pt x="20" y="548"/>
                  </a:lnTo>
                  <a:lnTo>
                    <a:pt x="22" y="546"/>
                  </a:lnTo>
                  <a:lnTo>
                    <a:pt x="36" y="532"/>
                  </a:lnTo>
                  <a:lnTo>
                    <a:pt x="88" y="540"/>
                  </a:lnTo>
                  <a:lnTo>
                    <a:pt x="98" y="534"/>
                  </a:lnTo>
                  <a:lnTo>
                    <a:pt x="88" y="520"/>
                  </a:lnTo>
                  <a:lnTo>
                    <a:pt x="96" y="516"/>
                  </a:lnTo>
                  <a:lnTo>
                    <a:pt x="96" y="512"/>
                  </a:lnTo>
                  <a:lnTo>
                    <a:pt x="92" y="504"/>
                  </a:lnTo>
                  <a:lnTo>
                    <a:pt x="84" y="508"/>
                  </a:lnTo>
                  <a:lnTo>
                    <a:pt x="84" y="506"/>
                  </a:lnTo>
                  <a:lnTo>
                    <a:pt x="84" y="502"/>
                  </a:lnTo>
                  <a:lnTo>
                    <a:pt x="70" y="514"/>
                  </a:lnTo>
                  <a:lnTo>
                    <a:pt x="56" y="506"/>
                  </a:lnTo>
                  <a:lnTo>
                    <a:pt x="58" y="514"/>
                  </a:lnTo>
                  <a:lnTo>
                    <a:pt x="52" y="518"/>
                  </a:lnTo>
                  <a:lnTo>
                    <a:pt x="40" y="514"/>
                  </a:lnTo>
                  <a:lnTo>
                    <a:pt x="38" y="510"/>
                  </a:lnTo>
                  <a:lnTo>
                    <a:pt x="44" y="502"/>
                  </a:lnTo>
                  <a:lnTo>
                    <a:pt x="32" y="504"/>
                  </a:lnTo>
                  <a:lnTo>
                    <a:pt x="38" y="494"/>
                  </a:lnTo>
                  <a:lnTo>
                    <a:pt x="22" y="498"/>
                  </a:lnTo>
                  <a:lnTo>
                    <a:pt x="22" y="496"/>
                  </a:lnTo>
                  <a:lnTo>
                    <a:pt x="22" y="492"/>
                  </a:lnTo>
                  <a:lnTo>
                    <a:pt x="10" y="488"/>
                  </a:lnTo>
                  <a:lnTo>
                    <a:pt x="8" y="480"/>
                  </a:lnTo>
                  <a:lnTo>
                    <a:pt x="0" y="474"/>
                  </a:lnTo>
                  <a:lnTo>
                    <a:pt x="6" y="466"/>
                  </a:lnTo>
                  <a:lnTo>
                    <a:pt x="2" y="462"/>
                  </a:lnTo>
                  <a:lnTo>
                    <a:pt x="4" y="452"/>
                  </a:lnTo>
                  <a:lnTo>
                    <a:pt x="16" y="444"/>
                  </a:lnTo>
                  <a:lnTo>
                    <a:pt x="26" y="444"/>
                  </a:lnTo>
                  <a:lnTo>
                    <a:pt x="28" y="436"/>
                  </a:lnTo>
                  <a:lnTo>
                    <a:pt x="54" y="428"/>
                  </a:lnTo>
                  <a:lnTo>
                    <a:pt x="48" y="420"/>
                  </a:lnTo>
                  <a:lnTo>
                    <a:pt x="56" y="414"/>
                  </a:lnTo>
                  <a:lnTo>
                    <a:pt x="76" y="406"/>
                  </a:lnTo>
                  <a:lnTo>
                    <a:pt x="92" y="412"/>
                  </a:lnTo>
                  <a:lnTo>
                    <a:pt x="108" y="382"/>
                  </a:lnTo>
                  <a:lnTo>
                    <a:pt x="108" y="372"/>
                  </a:lnTo>
                  <a:lnTo>
                    <a:pt x="104" y="366"/>
                  </a:lnTo>
                  <a:lnTo>
                    <a:pt x="104" y="358"/>
                  </a:lnTo>
                  <a:lnTo>
                    <a:pt x="114" y="356"/>
                  </a:lnTo>
                  <a:lnTo>
                    <a:pt x="106" y="348"/>
                  </a:lnTo>
                  <a:lnTo>
                    <a:pt x="124" y="334"/>
                  </a:lnTo>
                  <a:lnTo>
                    <a:pt x="116" y="324"/>
                  </a:lnTo>
                  <a:lnTo>
                    <a:pt x="112" y="338"/>
                  </a:lnTo>
                  <a:lnTo>
                    <a:pt x="102" y="338"/>
                  </a:lnTo>
                  <a:lnTo>
                    <a:pt x="94" y="348"/>
                  </a:lnTo>
                  <a:lnTo>
                    <a:pt x="86" y="338"/>
                  </a:lnTo>
                  <a:lnTo>
                    <a:pt x="76" y="340"/>
                  </a:lnTo>
                  <a:lnTo>
                    <a:pt x="72" y="332"/>
                  </a:lnTo>
                  <a:lnTo>
                    <a:pt x="70" y="320"/>
                  </a:lnTo>
                  <a:lnTo>
                    <a:pt x="80" y="312"/>
                  </a:lnTo>
                  <a:lnTo>
                    <a:pt x="84" y="300"/>
                  </a:lnTo>
                  <a:lnTo>
                    <a:pt x="100" y="296"/>
                  </a:lnTo>
                  <a:lnTo>
                    <a:pt x="98" y="286"/>
                  </a:lnTo>
                  <a:lnTo>
                    <a:pt x="118" y="252"/>
                  </a:lnTo>
                  <a:lnTo>
                    <a:pt x="128" y="246"/>
                  </a:lnTo>
                  <a:lnTo>
                    <a:pt x="146" y="256"/>
                  </a:lnTo>
                  <a:lnTo>
                    <a:pt x="152" y="250"/>
                  </a:lnTo>
                  <a:lnTo>
                    <a:pt x="150" y="232"/>
                  </a:lnTo>
                  <a:lnTo>
                    <a:pt x="156" y="218"/>
                  </a:lnTo>
                  <a:lnTo>
                    <a:pt x="148" y="198"/>
                  </a:lnTo>
                  <a:lnTo>
                    <a:pt x="164" y="180"/>
                  </a:lnTo>
                  <a:lnTo>
                    <a:pt x="178" y="188"/>
                  </a:lnTo>
                  <a:lnTo>
                    <a:pt x="182" y="204"/>
                  </a:lnTo>
                  <a:lnTo>
                    <a:pt x="204" y="228"/>
                  </a:lnTo>
                  <a:lnTo>
                    <a:pt x="206" y="226"/>
                  </a:lnTo>
                  <a:lnTo>
                    <a:pt x="204" y="216"/>
                  </a:lnTo>
                  <a:lnTo>
                    <a:pt x="172" y="176"/>
                  </a:lnTo>
                  <a:lnTo>
                    <a:pt x="238" y="138"/>
                  </a:lnTo>
                  <a:lnTo>
                    <a:pt x="250" y="160"/>
                  </a:lnTo>
                  <a:lnTo>
                    <a:pt x="252" y="178"/>
                  </a:lnTo>
                  <a:lnTo>
                    <a:pt x="250" y="206"/>
                  </a:lnTo>
                  <a:lnTo>
                    <a:pt x="250" y="216"/>
                  </a:lnTo>
                  <a:lnTo>
                    <a:pt x="256" y="212"/>
                  </a:lnTo>
                  <a:lnTo>
                    <a:pt x="254" y="202"/>
                  </a:lnTo>
                  <a:lnTo>
                    <a:pt x="260" y="188"/>
                  </a:lnTo>
                  <a:lnTo>
                    <a:pt x="260" y="172"/>
                  </a:lnTo>
                  <a:lnTo>
                    <a:pt x="298" y="202"/>
                  </a:lnTo>
                  <a:lnTo>
                    <a:pt x="286" y="178"/>
                  </a:lnTo>
                  <a:lnTo>
                    <a:pt x="304" y="182"/>
                  </a:lnTo>
                  <a:lnTo>
                    <a:pt x="288" y="152"/>
                  </a:lnTo>
                  <a:lnTo>
                    <a:pt x="286" y="136"/>
                  </a:lnTo>
                  <a:lnTo>
                    <a:pt x="282" y="124"/>
                  </a:lnTo>
                  <a:lnTo>
                    <a:pt x="284" y="122"/>
                  </a:lnTo>
                  <a:lnTo>
                    <a:pt x="308" y="126"/>
                  </a:lnTo>
                  <a:lnTo>
                    <a:pt x="328" y="156"/>
                  </a:lnTo>
                  <a:lnTo>
                    <a:pt x="342" y="164"/>
                  </a:lnTo>
                  <a:lnTo>
                    <a:pt x="368" y="196"/>
                  </a:lnTo>
                  <a:lnTo>
                    <a:pt x="374" y="188"/>
                  </a:lnTo>
                  <a:lnTo>
                    <a:pt x="364" y="172"/>
                  </a:lnTo>
                  <a:lnTo>
                    <a:pt x="368" y="146"/>
                  </a:lnTo>
                  <a:lnTo>
                    <a:pt x="378" y="140"/>
                  </a:lnTo>
                  <a:lnTo>
                    <a:pt x="380" y="134"/>
                  </a:lnTo>
                  <a:lnTo>
                    <a:pt x="354" y="94"/>
                  </a:lnTo>
                  <a:lnTo>
                    <a:pt x="402" y="104"/>
                  </a:lnTo>
                  <a:lnTo>
                    <a:pt x="404" y="126"/>
                  </a:lnTo>
                  <a:lnTo>
                    <a:pt x="406" y="122"/>
                  </a:lnTo>
                  <a:lnTo>
                    <a:pt x="402" y="98"/>
                  </a:lnTo>
                  <a:lnTo>
                    <a:pt x="404" y="96"/>
                  </a:lnTo>
                  <a:lnTo>
                    <a:pt x="428" y="134"/>
                  </a:lnTo>
                  <a:lnTo>
                    <a:pt x="430" y="124"/>
                  </a:lnTo>
                  <a:lnTo>
                    <a:pt x="426" y="118"/>
                  </a:lnTo>
                  <a:lnTo>
                    <a:pt x="428" y="106"/>
                  </a:lnTo>
                  <a:lnTo>
                    <a:pt x="412" y="94"/>
                  </a:lnTo>
                  <a:lnTo>
                    <a:pt x="368" y="88"/>
                  </a:lnTo>
                  <a:lnTo>
                    <a:pt x="364" y="80"/>
                  </a:lnTo>
                  <a:lnTo>
                    <a:pt x="364" y="76"/>
                  </a:lnTo>
                  <a:lnTo>
                    <a:pt x="358" y="68"/>
                  </a:lnTo>
                  <a:lnTo>
                    <a:pt x="354" y="58"/>
                  </a:lnTo>
                  <a:lnTo>
                    <a:pt x="356" y="54"/>
                  </a:lnTo>
                  <a:lnTo>
                    <a:pt x="376" y="48"/>
                  </a:lnTo>
                  <a:lnTo>
                    <a:pt x="390" y="40"/>
                  </a:lnTo>
                  <a:lnTo>
                    <a:pt x="402" y="50"/>
                  </a:lnTo>
                  <a:lnTo>
                    <a:pt x="400" y="60"/>
                  </a:lnTo>
                  <a:lnTo>
                    <a:pt x="436" y="76"/>
                  </a:lnTo>
                  <a:lnTo>
                    <a:pt x="444" y="96"/>
                  </a:lnTo>
                  <a:lnTo>
                    <a:pt x="446" y="90"/>
                  </a:lnTo>
                  <a:lnTo>
                    <a:pt x="438" y="72"/>
                  </a:lnTo>
                  <a:lnTo>
                    <a:pt x="442" y="64"/>
                  </a:lnTo>
                  <a:lnTo>
                    <a:pt x="464" y="54"/>
                  </a:lnTo>
                  <a:lnTo>
                    <a:pt x="442" y="48"/>
                  </a:lnTo>
                  <a:lnTo>
                    <a:pt x="440" y="44"/>
                  </a:lnTo>
                  <a:lnTo>
                    <a:pt x="442" y="38"/>
                  </a:lnTo>
                  <a:lnTo>
                    <a:pt x="440" y="28"/>
                  </a:lnTo>
                  <a:lnTo>
                    <a:pt x="442" y="26"/>
                  </a:lnTo>
                  <a:lnTo>
                    <a:pt x="442" y="20"/>
                  </a:lnTo>
                  <a:lnTo>
                    <a:pt x="452" y="22"/>
                  </a:lnTo>
                  <a:lnTo>
                    <a:pt x="456" y="12"/>
                  </a:lnTo>
                  <a:lnTo>
                    <a:pt x="474" y="30"/>
                  </a:lnTo>
                  <a:lnTo>
                    <a:pt x="466" y="10"/>
                  </a:lnTo>
                  <a:lnTo>
                    <a:pt x="474" y="6"/>
                  </a:lnTo>
                  <a:lnTo>
                    <a:pt x="496" y="2"/>
                  </a:lnTo>
                  <a:lnTo>
                    <a:pt x="506" y="16"/>
                  </a:lnTo>
                  <a:lnTo>
                    <a:pt x="504" y="6"/>
                  </a:lnTo>
                  <a:lnTo>
                    <a:pt x="510" y="0"/>
                  </a:lnTo>
                  <a:lnTo>
                    <a:pt x="550" y="2"/>
                  </a:lnTo>
                  <a:lnTo>
                    <a:pt x="576" y="12"/>
                  </a:lnTo>
                  <a:lnTo>
                    <a:pt x="572" y="16"/>
                  </a:lnTo>
                  <a:lnTo>
                    <a:pt x="574" y="24"/>
                  </a:lnTo>
                  <a:lnTo>
                    <a:pt x="606" y="22"/>
                  </a:lnTo>
                  <a:lnTo>
                    <a:pt x="618" y="36"/>
                  </a:lnTo>
                  <a:lnTo>
                    <a:pt x="612" y="48"/>
                  </a:lnTo>
                  <a:lnTo>
                    <a:pt x="550" y="52"/>
                  </a:lnTo>
                  <a:lnTo>
                    <a:pt x="532" y="64"/>
                  </a:lnTo>
                  <a:lnTo>
                    <a:pt x="524" y="66"/>
                  </a:lnTo>
                  <a:lnTo>
                    <a:pt x="488" y="82"/>
                  </a:lnTo>
                  <a:lnTo>
                    <a:pt x="488" y="90"/>
                  </a:lnTo>
                  <a:lnTo>
                    <a:pt x="498" y="80"/>
                  </a:lnTo>
                  <a:lnTo>
                    <a:pt x="504" y="82"/>
                  </a:lnTo>
                  <a:lnTo>
                    <a:pt x="506" y="92"/>
                  </a:lnTo>
                  <a:lnTo>
                    <a:pt x="512" y="78"/>
                  </a:lnTo>
                  <a:lnTo>
                    <a:pt x="534" y="80"/>
                  </a:lnTo>
                  <a:lnTo>
                    <a:pt x="560" y="58"/>
                  </a:lnTo>
                  <a:lnTo>
                    <a:pt x="580" y="62"/>
                  </a:lnTo>
                  <a:lnTo>
                    <a:pt x="580" y="70"/>
                  </a:lnTo>
                  <a:lnTo>
                    <a:pt x="626" y="54"/>
                  </a:lnTo>
                  <a:lnTo>
                    <a:pt x="632" y="60"/>
                  </a:lnTo>
                  <a:lnTo>
                    <a:pt x="630" y="62"/>
                  </a:lnTo>
                  <a:lnTo>
                    <a:pt x="632" y="72"/>
                  </a:lnTo>
                  <a:lnTo>
                    <a:pt x="632" y="76"/>
                  </a:lnTo>
                  <a:lnTo>
                    <a:pt x="612" y="98"/>
                  </a:lnTo>
                  <a:lnTo>
                    <a:pt x="644" y="82"/>
                  </a:lnTo>
                  <a:lnTo>
                    <a:pt x="646" y="98"/>
                  </a:lnTo>
                  <a:lnTo>
                    <a:pt x="654" y="88"/>
                  </a:lnTo>
                  <a:lnTo>
                    <a:pt x="666" y="92"/>
                  </a:lnTo>
                  <a:lnTo>
                    <a:pt x="682" y="116"/>
                  </a:lnTo>
                  <a:lnTo>
                    <a:pt x="662" y="142"/>
                  </a:lnTo>
                  <a:lnTo>
                    <a:pt x="626" y="160"/>
                  </a:lnTo>
                  <a:lnTo>
                    <a:pt x="556" y="168"/>
                  </a:lnTo>
                  <a:lnTo>
                    <a:pt x="520" y="188"/>
                  </a:lnTo>
                  <a:lnTo>
                    <a:pt x="520" y="196"/>
                  </a:lnTo>
                  <a:lnTo>
                    <a:pt x="520" y="206"/>
                  </a:lnTo>
                  <a:lnTo>
                    <a:pt x="576" y="176"/>
                  </a:lnTo>
                  <a:lnTo>
                    <a:pt x="620" y="174"/>
                  </a:lnTo>
                  <a:lnTo>
                    <a:pt x="626" y="180"/>
                  </a:lnTo>
                  <a:lnTo>
                    <a:pt x="626" y="192"/>
                  </a:lnTo>
                  <a:lnTo>
                    <a:pt x="600" y="218"/>
                  </a:lnTo>
                  <a:lnTo>
                    <a:pt x="598" y="224"/>
                  </a:lnTo>
                  <a:lnTo>
                    <a:pt x="606" y="228"/>
                  </a:lnTo>
                  <a:lnTo>
                    <a:pt x="644" y="200"/>
                  </a:lnTo>
                  <a:lnTo>
                    <a:pt x="648" y="198"/>
                  </a:lnTo>
                  <a:lnTo>
                    <a:pt x="644" y="182"/>
                  </a:lnTo>
                  <a:lnTo>
                    <a:pt x="648" y="174"/>
                  </a:lnTo>
                  <a:lnTo>
                    <a:pt x="670" y="168"/>
                  </a:lnTo>
                  <a:lnTo>
                    <a:pt x="676" y="190"/>
                  </a:lnTo>
                  <a:lnTo>
                    <a:pt x="674" y="220"/>
                  </a:lnTo>
                  <a:lnTo>
                    <a:pt x="668" y="236"/>
                  </a:lnTo>
                  <a:lnTo>
                    <a:pt x="666" y="240"/>
                  </a:lnTo>
                  <a:lnTo>
                    <a:pt x="642" y="310"/>
                  </a:lnTo>
                  <a:lnTo>
                    <a:pt x="656" y="288"/>
                  </a:lnTo>
                  <a:lnTo>
                    <a:pt x="660" y="278"/>
                  </a:lnTo>
                  <a:lnTo>
                    <a:pt x="658" y="274"/>
                  </a:lnTo>
                  <a:lnTo>
                    <a:pt x="666" y="268"/>
                  </a:lnTo>
                  <a:lnTo>
                    <a:pt x="692" y="218"/>
                  </a:lnTo>
                  <a:lnTo>
                    <a:pt x="704" y="206"/>
                  </a:lnTo>
                  <a:lnTo>
                    <a:pt x="704" y="226"/>
                  </a:lnTo>
                  <a:lnTo>
                    <a:pt x="712" y="216"/>
                  </a:lnTo>
                  <a:lnTo>
                    <a:pt x="732" y="222"/>
                  </a:lnTo>
                  <a:lnTo>
                    <a:pt x="732" y="214"/>
                  </a:lnTo>
                  <a:lnTo>
                    <a:pt x="738" y="212"/>
                  </a:lnTo>
                  <a:lnTo>
                    <a:pt x="734" y="200"/>
                  </a:lnTo>
                  <a:lnTo>
                    <a:pt x="740" y="200"/>
                  </a:lnTo>
                  <a:lnTo>
                    <a:pt x="740" y="188"/>
                  </a:lnTo>
                  <a:lnTo>
                    <a:pt x="774" y="182"/>
                  </a:lnTo>
                  <a:lnTo>
                    <a:pt x="804" y="196"/>
                  </a:lnTo>
                  <a:lnTo>
                    <a:pt x="812" y="212"/>
                  </a:lnTo>
                  <a:lnTo>
                    <a:pt x="788" y="254"/>
                  </a:lnTo>
                  <a:lnTo>
                    <a:pt x="774" y="256"/>
                  </a:lnTo>
                  <a:lnTo>
                    <a:pt x="780" y="270"/>
                  </a:lnTo>
                  <a:lnTo>
                    <a:pt x="776" y="276"/>
                  </a:lnTo>
                  <a:lnTo>
                    <a:pt x="758" y="288"/>
                  </a:lnTo>
                  <a:lnTo>
                    <a:pt x="736" y="282"/>
                  </a:lnTo>
                  <a:lnTo>
                    <a:pt x="728" y="294"/>
                  </a:lnTo>
                  <a:lnTo>
                    <a:pt x="708" y="290"/>
                  </a:lnTo>
                  <a:lnTo>
                    <a:pt x="688" y="300"/>
                  </a:lnTo>
                  <a:lnTo>
                    <a:pt x="698" y="306"/>
                  </a:lnTo>
                  <a:lnTo>
                    <a:pt x="708" y="294"/>
                  </a:lnTo>
                  <a:lnTo>
                    <a:pt x="758" y="302"/>
                  </a:lnTo>
                  <a:lnTo>
                    <a:pt x="748" y="326"/>
                  </a:lnTo>
                  <a:lnTo>
                    <a:pt x="710" y="322"/>
                  </a:lnTo>
                  <a:lnTo>
                    <a:pt x="704" y="338"/>
                  </a:lnTo>
                  <a:lnTo>
                    <a:pt x="700" y="356"/>
                  </a:lnTo>
                  <a:lnTo>
                    <a:pt x="706" y="362"/>
                  </a:lnTo>
                  <a:lnTo>
                    <a:pt x="708" y="358"/>
                  </a:lnTo>
                  <a:lnTo>
                    <a:pt x="708" y="350"/>
                  </a:lnTo>
                  <a:lnTo>
                    <a:pt x="716" y="342"/>
                  </a:lnTo>
                  <a:lnTo>
                    <a:pt x="736" y="334"/>
                  </a:lnTo>
                  <a:lnTo>
                    <a:pt x="742" y="342"/>
                  </a:lnTo>
                  <a:lnTo>
                    <a:pt x="734" y="362"/>
                  </a:lnTo>
                  <a:lnTo>
                    <a:pt x="720" y="362"/>
                  </a:lnTo>
                  <a:lnTo>
                    <a:pt x="714" y="370"/>
                  </a:lnTo>
                  <a:lnTo>
                    <a:pt x="710" y="408"/>
                  </a:lnTo>
                  <a:lnTo>
                    <a:pt x="714" y="396"/>
                  </a:lnTo>
                  <a:lnTo>
                    <a:pt x="722" y="396"/>
                  </a:lnTo>
                  <a:lnTo>
                    <a:pt x="718" y="404"/>
                  </a:lnTo>
                  <a:lnTo>
                    <a:pt x="716" y="400"/>
                  </a:lnTo>
                  <a:lnTo>
                    <a:pt x="714" y="410"/>
                  </a:lnTo>
                  <a:lnTo>
                    <a:pt x="710" y="410"/>
                  </a:lnTo>
                  <a:lnTo>
                    <a:pt x="710" y="426"/>
                  </a:lnTo>
                  <a:lnTo>
                    <a:pt x="694" y="434"/>
                  </a:lnTo>
                  <a:lnTo>
                    <a:pt x="694" y="442"/>
                  </a:lnTo>
                  <a:lnTo>
                    <a:pt x="696" y="444"/>
                  </a:lnTo>
                  <a:lnTo>
                    <a:pt x="692" y="460"/>
                  </a:lnTo>
                  <a:lnTo>
                    <a:pt x="690" y="474"/>
                  </a:lnTo>
                  <a:lnTo>
                    <a:pt x="692" y="478"/>
                  </a:lnTo>
                  <a:lnTo>
                    <a:pt x="686" y="490"/>
                  </a:lnTo>
                  <a:lnTo>
                    <a:pt x="686" y="496"/>
                  </a:lnTo>
                  <a:lnTo>
                    <a:pt x="684" y="502"/>
                  </a:lnTo>
                  <a:lnTo>
                    <a:pt x="690" y="506"/>
                  </a:lnTo>
                  <a:lnTo>
                    <a:pt x="698" y="486"/>
                  </a:lnTo>
                  <a:lnTo>
                    <a:pt x="720" y="502"/>
                  </a:lnTo>
                  <a:lnTo>
                    <a:pt x="722" y="510"/>
                  </a:lnTo>
                  <a:lnTo>
                    <a:pt x="718" y="512"/>
                  </a:lnTo>
                  <a:lnTo>
                    <a:pt x="700" y="502"/>
                  </a:lnTo>
                  <a:lnTo>
                    <a:pt x="698" y="506"/>
                  </a:lnTo>
                  <a:lnTo>
                    <a:pt x="706" y="514"/>
                  </a:lnTo>
                  <a:lnTo>
                    <a:pt x="700" y="516"/>
                  </a:lnTo>
                  <a:lnTo>
                    <a:pt x="706" y="522"/>
                  </a:lnTo>
                  <a:lnTo>
                    <a:pt x="712" y="524"/>
                  </a:lnTo>
                  <a:lnTo>
                    <a:pt x="720" y="534"/>
                  </a:lnTo>
                  <a:lnTo>
                    <a:pt x="724" y="524"/>
                  </a:lnTo>
                  <a:lnTo>
                    <a:pt x="732" y="528"/>
                  </a:lnTo>
                  <a:lnTo>
                    <a:pt x="734" y="548"/>
                  </a:lnTo>
                  <a:lnTo>
                    <a:pt x="730" y="560"/>
                  </a:lnTo>
                  <a:lnTo>
                    <a:pt x="698" y="552"/>
                  </a:lnTo>
                  <a:lnTo>
                    <a:pt x="698" y="558"/>
                  </a:lnTo>
                  <a:lnTo>
                    <a:pt x="686" y="568"/>
                  </a:lnTo>
                  <a:lnTo>
                    <a:pt x="680" y="558"/>
                  </a:lnTo>
                  <a:lnTo>
                    <a:pt x="672" y="566"/>
                  </a:lnTo>
                  <a:lnTo>
                    <a:pt x="676" y="574"/>
                  </a:lnTo>
                  <a:lnTo>
                    <a:pt x="678" y="572"/>
                  </a:lnTo>
                  <a:lnTo>
                    <a:pt x="684" y="580"/>
                  </a:lnTo>
                  <a:lnTo>
                    <a:pt x="686" y="582"/>
                  </a:lnTo>
                  <a:lnTo>
                    <a:pt x="686" y="592"/>
                  </a:lnTo>
                  <a:lnTo>
                    <a:pt x="700" y="596"/>
                  </a:lnTo>
                  <a:lnTo>
                    <a:pt x="694" y="588"/>
                  </a:lnTo>
                  <a:lnTo>
                    <a:pt x="710" y="592"/>
                  </a:lnTo>
                  <a:lnTo>
                    <a:pt x="712" y="600"/>
                  </a:lnTo>
                  <a:lnTo>
                    <a:pt x="694" y="606"/>
                  </a:lnTo>
                  <a:lnTo>
                    <a:pt x="708" y="610"/>
                  </a:lnTo>
                  <a:lnTo>
                    <a:pt x="714" y="620"/>
                  </a:lnTo>
                  <a:lnTo>
                    <a:pt x="716" y="644"/>
                  </a:lnTo>
                  <a:lnTo>
                    <a:pt x="714" y="650"/>
                  </a:lnTo>
                  <a:lnTo>
                    <a:pt x="708" y="650"/>
                  </a:lnTo>
                  <a:lnTo>
                    <a:pt x="706" y="640"/>
                  </a:lnTo>
                  <a:lnTo>
                    <a:pt x="688" y="634"/>
                  </a:lnTo>
                  <a:lnTo>
                    <a:pt x="680" y="634"/>
                  </a:lnTo>
                  <a:lnTo>
                    <a:pt x="700" y="648"/>
                  </a:lnTo>
                  <a:lnTo>
                    <a:pt x="700" y="652"/>
                  </a:lnTo>
                  <a:lnTo>
                    <a:pt x="698" y="658"/>
                  </a:lnTo>
                  <a:lnTo>
                    <a:pt x="698" y="674"/>
                  </a:lnTo>
                  <a:lnTo>
                    <a:pt x="716" y="676"/>
                  </a:lnTo>
                  <a:lnTo>
                    <a:pt x="720" y="688"/>
                  </a:lnTo>
                  <a:lnTo>
                    <a:pt x="714" y="696"/>
                  </a:lnTo>
                  <a:lnTo>
                    <a:pt x="708" y="696"/>
                  </a:lnTo>
                  <a:lnTo>
                    <a:pt x="700" y="686"/>
                  </a:lnTo>
                  <a:lnTo>
                    <a:pt x="680" y="682"/>
                  </a:lnTo>
                  <a:lnTo>
                    <a:pt x="682" y="690"/>
                  </a:lnTo>
                  <a:lnTo>
                    <a:pt x="680" y="694"/>
                  </a:lnTo>
                  <a:lnTo>
                    <a:pt x="676" y="706"/>
                  </a:lnTo>
                  <a:lnTo>
                    <a:pt x="686" y="706"/>
                  </a:lnTo>
                  <a:lnTo>
                    <a:pt x="704" y="716"/>
                  </a:lnTo>
                  <a:lnTo>
                    <a:pt x="702" y="722"/>
                  </a:lnTo>
                  <a:lnTo>
                    <a:pt x="702" y="732"/>
                  </a:lnTo>
                  <a:lnTo>
                    <a:pt x="690" y="732"/>
                  </a:lnTo>
                  <a:lnTo>
                    <a:pt x="676" y="744"/>
                  </a:lnTo>
                  <a:lnTo>
                    <a:pt x="658" y="732"/>
                  </a:lnTo>
                  <a:lnTo>
                    <a:pt x="652" y="718"/>
                  </a:lnTo>
                  <a:lnTo>
                    <a:pt x="650" y="720"/>
                  </a:lnTo>
                  <a:lnTo>
                    <a:pt x="648" y="730"/>
                  </a:lnTo>
                  <a:lnTo>
                    <a:pt x="642" y="726"/>
                  </a:lnTo>
                  <a:lnTo>
                    <a:pt x="644" y="732"/>
                  </a:lnTo>
                  <a:lnTo>
                    <a:pt x="640" y="732"/>
                  </a:lnTo>
                  <a:lnTo>
                    <a:pt x="630" y="744"/>
                  </a:lnTo>
                  <a:lnTo>
                    <a:pt x="622" y="744"/>
                  </a:lnTo>
                  <a:lnTo>
                    <a:pt x="614" y="748"/>
                  </a:lnTo>
                  <a:lnTo>
                    <a:pt x="618" y="750"/>
                  </a:lnTo>
                  <a:lnTo>
                    <a:pt x="626" y="746"/>
                  </a:lnTo>
                  <a:lnTo>
                    <a:pt x="632" y="752"/>
                  </a:lnTo>
                  <a:lnTo>
                    <a:pt x="642" y="754"/>
                  </a:lnTo>
                  <a:lnTo>
                    <a:pt x="630" y="764"/>
                  </a:lnTo>
                  <a:lnTo>
                    <a:pt x="618" y="764"/>
                  </a:lnTo>
                  <a:lnTo>
                    <a:pt x="618" y="770"/>
                  </a:lnTo>
                  <a:lnTo>
                    <a:pt x="622" y="768"/>
                  </a:lnTo>
                  <a:lnTo>
                    <a:pt x="622" y="772"/>
                  </a:lnTo>
                  <a:lnTo>
                    <a:pt x="636" y="764"/>
                  </a:lnTo>
                  <a:lnTo>
                    <a:pt x="644" y="770"/>
                  </a:lnTo>
                  <a:lnTo>
                    <a:pt x="644" y="778"/>
                  </a:lnTo>
                  <a:lnTo>
                    <a:pt x="634" y="780"/>
                  </a:lnTo>
                  <a:lnTo>
                    <a:pt x="636" y="784"/>
                  </a:lnTo>
                  <a:lnTo>
                    <a:pt x="634" y="796"/>
                  </a:lnTo>
                  <a:lnTo>
                    <a:pt x="640" y="784"/>
                  </a:lnTo>
                  <a:lnTo>
                    <a:pt x="646" y="782"/>
                  </a:lnTo>
                  <a:lnTo>
                    <a:pt x="658" y="794"/>
                  </a:lnTo>
                  <a:lnTo>
                    <a:pt x="674" y="804"/>
                  </a:lnTo>
                  <a:lnTo>
                    <a:pt x="676" y="810"/>
                  </a:lnTo>
                  <a:lnTo>
                    <a:pt x="680" y="812"/>
                  </a:lnTo>
                  <a:lnTo>
                    <a:pt x="674" y="822"/>
                  </a:lnTo>
                  <a:lnTo>
                    <a:pt x="674" y="830"/>
                  </a:lnTo>
                  <a:lnTo>
                    <a:pt x="678" y="824"/>
                  </a:lnTo>
                  <a:lnTo>
                    <a:pt x="684" y="822"/>
                  </a:lnTo>
                  <a:lnTo>
                    <a:pt x="684" y="838"/>
                  </a:lnTo>
                  <a:lnTo>
                    <a:pt x="680" y="840"/>
                  </a:lnTo>
                  <a:lnTo>
                    <a:pt x="684" y="842"/>
                  </a:lnTo>
                  <a:lnTo>
                    <a:pt x="684" y="848"/>
                  </a:lnTo>
                  <a:lnTo>
                    <a:pt x="684" y="850"/>
                  </a:lnTo>
                  <a:lnTo>
                    <a:pt x="684" y="858"/>
                  </a:lnTo>
                  <a:lnTo>
                    <a:pt x="688" y="858"/>
                  </a:lnTo>
                  <a:lnTo>
                    <a:pt x="686" y="864"/>
                  </a:lnTo>
                  <a:lnTo>
                    <a:pt x="678" y="862"/>
                  </a:lnTo>
                  <a:lnTo>
                    <a:pt x="676" y="850"/>
                  </a:lnTo>
                  <a:lnTo>
                    <a:pt x="674" y="850"/>
                  </a:lnTo>
                  <a:lnTo>
                    <a:pt x="674" y="864"/>
                  </a:lnTo>
                  <a:lnTo>
                    <a:pt x="662" y="862"/>
                  </a:lnTo>
                  <a:lnTo>
                    <a:pt x="654" y="852"/>
                  </a:lnTo>
                  <a:lnTo>
                    <a:pt x="652" y="838"/>
                  </a:lnTo>
                  <a:lnTo>
                    <a:pt x="644" y="828"/>
                  </a:lnTo>
                  <a:lnTo>
                    <a:pt x="640" y="828"/>
                  </a:lnTo>
                  <a:lnTo>
                    <a:pt x="624" y="816"/>
                  </a:lnTo>
                  <a:lnTo>
                    <a:pt x="616" y="818"/>
                  </a:lnTo>
                  <a:lnTo>
                    <a:pt x="606" y="808"/>
                  </a:lnTo>
                  <a:lnTo>
                    <a:pt x="608" y="814"/>
                  </a:lnTo>
                  <a:lnTo>
                    <a:pt x="604" y="816"/>
                  </a:lnTo>
                  <a:lnTo>
                    <a:pt x="612" y="818"/>
                  </a:lnTo>
                  <a:lnTo>
                    <a:pt x="610" y="822"/>
                  </a:lnTo>
                  <a:lnTo>
                    <a:pt x="630" y="822"/>
                  </a:lnTo>
                  <a:lnTo>
                    <a:pt x="634" y="826"/>
                  </a:lnTo>
                  <a:lnTo>
                    <a:pt x="634" y="832"/>
                  </a:lnTo>
                  <a:lnTo>
                    <a:pt x="630" y="830"/>
                  </a:lnTo>
                  <a:lnTo>
                    <a:pt x="632" y="834"/>
                  </a:lnTo>
                  <a:lnTo>
                    <a:pt x="620" y="844"/>
                  </a:lnTo>
                  <a:lnTo>
                    <a:pt x="610" y="844"/>
                  </a:lnTo>
                  <a:lnTo>
                    <a:pt x="606" y="840"/>
                  </a:lnTo>
                  <a:lnTo>
                    <a:pt x="606" y="844"/>
                  </a:lnTo>
                  <a:lnTo>
                    <a:pt x="598" y="844"/>
                  </a:lnTo>
                  <a:lnTo>
                    <a:pt x="598" y="846"/>
                  </a:lnTo>
                  <a:lnTo>
                    <a:pt x="600" y="850"/>
                  </a:lnTo>
                  <a:lnTo>
                    <a:pt x="598" y="856"/>
                  </a:lnTo>
                  <a:lnTo>
                    <a:pt x="588" y="864"/>
                  </a:lnTo>
                  <a:lnTo>
                    <a:pt x="600" y="868"/>
                  </a:lnTo>
                  <a:lnTo>
                    <a:pt x="620" y="866"/>
                  </a:lnTo>
                  <a:lnTo>
                    <a:pt x="622" y="868"/>
                  </a:lnTo>
                  <a:lnTo>
                    <a:pt x="594" y="880"/>
                  </a:lnTo>
                  <a:lnTo>
                    <a:pt x="602" y="882"/>
                  </a:lnTo>
                  <a:lnTo>
                    <a:pt x="610" y="882"/>
                  </a:lnTo>
                  <a:lnTo>
                    <a:pt x="612" y="874"/>
                  </a:lnTo>
                  <a:lnTo>
                    <a:pt x="622" y="874"/>
                  </a:lnTo>
                  <a:lnTo>
                    <a:pt x="636" y="866"/>
                  </a:lnTo>
                  <a:lnTo>
                    <a:pt x="658" y="878"/>
                  </a:lnTo>
                  <a:lnTo>
                    <a:pt x="680" y="876"/>
                  </a:lnTo>
                  <a:lnTo>
                    <a:pt x="676" y="884"/>
                  </a:lnTo>
                  <a:lnTo>
                    <a:pt x="666" y="884"/>
                  </a:lnTo>
                  <a:lnTo>
                    <a:pt x="666" y="886"/>
                  </a:lnTo>
                  <a:lnTo>
                    <a:pt x="664" y="888"/>
                  </a:lnTo>
                  <a:lnTo>
                    <a:pt x="656" y="892"/>
                  </a:lnTo>
                  <a:lnTo>
                    <a:pt x="660" y="896"/>
                  </a:lnTo>
                  <a:lnTo>
                    <a:pt x="658" y="900"/>
                  </a:lnTo>
                  <a:lnTo>
                    <a:pt x="650" y="898"/>
                  </a:lnTo>
                  <a:lnTo>
                    <a:pt x="654" y="904"/>
                  </a:lnTo>
                  <a:lnTo>
                    <a:pt x="650" y="902"/>
                  </a:lnTo>
                  <a:lnTo>
                    <a:pt x="644" y="912"/>
                  </a:lnTo>
                  <a:lnTo>
                    <a:pt x="640" y="912"/>
                  </a:lnTo>
                  <a:lnTo>
                    <a:pt x="640" y="916"/>
                  </a:lnTo>
                  <a:lnTo>
                    <a:pt x="632" y="916"/>
                  </a:lnTo>
                  <a:lnTo>
                    <a:pt x="636" y="922"/>
                  </a:lnTo>
                  <a:lnTo>
                    <a:pt x="624" y="928"/>
                  </a:lnTo>
                  <a:lnTo>
                    <a:pt x="624" y="932"/>
                  </a:lnTo>
                  <a:lnTo>
                    <a:pt x="616" y="932"/>
                  </a:lnTo>
                  <a:lnTo>
                    <a:pt x="614" y="936"/>
                  </a:lnTo>
                  <a:lnTo>
                    <a:pt x="604" y="940"/>
                  </a:lnTo>
                  <a:lnTo>
                    <a:pt x="602" y="936"/>
                  </a:lnTo>
                  <a:lnTo>
                    <a:pt x="582" y="948"/>
                  </a:lnTo>
                  <a:lnTo>
                    <a:pt x="576" y="942"/>
                  </a:lnTo>
                  <a:lnTo>
                    <a:pt x="574" y="944"/>
                  </a:lnTo>
                  <a:lnTo>
                    <a:pt x="574" y="948"/>
                  </a:lnTo>
                  <a:lnTo>
                    <a:pt x="572" y="948"/>
                  </a:lnTo>
                  <a:lnTo>
                    <a:pt x="574" y="950"/>
                  </a:lnTo>
                  <a:lnTo>
                    <a:pt x="572" y="952"/>
                  </a:lnTo>
                  <a:lnTo>
                    <a:pt x="570" y="948"/>
                  </a:lnTo>
                  <a:lnTo>
                    <a:pt x="564" y="946"/>
                  </a:lnTo>
                  <a:lnTo>
                    <a:pt x="568" y="954"/>
                  </a:lnTo>
                  <a:lnTo>
                    <a:pt x="560" y="950"/>
                  </a:lnTo>
                  <a:lnTo>
                    <a:pt x="560" y="952"/>
                  </a:lnTo>
                  <a:lnTo>
                    <a:pt x="562" y="954"/>
                  </a:lnTo>
                  <a:lnTo>
                    <a:pt x="552" y="954"/>
                  </a:lnTo>
                  <a:lnTo>
                    <a:pt x="550" y="948"/>
                  </a:lnTo>
                  <a:lnTo>
                    <a:pt x="552" y="948"/>
                  </a:lnTo>
                  <a:lnTo>
                    <a:pt x="548" y="946"/>
                  </a:lnTo>
                  <a:lnTo>
                    <a:pt x="544" y="938"/>
                  </a:lnTo>
                  <a:lnTo>
                    <a:pt x="544" y="942"/>
                  </a:lnTo>
                  <a:lnTo>
                    <a:pt x="542" y="936"/>
                  </a:lnTo>
                  <a:lnTo>
                    <a:pt x="540" y="934"/>
                  </a:lnTo>
                  <a:lnTo>
                    <a:pt x="540" y="936"/>
                  </a:lnTo>
                  <a:lnTo>
                    <a:pt x="538" y="938"/>
                  </a:lnTo>
                  <a:lnTo>
                    <a:pt x="544" y="948"/>
                  </a:lnTo>
                  <a:lnTo>
                    <a:pt x="542" y="948"/>
                  </a:lnTo>
                  <a:lnTo>
                    <a:pt x="548" y="954"/>
                  </a:lnTo>
                  <a:lnTo>
                    <a:pt x="546" y="954"/>
                  </a:lnTo>
                  <a:lnTo>
                    <a:pt x="544" y="960"/>
                  </a:lnTo>
                  <a:lnTo>
                    <a:pt x="542" y="960"/>
                  </a:lnTo>
                  <a:lnTo>
                    <a:pt x="536" y="966"/>
                  </a:lnTo>
                  <a:lnTo>
                    <a:pt x="532" y="966"/>
                  </a:lnTo>
                  <a:lnTo>
                    <a:pt x="532" y="972"/>
                  </a:lnTo>
                  <a:lnTo>
                    <a:pt x="530" y="972"/>
                  </a:lnTo>
                  <a:lnTo>
                    <a:pt x="528" y="978"/>
                  </a:lnTo>
                  <a:lnTo>
                    <a:pt x="526" y="978"/>
                  </a:lnTo>
                  <a:lnTo>
                    <a:pt x="528" y="982"/>
                  </a:lnTo>
                  <a:lnTo>
                    <a:pt x="526" y="988"/>
                  </a:lnTo>
                  <a:lnTo>
                    <a:pt x="522" y="994"/>
                  </a:lnTo>
                  <a:lnTo>
                    <a:pt x="522" y="998"/>
                  </a:lnTo>
                  <a:lnTo>
                    <a:pt x="520" y="996"/>
                  </a:lnTo>
                  <a:lnTo>
                    <a:pt x="518" y="1004"/>
                  </a:lnTo>
                  <a:lnTo>
                    <a:pt x="516" y="1000"/>
                  </a:lnTo>
                  <a:lnTo>
                    <a:pt x="512" y="1012"/>
                  </a:lnTo>
                  <a:lnTo>
                    <a:pt x="508" y="1014"/>
                  </a:lnTo>
                  <a:lnTo>
                    <a:pt x="506" y="1010"/>
                  </a:lnTo>
                  <a:lnTo>
                    <a:pt x="504" y="1014"/>
                  </a:lnTo>
                  <a:lnTo>
                    <a:pt x="506" y="1016"/>
                  </a:lnTo>
                  <a:lnTo>
                    <a:pt x="504" y="1016"/>
                  </a:lnTo>
                  <a:lnTo>
                    <a:pt x="496" y="1010"/>
                  </a:lnTo>
                  <a:lnTo>
                    <a:pt x="496" y="1012"/>
                  </a:lnTo>
                  <a:lnTo>
                    <a:pt x="500" y="1018"/>
                  </a:lnTo>
                  <a:lnTo>
                    <a:pt x="494" y="1028"/>
                  </a:lnTo>
                  <a:lnTo>
                    <a:pt x="490" y="1026"/>
                  </a:lnTo>
                  <a:lnTo>
                    <a:pt x="490" y="1022"/>
                  </a:lnTo>
                  <a:lnTo>
                    <a:pt x="488" y="1024"/>
                  </a:lnTo>
                  <a:lnTo>
                    <a:pt x="486" y="1030"/>
                  </a:lnTo>
                  <a:lnTo>
                    <a:pt x="478" y="1022"/>
                  </a:lnTo>
                  <a:lnTo>
                    <a:pt x="478" y="1028"/>
                  </a:lnTo>
                  <a:lnTo>
                    <a:pt x="476" y="1026"/>
                  </a:lnTo>
                  <a:lnTo>
                    <a:pt x="478" y="1030"/>
                  </a:lnTo>
                  <a:lnTo>
                    <a:pt x="470" y="1024"/>
                  </a:lnTo>
                  <a:lnTo>
                    <a:pt x="480" y="1014"/>
                  </a:lnTo>
                  <a:lnTo>
                    <a:pt x="472" y="1014"/>
                  </a:lnTo>
                  <a:lnTo>
                    <a:pt x="470" y="1010"/>
                  </a:lnTo>
                  <a:lnTo>
                    <a:pt x="468" y="1014"/>
                  </a:lnTo>
                  <a:lnTo>
                    <a:pt x="466" y="1012"/>
                  </a:lnTo>
                  <a:lnTo>
                    <a:pt x="470" y="1016"/>
                  </a:lnTo>
                  <a:lnTo>
                    <a:pt x="466" y="1022"/>
                  </a:lnTo>
                  <a:lnTo>
                    <a:pt x="468" y="1024"/>
                  </a:lnTo>
                  <a:lnTo>
                    <a:pt x="468" y="1026"/>
                  </a:lnTo>
                  <a:lnTo>
                    <a:pt x="462" y="1024"/>
                  </a:lnTo>
                  <a:lnTo>
                    <a:pt x="462" y="1028"/>
                  </a:lnTo>
                  <a:lnTo>
                    <a:pt x="466" y="1032"/>
                  </a:lnTo>
                  <a:lnTo>
                    <a:pt x="464" y="1036"/>
                  </a:lnTo>
                  <a:lnTo>
                    <a:pt x="458" y="1036"/>
                  </a:lnTo>
                  <a:lnTo>
                    <a:pt x="460" y="1038"/>
                  </a:lnTo>
                  <a:lnTo>
                    <a:pt x="454" y="1038"/>
                  </a:lnTo>
                  <a:lnTo>
                    <a:pt x="450" y="1034"/>
                  </a:lnTo>
                  <a:lnTo>
                    <a:pt x="448" y="1038"/>
                  </a:lnTo>
                  <a:lnTo>
                    <a:pt x="444" y="1036"/>
                  </a:lnTo>
                  <a:lnTo>
                    <a:pt x="442" y="1040"/>
                  </a:lnTo>
                  <a:lnTo>
                    <a:pt x="438" y="1040"/>
                  </a:lnTo>
                  <a:lnTo>
                    <a:pt x="442" y="1044"/>
                  </a:lnTo>
                  <a:lnTo>
                    <a:pt x="444" y="1048"/>
                  </a:lnTo>
                  <a:lnTo>
                    <a:pt x="438" y="1056"/>
                  </a:lnTo>
                  <a:lnTo>
                    <a:pt x="426" y="1054"/>
                  </a:lnTo>
                  <a:lnTo>
                    <a:pt x="424" y="1060"/>
                  </a:lnTo>
                  <a:lnTo>
                    <a:pt x="426" y="1058"/>
                  </a:lnTo>
                  <a:lnTo>
                    <a:pt x="432" y="1068"/>
                  </a:lnTo>
                  <a:lnTo>
                    <a:pt x="432" y="1074"/>
                  </a:lnTo>
                  <a:lnTo>
                    <a:pt x="436" y="1076"/>
                  </a:lnTo>
                  <a:lnTo>
                    <a:pt x="422" y="1078"/>
                  </a:lnTo>
                  <a:lnTo>
                    <a:pt x="422" y="1082"/>
                  </a:lnTo>
                  <a:lnTo>
                    <a:pt x="432" y="1082"/>
                  </a:lnTo>
                  <a:lnTo>
                    <a:pt x="432" y="1086"/>
                  </a:lnTo>
                  <a:lnTo>
                    <a:pt x="430" y="1088"/>
                  </a:lnTo>
                  <a:lnTo>
                    <a:pt x="434" y="1096"/>
                  </a:lnTo>
                  <a:lnTo>
                    <a:pt x="422" y="1094"/>
                  </a:lnTo>
                  <a:lnTo>
                    <a:pt x="430" y="1098"/>
                  </a:lnTo>
                  <a:lnTo>
                    <a:pt x="432" y="1102"/>
                  </a:lnTo>
                  <a:lnTo>
                    <a:pt x="430" y="1106"/>
                  </a:lnTo>
                  <a:lnTo>
                    <a:pt x="426" y="1106"/>
                  </a:lnTo>
                  <a:lnTo>
                    <a:pt x="426" y="1108"/>
                  </a:lnTo>
                  <a:lnTo>
                    <a:pt x="424" y="1108"/>
                  </a:lnTo>
                  <a:lnTo>
                    <a:pt x="426" y="1110"/>
                  </a:lnTo>
                  <a:lnTo>
                    <a:pt x="420" y="1108"/>
                  </a:lnTo>
                  <a:lnTo>
                    <a:pt x="422" y="1110"/>
                  </a:lnTo>
                  <a:lnTo>
                    <a:pt x="418" y="1112"/>
                  </a:lnTo>
                  <a:lnTo>
                    <a:pt x="420" y="1114"/>
                  </a:lnTo>
                  <a:lnTo>
                    <a:pt x="422" y="1116"/>
                  </a:lnTo>
                  <a:lnTo>
                    <a:pt x="412" y="1114"/>
                  </a:lnTo>
                  <a:lnTo>
                    <a:pt x="418" y="1118"/>
                  </a:lnTo>
                  <a:lnTo>
                    <a:pt x="418" y="111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1" name="Freeform 564">
              <a:extLst>
                <a:ext uri="{FF2B5EF4-FFF2-40B4-BE49-F238E27FC236}">
                  <a16:creationId xmlns:a16="http://schemas.microsoft.com/office/drawing/2014/main" xmlns="" id="{EDC38C70-A091-45CA-998A-AC996867C803}"/>
                </a:ext>
              </a:extLst>
            </p:cNvPr>
            <p:cNvSpPr>
              <a:spLocks/>
            </p:cNvSpPr>
            <p:nvPr/>
          </p:nvSpPr>
          <p:spPr bwMode="auto">
            <a:xfrm>
              <a:off x="3414713" y="2874963"/>
              <a:ext cx="6350" cy="3175"/>
            </a:xfrm>
            <a:custGeom>
              <a:avLst/>
              <a:gdLst/>
              <a:ahLst/>
              <a:cxnLst>
                <a:cxn ang="0">
                  <a:pos x="0" y="0"/>
                </a:cxn>
                <a:cxn ang="0">
                  <a:pos x="0" y="0"/>
                </a:cxn>
                <a:cxn ang="0">
                  <a:pos x="0" y="2"/>
                </a:cxn>
                <a:cxn ang="0">
                  <a:pos x="4" y="0"/>
                </a:cxn>
                <a:cxn ang="0">
                  <a:pos x="0" y="0"/>
                </a:cxn>
                <a:cxn ang="0">
                  <a:pos x="0" y="0"/>
                </a:cxn>
              </a:cxnLst>
              <a:rect l="0" t="0" r="r" b="b"/>
              <a:pathLst>
                <a:path w="4" h="2">
                  <a:moveTo>
                    <a:pt x="0" y="0"/>
                  </a:moveTo>
                  <a:lnTo>
                    <a:pt x="0" y="0"/>
                  </a:lnTo>
                  <a:lnTo>
                    <a:pt x="0" y="2"/>
                  </a:lnTo>
                  <a:lnTo>
                    <a:pt x="4"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2" name="Freeform 565">
              <a:extLst>
                <a:ext uri="{FF2B5EF4-FFF2-40B4-BE49-F238E27FC236}">
                  <a16:creationId xmlns:a16="http://schemas.microsoft.com/office/drawing/2014/main" xmlns="" id="{D24D2214-C82B-4B05-9ED7-433FA03FFE4A}"/>
                </a:ext>
              </a:extLst>
            </p:cNvPr>
            <p:cNvSpPr>
              <a:spLocks/>
            </p:cNvSpPr>
            <p:nvPr/>
          </p:nvSpPr>
          <p:spPr bwMode="auto">
            <a:xfrm>
              <a:off x="3414713" y="2868613"/>
              <a:ext cx="15875" cy="3175"/>
            </a:xfrm>
            <a:custGeom>
              <a:avLst/>
              <a:gdLst/>
              <a:ahLst/>
              <a:cxnLst>
                <a:cxn ang="0">
                  <a:pos x="10" y="0"/>
                </a:cxn>
                <a:cxn ang="0">
                  <a:pos x="0" y="0"/>
                </a:cxn>
                <a:cxn ang="0">
                  <a:pos x="4" y="2"/>
                </a:cxn>
                <a:cxn ang="0">
                  <a:pos x="10" y="0"/>
                </a:cxn>
                <a:cxn ang="0">
                  <a:pos x="10" y="0"/>
                </a:cxn>
              </a:cxnLst>
              <a:rect l="0" t="0" r="r" b="b"/>
              <a:pathLst>
                <a:path w="10" h="2">
                  <a:moveTo>
                    <a:pt x="10" y="0"/>
                  </a:moveTo>
                  <a:lnTo>
                    <a:pt x="0" y="0"/>
                  </a:lnTo>
                  <a:lnTo>
                    <a:pt x="4" y="2"/>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3" name="Freeform 566">
              <a:extLst>
                <a:ext uri="{FF2B5EF4-FFF2-40B4-BE49-F238E27FC236}">
                  <a16:creationId xmlns:a16="http://schemas.microsoft.com/office/drawing/2014/main" xmlns="" id="{7FA317FB-AE91-441E-B48D-039AB6FCAA28}"/>
                </a:ext>
              </a:extLst>
            </p:cNvPr>
            <p:cNvSpPr>
              <a:spLocks/>
            </p:cNvSpPr>
            <p:nvPr/>
          </p:nvSpPr>
          <p:spPr bwMode="auto">
            <a:xfrm>
              <a:off x="4195763" y="2770188"/>
              <a:ext cx="9525" cy="15875"/>
            </a:xfrm>
            <a:custGeom>
              <a:avLst/>
              <a:gdLst/>
              <a:ahLst/>
              <a:cxnLst>
                <a:cxn ang="0">
                  <a:pos x="6" y="10"/>
                </a:cxn>
                <a:cxn ang="0">
                  <a:pos x="4" y="2"/>
                </a:cxn>
                <a:cxn ang="0">
                  <a:pos x="0" y="0"/>
                </a:cxn>
                <a:cxn ang="0">
                  <a:pos x="0" y="4"/>
                </a:cxn>
                <a:cxn ang="0">
                  <a:pos x="6" y="10"/>
                </a:cxn>
                <a:cxn ang="0">
                  <a:pos x="6" y="10"/>
                </a:cxn>
              </a:cxnLst>
              <a:rect l="0" t="0" r="r" b="b"/>
              <a:pathLst>
                <a:path w="6" h="10">
                  <a:moveTo>
                    <a:pt x="6" y="10"/>
                  </a:moveTo>
                  <a:lnTo>
                    <a:pt x="4" y="2"/>
                  </a:lnTo>
                  <a:lnTo>
                    <a:pt x="0" y="0"/>
                  </a:lnTo>
                  <a:lnTo>
                    <a:pt x="0" y="4"/>
                  </a:lnTo>
                  <a:lnTo>
                    <a:pt x="6" y="10"/>
                  </a:lnTo>
                  <a:lnTo>
                    <a:pt x="6"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4" name="Freeform 567">
              <a:extLst>
                <a:ext uri="{FF2B5EF4-FFF2-40B4-BE49-F238E27FC236}">
                  <a16:creationId xmlns:a16="http://schemas.microsoft.com/office/drawing/2014/main" xmlns="" id="{FFE7497B-47BE-4A4B-A9B8-581F452F6391}"/>
                </a:ext>
              </a:extLst>
            </p:cNvPr>
            <p:cNvSpPr>
              <a:spLocks/>
            </p:cNvSpPr>
            <p:nvPr/>
          </p:nvSpPr>
          <p:spPr bwMode="auto">
            <a:xfrm>
              <a:off x="4205288" y="2789238"/>
              <a:ext cx="3175" cy="6350"/>
            </a:xfrm>
            <a:custGeom>
              <a:avLst/>
              <a:gdLst/>
              <a:ahLst/>
              <a:cxnLst>
                <a:cxn ang="0">
                  <a:pos x="2" y="4"/>
                </a:cxn>
                <a:cxn ang="0">
                  <a:pos x="2" y="0"/>
                </a:cxn>
                <a:cxn ang="0">
                  <a:pos x="0" y="0"/>
                </a:cxn>
                <a:cxn ang="0">
                  <a:pos x="2" y="4"/>
                </a:cxn>
                <a:cxn ang="0">
                  <a:pos x="2" y="4"/>
                </a:cxn>
              </a:cxnLst>
              <a:rect l="0" t="0" r="r" b="b"/>
              <a:pathLst>
                <a:path w="2" h="4">
                  <a:moveTo>
                    <a:pt x="2" y="4"/>
                  </a:moveTo>
                  <a:lnTo>
                    <a:pt x="2" y="0"/>
                  </a:lnTo>
                  <a:lnTo>
                    <a:pt x="0" y="0"/>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5" name="Freeform 568">
              <a:extLst>
                <a:ext uri="{FF2B5EF4-FFF2-40B4-BE49-F238E27FC236}">
                  <a16:creationId xmlns:a16="http://schemas.microsoft.com/office/drawing/2014/main" xmlns="" id="{FE8242BF-9CF5-40C4-A160-F1AC471B22BF}"/>
                </a:ext>
              </a:extLst>
            </p:cNvPr>
            <p:cNvSpPr>
              <a:spLocks/>
            </p:cNvSpPr>
            <p:nvPr/>
          </p:nvSpPr>
          <p:spPr bwMode="auto">
            <a:xfrm>
              <a:off x="4202113" y="2801938"/>
              <a:ext cx="3175" cy="9525"/>
            </a:xfrm>
            <a:custGeom>
              <a:avLst/>
              <a:gdLst/>
              <a:ahLst/>
              <a:cxnLst>
                <a:cxn ang="0">
                  <a:pos x="0" y="0"/>
                </a:cxn>
                <a:cxn ang="0">
                  <a:pos x="0" y="4"/>
                </a:cxn>
                <a:cxn ang="0">
                  <a:pos x="2" y="6"/>
                </a:cxn>
                <a:cxn ang="0">
                  <a:pos x="0" y="0"/>
                </a:cxn>
                <a:cxn ang="0">
                  <a:pos x="0" y="0"/>
                </a:cxn>
              </a:cxnLst>
              <a:rect l="0" t="0" r="r" b="b"/>
              <a:pathLst>
                <a:path w="2" h="6">
                  <a:moveTo>
                    <a:pt x="0" y="0"/>
                  </a:moveTo>
                  <a:lnTo>
                    <a:pt x="0" y="4"/>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6" name="Freeform 569">
              <a:extLst>
                <a:ext uri="{FF2B5EF4-FFF2-40B4-BE49-F238E27FC236}">
                  <a16:creationId xmlns:a16="http://schemas.microsoft.com/office/drawing/2014/main" xmlns="" id="{4BFC936F-5DAB-455A-8409-7C5B5DA253ED}"/>
                </a:ext>
              </a:extLst>
            </p:cNvPr>
            <p:cNvSpPr>
              <a:spLocks/>
            </p:cNvSpPr>
            <p:nvPr/>
          </p:nvSpPr>
          <p:spPr bwMode="auto">
            <a:xfrm>
              <a:off x="1471613" y="2379663"/>
              <a:ext cx="31750" cy="41275"/>
            </a:xfrm>
            <a:custGeom>
              <a:avLst/>
              <a:gdLst/>
              <a:ahLst/>
              <a:cxnLst>
                <a:cxn ang="0">
                  <a:pos x="4" y="14"/>
                </a:cxn>
                <a:cxn ang="0">
                  <a:pos x="6" y="12"/>
                </a:cxn>
                <a:cxn ang="0">
                  <a:pos x="4" y="10"/>
                </a:cxn>
                <a:cxn ang="0">
                  <a:pos x="12" y="10"/>
                </a:cxn>
                <a:cxn ang="0">
                  <a:pos x="10" y="8"/>
                </a:cxn>
                <a:cxn ang="0">
                  <a:pos x="12" y="4"/>
                </a:cxn>
                <a:cxn ang="0">
                  <a:pos x="10" y="0"/>
                </a:cxn>
                <a:cxn ang="0">
                  <a:pos x="12" y="0"/>
                </a:cxn>
                <a:cxn ang="0">
                  <a:pos x="16" y="6"/>
                </a:cxn>
                <a:cxn ang="0">
                  <a:pos x="20" y="6"/>
                </a:cxn>
                <a:cxn ang="0">
                  <a:pos x="20" y="12"/>
                </a:cxn>
                <a:cxn ang="0">
                  <a:pos x="8" y="26"/>
                </a:cxn>
                <a:cxn ang="0">
                  <a:pos x="4" y="24"/>
                </a:cxn>
                <a:cxn ang="0">
                  <a:pos x="6" y="22"/>
                </a:cxn>
                <a:cxn ang="0">
                  <a:pos x="4" y="20"/>
                </a:cxn>
                <a:cxn ang="0">
                  <a:pos x="0" y="12"/>
                </a:cxn>
                <a:cxn ang="0">
                  <a:pos x="4" y="14"/>
                </a:cxn>
                <a:cxn ang="0">
                  <a:pos x="4" y="14"/>
                </a:cxn>
              </a:cxnLst>
              <a:rect l="0" t="0" r="r" b="b"/>
              <a:pathLst>
                <a:path w="20" h="26">
                  <a:moveTo>
                    <a:pt x="4" y="14"/>
                  </a:moveTo>
                  <a:lnTo>
                    <a:pt x="6" y="12"/>
                  </a:lnTo>
                  <a:lnTo>
                    <a:pt x="4" y="10"/>
                  </a:lnTo>
                  <a:lnTo>
                    <a:pt x="12" y="10"/>
                  </a:lnTo>
                  <a:lnTo>
                    <a:pt x="10" y="8"/>
                  </a:lnTo>
                  <a:lnTo>
                    <a:pt x="12" y="4"/>
                  </a:lnTo>
                  <a:lnTo>
                    <a:pt x="10" y="0"/>
                  </a:lnTo>
                  <a:lnTo>
                    <a:pt x="12" y="0"/>
                  </a:lnTo>
                  <a:lnTo>
                    <a:pt x="16" y="6"/>
                  </a:lnTo>
                  <a:lnTo>
                    <a:pt x="20" y="6"/>
                  </a:lnTo>
                  <a:lnTo>
                    <a:pt x="20" y="12"/>
                  </a:lnTo>
                  <a:lnTo>
                    <a:pt x="8" y="26"/>
                  </a:lnTo>
                  <a:lnTo>
                    <a:pt x="4" y="24"/>
                  </a:lnTo>
                  <a:lnTo>
                    <a:pt x="6" y="22"/>
                  </a:lnTo>
                  <a:lnTo>
                    <a:pt x="4" y="20"/>
                  </a:lnTo>
                  <a:lnTo>
                    <a:pt x="0" y="12"/>
                  </a:lnTo>
                  <a:lnTo>
                    <a:pt x="4" y="14"/>
                  </a:lnTo>
                  <a:lnTo>
                    <a:pt x="4"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7" name="Freeform 570">
              <a:extLst>
                <a:ext uri="{FF2B5EF4-FFF2-40B4-BE49-F238E27FC236}">
                  <a16:creationId xmlns:a16="http://schemas.microsoft.com/office/drawing/2014/main" xmlns="" id="{59BBC537-BA39-45B5-B535-47B050918CEB}"/>
                </a:ext>
              </a:extLst>
            </p:cNvPr>
            <p:cNvSpPr>
              <a:spLocks/>
            </p:cNvSpPr>
            <p:nvPr/>
          </p:nvSpPr>
          <p:spPr bwMode="auto">
            <a:xfrm>
              <a:off x="1458913" y="2405063"/>
              <a:ext cx="19050" cy="22225"/>
            </a:xfrm>
            <a:custGeom>
              <a:avLst/>
              <a:gdLst/>
              <a:ahLst/>
              <a:cxnLst>
                <a:cxn ang="0">
                  <a:pos x="0" y="2"/>
                </a:cxn>
                <a:cxn ang="0">
                  <a:pos x="0" y="6"/>
                </a:cxn>
                <a:cxn ang="0">
                  <a:pos x="2" y="10"/>
                </a:cxn>
                <a:cxn ang="0">
                  <a:pos x="12" y="14"/>
                </a:cxn>
                <a:cxn ang="0">
                  <a:pos x="2" y="0"/>
                </a:cxn>
                <a:cxn ang="0">
                  <a:pos x="0" y="2"/>
                </a:cxn>
                <a:cxn ang="0">
                  <a:pos x="0" y="2"/>
                </a:cxn>
              </a:cxnLst>
              <a:rect l="0" t="0" r="r" b="b"/>
              <a:pathLst>
                <a:path w="12" h="14">
                  <a:moveTo>
                    <a:pt x="0" y="2"/>
                  </a:moveTo>
                  <a:lnTo>
                    <a:pt x="0" y="6"/>
                  </a:lnTo>
                  <a:lnTo>
                    <a:pt x="2" y="10"/>
                  </a:lnTo>
                  <a:lnTo>
                    <a:pt x="12" y="14"/>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8" name="Freeform 571">
              <a:extLst>
                <a:ext uri="{FF2B5EF4-FFF2-40B4-BE49-F238E27FC236}">
                  <a16:creationId xmlns:a16="http://schemas.microsoft.com/office/drawing/2014/main" xmlns="" id="{E74DE357-E2BC-4926-AA85-3F02DD184490}"/>
                </a:ext>
              </a:extLst>
            </p:cNvPr>
            <p:cNvSpPr>
              <a:spLocks/>
            </p:cNvSpPr>
            <p:nvPr/>
          </p:nvSpPr>
          <p:spPr bwMode="auto">
            <a:xfrm>
              <a:off x="1671638" y="2039938"/>
              <a:ext cx="225425" cy="254000"/>
            </a:xfrm>
            <a:custGeom>
              <a:avLst/>
              <a:gdLst/>
              <a:ahLst/>
              <a:cxnLst>
                <a:cxn ang="0">
                  <a:pos x="22" y="28"/>
                </a:cxn>
                <a:cxn ang="0">
                  <a:pos x="28" y="36"/>
                </a:cxn>
                <a:cxn ang="0">
                  <a:pos x="24" y="46"/>
                </a:cxn>
                <a:cxn ang="0">
                  <a:pos x="14" y="70"/>
                </a:cxn>
                <a:cxn ang="0">
                  <a:pos x="18" y="78"/>
                </a:cxn>
                <a:cxn ang="0">
                  <a:pos x="10" y="80"/>
                </a:cxn>
                <a:cxn ang="0">
                  <a:pos x="12" y="88"/>
                </a:cxn>
                <a:cxn ang="0">
                  <a:pos x="10" y="92"/>
                </a:cxn>
                <a:cxn ang="0">
                  <a:pos x="12" y="94"/>
                </a:cxn>
                <a:cxn ang="0">
                  <a:pos x="10" y="100"/>
                </a:cxn>
                <a:cxn ang="0">
                  <a:pos x="6" y="102"/>
                </a:cxn>
                <a:cxn ang="0">
                  <a:pos x="4" y="106"/>
                </a:cxn>
                <a:cxn ang="0">
                  <a:pos x="8" y="110"/>
                </a:cxn>
                <a:cxn ang="0">
                  <a:pos x="2" y="110"/>
                </a:cxn>
                <a:cxn ang="0">
                  <a:pos x="4" y="114"/>
                </a:cxn>
                <a:cxn ang="0">
                  <a:pos x="2" y="116"/>
                </a:cxn>
                <a:cxn ang="0">
                  <a:pos x="4" y="118"/>
                </a:cxn>
                <a:cxn ang="0">
                  <a:pos x="0" y="122"/>
                </a:cxn>
                <a:cxn ang="0">
                  <a:pos x="10" y="124"/>
                </a:cxn>
                <a:cxn ang="0">
                  <a:pos x="16" y="130"/>
                </a:cxn>
                <a:cxn ang="0">
                  <a:pos x="18" y="128"/>
                </a:cxn>
                <a:cxn ang="0">
                  <a:pos x="24" y="132"/>
                </a:cxn>
                <a:cxn ang="0">
                  <a:pos x="36" y="160"/>
                </a:cxn>
                <a:cxn ang="0">
                  <a:pos x="56" y="142"/>
                </a:cxn>
                <a:cxn ang="0">
                  <a:pos x="60" y="146"/>
                </a:cxn>
                <a:cxn ang="0">
                  <a:pos x="70" y="140"/>
                </a:cxn>
                <a:cxn ang="0">
                  <a:pos x="74" y="132"/>
                </a:cxn>
                <a:cxn ang="0">
                  <a:pos x="72" y="122"/>
                </a:cxn>
                <a:cxn ang="0">
                  <a:pos x="76" y="110"/>
                </a:cxn>
                <a:cxn ang="0">
                  <a:pos x="88" y="106"/>
                </a:cxn>
                <a:cxn ang="0">
                  <a:pos x="90" y="94"/>
                </a:cxn>
                <a:cxn ang="0">
                  <a:pos x="92" y="90"/>
                </a:cxn>
                <a:cxn ang="0">
                  <a:pos x="142" y="54"/>
                </a:cxn>
                <a:cxn ang="0">
                  <a:pos x="142" y="50"/>
                </a:cxn>
                <a:cxn ang="0">
                  <a:pos x="112" y="16"/>
                </a:cxn>
                <a:cxn ang="0">
                  <a:pos x="96" y="18"/>
                </a:cxn>
                <a:cxn ang="0">
                  <a:pos x="92" y="22"/>
                </a:cxn>
                <a:cxn ang="0">
                  <a:pos x="94" y="24"/>
                </a:cxn>
                <a:cxn ang="0">
                  <a:pos x="92" y="28"/>
                </a:cxn>
                <a:cxn ang="0">
                  <a:pos x="90" y="30"/>
                </a:cxn>
                <a:cxn ang="0">
                  <a:pos x="90" y="18"/>
                </a:cxn>
                <a:cxn ang="0">
                  <a:pos x="88" y="18"/>
                </a:cxn>
                <a:cxn ang="0">
                  <a:pos x="82" y="28"/>
                </a:cxn>
                <a:cxn ang="0">
                  <a:pos x="82" y="22"/>
                </a:cxn>
                <a:cxn ang="0">
                  <a:pos x="84" y="18"/>
                </a:cxn>
                <a:cxn ang="0">
                  <a:pos x="60" y="0"/>
                </a:cxn>
                <a:cxn ang="0">
                  <a:pos x="38" y="4"/>
                </a:cxn>
                <a:cxn ang="0">
                  <a:pos x="38" y="12"/>
                </a:cxn>
                <a:cxn ang="0">
                  <a:pos x="36" y="4"/>
                </a:cxn>
                <a:cxn ang="0">
                  <a:pos x="16" y="10"/>
                </a:cxn>
                <a:cxn ang="0">
                  <a:pos x="22" y="18"/>
                </a:cxn>
                <a:cxn ang="0">
                  <a:pos x="20" y="22"/>
                </a:cxn>
                <a:cxn ang="0">
                  <a:pos x="22" y="28"/>
                </a:cxn>
                <a:cxn ang="0">
                  <a:pos x="22" y="28"/>
                </a:cxn>
              </a:cxnLst>
              <a:rect l="0" t="0" r="r" b="b"/>
              <a:pathLst>
                <a:path w="142" h="160">
                  <a:moveTo>
                    <a:pt x="22" y="28"/>
                  </a:moveTo>
                  <a:lnTo>
                    <a:pt x="28" y="36"/>
                  </a:lnTo>
                  <a:lnTo>
                    <a:pt x="24" y="46"/>
                  </a:lnTo>
                  <a:lnTo>
                    <a:pt x="14" y="70"/>
                  </a:lnTo>
                  <a:lnTo>
                    <a:pt x="18" y="78"/>
                  </a:lnTo>
                  <a:lnTo>
                    <a:pt x="10" y="80"/>
                  </a:lnTo>
                  <a:lnTo>
                    <a:pt x="12" y="88"/>
                  </a:lnTo>
                  <a:lnTo>
                    <a:pt x="10" y="92"/>
                  </a:lnTo>
                  <a:lnTo>
                    <a:pt x="12" y="94"/>
                  </a:lnTo>
                  <a:lnTo>
                    <a:pt x="10" y="100"/>
                  </a:lnTo>
                  <a:lnTo>
                    <a:pt x="6" y="102"/>
                  </a:lnTo>
                  <a:lnTo>
                    <a:pt x="4" y="106"/>
                  </a:lnTo>
                  <a:lnTo>
                    <a:pt x="8" y="110"/>
                  </a:lnTo>
                  <a:lnTo>
                    <a:pt x="2" y="110"/>
                  </a:lnTo>
                  <a:lnTo>
                    <a:pt x="4" y="114"/>
                  </a:lnTo>
                  <a:lnTo>
                    <a:pt x="2" y="116"/>
                  </a:lnTo>
                  <a:lnTo>
                    <a:pt x="4" y="118"/>
                  </a:lnTo>
                  <a:lnTo>
                    <a:pt x="0" y="122"/>
                  </a:lnTo>
                  <a:lnTo>
                    <a:pt x="10" y="124"/>
                  </a:lnTo>
                  <a:lnTo>
                    <a:pt x="16" y="130"/>
                  </a:lnTo>
                  <a:lnTo>
                    <a:pt x="18" y="128"/>
                  </a:lnTo>
                  <a:lnTo>
                    <a:pt x="24" y="132"/>
                  </a:lnTo>
                  <a:lnTo>
                    <a:pt x="36" y="160"/>
                  </a:lnTo>
                  <a:lnTo>
                    <a:pt x="56" y="142"/>
                  </a:lnTo>
                  <a:lnTo>
                    <a:pt x="60" y="146"/>
                  </a:lnTo>
                  <a:lnTo>
                    <a:pt x="70" y="140"/>
                  </a:lnTo>
                  <a:lnTo>
                    <a:pt x="74" y="132"/>
                  </a:lnTo>
                  <a:lnTo>
                    <a:pt x="72" y="122"/>
                  </a:lnTo>
                  <a:lnTo>
                    <a:pt x="76" y="110"/>
                  </a:lnTo>
                  <a:lnTo>
                    <a:pt x="88" y="106"/>
                  </a:lnTo>
                  <a:lnTo>
                    <a:pt x="90" y="94"/>
                  </a:lnTo>
                  <a:lnTo>
                    <a:pt x="92" y="90"/>
                  </a:lnTo>
                  <a:lnTo>
                    <a:pt x="142" y="54"/>
                  </a:lnTo>
                  <a:lnTo>
                    <a:pt x="142" y="50"/>
                  </a:lnTo>
                  <a:lnTo>
                    <a:pt x="112" y="16"/>
                  </a:lnTo>
                  <a:lnTo>
                    <a:pt x="96" y="18"/>
                  </a:lnTo>
                  <a:lnTo>
                    <a:pt x="92" y="22"/>
                  </a:lnTo>
                  <a:lnTo>
                    <a:pt x="94" y="24"/>
                  </a:lnTo>
                  <a:lnTo>
                    <a:pt x="92" y="28"/>
                  </a:lnTo>
                  <a:lnTo>
                    <a:pt x="90" y="30"/>
                  </a:lnTo>
                  <a:lnTo>
                    <a:pt x="90" y="18"/>
                  </a:lnTo>
                  <a:lnTo>
                    <a:pt x="88" y="18"/>
                  </a:lnTo>
                  <a:lnTo>
                    <a:pt x="82" y="28"/>
                  </a:lnTo>
                  <a:lnTo>
                    <a:pt x="82" y="22"/>
                  </a:lnTo>
                  <a:lnTo>
                    <a:pt x="84" y="18"/>
                  </a:lnTo>
                  <a:lnTo>
                    <a:pt x="60" y="0"/>
                  </a:lnTo>
                  <a:lnTo>
                    <a:pt x="38" y="4"/>
                  </a:lnTo>
                  <a:lnTo>
                    <a:pt x="38" y="12"/>
                  </a:lnTo>
                  <a:lnTo>
                    <a:pt x="36" y="4"/>
                  </a:lnTo>
                  <a:lnTo>
                    <a:pt x="16" y="10"/>
                  </a:lnTo>
                  <a:lnTo>
                    <a:pt x="22" y="18"/>
                  </a:lnTo>
                  <a:lnTo>
                    <a:pt x="20" y="22"/>
                  </a:lnTo>
                  <a:lnTo>
                    <a:pt x="22" y="28"/>
                  </a:lnTo>
                  <a:lnTo>
                    <a:pt x="22" y="2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599" name="Freeform 572">
              <a:extLst>
                <a:ext uri="{FF2B5EF4-FFF2-40B4-BE49-F238E27FC236}">
                  <a16:creationId xmlns:a16="http://schemas.microsoft.com/office/drawing/2014/main" xmlns="" id="{25B9EF9D-F285-403C-9F97-4A5460651EB2}"/>
                </a:ext>
              </a:extLst>
            </p:cNvPr>
            <p:cNvSpPr>
              <a:spLocks/>
            </p:cNvSpPr>
            <p:nvPr/>
          </p:nvSpPr>
          <p:spPr bwMode="auto">
            <a:xfrm>
              <a:off x="1817688" y="2135188"/>
              <a:ext cx="387350" cy="317500"/>
            </a:xfrm>
            <a:custGeom>
              <a:avLst/>
              <a:gdLst/>
              <a:ahLst/>
              <a:cxnLst>
                <a:cxn ang="0">
                  <a:pos x="34" y="164"/>
                </a:cxn>
                <a:cxn ang="0">
                  <a:pos x="62" y="130"/>
                </a:cxn>
                <a:cxn ang="0">
                  <a:pos x="90" y="128"/>
                </a:cxn>
                <a:cxn ang="0">
                  <a:pos x="38" y="118"/>
                </a:cxn>
                <a:cxn ang="0">
                  <a:pos x="20" y="94"/>
                </a:cxn>
                <a:cxn ang="0">
                  <a:pos x="40" y="86"/>
                </a:cxn>
                <a:cxn ang="0">
                  <a:pos x="18" y="82"/>
                </a:cxn>
                <a:cxn ang="0">
                  <a:pos x="0" y="66"/>
                </a:cxn>
                <a:cxn ang="0">
                  <a:pos x="12" y="46"/>
                </a:cxn>
                <a:cxn ang="0">
                  <a:pos x="12" y="34"/>
                </a:cxn>
                <a:cxn ang="0">
                  <a:pos x="64" y="4"/>
                </a:cxn>
                <a:cxn ang="0">
                  <a:pos x="58" y="32"/>
                </a:cxn>
                <a:cxn ang="0">
                  <a:pos x="74" y="28"/>
                </a:cxn>
                <a:cxn ang="0">
                  <a:pos x="80" y="16"/>
                </a:cxn>
                <a:cxn ang="0">
                  <a:pos x="96" y="48"/>
                </a:cxn>
                <a:cxn ang="0">
                  <a:pos x="106" y="48"/>
                </a:cxn>
                <a:cxn ang="0">
                  <a:pos x="118" y="36"/>
                </a:cxn>
                <a:cxn ang="0">
                  <a:pos x="122" y="30"/>
                </a:cxn>
                <a:cxn ang="0">
                  <a:pos x="140" y="38"/>
                </a:cxn>
                <a:cxn ang="0">
                  <a:pos x="144" y="64"/>
                </a:cxn>
                <a:cxn ang="0">
                  <a:pos x="146" y="76"/>
                </a:cxn>
                <a:cxn ang="0">
                  <a:pos x="154" y="60"/>
                </a:cxn>
                <a:cxn ang="0">
                  <a:pos x="146" y="16"/>
                </a:cxn>
                <a:cxn ang="0">
                  <a:pos x="148" y="6"/>
                </a:cxn>
                <a:cxn ang="0">
                  <a:pos x="162" y="10"/>
                </a:cxn>
                <a:cxn ang="0">
                  <a:pos x="166" y="4"/>
                </a:cxn>
                <a:cxn ang="0">
                  <a:pos x="186" y="34"/>
                </a:cxn>
                <a:cxn ang="0">
                  <a:pos x="198" y="86"/>
                </a:cxn>
                <a:cxn ang="0">
                  <a:pos x="196" y="100"/>
                </a:cxn>
                <a:cxn ang="0">
                  <a:pos x="230" y="130"/>
                </a:cxn>
                <a:cxn ang="0">
                  <a:pos x="244" y="138"/>
                </a:cxn>
                <a:cxn ang="0">
                  <a:pos x="238" y="156"/>
                </a:cxn>
                <a:cxn ang="0">
                  <a:pos x="234" y="156"/>
                </a:cxn>
                <a:cxn ang="0">
                  <a:pos x="220" y="152"/>
                </a:cxn>
                <a:cxn ang="0">
                  <a:pos x="214" y="172"/>
                </a:cxn>
                <a:cxn ang="0">
                  <a:pos x="230" y="164"/>
                </a:cxn>
                <a:cxn ang="0">
                  <a:pos x="228" y="172"/>
                </a:cxn>
                <a:cxn ang="0">
                  <a:pos x="218" y="186"/>
                </a:cxn>
                <a:cxn ang="0">
                  <a:pos x="188" y="178"/>
                </a:cxn>
                <a:cxn ang="0">
                  <a:pos x="166" y="162"/>
                </a:cxn>
                <a:cxn ang="0">
                  <a:pos x="156" y="182"/>
                </a:cxn>
                <a:cxn ang="0">
                  <a:pos x="128" y="194"/>
                </a:cxn>
                <a:cxn ang="0">
                  <a:pos x="74" y="192"/>
                </a:cxn>
                <a:cxn ang="0">
                  <a:pos x="68" y="172"/>
                </a:cxn>
              </a:cxnLst>
              <a:rect l="0" t="0" r="r" b="b"/>
              <a:pathLst>
                <a:path w="244" h="200">
                  <a:moveTo>
                    <a:pt x="56" y="170"/>
                  </a:moveTo>
                  <a:lnTo>
                    <a:pt x="42" y="170"/>
                  </a:lnTo>
                  <a:lnTo>
                    <a:pt x="34" y="164"/>
                  </a:lnTo>
                  <a:lnTo>
                    <a:pt x="30" y="160"/>
                  </a:lnTo>
                  <a:lnTo>
                    <a:pt x="22" y="142"/>
                  </a:lnTo>
                  <a:lnTo>
                    <a:pt x="62" y="130"/>
                  </a:lnTo>
                  <a:lnTo>
                    <a:pt x="88" y="134"/>
                  </a:lnTo>
                  <a:lnTo>
                    <a:pt x="90" y="130"/>
                  </a:lnTo>
                  <a:lnTo>
                    <a:pt x="90" y="128"/>
                  </a:lnTo>
                  <a:lnTo>
                    <a:pt x="70" y="116"/>
                  </a:lnTo>
                  <a:lnTo>
                    <a:pt x="48" y="122"/>
                  </a:lnTo>
                  <a:lnTo>
                    <a:pt x="38" y="118"/>
                  </a:lnTo>
                  <a:lnTo>
                    <a:pt x="20" y="118"/>
                  </a:lnTo>
                  <a:lnTo>
                    <a:pt x="10" y="102"/>
                  </a:lnTo>
                  <a:lnTo>
                    <a:pt x="20" y="94"/>
                  </a:lnTo>
                  <a:lnTo>
                    <a:pt x="34" y="92"/>
                  </a:lnTo>
                  <a:lnTo>
                    <a:pt x="44" y="88"/>
                  </a:lnTo>
                  <a:lnTo>
                    <a:pt x="40" y="86"/>
                  </a:lnTo>
                  <a:lnTo>
                    <a:pt x="12" y="88"/>
                  </a:lnTo>
                  <a:lnTo>
                    <a:pt x="12" y="84"/>
                  </a:lnTo>
                  <a:lnTo>
                    <a:pt x="18" y="82"/>
                  </a:lnTo>
                  <a:lnTo>
                    <a:pt x="16" y="76"/>
                  </a:lnTo>
                  <a:lnTo>
                    <a:pt x="2" y="76"/>
                  </a:lnTo>
                  <a:lnTo>
                    <a:pt x="0" y="66"/>
                  </a:lnTo>
                  <a:lnTo>
                    <a:pt x="8" y="54"/>
                  </a:lnTo>
                  <a:lnTo>
                    <a:pt x="14" y="52"/>
                  </a:lnTo>
                  <a:lnTo>
                    <a:pt x="12" y="46"/>
                  </a:lnTo>
                  <a:lnTo>
                    <a:pt x="8" y="44"/>
                  </a:lnTo>
                  <a:lnTo>
                    <a:pt x="8" y="38"/>
                  </a:lnTo>
                  <a:lnTo>
                    <a:pt x="12" y="34"/>
                  </a:lnTo>
                  <a:lnTo>
                    <a:pt x="36" y="12"/>
                  </a:lnTo>
                  <a:lnTo>
                    <a:pt x="58" y="0"/>
                  </a:lnTo>
                  <a:lnTo>
                    <a:pt x="64" y="4"/>
                  </a:lnTo>
                  <a:lnTo>
                    <a:pt x="68" y="18"/>
                  </a:lnTo>
                  <a:lnTo>
                    <a:pt x="66" y="24"/>
                  </a:lnTo>
                  <a:lnTo>
                    <a:pt x="58" y="32"/>
                  </a:lnTo>
                  <a:lnTo>
                    <a:pt x="60" y="36"/>
                  </a:lnTo>
                  <a:lnTo>
                    <a:pt x="72" y="32"/>
                  </a:lnTo>
                  <a:lnTo>
                    <a:pt x="74" y="28"/>
                  </a:lnTo>
                  <a:lnTo>
                    <a:pt x="72" y="24"/>
                  </a:lnTo>
                  <a:lnTo>
                    <a:pt x="74" y="20"/>
                  </a:lnTo>
                  <a:lnTo>
                    <a:pt x="80" y="16"/>
                  </a:lnTo>
                  <a:lnTo>
                    <a:pt x="104" y="32"/>
                  </a:lnTo>
                  <a:lnTo>
                    <a:pt x="104" y="36"/>
                  </a:lnTo>
                  <a:lnTo>
                    <a:pt x="96" y="48"/>
                  </a:lnTo>
                  <a:lnTo>
                    <a:pt x="104" y="42"/>
                  </a:lnTo>
                  <a:lnTo>
                    <a:pt x="102" y="46"/>
                  </a:lnTo>
                  <a:lnTo>
                    <a:pt x="106" y="48"/>
                  </a:lnTo>
                  <a:lnTo>
                    <a:pt x="110" y="36"/>
                  </a:lnTo>
                  <a:lnTo>
                    <a:pt x="118" y="40"/>
                  </a:lnTo>
                  <a:lnTo>
                    <a:pt x="118" y="36"/>
                  </a:lnTo>
                  <a:lnTo>
                    <a:pt x="122" y="36"/>
                  </a:lnTo>
                  <a:lnTo>
                    <a:pt x="118" y="30"/>
                  </a:lnTo>
                  <a:lnTo>
                    <a:pt x="122" y="30"/>
                  </a:lnTo>
                  <a:lnTo>
                    <a:pt x="114" y="18"/>
                  </a:lnTo>
                  <a:lnTo>
                    <a:pt x="126" y="22"/>
                  </a:lnTo>
                  <a:lnTo>
                    <a:pt x="140" y="38"/>
                  </a:lnTo>
                  <a:lnTo>
                    <a:pt x="138" y="46"/>
                  </a:lnTo>
                  <a:lnTo>
                    <a:pt x="142" y="60"/>
                  </a:lnTo>
                  <a:lnTo>
                    <a:pt x="144" y="64"/>
                  </a:lnTo>
                  <a:lnTo>
                    <a:pt x="144" y="66"/>
                  </a:lnTo>
                  <a:lnTo>
                    <a:pt x="144" y="72"/>
                  </a:lnTo>
                  <a:lnTo>
                    <a:pt x="146" y="76"/>
                  </a:lnTo>
                  <a:lnTo>
                    <a:pt x="152" y="72"/>
                  </a:lnTo>
                  <a:lnTo>
                    <a:pt x="156" y="64"/>
                  </a:lnTo>
                  <a:lnTo>
                    <a:pt x="154" y="60"/>
                  </a:lnTo>
                  <a:lnTo>
                    <a:pt x="150" y="50"/>
                  </a:lnTo>
                  <a:lnTo>
                    <a:pt x="152" y="42"/>
                  </a:lnTo>
                  <a:lnTo>
                    <a:pt x="146" y="16"/>
                  </a:lnTo>
                  <a:lnTo>
                    <a:pt x="146" y="12"/>
                  </a:lnTo>
                  <a:lnTo>
                    <a:pt x="144" y="10"/>
                  </a:lnTo>
                  <a:lnTo>
                    <a:pt x="148" y="6"/>
                  </a:lnTo>
                  <a:lnTo>
                    <a:pt x="146" y="2"/>
                  </a:lnTo>
                  <a:lnTo>
                    <a:pt x="154" y="2"/>
                  </a:lnTo>
                  <a:lnTo>
                    <a:pt x="162" y="10"/>
                  </a:lnTo>
                  <a:lnTo>
                    <a:pt x="164" y="8"/>
                  </a:lnTo>
                  <a:lnTo>
                    <a:pt x="162" y="4"/>
                  </a:lnTo>
                  <a:lnTo>
                    <a:pt x="166" y="4"/>
                  </a:lnTo>
                  <a:lnTo>
                    <a:pt x="184" y="26"/>
                  </a:lnTo>
                  <a:lnTo>
                    <a:pt x="182" y="30"/>
                  </a:lnTo>
                  <a:lnTo>
                    <a:pt x="186" y="34"/>
                  </a:lnTo>
                  <a:lnTo>
                    <a:pt x="188" y="60"/>
                  </a:lnTo>
                  <a:lnTo>
                    <a:pt x="196" y="78"/>
                  </a:lnTo>
                  <a:lnTo>
                    <a:pt x="198" y="86"/>
                  </a:lnTo>
                  <a:lnTo>
                    <a:pt x="194" y="88"/>
                  </a:lnTo>
                  <a:lnTo>
                    <a:pt x="194" y="96"/>
                  </a:lnTo>
                  <a:lnTo>
                    <a:pt x="196" y="100"/>
                  </a:lnTo>
                  <a:lnTo>
                    <a:pt x="210" y="118"/>
                  </a:lnTo>
                  <a:lnTo>
                    <a:pt x="218" y="118"/>
                  </a:lnTo>
                  <a:lnTo>
                    <a:pt x="230" y="130"/>
                  </a:lnTo>
                  <a:lnTo>
                    <a:pt x="234" y="132"/>
                  </a:lnTo>
                  <a:lnTo>
                    <a:pt x="236" y="138"/>
                  </a:lnTo>
                  <a:lnTo>
                    <a:pt x="244" y="138"/>
                  </a:lnTo>
                  <a:lnTo>
                    <a:pt x="244" y="142"/>
                  </a:lnTo>
                  <a:lnTo>
                    <a:pt x="242" y="156"/>
                  </a:lnTo>
                  <a:lnTo>
                    <a:pt x="238" y="156"/>
                  </a:lnTo>
                  <a:lnTo>
                    <a:pt x="236" y="152"/>
                  </a:lnTo>
                  <a:lnTo>
                    <a:pt x="236" y="146"/>
                  </a:lnTo>
                  <a:lnTo>
                    <a:pt x="234" y="156"/>
                  </a:lnTo>
                  <a:lnTo>
                    <a:pt x="230" y="154"/>
                  </a:lnTo>
                  <a:lnTo>
                    <a:pt x="228" y="146"/>
                  </a:lnTo>
                  <a:lnTo>
                    <a:pt x="220" y="152"/>
                  </a:lnTo>
                  <a:lnTo>
                    <a:pt x="222" y="160"/>
                  </a:lnTo>
                  <a:lnTo>
                    <a:pt x="214" y="160"/>
                  </a:lnTo>
                  <a:lnTo>
                    <a:pt x="214" y="172"/>
                  </a:lnTo>
                  <a:lnTo>
                    <a:pt x="222" y="162"/>
                  </a:lnTo>
                  <a:lnTo>
                    <a:pt x="228" y="162"/>
                  </a:lnTo>
                  <a:lnTo>
                    <a:pt x="230" y="164"/>
                  </a:lnTo>
                  <a:lnTo>
                    <a:pt x="226" y="170"/>
                  </a:lnTo>
                  <a:lnTo>
                    <a:pt x="226" y="174"/>
                  </a:lnTo>
                  <a:lnTo>
                    <a:pt x="228" y="172"/>
                  </a:lnTo>
                  <a:lnTo>
                    <a:pt x="236" y="176"/>
                  </a:lnTo>
                  <a:lnTo>
                    <a:pt x="230" y="182"/>
                  </a:lnTo>
                  <a:lnTo>
                    <a:pt x="218" y="186"/>
                  </a:lnTo>
                  <a:lnTo>
                    <a:pt x="216" y="190"/>
                  </a:lnTo>
                  <a:lnTo>
                    <a:pt x="186" y="184"/>
                  </a:lnTo>
                  <a:lnTo>
                    <a:pt x="188" y="178"/>
                  </a:lnTo>
                  <a:lnTo>
                    <a:pt x="170" y="174"/>
                  </a:lnTo>
                  <a:lnTo>
                    <a:pt x="170" y="166"/>
                  </a:lnTo>
                  <a:lnTo>
                    <a:pt x="166" y="162"/>
                  </a:lnTo>
                  <a:lnTo>
                    <a:pt x="162" y="168"/>
                  </a:lnTo>
                  <a:lnTo>
                    <a:pt x="162" y="174"/>
                  </a:lnTo>
                  <a:lnTo>
                    <a:pt x="156" y="182"/>
                  </a:lnTo>
                  <a:lnTo>
                    <a:pt x="142" y="184"/>
                  </a:lnTo>
                  <a:lnTo>
                    <a:pt x="138" y="188"/>
                  </a:lnTo>
                  <a:lnTo>
                    <a:pt x="128" y="194"/>
                  </a:lnTo>
                  <a:lnTo>
                    <a:pt x="78" y="200"/>
                  </a:lnTo>
                  <a:lnTo>
                    <a:pt x="82" y="198"/>
                  </a:lnTo>
                  <a:lnTo>
                    <a:pt x="74" y="192"/>
                  </a:lnTo>
                  <a:lnTo>
                    <a:pt x="72" y="186"/>
                  </a:lnTo>
                  <a:lnTo>
                    <a:pt x="74" y="178"/>
                  </a:lnTo>
                  <a:lnTo>
                    <a:pt x="68" y="172"/>
                  </a:lnTo>
                  <a:lnTo>
                    <a:pt x="56" y="170"/>
                  </a:lnTo>
                  <a:lnTo>
                    <a:pt x="56" y="17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0" name="Freeform 573">
              <a:extLst>
                <a:ext uri="{FF2B5EF4-FFF2-40B4-BE49-F238E27FC236}">
                  <a16:creationId xmlns:a16="http://schemas.microsoft.com/office/drawing/2014/main" xmlns="" id="{087F8FF3-9DD4-4CDD-9A73-569F6B5DFA3E}"/>
                </a:ext>
              </a:extLst>
            </p:cNvPr>
            <p:cNvSpPr>
              <a:spLocks/>
            </p:cNvSpPr>
            <p:nvPr/>
          </p:nvSpPr>
          <p:spPr bwMode="auto">
            <a:xfrm>
              <a:off x="2074863" y="2106613"/>
              <a:ext cx="50800" cy="63500"/>
            </a:xfrm>
            <a:custGeom>
              <a:avLst/>
              <a:gdLst/>
              <a:ahLst/>
              <a:cxnLst>
                <a:cxn ang="0">
                  <a:pos x="28" y="30"/>
                </a:cxn>
                <a:cxn ang="0">
                  <a:pos x="32" y="8"/>
                </a:cxn>
                <a:cxn ang="0">
                  <a:pos x="28" y="2"/>
                </a:cxn>
                <a:cxn ang="0">
                  <a:pos x="8" y="0"/>
                </a:cxn>
                <a:cxn ang="0">
                  <a:pos x="0" y="14"/>
                </a:cxn>
                <a:cxn ang="0">
                  <a:pos x="10" y="22"/>
                </a:cxn>
                <a:cxn ang="0">
                  <a:pos x="22" y="40"/>
                </a:cxn>
                <a:cxn ang="0">
                  <a:pos x="28" y="30"/>
                </a:cxn>
                <a:cxn ang="0">
                  <a:pos x="28" y="30"/>
                </a:cxn>
              </a:cxnLst>
              <a:rect l="0" t="0" r="r" b="b"/>
              <a:pathLst>
                <a:path w="32" h="40">
                  <a:moveTo>
                    <a:pt x="28" y="30"/>
                  </a:moveTo>
                  <a:lnTo>
                    <a:pt x="32" y="8"/>
                  </a:lnTo>
                  <a:lnTo>
                    <a:pt x="28" y="2"/>
                  </a:lnTo>
                  <a:lnTo>
                    <a:pt x="8" y="0"/>
                  </a:lnTo>
                  <a:lnTo>
                    <a:pt x="0" y="14"/>
                  </a:lnTo>
                  <a:lnTo>
                    <a:pt x="10" y="22"/>
                  </a:lnTo>
                  <a:lnTo>
                    <a:pt x="22" y="40"/>
                  </a:lnTo>
                  <a:lnTo>
                    <a:pt x="28" y="30"/>
                  </a:lnTo>
                  <a:lnTo>
                    <a:pt x="28" y="3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1" name="Freeform 574">
              <a:extLst>
                <a:ext uri="{FF2B5EF4-FFF2-40B4-BE49-F238E27FC236}">
                  <a16:creationId xmlns:a16="http://schemas.microsoft.com/office/drawing/2014/main" xmlns="" id="{141860F0-0A90-48B5-8F87-73015FCD3DD2}"/>
                </a:ext>
              </a:extLst>
            </p:cNvPr>
            <p:cNvSpPr>
              <a:spLocks/>
            </p:cNvSpPr>
            <p:nvPr/>
          </p:nvSpPr>
          <p:spPr bwMode="auto">
            <a:xfrm>
              <a:off x="2173288" y="2097088"/>
              <a:ext cx="127000" cy="184150"/>
            </a:xfrm>
            <a:custGeom>
              <a:avLst/>
              <a:gdLst/>
              <a:ahLst/>
              <a:cxnLst>
                <a:cxn ang="0">
                  <a:pos x="32" y="90"/>
                </a:cxn>
                <a:cxn ang="0">
                  <a:pos x="28" y="82"/>
                </a:cxn>
                <a:cxn ang="0">
                  <a:pos x="24" y="82"/>
                </a:cxn>
                <a:cxn ang="0">
                  <a:pos x="20" y="76"/>
                </a:cxn>
                <a:cxn ang="0">
                  <a:pos x="12" y="78"/>
                </a:cxn>
                <a:cxn ang="0">
                  <a:pos x="0" y="58"/>
                </a:cxn>
                <a:cxn ang="0">
                  <a:pos x="0" y="54"/>
                </a:cxn>
                <a:cxn ang="0">
                  <a:pos x="0" y="46"/>
                </a:cxn>
                <a:cxn ang="0">
                  <a:pos x="6" y="42"/>
                </a:cxn>
                <a:cxn ang="0">
                  <a:pos x="14" y="52"/>
                </a:cxn>
                <a:cxn ang="0">
                  <a:pos x="16" y="58"/>
                </a:cxn>
                <a:cxn ang="0">
                  <a:pos x="30" y="54"/>
                </a:cxn>
                <a:cxn ang="0">
                  <a:pos x="28" y="46"/>
                </a:cxn>
                <a:cxn ang="0">
                  <a:pos x="30" y="50"/>
                </a:cxn>
                <a:cxn ang="0">
                  <a:pos x="32" y="46"/>
                </a:cxn>
                <a:cxn ang="0">
                  <a:pos x="26" y="40"/>
                </a:cxn>
                <a:cxn ang="0">
                  <a:pos x="26" y="34"/>
                </a:cxn>
                <a:cxn ang="0">
                  <a:pos x="34" y="34"/>
                </a:cxn>
                <a:cxn ang="0">
                  <a:pos x="28" y="26"/>
                </a:cxn>
                <a:cxn ang="0">
                  <a:pos x="24" y="32"/>
                </a:cxn>
                <a:cxn ang="0">
                  <a:pos x="18" y="28"/>
                </a:cxn>
                <a:cxn ang="0">
                  <a:pos x="14" y="20"/>
                </a:cxn>
                <a:cxn ang="0">
                  <a:pos x="18" y="18"/>
                </a:cxn>
                <a:cxn ang="0">
                  <a:pos x="24" y="22"/>
                </a:cxn>
                <a:cxn ang="0">
                  <a:pos x="22" y="16"/>
                </a:cxn>
                <a:cxn ang="0">
                  <a:pos x="16" y="10"/>
                </a:cxn>
                <a:cxn ang="0">
                  <a:pos x="22" y="4"/>
                </a:cxn>
                <a:cxn ang="0">
                  <a:pos x="30" y="8"/>
                </a:cxn>
                <a:cxn ang="0">
                  <a:pos x="30" y="4"/>
                </a:cxn>
                <a:cxn ang="0">
                  <a:pos x="26" y="2"/>
                </a:cxn>
                <a:cxn ang="0">
                  <a:pos x="28" y="0"/>
                </a:cxn>
                <a:cxn ang="0">
                  <a:pos x="46" y="8"/>
                </a:cxn>
                <a:cxn ang="0">
                  <a:pos x="66" y="0"/>
                </a:cxn>
                <a:cxn ang="0">
                  <a:pos x="72" y="6"/>
                </a:cxn>
                <a:cxn ang="0">
                  <a:pos x="70" y="12"/>
                </a:cxn>
                <a:cxn ang="0">
                  <a:pos x="64" y="18"/>
                </a:cxn>
                <a:cxn ang="0">
                  <a:pos x="68" y="20"/>
                </a:cxn>
                <a:cxn ang="0">
                  <a:pos x="68" y="26"/>
                </a:cxn>
                <a:cxn ang="0">
                  <a:pos x="60" y="30"/>
                </a:cxn>
                <a:cxn ang="0">
                  <a:pos x="54" y="42"/>
                </a:cxn>
                <a:cxn ang="0">
                  <a:pos x="52" y="46"/>
                </a:cxn>
                <a:cxn ang="0">
                  <a:pos x="64" y="42"/>
                </a:cxn>
                <a:cxn ang="0">
                  <a:pos x="70" y="54"/>
                </a:cxn>
                <a:cxn ang="0">
                  <a:pos x="70" y="60"/>
                </a:cxn>
                <a:cxn ang="0">
                  <a:pos x="76" y="54"/>
                </a:cxn>
                <a:cxn ang="0">
                  <a:pos x="80" y="66"/>
                </a:cxn>
                <a:cxn ang="0">
                  <a:pos x="76" y="72"/>
                </a:cxn>
                <a:cxn ang="0">
                  <a:pos x="78" y="82"/>
                </a:cxn>
                <a:cxn ang="0">
                  <a:pos x="76" y="86"/>
                </a:cxn>
                <a:cxn ang="0">
                  <a:pos x="78" y="86"/>
                </a:cxn>
                <a:cxn ang="0">
                  <a:pos x="78" y="94"/>
                </a:cxn>
                <a:cxn ang="0">
                  <a:pos x="68" y="104"/>
                </a:cxn>
                <a:cxn ang="0">
                  <a:pos x="58" y="102"/>
                </a:cxn>
                <a:cxn ang="0">
                  <a:pos x="60" y="110"/>
                </a:cxn>
                <a:cxn ang="0">
                  <a:pos x="54" y="116"/>
                </a:cxn>
                <a:cxn ang="0">
                  <a:pos x="50" y="112"/>
                </a:cxn>
                <a:cxn ang="0">
                  <a:pos x="44" y="114"/>
                </a:cxn>
                <a:cxn ang="0">
                  <a:pos x="40" y="98"/>
                </a:cxn>
                <a:cxn ang="0">
                  <a:pos x="32" y="90"/>
                </a:cxn>
                <a:cxn ang="0">
                  <a:pos x="32" y="90"/>
                </a:cxn>
              </a:cxnLst>
              <a:rect l="0" t="0" r="r" b="b"/>
              <a:pathLst>
                <a:path w="80" h="116">
                  <a:moveTo>
                    <a:pt x="32" y="90"/>
                  </a:moveTo>
                  <a:lnTo>
                    <a:pt x="28" y="82"/>
                  </a:lnTo>
                  <a:lnTo>
                    <a:pt x="24" y="82"/>
                  </a:lnTo>
                  <a:lnTo>
                    <a:pt x="20" y="76"/>
                  </a:lnTo>
                  <a:lnTo>
                    <a:pt x="12" y="78"/>
                  </a:lnTo>
                  <a:lnTo>
                    <a:pt x="0" y="58"/>
                  </a:lnTo>
                  <a:lnTo>
                    <a:pt x="0" y="54"/>
                  </a:lnTo>
                  <a:lnTo>
                    <a:pt x="0" y="46"/>
                  </a:lnTo>
                  <a:lnTo>
                    <a:pt x="6" y="42"/>
                  </a:lnTo>
                  <a:lnTo>
                    <a:pt x="14" y="52"/>
                  </a:lnTo>
                  <a:lnTo>
                    <a:pt x="16" y="58"/>
                  </a:lnTo>
                  <a:lnTo>
                    <a:pt x="30" y="54"/>
                  </a:lnTo>
                  <a:lnTo>
                    <a:pt x="28" y="46"/>
                  </a:lnTo>
                  <a:lnTo>
                    <a:pt x="30" y="50"/>
                  </a:lnTo>
                  <a:lnTo>
                    <a:pt x="32" y="46"/>
                  </a:lnTo>
                  <a:lnTo>
                    <a:pt x="26" y="40"/>
                  </a:lnTo>
                  <a:lnTo>
                    <a:pt x="26" y="34"/>
                  </a:lnTo>
                  <a:lnTo>
                    <a:pt x="34" y="34"/>
                  </a:lnTo>
                  <a:lnTo>
                    <a:pt x="28" y="26"/>
                  </a:lnTo>
                  <a:lnTo>
                    <a:pt x="24" y="32"/>
                  </a:lnTo>
                  <a:lnTo>
                    <a:pt x="18" y="28"/>
                  </a:lnTo>
                  <a:lnTo>
                    <a:pt x="14" y="20"/>
                  </a:lnTo>
                  <a:lnTo>
                    <a:pt x="18" y="18"/>
                  </a:lnTo>
                  <a:lnTo>
                    <a:pt x="24" y="22"/>
                  </a:lnTo>
                  <a:lnTo>
                    <a:pt x="22" y="16"/>
                  </a:lnTo>
                  <a:lnTo>
                    <a:pt x="16" y="10"/>
                  </a:lnTo>
                  <a:lnTo>
                    <a:pt x="22" y="4"/>
                  </a:lnTo>
                  <a:lnTo>
                    <a:pt x="30" y="8"/>
                  </a:lnTo>
                  <a:lnTo>
                    <a:pt x="30" y="4"/>
                  </a:lnTo>
                  <a:lnTo>
                    <a:pt x="26" y="2"/>
                  </a:lnTo>
                  <a:lnTo>
                    <a:pt x="28" y="0"/>
                  </a:lnTo>
                  <a:lnTo>
                    <a:pt x="46" y="8"/>
                  </a:lnTo>
                  <a:lnTo>
                    <a:pt x="66" y="0"/>
                  </a:lnTo>
                  <a:lnTo>
                    <a:pt x="72" y="6"/>
                  </a:lnTo>
                  <a:lnTo>
                    <a:pt x="70" y="12"/>
                  </a:lnTo>
                  <a:lnTo>
                    <a:pt x="64" y="18"/>
                  </a:lnTo>
                  <a:lnTo>
                    <a:pt x="68" y="20"/>
                  </a:lnTo>
                  <a:lnTo>
                    <a:pt x="68" y="26"/>
                  </a:lnTo>
                  <a:lnTo>
                    <a:pt x="60" y="30"/>
                  </a:lnTo>
                  <a:lnTo>
                    <a:pt x="54" y="42"/>
                  </a:lnTo>
                  <a:lnTo>
                    <a:pt x="52" y="46"/>
                  </a:lnTo>
                  <a:lnTo>
                    <a:pt x="64" y="42"/>
                  </a:lnTo>
                  <a:lnTo>
                    <a:pt x="70" y="54"/>
                  </a:lnTo>
                  <a:lnTo>
                    <a:pt x="70" y="60"/>
                  </a:lnTo>
                  <a:lnTo>
                    <a:pt x="76" y="54"/>
                  </a:lnTo>
                  <a:lnTo>
                    <a:pt x="80" y="66"/>
                  </a:lnTo>
                  <a:lnTo>
                    <a:pt x="76" y="72"/>
                  </a:lnTo>
                  <a:lnTo>
                    <a:pt x="78" y="82"/>
                  </a:lnTo>
                  <a:lnTo>
                    <a:pt x="76" y="86"/>
                  </a:lnTo>
                  <a:lnTo>
                    <a:pt x="78" y="86"/>
                  </a:lnTo>
                  <a:lnTo>
                    <a:pt x="78" y="94"/>
                  </a:lnTo>
                  <a:lnTo>
                    <a:pt x="68" y="104"/>
                  </a:lnTo>
                  <a:lnTo>
                    <a:pt x="58" y="102"/>
                  </a:lnTo>
                  <a:lnTo>
                    <a:pt x="60" y="110"/>
                  </a:lnTo>
                  <a:lnTo>
                    <a:pt x="54" y="116"/>
                  </a:lnTo>
                  <a:lnTo>
                    <a:pt x="50" y="112"/>
                  </a:lnTo>
                  <a:lnTo>
                    <a:pt x="44" y="114"/>
                  </a:lnTo>
                  <a:lnTo>
                    <a:pt x="40" y="98"/>
                  </a:lnTo>
                  <a:lnTo>
                    <a:pt x="32" y="90"/>
                  </a:lnTo>
                  <a:lnTo>
                    <a:pt x="32" y="9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2" name="Freeform 575">
              <a:extLst>
                <a:ext uri="{FF2B5EF4-FFF2-40B4-BE49-F238E27FC236}">
                  <a16:creationId xmlns:a16="http://schemas.microsoft.com/office/drawing/2014/main" xmlns="" id="{97F22B2C-2300-43AD-B61F-223ACAF68F19}"/>
                </a:ext>
              </a:extLst>
            </p:cNvPr>
            <p:cNvSpPr>
              <a:spLocks/>
            </p:cNvSpPr>
            <p:nvPr/>
          </p:nvSpPr>
          <p:spPr bwMode="auto">
            <a:xfrm>
              <a:off x="2281238" y="2151063"/>
              <a:ext cx="15875" cy="19050"/>
            </a:xfrm>
            <a:custGeom>
              <a:avLst/>
              <a:gdLst/>
              <a:ahLst/>
              <a:cxnLst>
                <a:cxn ang="0">
                  <a:pos x="8" y="8"/>
                </a:cxn>
                <a:cxn ang="0">
                  <a:pos x="10" y="4"/>
                </a:cxn>
                <a:cxn ang="0">
                  <a:pos x="6" y="0"/>
                </a:cxn>
                <a:cxn ang="0">
                  <a:pos x="0" y="4"/>
                </a:cxn>
                <a:cxn ang="0">
                  <a:pos x="4" y="12"/>
                </a:cxn>
                <a:cxn ang="0">
                  <a:pos x="8" y="8"/>
                </a:cxn>
                <a:cxn ang="0">
                  <a:pos x="8" y="8"/>
                </a:cxn>
              </a:cxnLst>
              <a:rect l="0" t="0" r="r" b="b"/>
              <a:pathLst>
                <a:path w="10" h="12">
                  <a:moveTo>
                    <a:pt x="8" y="8"/>
                  </a:moveTo>
                  <a:lnTo>
                    <a:pt x="10" y="4"/>
                  </a:lnTo>
                  <a:lnTo>
                    <a:pt x="6" y="0"/>
                  </a:lnTo>
                  <a:lnTo>
                    <a:pt x="0" y="4"/>
                  </a:lnTo>
                  <a:lnTo>
                    <a:pt x="4" y="12"/>
                  </a:lnTo>
                  <a:lnTo>
                    <a:pt x="8" y="8"/>
                  </a:lnTo>
                  <a:lnTo>
                    <a:pt x="8"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3" name="Freeform 576">
              <a:extLst>
                <a:ext uri="{FF2B5EF4-FFF2-40B4-BE49-F238E27FC236}">
                  <a16:creationId xmlns:a16="http://schemas.microsoft.com/office/drawing/2014/main" xmlns="" id="{6FB84917-5BB0-4980-B5BC-76D817BD7E65}"/>
                </a:ext>
              </a:extLst>
            </p:cNvPr>
            <p:cNvSpPr>
              <a:spLocks/>
            </p:cNvSpPr>
            <p:nvPr/>
          </p:nvSpPr>
          <p:spPr bwMode="auto">
            <a:xfrm>
              <a:off x="2236788" y="2081213"/>
              <a:ext cx="31750" cy="22225"/>
            </a:xfrm>
            <a:custGeom>
              <a:avLst/>
              <a:gdLst/>
              <a:ahLst/>
              <a:cxnLst>
                <a:cxn ang="0">
                  <a:pos x="10" y="14"/>
                </a:cxn>
                <a:cxn ang="0">
                  <a:pos x="18" y="8"/>
                </a:cxn>
                <a:cxn ang="0">
                  <a:pos x="20" y="0"/>
                </a:cxn>
                <a:cxn ang="0">
                  <a:pos x="0" y="10"/>
                </a:cxn>
                <a:cxn ang="0">
                  <a:pos x="10" y="14"/>
                </a:cxn>
                <a:cxn ang="0">
                  <a:pos x="10" y="14"/>
                </a:cxn>
              </a:cxnLst>
              <a:rect l="0" t="0" r="r" b="b"/>
              <a:pathLst>
                <a:path w="20" h="14">
                  <a:moveTo>
                    <a:pt x="10" y="14"/>
                  </a:moveTo>
                  <a:lnTo>
                    <a:pt x="18" y="8"/>
                  </a:lnTo>
                  <a:lnTo>
                    <a:pt x="20" y="0"/>
                  </a:lnTo>
                  <a:lnTo>
                    <a:pt x="0" y="10"/>
                  </a:lnTo>
                  <a:lnTo>
                    <a:pt x="10" y="14"/>
                  </a:lnTo>
                  <a:lnTo>
                    <a:pt x="10"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4" name="Freeform 577">
              <a:extLst>
                <a:ext uri="{FF2B5EF4-FFF2-40B4-BE49-F238E27FC236}">
                  <a16:creationId xmlns:a16="http://schemas.microsoft.com/office/drawing/2014/main" xmlns="" id="{4901353B-C938-4154-ACF6-FC40B935075B}"/>
                </a:ext>
              </a:extLst>
            </p:cNvPr>
            <p:cNvSpPr>
              <a:spLocks/>
            </p:cNvSpPr>
            <p:nvPr/>
          </p:nvSpPr>
          <p:spPr bwMode="auto">
            <a:xfrm>
              <a:off x="2233613" y="2370138"/>
              <a:ext cx="92075" cy="82550"/>
            </a:xfrm>
            <a:custGeom>
              <a:avLst/>
              <a:gdLst/>
              <a:ahLst/>
              <a:cxnLst>
                <a:cxn ang="0">
                  <a:pos x="34" y="14"/>
                </a:cxn>
                <a:cxn ang="0">
                  <a:pos x="30" y="8"/>
                </a:cxn>
                <a:cxn ang="0">
                  <a:pos x="30" y="4"/>
                </a:cxn>
                <a:cxn ang="0">
                  <a:pos x="22" y="0"/>
                </a:cxn>
                <a:cxn ang="0">
                  <a:pos x="16" y="10"/>
                </a:cxn>
                <a:cxn ang="0">
                  <a:pos x="18" y="14"/>
                </a:cxn>
                <a:cxn ang="0">
                  <a:pos x="14" y="14"/>
                </a:cxn>
                <a:cxn ang="0">
                  <a:pos x="14" y="22"/>
                </a:cxn>
                <a:cxn ang="0">
                  <a:pos x="12" y="26"/>
                </a:cxn>
                <a:cxn ang="0">
                  <a:pos x="0" y="30"/>
                </a:cxn>
                <a:cxn ang="0">
                  <a:pos x="0" y="38"/>
                </a:cxn>
                <a:cxn ang="0">
                  <a:pos x="6" y="40"/>
                </a:cxn>
                <a:cxn ang="0">
                  <a:pos x="8" y="38"/>
                </a:cxn>
                <a:cxn ang="0">
                  <a:pos x="28" y="50"/>
                </a:cxn>
                <a:cxn ang="0">
                  <a:pos x="44" y="52"/>
                </a:cxn>
                <a:cxn ang="0">
                  <a:pos x="46" y="48"/>
                </a:cxn>
                <a:cxn ang="0">
                  <a:pos x="56" y="44"/>
                </a:cxn>
                <a:cxn ang="0">
                  <a:pos x="58" y="40"/>
                </a:cxn>
                <a:cxn ang="0">
                  <a:pos x="54" y="42"/>
                </a:cxn>
                <a:cxn ang="0">
                  <a:pos x="46" y="26"/>
                </a:cxn>
                <a:cxn ang="0">
                  <a:pos x="34" y="14"/>
                </a:cxn>
                <a:cxn ang="0">
                  <a:pos x="34" y="14"/>
                </a:cxn>
              </a:cxnLst>
              <a:rect l="0" t="0" r="r" b="b"/>
              <a:pathLst>
                <a:path w="58" h="52">
                  <a:moveTo>
                    <a:pt x="34" y="14"/>
                  </a:moveTo>
                  <a:lnTo>
                    <a:pt x="30" y="8"/>
                  </a:lnTo>
                  <a:lnTo>
                    <a:pt x="30" y="4"/>
                  </a:lnTo>
                  <a:lnTo>
                    <a:pt x="22" y="0"/>
                  </a:lnTo>
                  <a:lnTo>
                    <a:pt x="16" y="10"/>
                  </a:lnTo>
                  <a:lnTo>
                    <a:pt x="18" y="14"/>
                  </a:lnTo>
                  <a:lnTo>
                    <a:pt x="14" y="14"/>
                  </a:lnTo>
                  <a:lnTo>
                    <a:pt x="14" y="22"/>
                  </a:lnTo>
                  <a:lnTo>
                    <a:pt x="12" y="26"/>
                  </a:lnTo>
                  <a:lnTo>
                    <a:pt x="0" y="30"/>
                  </a:lnTo>
                  <a:lnTo>
                    <a:pt x="0" y="38"/>
                  </a:lnTo>
                  <a:lnTo>
                    <a:pt x="6" y="40"/>
                  </a:lnTo>
                  <a:lnTo>
                    <a:pt x="8" y="38"/>
                  </a:lnTo>
                  <a:lnTo>
                    <a:pt x="28" y="50"/>
                  </a:lnTo>
                  <a:lnTo>
                    <a:pt x="44" y="52"/>
                  </a:lnTo>
                  <a:lnTo>
                    <a:pt x="46" y="48"/>
                  </a:lnTo>
                  <a:lnTo>
                    <a:pt x="56" y="44"/>
                  </a:lnTo>
                  <a:lnTo>
                    <a:pt x="58" y="40"/>
                  </a:lnTo>
                  <a:lnTo>
                    <a:pt x="54" y="42"/>
                  </a:lnTo>
                  <a:lnTo>
                    <a:pt x="46" y="26"/>
                  </a:lnTo>
                  <a:lnTo>
                    <a:pt x="34" y="14"/>
                  </a:lnTo>
                  <a:lnTo>
                    <a:pt x="34"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5" name="Freeform 578">
              <a:extLst>
                <a:ext uri="{FF2B5EF4-FFF2-40B4-BE49-F238E27FC236}">
                  <a16:creationId xmlns:a16="http://schemas.microsoft.com/office/drawing/2014/main" xmlns="" id="{3D8FC2D4-02B1-4D6D-BDCD-411126B07988}"/>
                </a:ext>
              </a:extLst>
            </p:cNvPr>
            <p:cNvSpPr>
              <a:spLocks/>
            </p:cNvSpPr>
            <p:nvPr/>
          </p:nvSpPr>
          <p:spPr bwMode="auto">
            <a:xfrm>
              <a:off x="2284413" y="1947863"/>
              <a:ext cx="22225" cy="25400"/>
            </a:xfrm>
            <a:custGeom>
              <a:avLst/>
              <a:gdLst/>
              <a:ahLst/>
              <a:cxnLst>
                <a:cxn ang="0">
                  <a:pos x="10" y="4"/>
                </a:cxn>
                <a:cxn ang="0">
                  <a:pos x="4" y="16"/>
                </a:cxn>
                <a:cxn ang="0">
                  <a:pos x="2" y="14"/>
                </a:cxn>
                <a:cxn ang="0">
                  <a:pos x="0" y="8"/>
                </a:cxn>
                <a:cxn ang="0">
                  <a:pos x="10" y="0"/>
                </a:cxn>
                <a:cxn ang="0">
                  <a:pos x="14" y="2"/>
                </a:cxn>
                <a:cxn ang="0">
                  <a:pos x="14" y="6"/>
                </a:cxn>
                <a:cxn ang="0">
                  <a:pos x="12" y="10"/>
                </a:cxn>
                <a:cxn ang="0">
                  <a:pos x="10" y="4"/>
                </a:cxn>
                <a:cxn ang="0">
                  <a:pos x="10" y="4"/>
                </a:cxn>
              </a:cxnLst>
              <a:rect l="0" t="0" r="r" b="b"/>
              <a:pathLst>
                <a:path w="14" h="16">
                  <a:moveTo>
                    <a:pt x="10" y="4"/>
                  </a:moveTo>
                  <a:lnTo>
                    <a:pt x="4" y="16"/>
                  </a:lnTo>
                  <a:lnTo>
                    <a:pt x="2" y="14"/>
                  </a:lnTo>
                  <a:lnTo>
                    <a:pt x="0" y="8"/>
                  </a:lnTo>
                  <a:lnTo>
                    <a:pt x="10" y="0"/>
                  </a:lnTo>
                  <a:lnTo>
                    <a:pt x="14" y="2"/>
                  </a:lnTo>
                  <a:lnTo>
                    <a:pt x="14" y="6"/>
                  </a:lnTo>
                  <a:lnTo>
                    <a:pt x="12" y="10"/>
                  </a:lnTo>
                  <a:lnTo>
                    <a:pt x="10" y="4"/>
                  </a:lnTo>
                  <a:lnTo>
                    <a:pt x="1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6" name="Freeform 579">
              <a:extLst>
                <a:ext uri="{FF2B5EF4-FFF2-40B4-BE49-F238E27FC236}">
                  <a16:creationId xmlns:a16="http://schemas.microsoft.com/office/drawing/2014/main" xmlns="" id="{1A6D553B-1179-4E20-A2AC-180D5E20C3CB}"/>
                </a:ext>
              </a:extLst>
            </p:cNvPr>
            <p:cNvSpPr>
              <a:spLocks/>
            </p:cNvSpPr>
            <p:nvPr/>
          </p:nvSpPr>
          <p:spPr bwMode="auto">
            <a:xfrm>
              <a:off x="2163763" y="1858963"/>
              <a:ext cx="114300" cy="149225"/>
            </a:xfrm>
            <a:custGeom>
              <a:avLst/>
              <a:gdLst/>
              <a:ahLst/>
              <a:cxnLst>
                <a:cxn ang="0">
                  <a:pos x="68" y="40"/>
                </a:cxn>
                <a:cxn ang="0">
                  <a:pos x="68" y="46"/>
                </a:cxn>
                <a:cxn ang="0">
                  <a:pos x="64" y="50"/>
                </a:cxn>
                <a:cxn ang="0">
                  <a:pos x="70" y="52"/>
                </a:cxn>
                <a:cxn ang="0">
                  <a:pos x="72" y="70"/>
                </a:cxn>
                <a:cxn ang="0">
                  <a:pos x="68" y="60"/>
                </a:cxn>
                <a:cxn ang="0">
                  <a:pos x="64" y="60"/>
                </a:cxn>
                <a:cxn ang="0">
                  <a:pos x="66" y="64"/>
                </a:cxn>
                <a:cxn ang="0">
                  <a:pos x="62" y="66"/>
                </a:cxn>
                <a:cxn ang="0">
                  <a:pos x="64" y="68"/>
                </a:cxn>
                <a:cxn ang="0">
                  <a:pos x="60" y="74"/>
                </a:cxn>
                <a:cxn ang="0">
                  <a:pos x="66" y="86"/>
                </a:cxn>
                <a:cxn ang="0">
                  <a:pos x="60" y="82"/>
                </a:cxn>
                <a:cxn ang="0">
                  <a:pos x="62" y="90"/>
                </a:cxn>
                <a:cxn ang="0">
                  <a:pos x="44" y="92"/>
                </a:cxn>
                <a:cxn ang="0">
                  <a:pos x="44" y="86"/>
                </a:cxn>
                <a:cxn ang="0">
                  <a:pos x="40" y="94"/>
                </a:cxn>
                <a:cxn ang="0">
                  <a:pos x="34" y="94"/>
                </a:cxn>
                <a:cxn ang="0">
                  <a:pos x="30" y="90"/>
                </a:cxn>
                <a:cxn ang="0">
                  <a:pos x="30" y="80"/>
                </a:cxn>
                <a:cxn ang="0">
                  <a:pos x="28" y="74"/>
                </a:cxn>
                <a:cxn ang="0">
                  <a:pos x="28" y="68"/>
                </a:cxn>
                <a:cxn ang="0">
                  <a:pos x="34" y="66"/>
                </a:cxn>
                <a:cxn ang="0">
                  <a:pos x="42" y="60"/>
                </a:cxn>
                <a:cxn ang="0">
                  <a:pos x="40" y="56"/>
                </a:cxn>
                <a:cxn ang="0">
                  <a:pos x="4" y="64"/>
                </a:cxn>
                <a:cxn ang="0">
                  <a:pos x="0" y="60"/>
                </a:cxn>
                <a:cxn ang="0">
                  <a:pos x="2" y="54"/>
                </a:cxn>
                <a:cxn ang="0">
                  <a:pos x="10" y="56"/>
                </a:cxn>
                <a:cxn ang="0">
                  <a:pos x="6" y="50"/>
                </a:cxn>
                <a:cxn ang="0">
                  <a:pos x="10" y="46"/>
                </a:cxn>
                <a:cxn ang="0">
                  <a:pos x="18" y="52"/>
                </a:cxn>
                <a:cxn ang="0">
                  <a:pos x="20" y="50"/>
                </a:cxn>
                <a:cxn ang="0">
                  <a:pos x="16" y="44"/>
                </a:cxn>
                <a:cxn ang="0">
                  <a:pos x="18" y="38"/>
                </a:cxn>
                <a:cxn ang="0">
                  <a:pos x="12" y="40"/>
                </a:cxn>
                <a:cxn ang="0">
                  <a:pos x="10" y="34"/>
                </a:cxn>
                <a:cxn ang="0">
                  <a:pos x="12" y="28"/>
                </a:cxn>
                <a:cxn ang="0">
                  <a:pos x="8" y="28"/>
                </a:cxn>
                <a:cxn ang="0">
                  <a:pos x="8" y="22"/>
                </a:cxn>
                <a:cxn ang="0">
                  <a:pos x="12" y="14"/>
                </a:cxn>
                <a:cxn ang="0">
                  <a:pos x="18" y="14"/>
                </a:cxn>
                <a:cxn ang="0">
                  <a:pos x="28" y="34"/>
                </a:cxn>
                <a:cxn ang="0">
                  <a:pos x="30" y="32"/>
                </a:cxn>
                <a:cxn ang="0">
                  <a:pos x="30" y="34"/>
                </a:cxn>
                <a:cxn ang="0">
                  <a:pos x="42" y="40"/>
                </a:cxn>
                <a:cxn ang="0">
                  <a:pos x="34" y="30"/>
                </a:cxn>
                <a:cxn ang="0">
                  <a:pos x="38" y="26"/>
                </a:cxn>
                <a:cxn ang="0">
                  <a:pos x="36" y="22"/>
                </a:cxn>
                <a:cxn ang="0">
                  <a:pos x="24" y="12"/>
                </a:cxn>
                <a:cxn ang="0">
                  <a:pos x="32" y="2"/>
                </a:cxn>
                <a:cxn ang="0">
                  <a:pos x="40" y="2"/>
                </a:cxn>
                <a:cxn ang="0">
                  <a:pos x="50" y="10"/>
                </a:cxn>
                <a:cxn ang="0">
                  <a:pos x="50" y="14"/>
                </a:cxn>
                <a:cxn ang="0">
                  <a:pos x="54" y="10"/>
                </a:cxn>
                <a:cxn ang="0">
                  <a:pos x="52" y="4"/>
                </a:cxn>
                <a:cxn ang="0">
                  <a:pos x="54" y="0"/>
                </a:cxn>
                <a:cxn ang="0">
                  <a:pos x="58" y="0"/>
                </a:cxn>
                <a:cxn ang="0">
                  <a:pos x="68" y="12"/>
                </a:cxn>
                <a:cxn ang="0">
                  <a:pos x="66" y="22"/>
                </a:cxn>
                <a:cxn ang="0">
                  <a:pos x="70" y="30"/>
                </a:cxn>
                <a:cxn ang="0">
                  <a:pos x="68" y="40"/>
                </a:cxn>
                <a:cxn ang="0">
                  <a:pos x="68" y="40"/>
                </a:cxn>
              </a:cxnLst>
              <a:rect l="0" t="0" r="r" b="b"/>
              <a:pathLst>
                <a:path w="72" h="94">
                  <a:moveTo>
                    <a:pt x="68" y="40"/>
                  </a:moveTo>
                  <a:lnTo>
                    <a:pt x="68" y="46"/>
                  </a:lnTo>
                  <a:lnTo>
                    <a:pt x="64" y="50"/>
                  </a:lnTo>
                  <a:lnTo>
                    <a:pt x="70" y="52"/>
                  </a:lnTo>
                  <a:lnTo>
                    <a:pt x="72" y="70"/>
                  </a:lnTo>
                  <a:lnTo>
                    <a:pt x="68" y="60"/>
                  </a:lnTo>
                  <a:lnTo>
                    <a:pt x="64" y="60"/>
                  </a:lnTo>
                  <a:lnTo>
                    <a:pt x="66" y="64"/>
                  </a:lnTo>
                  <a:lnTo>
                    <a:pt x="62" y="66"/>
                  </a:lnTo>
                  <a:lnTo>
                    <a:pt x="64" y="68"/>
                  </a:lnTo>
                  <a:lnTo>
                    <a:pt x="60" y="74"/>
                  </a:lnTo>
                  <a:lnTo>
                    <a:pt x="66" y="86"/>
                  </a:lnTo>
                  <a:lnTo>
                    <a:pt x="60" y="82"/>
                  </a:lnTo>
                  <a:lnTo>
                    <a:pt x="62" y="90"/>
                  </a:lnTo>
                  <a:lnTo>
                    <a:pt x="44" y="92"/>
                  </a:lnTo>
                  <a:lnTo>
                    <a:pt x="44" y="86"/>
                  </a:lnTo>
                  <a:lnTo>
                    <a:pt x="40" y="94"/>
                  </a:lnTo>
                  <a:lnTo>
                    <a:pt x="34" y="94"/>
                  </a:lnTo>
                  <a:lnTo>
                    <a:pt x="30" y="90"/>
                  </a:lnTo>
                  <a:lnTo>
                    <a:pt x="30" y="80"/>
                  </a:lnTo>
                  <a:lnTo>
                    <a:pt x="28" y="74"/>
                  </a:lnTo>
                  <a:lnTo>
                    <a:pt x="28" y="68"/>
                  </a:lnTo>
                  <a:lnTo>
                    <a:pt x="34" y="66"/>
                  </a:lnTo>
                  <a:lnTo>
                    <a:pt x="42" y="60"/>
                  </a:lnTo>
                  <a:lnTo>
                    <a:pt x="40" y="56"/>
                  </a:lnTo>
                  <a:lnTo>
                    <a:pt x="4" y="64"/>
                  </a:lnTo>
                  <a:lnTo>
                    <a:pt x="0" y="60"/>
                  </a:lnTo>
                  <a:lnTo>
                    <a:pt x="2" y="54"/>
                  </a:lnTo>
                  <a:lnTo>
                    <a:pt x="10" y="56"/>
                  </a:lnTo>
                  <a:lnTo>
                    <a:pt x="6" y="50"/>
                  </a:lnTo>
                  <a:lnTo>
                    <a:pt x="10" y="46"/>
                  </a:lnTo>
                  <a:lnTo>
                    <a:pt x="18" y="52"/>
                  </a:lnTo>
                  <a:lnTo>
                    <a:pt x="20" y="50"/>
                  </a:lnTo>
                  <a:lnTo>
                    <a:pt x="16" y="44"/>
                  </a:lnTo>
                  <a:lnTo>
                    <a:pt x="18" y="38"/>
                  </a:lnTo>
                  <a:lnTo>
                    <a:pt x="12" y="40"/>
                  </a:lnTo>
                  <a:lnTo>
                    <a:pt x="10" y="34"/>
                  </a:lnTo>
                  <a:lnTo>
                    <a:pt x="12" y="28"/>
                  </a:lnTo>
                  <a:lnTo>
                    <a:pt x="8" y="28"/>
                  </a:lnTo>
                  <a:lnTo>
                    <a:pt x="8" y="22"/>
                  </a:lnTo>
                  <a:lnTo>
                    <a:pt x="12" y="14"/>
                  </a:lnTo>
                  <a:lnTo>
                    <a:pt x="18" y="14"/>
                  </a:lnTo>
                  <a:lnTo>
                    <a:pt x="28" y="34"/>
                  </a:lnTo>
                  <a:lnTo>
                    <a:pt x="30" y="32"/>
                  </a:lnTo>
                  <a:lnTo>
                    <a:pt x="30" y="34"/>
                  </a:lnTo>
                  <a:lnTo>
                    <a:pt x="42" y="40"/>
                  </a:lnTo>
                  <a:lnTo>
                    <a:pt x="34" y="30"/>
                  </a:lnTo>
                  <a:lnTo>
                    <a:pt x="38" y="26"/>
                  </a:lnTo>
                  <a:lnTo>
                    <a:pt x="36" y="22"/>
                  </a:lnTo>
                  <a:lnTo>
                    <a:pt x="24" y="12"/>
                  </a:lnTo>
                  <a:lnTo>
                    <a:pt x="32" y="2"/>
                  </a:lnTo>
                  <a:lnTo>
                    <a:pt x="40" y="2"/>
                  </a:lnTo>
                  <a:lnTo>
                    <a:pt x="50" y="10"/>
                  </a:lnTo>
                  <a:lnTo>
                    <a:pt x="50" y="14"/>
                  </a:lnTo>
                  <a:lnTo>
                    <a:pt x="54" y="10"/>
                  </a:lnTo>
                  <a:lnTo>
                    <a:pt x="52" y="4"/>
                  </a:lnTo>
                  <a:lnTo>
                    <a:pt x="54" y="0"/>
                  </a:lnTo>
                  <a:lnTo>
                    <a:pt x="58" y="0"/>
                  </a:lnTo>
                  <a:lnTo>
                    <a:pt x="68" y="12"/>
                  </a:lnTo>
                  <a:lnTo>
                    <a:pt x="66" y="22"/>
                  </a:lnTo>
                  <a:lnTo>
                    <a:pt x="70" y="30"/>
                  </a:lnTo>
                  <a:lnTo>
                    <a:pt x="68" y="40"/>
                  </a:lnTo>
                  <a:lnTo>
                    <a:pt x="68" y="4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7" name="Freeform 580">
              <a:extLst>
                <a:ext uri="{FF2B5EF4-FFF2-40B4-BE49-F238E27FC236}">
                  <a16:creationId xmlns:a16="http://schemas.microsoft.com/office/drawing/2014/main" xmlns="" id="{F33839D4-D3A8-4FD0-B6C0-95A289AE3FBA}"/>
                </a:ext>
              </a:extLst>
            </p:cNvPr>
            <p:cNvSpPr>
              <a:spLocks/>
            </p:cNvSpPr>
            <p:nvPr/>
          </p:nvSpPr>
          <p:spPr bwMode="auto">
            <a:xfrm>
              <a:off x="2259013" y="1633538"/>
              <a:ext cx="76200" cy="123825"/>
            </a:xfrm>
            <a:custGeom>
              <a:avLst/>
              <a:gdLst/>
              <a:ahLst/>
              <a:cxnLst>
                <a:cxn ang="0">
                  <a:pos x="44" y="66"/>
                </a:cxn>
                <a:cxn ang="0">
                  <a:pos x="26" y="68"/>
                </a:cxn>
                <a:cxn ang="0">
                  <a:pos x="20" y="78"/>
                </a:cxn>
                <a:cxn ang="0">
                  <a:pos x="16" y="76"/>
                </a:cxn>
                <a:cxn ang="0">
                  <a:pos x="18" y="70"/>
                </a:cxn>
                <a:cxn ang="0">
                  <a:pos x="8" y="58"/>
                </a:cxn>
                <a:cxn ang="0">
                  <a:pos x="18" y="56"/>
                </a:cxn>
                <a:cxn ang="0">
                  <a:pos x="22" y="54"/>
                </a:cxn>
                <a:cxn ang="0">
                  <a:pos x="20" y="50"/>
                </a:cxn>
                <a:cxn ang="0">
                  <a:pos x="6" y="46"/>
                </a:cxn>
                <a:cxn ang="0">
                  <a:pos x="8" y="44"/>
                </a:cxn>
                <a:cxn ang="0">
                  <a:pos x="4" y="40"/>
                </a:cxn>
                <a:cxn ang="0">
                  <a:pos x="4" y="32"/>
                </a:cxn>
                <a:cxn ang="0">
                  <a:pos x="0" y="24"/>
                </a:cxn>
                <a:cxn ang="0">
                  <a:pos x="4" y="20"/>
                </a:cxn>
                <a:cxn ang="0">
                  <a:pos x="0" y="14"/>
                </a:cxn>
                <a:cxn ang="0">
                  <a:pos x="0" y="4"/>
                </a:cxn>
                <a:cxn ang="0">
                  <a:pos x="6" y="0"/>
                </a:cxn>
                <a:cxn ang="0">
                  <a:pos x="30" y="16"/>
                </a:cxn>
                <a:cxn ang="0">
                  <a:pos x="32" y="18"/>
                </a:cxn>
                <a:cxn ang="0">
                  <a:pos x="30" y="26"/>
                </a:cxn>
                <a:cxn ang="0">
                  <a:pos x="38" y="26"/>
                </a:cxn>
                <a:cxn ang="0">
                  <a:pos x="48" y="38"/>
                </a:cxn>
                <a:cxn ang="0">
                  <a:pos x="44" y="44"/>
                </a:cxn>
                <a:cxn ang="0">
                  <a:pos x="44" y="54"/>
                </a:cxn>
                <a:cxn ang="0">
                  <a:pos x="48" y="62"/>
                </a:cxn>
                <a:cxn ang="0">
                  <a:pos x="44" y="66"/>
                </a:cxn>
                <a:cxn ang="0">
                  <a:pos x="44" y="66"/>
                </a:cxn>
              </a:cxnLst>
              <a:rect l="0" t="0" r="r" b="b"/>
              <a:pathLst>
                <a:path w="48" h="78">
                  <a:moveTo>
                    <a:pt x="44" y="66"/>
                  </a:moveTo>
                  <a:lnTo>
                    <a:pt x="26" y="68"/>
                  </a:lnTo>
                  <a:lnTo>
                    <a:pt x="20" y="78"/>
                  </a:lnTo>
                  <a:lnTo>
                    <a:pt x="16" y="76"/>
                  </a:lnTo>
                  <a:lnTo>
                    <a:pt x="18" y="70"/>
                  </a:lnTo>
                  <a:lnTo>
                    <a:pt x="8" y="58"/>
                  </a:lnTo>
                  <a:lnTo>
                    <a:pt x="18" y="56"/>
                  </a:lnTo>
                  <a:lnTo>
                    <a:pt x="22" y="54"/>
                  </a:lnTo>
                  <a:lnTo>
                    <a:pt x="20" y="50"/>
                  </a:lnTo>
                  <a:lnTo>
                    <a:pt x="6" y="46"/>
                  </a:lnTo>
                  <a:lnTo>
                    <a:pt x="8" y="44"/>
                  </a:lnTo>
                  <a:lnTo>
                    <a:pt x="4" y="40"/>
                  </a:lnTo>
                  <a:lnTo>
                    <a:pt x="4" y="32"/>
                  </a:lnTo>
                  <a:lnTo>
                    <a:pt x="0" y="24"/>
                  </a:lnTo>
                  <a:lnTo>
                    <a:pt x="4" y="20"/>
                  </a:lnTo>
                  <a:lnTo>
                    <a:pt x="0" y="14"/>
                  </a:lnTo>
                  <a:lnTo>
                    <a:pt x="0" y="4"/>
                  </a:lnTo>
                  <a:lnTo>
                    <a:pt x="6" y="0"/>
                  </a:lnTo>
                  <a:lnTo>
                    <a:pt x="30" y="16"/>
                  </a:lnTo>
                  <a:lnTo>
                    <a:pt x="32" y="18"/>
                  </a:lnTo>
                  <a:lnTo>
                    <a:pt x="30" y="26"/>
                  </a:lnTo>
                  <a:lnTo>
                    <a:pt x="38" y="26"/>
                  </a:lnTo>
                  <a:lnTo>
                    <a:pt x="48" y="38"/>
                  </a:lnTo>
                  <a:lnTo>
                    <a:pt x="44" y="44"/>
                  </a:lnTo>
                  <a:lnTo>
                    <a:pt x="44" y="54"/>
                  </a:lnTo>
                  <a:lnTo>
                    <a:pt x="48" y="62"/>
                  </a:lnTo>
                  <a:lnTo>
                    <a:pt x="44" y="66"/>
                  </a:lnTo>
                  <a:lnTo>
                    <a:pt x="44" y="6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8" name="Freeform 581">
              <a:extLst>
                <a:ext uri="{FF2B5EF4-FFF2-40B4-BE49-F238E27FC236}">
                  <a16:creationId xmlns:a16="http://schemas.microsoft.com/office/drawing/2014/main" xmlns="" id="{5BD61FE7-53B2-407E-80EA-D1E8FA3B7320}"/>
                </a:ext>
              </a:extLst>
            </p:cNvPr>
            <p:cNvSpPr>
              <a:spLocks/>
            </p:cNvSpPr>
            <p:nvPr/>
          </p:nvSpPr>
          <p:spPr bwMode="auto">
            <a:xfrm>
              <a:off x="2100263" y="1589088"/>
              <a:ext cx="142875" cy="165100"/>
            </a:xfrm>
            <a:custGeom>
              <a:avLst/>
              <a:gdLst/>
              <a:ahLst/>
              <a:cxnLst>
                <a:cxn ang="0">
                  <a:pos x="78" y="42"/>
                </a:cxn>
                <a:cxn ang="0">
                  <a:pos x="82" y="48"/>
                </a:cxn>
                <a:cxn ang="0">
                  <a:pos x="78" y="58"/>
                </a:cxn>
                <a:cxn ang="0">
                  <a:pos x="78" y="66"/>
                </a:cxn>
                <a:cxn ang="0">
                  <a:pos x="90" y="86"/>
                </a:cxn>
                <a:cxn ang="0">
                  <a:pos x="88" y="98"/>
                </a:cxn>
                <a:cxn ang="0">
                  <a:pos x="78" y="104"/>
                </a:cxn>
                <a:cxn ang="0">
                  <a:pos x="68" y="96"/>
                </a:cxn>
                <a:cxn ang="0">
                  <a:pos x="62" y="76"/>
                </a:cxn>
                <a:cxn ang="0">
                  <a:pos x="42" y="72"/>
                </a:cxn>
                <a:cxn ang="0">
                  <a:pos x="40" y="66"/>
                </a:cxn>
                <a:cxn ang="0">
                  <a:pos x="26" y="74"/>
                </a:cxn>
                <a:cxn ang="0">
                  <a:pos x="14" y="70"/>
                </a:cxn>
                <a:cxn ang="0">
                  <a:pos x="12" y="64"/>
                </a:cxn>
                <a:cxn ang="0">
                  <a:pos x="10" y="56"/>
                </a:cxn>
                <a:cxn ang="0">
                  <a:pos x="30" y="58"/>
                </a:cxn>
                <a:cxn ang="0">
                  <a:pos x="32" y="52"/>
                </a:cxn>
                <a:cxn ang="0">
                  <a:pos x="24" y="50"/>
                </a:cxn>
                <a:cxn ang="0">
                  <a:pos x="30" y="40"/>
                </a:cxn>
                <a:cxn ang="0">
                  <a:pos x="22" y="40"/>
                </a:cxn>
                <a:cxn ang="0">
                  <a:pos x="24" y="30"/>
                </a:cxn>
                <a:cxn ang="0">
                  <a:pos x="20" y="26"/>
                </a:cxn>
                <a:cxn ang="0">
                  <a:pos x="10" y="38"/>
                </a:cxn>
                <a:cxn ang="0">
                  <a:pos x="10" y="36"/>
                </a:cxn>
                <a:cxn ang="0">
                  <a:pos x="14" y="22"/>
                </a:cxn>
                <a:cxn ang="0">
                  <a:pos x="2" y="24"/>
                </a:cxn>
                <a:cxn ang="0">
                  <a:pos x="0" y="12"/>
                </a:cxn>
                <a:cxn ang="0">
                  <a:pos x="4" y="2"/>
                </a:cxn>
                <a:cxn ang="0">
                  <a:pos x="24" y="0"/>
                </a:cxn>
                <a:cxn ang="0">
                  <a:pos x="32" y="4"/>
                </a:cxn>
                <a:cxn ang="0">
                  <a:pos x="32" y="22"/>
                </a:cxn>
                <a:cxn ang="0">
                  <a:pos x="36" y="26"/>
                </a:cxn>
                <a:cxn ang="0">
                  <a:pos x="38" y="14"/>
                </a:cxn>
                <a:cxn ang="0">
                  <a:pos x="44" y="10"/>
                </a:cxn>
                <a:cxn ang="0">
                  <a:pos x="58" y="20"/>
                </a:cxn>
                <a:cxn ang="0">
                  <a:pos x="56" y="30"/>
                </a:cxn>
                <a:cxn ang="0">
                  <a:pos x="58" y="34"/>
                </a:cxn>
                <a:cxn ang="0">
                  <a:pos x="66" y="28"/>
                </a:cxn>
                <a:cxn ang="0">
                  <a:pos x="78" y="42"/>
                </a:cxn>
                <a:cxn ang="0">
                  <a:pos x="78" y="42"/>
                </a:cxn>
              </a:cxnLst>
              <a:rect l="0" t="0" r="r" b="b"/>
              <a:pathLst>
                <a:path w="90" h="104">
                  <a:moveTo>
                    <a:pt x="78" y="42"/>
                  </a:moveTo>
                  <a:lnTo>
                    <a:pt x="82" y="48"/>
                  </a:lnTo>
                  <a:lnTo>
                    <a:pt x="78" y="58"/>
                  </a:lnTo>
                  <a:lnTo>
                    <a:pt x="78" y="66"/>
                  </a:lnTo>
                  <a:lnTo>
                    <a:pt x="90" y="86"/>
                  </a:lnTo>
                  <a:lnTo>
                    <a:pt x="88" y="98"/>
                  </a:lnTo>
                  <a:lnTo>
                    <a:pt x="78" y="104"/>
                  </a:lnTo>
                  <a:lnTo>
                    <a:pt x="68" y="96"/>
                  </a:lnTo>
                  <a:lnTo>
                    <a:pt x="62" y="76"/>
                  </a:lnTo>
                  <a:lnTo>
                    <a:pt x="42" y="72"/>
                  </a:lnTo>
                  <a:lnTo>
                    <a:pt x="40" y="66"/>
                  </a:lnTo>
                  <a:lnTo>
                    <a:pt x="26" y="74"/>
                  </a:lnTo>
                  <a:lnTo>
                    <a:pt x="14" y="70"/>
                  </a:lnTo>
                  <a:lnTo>
                    <a:pt x="12" y="64"/>
                  </a:lnTo>
                  <a:lnTo>
                    <a:pt x="10" y="56"/>
                  </a:lnTo>
                  <a:lnTo>
                    <a:pt x="30" y="58"/>
                  </a:lnTo>
                  <a:lnTo>
                    <a:pt x="32" y="52"/>
                  </a:lnTo>
                  <a:lnTo>
                    <a:pt x="24" y="50"/>
                  </a:lnTo>
                  <a:lnTo>
                    <a:pt x="30" y="40"/>
                  </a:lnTo>
                  <a:lnTo>
                    <a:pt x="22" y="40"/>
                  </a:lnTo>
                  <a:lnTo>
                    <a:pt x="24" y="30"/>
                  </a:lnTo>
                  <a:lnTo>
                    <a:pt x="20" y="26"/>
                  </a:lnTo>
                  <a:lnTo>
                    <a:pt x="10" y="38"/>
                  </a:lnTo>
                  <a:lnTo>
                    <a:pt x="10" y="36"/>
                  </a:lnTo>
                  <a:lnTo>
                    <a:pt x="14" y="22"/>
                  </a:lnTo>
                  <a:lnTo>
                    <a:pt x="2" y="24"/>
                  </a:lnTo>
                  <a:lnTo>
                    <a:pt x="0" y="12"/>
                  </a:lnTo>
                  <a:lnTo>
                    <a:pt x="4" y="2"/>
                  </a:lnTo>
                  <a:lnTo>
                    <a:pt x="24" y="0"/>
                  </a:lnTo>
                  <a:lnTo>
                    <a:pt x="32" y="4"/>
                  </a:lnTo>
                  <a:lnTo>
                    <a:pt x="32" y="22"/>
                  </a:lnTo>
                  <a:lnTo>
                    <a:pt x="36" y="26"/>
                  </a:lnTo>
                  <a:lnTo>
                    <a:pt x="38" y="14"/>
                  </a:lnTo>
                  <a:lnTo>
                    <a:pt x="44" y="10"/>
                  </a:lnTo>
                  <a:lnTo>
                    <a:pt x="58" y="20"/>
                  </a:lnTo>
                  <a:lnTo>
                    <a:pt x="56" y="30"/>
                  </a:lnTo>
                  <a:lnTo>
                    <a:pt x="58" y="34"/>
                  </a:lnTo>
                  <a:lnTo>
                    <a:pt x="66" y="28"/>
                  </a:lnTo>
                  <a:lnTo>
                    <a:pt x="78" y="42"/>
                  </a:lnTo>
                  <a:lnTo>
                    <a:pt x="78" y="4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09" name="Freeform 582">
              <a:extLst>
                <a:ext uri="{FF2B5EF4-FFF2-40B4-BE49-F238E27FC236}">
                  <a16:creationId xmlns:a16="http://schemas.microsoft.com/office/drawing/2014/main" xmlns="" id="{2B36A17F-F963-4F0F-A55D-98D32EC79993}"/>
                </a:ext>
              </a:extLst>
            </p:cNvPr>
            <p:cNvSpPr>
              <a:spLocks/>
            </p:cNvSpPr>
            <p:nvPr/>
          </p:nvSpPr>
          <p:spPr bwMode="auto">
            <a:xfrm>
              <a:off x="2166938" y="1738313"/>
              <a:ext cx="38100" cy="19050"/>
            </a:xfrm>
            <a:custGeom>
              <a:avLst/>
              <a:gdLst/>
              <a:ahLst/>
              <a:cxnLst>
                <a:cxn ang="0">
                  <a:pos x="10" y="0"/>
                </a:cxn>
                <a:cxn ang="0">
                  <a:pos x="24" y="10"/>
                </a:cxn>
                <a:cxn ang="0">
                  <a:pos x="8" y="12"/>
                </a:cxn>
                <a:cxn ang="0">
                  <a:pos x="0" y="2"/>
                </a:cxn>
                <a:cxn ang="0">
                  <a:pos x="10" y="0"/>
                </a:cxn>
                <a:cxn ang="0">
                  <a:pos x="10" y="0"/>
                </a:cxn>
              </a:cxnLst>
              <a:rect l="0" t="0" r="r" b="b"/>
              <a:pathLst>
                <a:path w="24" h="12">
                  <a:moveTo>
                    <a:pt x="10" y="0"/>
                  </a:moveTo>
                  <a:lnTo>
                    <a:pt x="24" y="10"/>
                  </a:lnTo>
                  <a:lnTo>
                    <a:pt x="8" y="12"/>
                  </a:lnTo>
                  <a:lnTo>
                    <a:pt x="0" y="2"/>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0" name="Freeform 583">
              <a:extLst>
                <a:ext uri="{FF2B5EF4-FFF2-40B4-BE49-F238E27FC236}">
                  <a16:creationId xmlns:a16="http://schemas.microsoft.com/office/drawing/2014/main" xmlns="" id="{FFD8F2B3-264C-4E96-96D2-3A270DDCD01D}"/>
                </a:ext>
              </a:extLst>
            </p:cNvPr>
            <p:cNvSpPr>
              <a:spLocks/>
            </p:cNvSpPr>
            <p:nvPr/>
          </p:nvSpPr>
          <p:spPr bwMode="auto">
            <a:xfrm>
              <a:off x="2097088" y="1760538"/>
              <a:ext cx="34925" cy="60325"/>
            </a:xfrm>
            <a:custGeom>
              <a:avLst/>
              <a:gdLst/>
              <a:ahLst/>
              <a:cxnLst>
                <a:cxn ang="0">
                  <a:pos x="12" y="10"/>
                </a:cxn>
                <a:cxn ang="0">
                  <a:pos x="14" y="18"/>
                </a:cxn>
                <a:cxn ang="0">
                  <a:pos x="22" y="26"/>
                </a:cxn>
                <a:cxn ang="0">
                  <a:pos x="18" y="28"/>
                </a:cxn>
                <a:cxn ang="0">
                  <a:pos x="22" y="32"/>
                </a:cxn>
                <a:cxn ang="0">
                  <a:pos x="18" y="38"/>
                </a:cxn>
                <a:cxn ang="0">
                  <a:pos x="12" y="34"/>
                </a:cxn>
                <a:cxn ang="0">
                  <a:pos x="0" y="0"/>
                </a:cxn>
                <a:cxn ang="0">
                  <a:pos x="6" y="0"/>
                </a:cxn>
                <a:cxn ang="0">
                  <a:pos x="12" y="10"/>
                </a:cxn>
                <a:cxn ang="0">
                  <a:pos x="12" y="10"/>
                </a:cxn>
              </a:cxnLst>
              <a:rect l="0" t="0" r="r" b="b"/>
              <a:pathLst>
                <a:path w="22" h="38">
                  <a:moveTo>
                    <a:pt x="12" y="10"/>
                  </a:moveTo>
                  <a:lnTo>
                    <a:pt x="14" y="18"/>
                  </a:lnTo>
                  <a:lnTo>
                    <a:pt x="22" y="26"/>
                  </a:lnTo>
                  <a:lnTo>
                    <a:pt x="18" y="28"/>
                  </a:lnTo>
                  <a:lnTo>
                    <a:pt x="22" y="32"/>
                  </a:lnTo>
                  <a:lnTo>
                    <a:pt x="18" y="38"/>
                  </a:lnTo>
                  <a:lnTo>
                    <a:pt x="12" y="34"/>
                  </a:lnTo>
                  <a:lnTo>
                    <a:pt x="0" y="0"/>
                  </a:lnTo>
                  <a:lnTo>
                    <a:pt x="6" y="0"/>
                  </a:lnTo>
                  <a:lnTo>
                    <a:pt x="12" y="10"/>
                  </a:lnTo>
                  <a:lnTo>
                    <a:pt x="1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1" name="Freeform 584">
              <a:extLst>
                <a:ext uri="{FF2B5EF4-FFF2-40B4-BE49-F238E27FC236}">
                  <a16:creationId xmlns:a16="http://schemas.microsoft.com/office/drawing/2014/main" xmlns="" id="{0972C5D4-3F5C-45A0-8308-49634650F508}"/>
                </a:ext>
              </a:extLst>
            </p:cNvPr>
            <p:cNvSpPr>
              <a:spLocks/>
            </p:cNvSpPr>
            <p:nvPr/>
          </p:nvSpPr>
          <p:spPr bwMode="auto">
            <a:xfrm>
              <a:off x="2122488" y="1862138"/>
              <a:ext cx="34925" cy="31750"/>
            </a:xfrm>
            <a:custGeom>
              <a:avLst/>
              <a:gdLst/>
              <a:ahLst/>
              <a:cxnLst>
                <a:cxn ang="0">
                  <a:pos x="10" y="4"/>
                </a:cxn>
                <a:cxn ang="0">
                  <a:pos x="22" y="14"/>
                </a:cxn>
                <a:cxn ang="0">
                  <a:pos x="6" y="20"/>
                </a:cxn>
                <a:cxn ang="0">
                  <a:pos x="8" y="18"/>
                </a:cxn>
                <a:cxn ang="0">
                  <a:pos x="4" y="14"/>
                </a:cxn>
                <a:cxn ang="0">
                  <a:pos x="4" y="8"/>
                </a:cxn>
                <a:cxn ang="0">
                  <a:pos x="0" y="4"/>
                </a:cxn>
                <a:cxn ang="0">
                  <a:pos x="8" y="0"/>
                </a:cxn>
                <a:cxn ang="0">
                  <a:pos x="10" y="4"/>
                </a:cxn>
                <a:cxn ang="0">
                  <a:pos x="10" y="4"/>
                </a:cxn>
              </a:cxnLst>
              <a:rect l="0" t="0" r="r" b="b"/>
              <a:pathLst>
                <a:path w="22" h="20">
                  <a:moveTo>
                    <a:pt x="10" y="4"/>
                  </a:moveTo>
                  <a:lnTo>
                    <a:pt x="22" y="14"/>
                  </a:lnTo>
                  <a:lnTo>
                    <a:pt x="6" y="20"/>
                  </a:lnTo>
                  <a:lnTo>
                    <a:pt x="8" y="18"/>
                  </a:lnTo>
                  <a:lnTo>
                    <a:pt x="4" y="14"/>
                  </a:lnTo>
                  <a:lnTo>
                    <a:pt x="4" y="8"/>
                  </a:lnTo>
                  <a:lnTo>
                    <a:pt x="0" y="4"/>
                  </a:lnTo>
                  <a:lnTo>
                    <a:pt x="8" y="0"/>
                  </a:lnTo>
                  <a:lnTo>
                    <a:pt x="10" y="4"/>
                  </a:lnTo>
                  <a:lnTo>
                    <a:pt x="1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2" name="Freeform 585">
              <a:extLst>
                <a:ext uri="{FF2B5EF4-FFF2-40B4-BE49-F238E27FC236}">
                  <a16:creationId xmlns:a16="http://schemas.microsoft.com/office/drawing/2014/main" xmlns="" id="{0BE9B618-3878-4554-BDA3-A4D85F98EF3B}"/>
                </a:ext>
              </a:extLst>
            </p:cNvPr>
            <p:cNvSpPr>
              <a:spLocks/>
            </p:cNvSpPr>
            <p:nvPr/>
          </p:nvSpPr>
          <p:spPr bwMode="auto">
            <a:xfrm>
              <a:off x="2128838" y="1893888"/>
              <a:ext cx="41275" cy="22225"/>
            </a:xfrm>
            <a:custGeom>
              <a:avLst/>
              <a:gdLst/>
              <a:ahLst/>
              <a:cxnLst>
                <a:cxn ang="0">
                  <a:pos x="20" y="0"/>
                </a:cxn>
                <a:cxn ang="0">
                  <a:pos x="26" y="4"/>
                </a:cxn>
                <a:cxn ang="0">
                  <a:pos x="24" y="10"/>
                </a:cxn>
                <a:cxn ang="0">
                  <a:pos x="18" y="14"/>
                </a:cxn>
                <a:cxn ang="0">
                  <a:pos x="4" y="14"/>
                </a:cxn>
                <a:cxn ang="0">
                  <a:pos x="0" y="8"/>
                </a:cxn>
                <a:cxn ang="0">
                  <a:pos x="20" y="0"/>
                </a:cxn>
                <a:cxn ang="0">
                  <a:pos x="20" y="0"/>
                </a:cxn>
              </a:cxnLst>
              <a:rect l="0" t="0" r="r" b="b"/>
              <a:pathLst>
                <a:path w="26" h="14">
                  <a:moveTo>
                    <a:pt x="20" y="0"/>
                  </a:moveTo>
                  <a:lnTo>
                    <a:pt x="26" y="4"/>
                  </a:lnTo>
                  <a:lnTo>
                    <a:pt x="24" y="10"/>
                  </a:lnTo>
                  <a:lnTo>
                    <a:pt x="18" y="14"/>
                  </a:lnTo>
                  <a:lnTo>
                    <a:pt x="4" y="14"/>
                  </a:lnTo>
                  <a:lnTo>
                    <a:pt x="0" y="8"/>
                  </a:lnTo>
                  <a:lnTo>
                    <a:pt x="20" y="0"/>
                  </a:lnTo>
                  <a:lnTo>
                    <a:pt x="2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3" name="Freeform 586">
              <a:extLst>
                <a:ext uri="{FF2B5EF4-FFF2-40B4-BE49-F238E27FC236}">
                  <a16:creationId xmlns:a16="http://schemas.microsoft.com/office/drawing/2014/main" xmlns="" id="{E4FB9FDB-C351-47ED-B0A9-33BC3B6A7963}"/>
                </a:ext>
              </a:extLst>
            </p:cNvPr>
            <p:cNvSpPr>
              <a:spLocks/>
            </p:cNvSpPr>
            <p:nvPr/>
          </p:nvSpPr>
          <p:spPr bwMode="auto">
            <a:xfrm>
              <a:off x="2141538" y="1916113"/>
              <a:ext cx="31750" cy="12700"/>
            </a:xfrm>
            <a:custGeom>
              <a:avLst/>
              <a:gdLst/>
              <a:ahLst/>
              <a:cxnLst>
                <a:cxn ang="0">
                  <a:pos x="10" y="0"/>
                </a:cxn>
                <a:cxn ang="0">
                  <a:pos x="20" y="0"/>
                </a:cxn>
                <a:cxn ang="0">
                  <a:pos x="18" y="4"/>
                </a:cxn>
                <a:cxn ang="0">
                  <a:pos x="0" y="8"/>
                </a:cxn>
                <a:cxn ang="0">
                  <a:pos x="10" y="0"/>
                </a:cxn>
                <a:cxn ang="0">
                  <a:pos x="10" y="0"/>
                </a:cxn>
              </a:cxnLst>
              <a:rect l="0" t="0" r="r" b="b"/>
              <a:pathLst>
                <a:path w="20" h="8">
                  <a:moveTo>
                    <a:pt x="10" y="0"/>
                  </a:moveTo>
                  <a:lnTo>
                    <a:pt x="20" y="0"/>
                  </a:lnTo>
                  <a:lnTo>
                    <a:pt x="18" y="4"/>
                  </a:lnTo>
                  <a:lnTo>
                    <a:pt x="0" y="8"/>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4" name="Freeform 587">
              <a:extLst>
                <a:ext uri="{FF2B5EF4-FFF2-40B4-BE49-F238E27FC236}">
                  <a16:creationId xmlns:a16="http://schemas.microsoft.com/office/drawing/2014/main" xmlns="" id="{F255D19C-9A84-4896-8859-06A6E6B4B761}"/>
                </a:ext>
              </a:extLst>
            </p:cNvPr>
            <p:cNvSpPr>
              <a:spLocks/>
            </p:cNvSpPr>
            <p:nvPr/>
          </p:nvSpPr>
          <p:spPr bwMode="auto">
            <a:xfrm>
              <a:off x="2151063" y="1925638"/>
              <a:ext cx="28575" cy="19050"/>
            </a:xfrm>
            <a:custGeom>
              <a:avLst/>
              <a:gdLst/>
              <a:ahLst/>
              <a:cxnLst>
                <a:cxn ang="0">
                  <a:pos x="4" y="2"/>
                </a:cxn>
                <a:cxn ang="0">
                  <a:pos x="18" y="0"/>
                </a:cxn>
                <a:cxn ang="0">
                  <a:pos x="10" y="10"/>
                </a:cxn>
                <a:cxn ang="0">
                  <a:pos x="4" y="12"/>
                </a:cxn>
                <a:cxn ang="0">
                  <a:pos x="0" y="10"/>
                </a:cxn>
                <a:cxn ang="0">
                  <a:pos x="4" y="2"/>
                </a:cxn>
                <a:cxn ang="0">
                  <a:pos x="4" y="2"/>
                </a:cxn>
              </a:cxnLst>
              <a:rect l="0" t="0" r="r" b="b"/>
              <a:pathLst>
                <a:path w="18" h="12">
                  <a:moveTo>
                    <a:pt x="4" y="2"/>
                  </a:moveTo>
                  <a:lnTo>
                    <a:pt x="18" y="0"/>
                  </a:lnTo>
                  <a:lnTo>
                    <a:pt x="10" y="10"/>
                  </a:lnTo>
                  <a:lnTo>
                    <a:pt x="4" y="12"/>
                  </a:lnTo>
                  <a:lnTo>
                    <a:pt x="0" y="1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5" name="Freeform 588">
              <a:extLst>
                <a:ext uri="{FF2B5EF4-FFF2-40B4-BE49-F238E27FC236}">
                  <a16:creationId xmlns:a16="http://schemas.microsoft.com/office/drawing/2014/main" xmlns="" id="{CA45DAA8-86E4-436B-A76A-7752F8309D62}"/>
                </a:ext>
              </a:extLst>
            </p:cNvPr>
            <p:cNvSpPr>
              <a:spLocks/>
            </p:cNvSpPr>
            <p:nvPr/>
          </p:nvSpPr>
          <p:spPr bwMode="auto">
            <a:xfrm>
              <a:off x="2119313" y="1970088"/>
              <a:ext cx="28575" cy="31750"/>
            </a:xfrm>
            <a:custGeom>
              <a:avLst/>
              <a:gdLst/>
              <a:ahLst/>
              <a:cxnLst>
                <a:cxn ang="0">
                  <a:pos x="12" y="0"/>
                </a:cxn>
                <a:cxn ang="0">
                  <a:pos x="18" y="14"/>
                </a:cxn>
                <a:cxn ang="0">
                  <a:pos x="14" y="18"/>
                </a:cxn>
                <a:cxn ang="0">
                  <a:pos x="10" y="20"/>
                </a:cxn>
                <a:cxn ang="0">
                  <a:pos x="0" y="14"/>
                </a:cxn>
                <a:cxn ang="0">
                  <a:pos x="4" y="0"/>
                </a:cxn>
                <a:cxn ang="0">
                  <a:pos x="12" y="0"/>
                </a:cxn>
                <a:cxn ang="0">
                  <a:pos x="12" y="0"/>
                </a:cxn>
              </a:cxnLst>
              <a:rect l="0" t="0" r="r" b="b"/>
              <a:pathLst>
                <a:path w="18" h="20">
                  <a:moveTo>
                    <a:pt x="12" y="0"/>
                  </a:moveTo>
                  <a:lnTo>
                    <a:pt x="18" y="14"/>
                  </a:lnTo>
                  <a:lnTo>
                    <a:pt x="14" y="18"/>
                  </a:lnTo>
                  <a:lnTo>
                    <a:pt x="10" y="20"/>
                  </a:lnTo>
                  <a:lnTo>
                    <a:pt x="0" y="14"/>
                  </a:lnTo>
                  <a:lnTo>
                    <a:pt x="4" y="0"/>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6" name="Freeform 589">
              <a:extLst>
                <a:ext uri="{FF2B5EF4-FFF2-40B4-BE49-F238E27FC236}">
                  <a16:creationId xmlns:a16="http://schemas.microsoft.com/office/drawing/2014/main" xmlns="" id="{2589653D-7C43-4B76-BBAD-9521337E3DA2}"/>
                </a:ext>
              </a:extLst>
            </p:cNvPr>
            <p:cNvSpPr>
              <a:spLocks/>
            </p:cNvSpPr>
            <p:nvPr/>
          </p:nvSpPr>
          <p:spPr bwMode="auto">
            <a:xfrm>
              <a:off x="1846263" y="1846263"/>
              <a:ext cx="260350" cy="206375"/>
            </a:xfrm>
            <a:custGeom>
              <a:avLst/>
              <a:gdLst/>
              <a:ahLst/>
              <a:cxnLst>
                <a:cxn ang="0">
                  <a:pos x="108" y="16"/>
                </a:cxn>
                <a:cxn ang="0">
                  <a:pos x="120" y="0"/>
                </a:cxn>
                <a:cxn ang="0">
                  <a:pos x="120" y="10"/>
                </a:cxn>
                <a:cxn ang="0">
                  <a:pos x="124" y="22"/>
                </a:cxn>
                <a:cxn ang="0">
                  <a:pos x="122" y="42"/>
                </a:cxn>
                <a:cxn ang="0">
                  <a:pos x="130" y="58"/>
                </a:cxn>
                <a:cxn ang="0">
                  <a:pos x="146" y="64"/>
                </a:cxn>
                <a:cxn ang="0">
                  <a:pos x="146" y="50"/>
                </a:cxn>
                <a:cxn ang="0">
                  <a:pos x="162" y="52"/>
                </a:cxn>
                <a:cxn ang="0">
                  <a:pos x="164" y="68"/>
                </a:cxn>
                <a:cxn ang="0">
                  <a:pos x="142" y="104"/>
                </a:cxn>
                <a:cxn ang="0">
                  <a:pos x="134" y="96"/>
                </a:cxn>
                <a:cxn ang="0">
                  <a:pos x="120" y="102"/>
                </a:cxn>
                <a:cxn ang="0">
                  <a:pos x="120" y="94"/>
                </a:cxn>
                <a:cxn ang="0">
                  <a:pos x="94" y="110"/>
                </a:cxn>
                <a:cxn ang="0">
                  <a:pos x="68" y="130"/>
                </a:cxn>
                <a:cxn ang="0">
                  <a:pos x="44" y="118"/>
                </a:cxn>
                <a:cxn ang="0">
                  <a:pos x="58" y="108"/>
                </a:cxn>
                <a:cxn ang="0">
                  <a:pos x="80" y="102"/>
                </a:cxn>
                <a:cxn ang="0">
                  <a:pos x="72" y="92"/>
                </a:cxn>
                <a:cxn ang="0">
                  <a:pos x="68" y="86"/>
                </a:cxn>
                <a:cxn ang="0">
                  <a:pos x="60" y="92"/>
                </a:cxn>
                <a:cxn ang="0">
                  <a:pos x="50" y="96"/>
                </a:cxn>
                <a:cxn ang="0">
                  <a:pos x="52" y="82"/>
                </a:cxn>
                <a:cxn ang="0">
                  <a:pos x="50" y="78"/>
                </a:cxn>
                <a:cxn ang="0">
                  <a:pos x="42" y="84"/>
                </a:cxn>
                <a:cxn ang="0">
                  <a:pos x="38" y="100"/>
                </a:cxn>
                <a:cxn ang="0">
                  <a:pos x="34" y="92"/>
                </a:cxn>
                <a:cxn ang="0">
                  <a:pos x="28" y="102"/>
                </a:cxn>
                <a:cxn ang="0">
                  <a:pos x="22" y="94"/>
                </a:cxn>
                <a:cxn ang="0">
                  <a:pos x="14" y="94"/>
                </a:cxn>
                <a:cxn ang="0">
                  <a:pos x="6" y="74"/>
                </a:cxn>
                <a:cxn ang="0">
                  <a:pos x="34" y="62"/>
                </a:cxn>
                <a:cxn ang="0">
                  <a:pos x="6" y="70"/>
                </a:cxn>
                <a:cxn ang="0">
                  <a:pos x="8" y="58"/>
                </a:cxn>
                <a:cxn ang="0">
                  <a:pos x="16" y="48"/>
                </a:cxn>
                <a:cxn ang="0">
                  <a:pos x="16" y="38"/>
                </a:cxn>
                <a:cxn ang="0">
                  <a:pos x="28" y="20"/>
                </a:cxn>
                <a:cxn ang="0">
                  <a:pos x="48" y="22"/>
                </a:cxn>
                <a:cxn ang="0">
                  <a:pos x="48" y="34"/>
                </a:cxn>
                <a:cxn ang="0">
                  <a:pos x="70" y="36"/>
                </a:cxn>
                <a:cxn ang="0">
                  <a:pos x="74" y="56"/>
                </a:cxn>
                <a:cxn ang="0">
                  <a:pos x="84" y="60"/>
                </a:cxn>
                <a:cxn ang="0">
                  <a:pos x="86" y="72"/>
                </a:cxn>
                <a:cxn ang="0">
                  <a:pos x="118" y="62"/>
                </a:cxn>
                <a:cxn ang="0">
                  <a:pos x="114" y="46"/>
                </a:cxn>
                <a:cxn ang="0">
                  <a:pos x="98" y="28"/>
                </a:cxn>
                <a:cxn ang="0">
                  <a:pos x="104" y="20"/>
                </a:cxn>
              </a:cxnLst>
              <a:rect l="0" t="0" r="r" b="b"/>
              <a:pathLst>
                <a:path w="164" h="130">
                  <a:moveTo>
                    <a:pt x="104" y="20"/>
                  </a:moveTo>
                  <a:lnTo>
                    <a:pt x="108" y="16"/>
                  </a:lnTo>
                  <a:lnTo>
                    <a:pt x="112" y="2"/>
                  </a:lnTo>
                  <a:lnTo>
                    <a:pt x="120" y="0"/>
                  </a:lnTo>
                  <a:lnTo>
                    <a:pt x="124" y="6"/>
                  </a:lnTo>
                  <a:lnTo>
                    <a:pt x="120" y="10"/>
                  </a:lnTo>
                  <a:lnTo>
                    <a:pt x="124" y="16"/>
                  </a:lnTo>
                  <a:lnTo>
                    <a:pt x="124" y="22"/>
                  </a:lnTo>
                  <a:lnTo>
                    <a:pt x="130" y="30"/>
                  </a:lnTo>
                  <a:lnTo>
                    <a:pt x="122" y="42"/>
                  </a:lnTo>
                  <a:lnTo>
                    <a:pt x="136" y="48"/>
                  </a:lnTo>
                  <a:lnTo>
                    <a:pt x="130" y="58"/>
                  </a:lnTo>
                  <a:lnTo>
                    <a:pt x="142" y="52"/>
                  </a:lnTo>
                  <a:lnTo>
                    <a:pt x="146" y="64"/>
                  </a:lnTo>
                  <a:lnTo>
                    <a:pt x="148" y="58"/>
                  </a:lnTo>
                  <a:lnTo>
                    <a:pt x="146" y="50"/>
                  </a:lnTo>
                  <a:lnTo>
                    <a:pt x="148" y="44"/>
                  </a:lnTo>
                  <a:lnTo>
                    <a:pt x="162" y="52"/>
                  </a:lnTo>
                  <a:lnTo>
                    <a:pt x="164" y="58"/>
                  </a:lnTo>
                  <a:lnTo>
                    <a:pt x="164" y="68"/>
                  </a:lnTo>
                  <a:lnTo>
                    <a:pt x="156" y="98"/>
                  </a:lnTo>
                  <a:lnTo>
                    <a:pt x="142" y="104"/>
                  </a:lnTo>
                  <a:lnTo>
                    <a:pt x="136" y="100"/>
                  </a:lnTo>
                  <a:lnTo>
                    <a:pt x="134" y="96"/>
                  </a:lnTo>
                  <a:lnTo>
                    <a:pt x="124" y="104"/>
                  </a:lnTo>
                  <a:lnTo>
                    <a:pt x="120" y="102"/>
                  </a:lnTo>
                  <a:lnTo>
                    <a:pt x="122" y="100"/>
                  </a:lnTo>
                  <a:lnTo>
                    <a:pt x="120" y="94"/>
                  </a:lnTo>
                  <a:lnTo>
                    <a:pt x="110" y="106"/>
                  </a:lnTo>
                  <a:lnTo>
                    <a:pt x="94" y="110"/>
                  </a:lnTo>
                  <a:lnTo>
                    <a:pt x="92" y="118"/>
                  </a:lnTo>
                  <a:lnTo>
                    <a:pt x="68" y="130"/>
                  </a:lnTo>
                  <a:lnTo>
                    <a:pt x="50" y="124"/>
                  </a:lnTo>
                  <a:lnTo>
                    <a:pt x="44" y="118"/>
                  </a:lnTo>
                  <a:lnTo>
                    <a:pt x="44" y="112"/>
                  </a:lnTo>
                  <a:lnTo>
                    <a:pt x="58" y="108"/>
                  </a:lnTo>
                  <a:lnTo>
                    <a:pt x="62" y="100"/>
                  </a:lnTo>
                  <a:lnTo>
                    <a:pt x="80" y="102"/>
                  </a:lnTo>
                  <a:lnTo>
                    <a:pt x="90" y="86"/>
                  </a:lnTo>
                  <a:lnTo>
                    <a:pt x="72" y="92"/>
                  </a:lnTo>
                  <a:lnTo>
                    <a:pt x="72" y="88"/>
                  </a:lnTo>
                  <a:lnTo>
                    <a:pt x="68" y="86"/>
                  </a:lnTo>
                  <a:lnTo>
                    <a:pt x="64" y="94"/>
                  </a:lnTo>
                  <a:lnTo>
                    <a:pt x="60" y="92"/>
                  </a:lnTo>
                  <a:lnTo>
                    <a:pt x="52" y="98"/>
                  </a:lnTo>
                  <a:lnTo>
                    <a:pt x="50" y="96"/>
                  </a:lnTo>
                  <a:lnTo>
                    <a:pt x="54" y="90"/>
                  </a:lnTo>
                  <a:lnTo>
                    <a:pt x="52" y="82"/>
                  </a:lnTo>
                  <a:lnTo>
                    <a:pt x="58" y="76"/>
                  </a:lnTo>
                  <a:lnTo>
                    <a:pt x="50" y="78"/>
                  </a:lnTo>
                  <a:lnTo>
                    <a:pt x="48" y="88"/>
                  </a:lnTo>
                  <a:lnTo>
                    <a:pt x="42" y="84"/>
                  </a:lnTo>
                  <a:lnTo>
                    <a:pt x="44" y="96"/>
                  </a:lnTo>
                  <a:lnTo>
                    <a:pt x="38" y="100"/>
                  </a:lnTo>
                  <a:lnTo>
                    <a:pt x="36" y="100"/>
                  </a:lnTo>
                  <a:lnTo>
                    <a:pt x="34" y="92"/>
                  </a:lnTo>
                  <a:lnTo>
                    <a:pt x="28" y="94"/>
                  </a:lnTo>
                  <a:lnTo>
                    <a:pt x="28" y="102"/>
                  </a:lnTo>
                  <a:lnTo>
                    <a:pt x="20" y="96"/>
                  </a:lnTo>
                  <a:lnTo>
                    <a:pt x="22" y="94"/>
                  </a:lnTo>
                  <a:lnTo>
                    <a:pt x="20" y="90"/>
                  </a:lnTo>
                  <a:lnTo>
                    <a:pt x="14" y="94"/>
                  </a:lnTo>
                  <a:lnTo>
                    <a:pt x="0" y="86"/>
                  </a:lnTo>
                  <a:lnTo>
                    <a:pt x="6" y="74"/>
                  </a:lnTo>
                  <a:lnTo>
                    <a:pt x="22" y="74"/>
                  </a:lnTo>
                  <a:lnTo>
                    <a:pt x="34" y="62"/>
                  </a:lnTo>
                  <a:lnTo>
                    <a:pt x="16" y="72"/>
                  </a:lnTo>
                  <a:lnTo>
                    <a:pt x="6" y="70"/>
                  </a:lnTo>
                  <a:lnTo>
                    <a:pt x="6" y="66"/>
                  </a:lnTo>
                  <a:lnTo>
                    <a:pt x="8" y="58"/>
                  </a:lnTo>
                  <a:lnTo>
                    <a:pt x="12" y="54"/>
                  </a:lnTo>
                  <a:lnTo>
                    <a:pt x="16" y="48"/>
                  </a:lnTo>
                  <a:lnTo>
                    <a:pt x="12" y="42"/>
                  </a:lnTo>
                  <a:lnTo>
                    <a:pt x="16" y="38"/>
                  </a:lnTo>
                  <a:lnTo>
                    <a:pt x="24" y="30"/>
                  </a:lnTo>
                  <a:lnTo>
                    <a:pt x="28" y="20"/>
                  </a:lnTo>
                  <a:lnTo>
                    <a:pt x="36" y="18"/>
                  </a:lnTo>
                  <a:lnTo>
                    <a:pt x="48" y="22"/>
                  </a:lnTo>
                  <a:lnTo>
                    <a:pt x="46" y="30"/>
                  </a:lnTo>
                  <a:lnTo>
                    <a:pt x="48" y="34"/>
                  </a:lnTo>
                  <a:lnTo>
                    <a:pt x="64" y="32"/>
                  </a:lnTo>
                  <a:lnTo>
                    <a:pt x="70" y="36"/>
                  </a:lnTo>
                  <a:lnTo>
                    <a:pt x="78" y="50"/>
                  </a:lnTo>
                  <a:lnTo>
                    <a:pt x="74" y="56"/>
                  </a:lnTo>
                  <a:lnTo>
                    <a:pt x="82" y="54"/>
                  </a:lnTo>
                  <a:lnTo>
                    <a:pt x="84" y="60"/>
                  </a:lnTo>
                  <a:lnTo>
                    <a:pt x="82" y="62"/>
                  </a:lnTo>
                  <a:lnTo>
                    <a:pt x="86" y="72"/>
                  </a:lnTo>
                  <a:lnTo>
                    <a:pt x="118" y="72"/>
                  </a:lnTo>
                  <a:lnTo>
                    <a:pt x="118" y="62"/>
                  </a:lnTo>
                  <a:lnTo>
                    <a:pt x="104" y="52"/>
                  </a:lnTo>
                  <a:lnTo>
                    <a:pt x="114" y="46"/>
                  </a:lnTo>
                  <a:lnTo>
                    <a:pt x="110" y="36"/>
                  </a:lnTo>
                  <a:lnTo>
                    <a:pt x="98" y="28"/>
                  </a:lnTo>
                  <a:lnTo>
                    <a:pt x="98" y="22"/>
                  </a:lnTo>
                  <a:lnTo>
                    <a:pt x="104" y="20"/>
                  </a:lnTo>
                  <a:lnTo>
                    <a:pt x="104"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7" name="Freeform 590">
              <a:extLst>
                <a:ext uri="{FF2B5EF4-FFF2-40B4-BE49-F238E27FC236}">
                  <a16:creationId xmlns:a16="http://schemas.microsoft.com/office/drawing/2014/main" xmlns="" id="{434F9598-C3D3-4DC1-A50F-9E16A056C32E}"/>
                </a:ext>
              </a:extLst>
            </p:cNvPr>
            <p:cNvSpPr>
              <a:spLocks/>
            </p:cNvSpPr>
            <p:nvPr/>
          </p:nvSpPr>
          <p:spPr bwMode="auto">
            <a:xfrm>
              <a:off x="1811338" y="1909763"/>
              <a:ext cx="38100" cy="53975"/>
            </a:xfrm>
            <a:custGeom>
              <a:avLst/>
              <a:gdLst/>
              <a:ahLst/>
              <a:cxnLst>
                <a:cxn ang="0">
                  <a:pos x="18" y="6"/>
                </a:cxn>
                <a:cxn ang="0">
                  <a:pos x="22" y="0"/>
                </a:cxn>
                <a:cxn ang="0">
                  <a:pos x="24" y="6"/>
                </a:cxn>
                <a:cxn ang="0">
                  <a:pos x="12" y="34"/>
                </a:cxn>
                <a:cxn ang="0">
                  <a:pos x="0" y="24"/>
                </a:cxn>
                <a:cxn ang="0">
                  <a:pos x="18" y="6"/>
                </a:cxn>
                <a:cxn ang="0">
                  <a:pos x="18" y="6"/>
                </a:cxn>
              </a:cxnLst>
              <a:rect l="0" t="0" r="r" b="b"/>
              <a:pathLst>
                <a:path w="24" h="34">
                  <a:moveTo>
                    <a:pt x="18" y="6"/>
                  </a:moveTo>
                  <a:lnTo>
                    <a:pt x="22" y="0"/>
                  </a:lnTo>
                  <a:lnTo>
                    <a:pt x="24" y="6"/>
                  </a:lnTo>
                  <a:lnTo>
                    <a:pt x="12" y="34"/>
                  </a:lnTo>
                  <a:lnTo>
                    <a:pt x="0" y="24"/>
                  </a:lnTo>
                  <a:lnTo>
                    <a:pt x="18" y="6"/>
                  </a:lnTo>
                  <a:lnTo>
                    <a:pt x="1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8" name="Freeform 591">
              <a:extLst>
                <a:ext uri="{FF2B5EF4-FFF2-40B4-BE49-F238E27FC236}">
                  <a16:creationId xmlns:a16="http://schemas.microsoft.com/office/drawing/2014/main" xmlns="" id="{F708778E-30BC-45CE-9A31-43FA339B963C}"/>
                </a:ext>
              </a:extLst>
            </p:cNvPr>
            <p:cNvSpPr>
              <a:spLocks/>
            </p:cNvSpPr>
            <p:nvPr/>
          </p:nvSpPr>
          <p:spPr bwMode="auto">
            <a:xfrm>
              <a:off x="1735138" y="1779588"/>
              <a:ext cx="155575" cy="158750"/>
            </a:xfrm>
            <a:custGeom>
              <a:avLst/>
              <a:gdLst/>
              <a:ahLst/>
              <a:cxnLst>
                <a:cxn ang="0">
                  <a:pos x="38" y="32"/>
                </a:cxn>
                <a:cxn ang="0">
                  <a:pos x="56" y="10"/>
                </a:cxn>
                <a:cxn ang="0">
                  <a:pos x="66" y="10"/>
                </a:cxn>
                <a:cxn ang="0">
                  <a:pos x="66" y="18"/>
                </a:cxn>
                <a:cxn ang="0">
                  <a:pos x="68" y="10"/>
                </a:cxn>
                <a:cxn ang="0">
                  <a:pos x="78" y="14"/>
                </a:cxn>
                <a:cxn ang="0">
                  <a:pos x="82" y="10"/>
                </a:cxn>
                <a:cxn ang="0">
                  <a:pos x="76" y="4"/>
                </a:cxn>
                <a:cxn ang="0">
                  <a:pos x="84" y="0"/>
                </a:cxn>
                <a:cxn ang="0">
                  <a:pos x="98" y="16"/>
                </a:cxn>
                <a:cxn ang="0">
                  <a:pos x="86" y="24"/>
                </a:cxn>
                <a:cxn ang="0">
                  <a:pos x="92" y="36"/>
                </a:cxn>
                <a:cxn ang="0">
                  <a:pos x="86" y="38"/>
                </a:cxn>
                <a:cxn ang="0">
                  <a:pos x="92" y="50"/>
                </a:cxn>
                <a:cxn ang="0">
                  <a:pos x="78" y="58"/>
                </a:cxn>
                <a:cxn ang="0">
                  <a:pos x="78" y="74"/>
                </a:cxn>
                <a:cxn ang="0">
                  <a:pos x="72" y="74"/>
                </a:cxn>
                <a:cxn ang="0">
                  <a:pos x="66" y="64"/>
                </a:cxn>
                <a:cxn ang="0">
                  <a:pos x="68" y="44"/>
                </a:cxn>
                <a:cxn ang="0">
                  <a:pos x="60" y="46"/>
                </a:cxn>
                <a:cxn ang="0">
                  <a:pos x="58" y="52"/>
                </a:cxn>
                <a:cxn ang="0">
                  <a:pos x="60" y="58"/>
                </a:cxn>
                <a:cxn ang="0">
                  <a:pos x="52" y="62"/>
                </a:cxn>
                <a:cxn ang="0">
                  <a:pos x="58" y="70"/>
                </a:cxn>
                <a:cxn ang="0">
                  <a:pos x="54" y="76"/>
                </a:cxn>
                <a:cxn ang="0">
                  <a:pos x="52" y="82"/>
                </a:cxn>
                <a:cxn ang="0">
                  <a:pos x="50" y="84"/>
                </a:cxn>
                <a:cxn ang="0">
                  <a:pos x="46" y="70"/>
                </a:cxn>
                <a:cxn ang="0">
                  <a:pos x="44" y="70"/>
                </a:cxn>
                <a:cxn ang="0">
                  <a:pos x="44" y="78"/>
                </a:cxn>
                <a:cxn ang="0">
                  <a:pos x="44" y="80"/>
                </a:cxn>
                <a:cxn ang="0">
                  <a:pos x="40" y="84"/>
                </a:cxn>
                <a:cxn ang="0">
                  <a:pos x="46" y="90"/>
                </a:cxn>
                <a:cxn ang="0">
                  <a:pos x="40" y="96"/>
                </a:cxn>
                <a:cxn ang="0">
                  <a:pos x="36" y="94"/>
                </a:cxn>
                <a:cxn ang="0">
                  <a:pos x="34" y="100"/>
                </a:cxn>
                <a:cxn ang="0">
                  <a:pos x="32" y="88"/>
                </a:cxn>
                <a:cxn ang="0">
                  <a:pos x="28" y="84"/>
                </a:cxn>
                <a:cxn ang="0">
                  <a:pos x="28" y="78"/>
                </a:cxn>
                <a:cxn ang="0">
                  <a:pos x="26" y="80"/>
                </a:cxn>
                <a:cxn ang="0">
                  <a:pos x="22" y="92"/>
                </a:cxn>
                <a:cxn ang="0">
                  <a:pos x="14" y="86"/>
                </a:cxn>
                <a:cxn ang="0">
                  <a:pos x="14" y="80"/>
                </a:cxn>
                <a:cxn ang="0">
                  <a:pos x="6" y="92"/>
                </a:cxn>
                <a:cxn ang="0">
                  <a:pos x="4" y="90"/>
                </a:cxn>
                <a:cxn ang="0">
                  <a:pos x="6" y="80"/>
                </a:cxn>
                <a:cxn ang="0">
                  <a:pos x="2" y="84"/>
                </a:cxn>
                <a:cxn ang="0">
                  <a:pos x="0" y="78"/>
                </a:cxn>
                <a:cxn ang="0">
                  <a:pos x="8" y="66"/>
                </a:cxn>
                <a:cxn ang="0">
                  <a:pos x="18" y="66"/>
                </a:cxn>
                <a:cxn ang="0">
                  <a:pos x="22" y="56"/>
                </a:cxn>
                <a:cxn ang="0">
                  <a:pos x="22" y="50"/>
                </a:cxn>
                <a:cxn ang="0">
                  <a:pos x="34" y="40"/>
                </a:cxn>
                <a:cxn ang="0">
                  <a:pos x="38" y="32"/>
                </a:cxn>
                <a:cxn ang="0">
                  <a:pos x="38" y="32"/>
                </a:cxn>
              </a:cxnLst>
              <a:rect l="0" t="0" r="r" b="b"/>
              <a:pathLst>
                <a:path w="98" h="100">
                  <a:moveTo>
                    <a:pt x="38" y="32"/>
                  </a:moveTo>
                  <a:lnTo>
                    <a:pt x="56" y="10"/>
                  </a:lnTo>
                  <a:lnTo>
                    <a:pt x="66" y="10"/>
                  </a:lnTo>
                  <a:lnTo>
                    <a:pt x="66" y="18"/>
                  </a:lnTo>
                  <a:lnTo>
                    <a:pt x="68" y="10"/>
                  </a:lnTo>
                  <a:lnTo>
                    <a:pt x="78" y="14"/>
                  </a:lnTo>
                  <a:lnTo>
                    <a:pt x="82" y="10"/>
                  </a:lnTo>
                  <a:lnTo>
                    <a:pt x="76" y="4"/>
                  </a:lnTo>
                  <a:lnTo>
                    <a:pt x="84" y="0"/>
                  </a:lnTo>
                  <a:lnTo>
                    <a:pt x="98" y="16"/>
                  </a:lnTo>
                  <a:lnTo>
                    <a:pt x="86" y="24"/>
                  </a:lnTo>
                  <a:lnTo>
                    <a:pt x="92" y="36"/>
                  </a:lnTo>
                  <a:lnTo>
                    <a:pt x="86" y="38"/>
                  </a:lnTo>
                  <a:lnTo>
                    <a:pt x="92" y="50"/>
                  </a:lnTo>
                  <a:lnTo>
                    <a:pt x="78" y="58"/>
                  </a:lnTo>
                  <a:lnTo>
                    <a:pt x="78" y="74"/>
                  </a:lnTo>
                  <a:lnTo>
                    <a:pt x="72" y="74"/>
                  </a:lnTo>
                  <a:lnTo>
                    <a:pt x="66" y="64"/>
                  </a:lnTo>
                  <a:lnTo>
                    <a:pt x="68" y="44"/>
                  </a:lnTo>
                  <a:lnTo>
                    <a:pt x="60" y="46"/>
                  </a:lnTo>
                  <a:lnTo>
                    <a:pt x="58" y="52"/>
                  </a:lnTo>
                  <a:lnTo>
                    <a:pt x="60" y="58"/>
                  </a:lnTo>
                  <a:lnTo>
                    <a:pt x="52" y="62"/>
                  </a:lnTo>
                  <a:lnTo>
                    <a:pt x="58" y="70"/>
                  </a:lnTo>
                  <a:lnTo>
                    <a:pt x="54" y="76"/>
                  </a:lnTo>
                  <a:lnTo>
                    <a:pt x="52" y="82"/>
                  </a:lnTo>
                  <a:lnTo>
                    <a:pt x="50" y="84"/>
                  </a:lnTo>
                  <a:lnTo>
                    <a:pt x="46" y="70"/>
                  </a:lnTo>
                  <a:lnTo>
                    <a:pt x="44" y="70"/>
                  </a:lnTo>
                  <a:lnTo>
                    <a:pt x="44" y="78"/>
                  </a:lnTo>
                  <a:lnTo>
                    <a:pt x="44" y="80"/>
                  </a:lnTo>
                  <a:lnTo>
                    <a:pt x="40" y="84"/>
                  </a:lnTo>
                  <a:lnTo>
                    <a:pt x="46" y="90"/>
                  </a:lnTo>
                  <a:lnTo>
                    <a:pt x="40" y="96"/>
                  </a:lnTo>
                  <a:lnTo>
                    <a:pt x="36" y="94"/>
                  </a:lnTo>
                  <a:lnTo>
                    <a:pt x="34" y="100"/>
                  </a:lnTo>
                  <a:lnTo>
                    <a:pt x="32" y="88"/>
                  </a:lnTo>
                  <a:lnTo>
                    <a:pt x="28" y="84"/>
                  </a:lnTo>
                  <a:lnTo>
                    <a:pt x="28" y="78"/>
                  </a:lnTo>
                  <a:lnTo>
                    <a:pt x="26" y="80"/>
                  </a:lnTo>
                  <a:lnTo>
                    <a:pt x="22" y="92"/>
                  </a:lnTo>
                  <a:lnTo>
                    <a:pt x="14" y="86"/>
                  </a:lnTo>
                  <a:lnTo>
                    <a:pt x="14" y="80"/>
                  </a:lnTo>
                  <a:lnTo>
                    <a:pt x="6" y="92"/>
                  </a:lnTo>
                  <a:lnTo>
                    <a:pt x="4" y="90"/>
                  </a:lnTo>
                  <a:lnTo>
                    <a:pt x="6" y="80"/>
                  </a:lnTo>
                  <a:lnTo>
                    <a:pt x="2" y="84"/>
                  </a:lnTo>
                  <a:lnTo>
                    <a:pt x="0" y="78"/>
                  </a:lnTo>
                  <a:lnTo>
                    <a:pt x="8" y="66"/>
                  </a:lnTo>
                  <a:lnTo>
                    <a:pt x="18" y="66"/>
                  </a:lnTo>
                  <a:lnTo>
                    <a:pt x="22" y="56"/>
                  </a:lnTo>
                  <a:lnTo>
                    <a:pt x="22" y="50"/>
                  </a:lnTo>
                  <a:lnTo>
                    <a:pt x="34" y="40"/>
                  </a:lnTo>
                  <a:lnTo>
                    <a:pt x="38" y="32"/>
                  </a:lnTo>
                  <a:lnTo>
                    <a:pt x="38" y="3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19" name="Freeform 592">
              <a:extLst>
                <a:ext uri="{FF2B5EF4-FFF2-40B4-BE49-F238E27FC236}">
                  <a16:creationId xmlns:a16="http://schemas.microsoft.com/office/drawing/2014/main" xmlns="" id="{B0F7A856-8746-469E-A719-255D7627342A}"/>
                </a:ext>
              </a:extLst>
            </p:cNvPr>
            <p:cNvSpPr>
              <a:spLocks/>
            </p:cNvSpPr>
            <p:nvPr/>
          </p:nvSpPr>
          <p:spPr bwMode="auto">
            <a:xfrm>
              <a:off x="1906588" y="1839913"/>
              <a:ext cx="25400" cy="15875"/>
            </a:xfrm>
            <a:custGeom>
              <a:avLst/>
              <a:gdLst/>
              <a:ahLst/>
              <a:cxnLst>
                <a:cxn ang="0">
                  <a:pos x="10" y="0"/>
                </a:cxn>
                <a:cxn ang="0">
                  <a:pos x="16" y="6"/>
                </a:cxn>
                <a:cxn ang="0">
                  <a:pos x="16" y="10"/>
                </a:cxn>
                <a:cxn ang="0">
                  <a:pos x="0" y="6"/>
                </a:cxn>
                <a:cxn ang="0">
                  <a:pos x="10" y="0"/>
                </a:cxn>
                <a:cxn ang="0">
                  <a:pos x="10" y="0"/>
                </a:cxn>
              </a:cxnLst>
              <a:rect l="0" t="0" r="r" b="b"/>
              <a:pathLst>
                <a:path w="16" h="10">
                  <a:moveTo>
                    <a:pt x="10" y="0"/>
                  </a:moveTo>
                  <a:lnTo>
                    <a:pt x="16" y="6"/>
                  </a:lnTo>
                  <a:lnTo>
                    <a:pt x="16" y="10"/>
                  </a:lnTo>
                  <a:lnTo>
                    <a:pt x="0" y="6"/>
                  </a:lnTo>
                  <a:lnTo>
                    <a:pt x="10" y="0"/>
                  </a:lnTo>
                  <a:lnTo>
                    <a:pt x="1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0" name="Freeform 593">
              <a:extLst>
                <a:ext uri="{FF2B5EF4-FFF2-40B4-BE49-F238E27FC236}">
                  <a16:creationId xmlns:a16="http://schemas.microsoft.com/office/drawing/2014/main" xmlns="" id="{4EC84C88-AC62-4CD8-8B4E-6147AF2BB97A}"/>
                </a:ext>
              </a:extLst>
            </p:cNvPr>
            <p:cNvSpPr>
              <a:spLocks/>
            </p:cNvSpPr>
            <p:nvPr/>
          </p:nvSpPr>
          <p:spPr bwMode="auto">
            <a:xfrm>
              <a:off x="1938338" y="1722438"/>
              <a:ext cx="76200" cy="76200"/>
            </a:xfrm>
            <a:custGeom>
              <a:avLst/>
              <a:gdLst/>
              <a:ahLst/>
              <a:cxnLst>
                <a:cxn ang="0">
                  <a:pos x="18" y="4"/>
                </a:cxn>
                <a:cxn ang="0">
                  <a:pos x="42" y="0"/>
                </a:cxn>
                <a:cxn ang="0">
                  <a:pos x="48" y="4"/>
                </a:cxn>
                <a:cxn ang="0">
                  <a:pos x="46" y="12"/>
                </a:cxn>
                <a:cxn ang="0">
                  <a:pos x="24" y="20"/>
                </a:cxn>
                <a:cxn ang="0">
                  <a:pos x="26" y="22"/>
                </a:cxn>
                <a:cxn ang="0">
                  <a:pos x="26" y="26"/>
                </a:cxn>
                <a:cxn ang="0">
                  <a:pos x="42" y="22"/>
                </a:cxn>
                <a:cxn ang="0">
                  <a:pos x="42" y="28"/>
                </a:cxn>
                <a:cxn ang="0">
                  <a:pos x="40" y="38"/>
                </a:cxn>
                <a:cxn ang="0">
                  <a:pos x="14" y="48"/>
                </a:cxn>
                <a:cxn ang="0">
                  <a:pos x="0" y="36"/>
                </a:cxn>
                <a:cxn ang="0">
                  <a:pos x="2" y="32"/>
                </a:cxn>
                <a:cxn ang="0">
                  <a:pos x="0" y="20"/>
                </a:cxn>
                <a:cxn ang="0">
                  <a:pos x="0" y="14"/>
                </a:cxn>
                <a:cxn ang="0">
                  <a:pos x="18" y="4"/>
                </a:cxn>
                <a:cxn ang="0">
                  <a:pos x="18" y="4"/>
                </a:cxn>
              </a:cxnLst>
              <a:rect l="0" t="0" r="r" b="b"/>
              <a:pathLst>
                <a:path w="48" h="48">
                  <a:moveTo>
                    <a:pt x="18" y="4"/>
                  </a:moveTo>
                  <a:lnTo>
                    <a:pt x="42" y="0"/>
                  </a:lnTo>
                  <a:lnTo>
                    <a:pt x="48" y="4"/>
                  </a:lnTo>
                  <a:lnTo>
                    <a:pt x="46" y="12"/>
                  </a:lnTo>
                  <a:lnTo>
                    <a:pt x="24" y="20"/>
                  </a:lnTo>
                  <a:lnTo>
                    <a:pt x="26" y="22"/>
                  </a:lnTo>
                  <a:lnTo>
                    <a:pt x="26" y="26"/>
                  </a:lnTo>
                  <a:lnTo>
                    <a:pt x="42" y="22"/>
                  </a:lnTo>
                  <a:lnTo>
                    <a:pt x="42" y="28"/>
                  </a:lnTo>
                  <a:lnTo>
                    <a:pt x="40" y="38"/>
                  </a:lnTo>
                  <a:lnTo>
                    <a:pt x="14" y="48"/>
                  </a:lnTo>
                  <a:lnTo>
                    <a:pt x="0" y="36"/>
                  </a:lnTo>
                  <a:lnTo>
                    <a:pt x="2" y="32"/>
                  </a:lnTo>
                  <a:lnTo>
                    <a:pt x="0" y="20"/>
                  </a:lnTo>
                  <a:lnTo>
                    <a:pt x="0" y="14"/>
                  </a:lnTo>
                  <a:lnTo>
                    <a:pt x="18" y="4"/>
                  </a:lnTo>
                  <a:lnTo>
                    <a:pt x="1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1" name="Freeform 594">
              <a:extLst>
                <a:ext uri="{FF2B5EF4-FFF2-40B4-BE49-F238E27FC236}">
                  <a16:creationId xmlns:a16="http://schemas.microsoft.com/office/drawing/2014/main" xmlns="" id="{950AB0BD-6DF1-47C8-A236-AA23B14572D0}"/>
                </a:ext>
              </a:extLst>
            </p:cNvPr>
            <p:cNvSpPr>
              <a:spLocks/>
            </p:cNvSpPr>
            <p:nvPr/>
          </p:nvSpPr>
          <p:spPr bwMode="auto">
            <a:xfrm>
              <a:off x="1903413" y="1728788"/>
              <a:ext cx="28575" cy="34925"/>
            </a:xfrm>
            <a:custGeom>
              <a:avLst/>
              <a:gdLst/>
              <a:ahLst/>
              <a:cxnLst>
                <a:cxn ang="0">
                  <a:pos x="0" y="6"/>
                </a:cxn>
                <a:cxn ang="0">
                  <a:pos x="8" y="0"/>
                </a:cxn>
                <a:cxn ang="0">
                  <a:pos x="18" y="16"/>
                </a:cxn>
                <a:cxn ang="0">
                  <a:pos x="10" y="22"/>
                </a:cxn>
                <a:cxn ang="0">
                  <a:pos x="0" y="6"/>
                </a:cxn>
                <a:cxn ang="0">
                  <a:pos x="0" y="6"/>
                </a:cxn>
              </a:cxnLst>
              <a:rect l="0" t="0" r="r" b="b"/>
              <a:pathLst>
                <a:path w="18" h="22">
                  <a:moveTo>
                    <a:pt x="0" y="6"/>
                  </a:moveTo>
                  <a:lnTo>
                    <a:pt x="8" y="0"/>
                  </a:lnTo>
                  <a:lnTo>
                    <a:pt x="18" y="16"/>
                  </a:lnTo>
                  <a:lnTo>
                    <a:pt x="10" y="22"/>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2" name="Freeform 595">
              <a:extLst>
                <a:ext uri="{FF2B5EF4-FFF2-40B4-BE49-F238E27FC236}">
                  <a16:creationId xmlns:a16="http://schemas.microsoft.com/office/drawing/2014/main" xmlns="" id="{D2832E85-D508-4B66-801F-612AF7B9E0E0}"/>
                </a:ext>
              </a:extLst>
            </p:cNvPr>
            <p:cNvSpPr>
              <a:spLocks/>
            </p:cNvSpPr>
            <p:nvPr/>
          </p:nvSpPr>
          <p:spPr bwMode="auto">
            <a:xfrm>
              <a:off x="1938338" y="1655763"/>
              <a:ext cx="82550" cy="50800"/>
            </a:xfrm>
            <a:custGeom>
              <a:avLst/>
              <a:gdLst/>
              <a:ahLst/>
              <a:cxnLst>
                <a:cxn ang="0">
                  <a:pos x="44" y="6"/>
                </a:cxn>
                <a:cxn ang="0">
                  <a:pos x="52" y="14"/>
                </a:cxn>
                <a:cxn ang="0">
                  <a:pos x="52" y="24"/>
                </a:cxn>
                <a:cxn ang="0">
                  <a:pos x="50" y="28"/>
                </a:cxn>
                <a:cxn ang="0">
                  <a:pos x="36" y="30"/>
                </a:cxn>
                <a:cxn ang="0">
                  <a:pos x="26" y="22"/>
                </a:cxn>
                <a:cxn ang="0">
                  <a:pos x="26" y="28"/>
                </a:cxn>
                <a:cxn ang="0">
                  <a:pos x="26" y="30"/>
                </a:cxn>
                <a:cxn ang="0">
                  <a:pos x="12" y="24"/>
                </a:cxn>
                <a:cxn ang="0">
                  <a:pos x="6" y="32"/>
                </a:cxn>
                <a:cxn ang="0">
                  <a:pos x="0" y="28"/>
                </a:cxn>
                <a:cxn ang="0">
                  <a:pos x="4" y="18"/>
                </a:cxn>
                <a:cxn ang="0">
                  <a:pos x="34" y="0"/>
                </a:cxn>
                <a:cxn ang="0">
                  <a:pos x="44" y="6"/>
                </a:cxn>
                <a:cxn ang="0">
                  <a:pos x="44" y="6"/>
                </a:cxn>
              </a:cxnLst>
              <a:rect l="0" t="0" r="r" b="b"/>
              <a:pathLst>
                <a:path w="52" h="32">
                  <a:moveTo>
                    <a:pt x="44" y="6"/>
                  </a:moveTo>
                  <a:lnTo>
                    <a:pt x="52" y="14"/>
                  </a:lnTo>
                  <a:lnTo>
                    <a:pt x="52" y="24"/>
                  </a:lnTo>
                  <a:lnTo>
                    <a:pt x="50" y="28"/>
                  </a:lnTo>
                  <a:lnTo>
                    <a:pt x="36" y="30"/>
                  </a:lnTo>
                  <a:lnTo>
                    <a:pt x="26" y="22"/>
                  </a:lnTo>
                  <a:lnTo>
                    <a:pt x="26" y="28"/>
                  </a:lnTo>
                  <a:lnTo>
                    <a:pt x="26" y="30"/>
                  </a:lnTo>
                  <a:lnTo>
                    <a:pt x="12" y="24"/>
                  </a:lnTo>
                  <a:lnTo>
                    <a:pt x="6" y="32"/>
                  </a:lnTo>
                  <a:lnTo>
                    <a:pt x="0" y="28"/>
                  </a:lnTo>
                  <a:lnTo>
                    <a:pt x="4" y="18"/>
                  </a:lnTo>
                  <a:lnTo>
                    <a:pt x="34" y="0"/>
                  </a:lnTo>
                  <a:lnTo>
                    <a:pt x="44" y="6"/>
                  </a:lnTo>
                  <a:lnTo>
                    <a:pt x="4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3" name="Freeform 596">
              <a:extLst>
                <a:ext uri="{FF2B5EF4-FFF2-40B4-BE49-F238E27FC236}">
                  <a16:creationId xmlns:a16="http://schemas.microsoft.com/office/drawing/2014/main" xmlns="" id="{0F247CD4-1066-4527-9401-B2BFB58C0F52}"/>
                </a:ext>
              </a:extLst>
            </p:cNvPr>
            <p:cNvSpPr>
              <a:spLocks/>
            </p:cNvSpPr>
            <p:nvPr/>
          </p:nvSpPr>
          <p:spPr bwMode="auto">
            <a:xfrm>
              <a:off x="2233613" y="1500188"/>
              <a:ext cx="28575" cy="53975"/>
            </a:xfrm>
            <a:custGeom>
              <a:avLst/>
              <a:gdLst/>
              <a:ahLst/>
              <a:cxnLst>
                <a:cxn ang="0">
                  <a:pos x="6" y="0"/>
                </a:cxn>
                <a:cxn ang="0">
                  <a:pos x="16" y="4"/>
                </a:cxn>
                <a:cxn ang="0">
                  <a:pos x="18" y="22"/>
                </a:cxn>
                <a:cxn ang="0">
                  <a:pos x="14" y="34"/>
                </a:cxn>
                <a:cxn ang="0">
                  <a:pos x="6" y="18"/>
                </a:cxn>
                <a:cxn ang="0">
                  <a:pos x="0" y="18"/>
                </a:cxn>
                <a:cxn ang="0">
                  <a:pos x="0" y="6"/>
                </a:cxn>
                <a:cxn ang="0">
                  <a:pos x="6" y="0"/>
                </a:cxn>
                <a:cxn ang="0">
                  <a:pos x="6" y="0"/>
                </a:cxn>
              </a:cxnLst>
              <a:rect l="0" t="0" r="r" b="b"/>
              <a:pathLst>
                <a:path w="18" h="34">
                  <a:moveTo>
                    <a:pt x="6" y="0"/>
                  </a:moveTo>
                  <a:lnTo>
                    <a:pt x="16" y="4"/>
                  </a:lnTo>
                  <a:lnTo>
                    <a:pt x="18" y="22"/>
                  </a:lnTo>
                  <a:lnTo>
                    <a:pt x="14" y="34"/>
                  </a:lnTo>
                  <a:lnTo>
                    <a:pt x="6" y="18"/>
                  </a:lnTo>
                  <a:lnTo>
                    <a:pt x="0" y="18"/>
                  </a:lnTo>
                  <a:lnTo>
                    <a:pt x="0" y="6"/>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4" name="Freeform 597">
              <a:extLst>
                <a:ext uri="{FF2B5EF4-FFF2-40B4-BE49-F238E27FC236}">
                  <a16:creationId xmlns:a16="http://schemas.microsoft.com/office/drawing/2014/main" xmlns="" id="{C313F9C7-2C5E-4AB9-BC8C-91E60C9A8DED}"/>
                </a:ext>
              </a:extLst>
            </p:cNvPr>
            <p:cNvSpPr>
              <a:spLocks/>
            </p:cNvSpPr>
            <p:nvPr/>
          </p:nvSpPr>
          <p:spPr bwMode="auto">
            <a:xfrm>
              <a:off x="2303463" y="1338263"/>
              <a:ext cx="238125" cy="387350"/>
            </a:xfrm>
            <a:custGeom>
              <a:avLst/>
              <a:gdLst/>
              <a:ahLst/>
              <a:cxnLst>
                <a:cxn ang="0">
                  <a:pos x="36" y="68"/>
                </a:cxn>
                <a:cxn ang="0">
                  <a:pos x="18" y="46"/>
                </a:cxn>
                <a:cxn ang="0">
                  <a:pos x="20" y="38"/>
                </a:cxn>
                <a:cxn ang="0">
                  <a:pos x="22" y="26"/>
                </a:cxn>
                <a:cxn ang="0">
                  <a:pos x="30" y="22"/>
                </a:cxn>
                <a:cxn ang="0">
                  <a:pos x="26" y="12"/>
                </a:cxn>
                <a:cxn ang="0">
                  <a:pos x="24" y="0"/>
                </a:cxn>
                <a:cxn ang="0">
                  <a:pos x="62" y="18"/>
                </a:cxn>
                <a:cxn ang="0">
                  <a:pos x="76" y="60"/>
                </a:cxn>
                <a:cxn ang="0">
                  <a:pos x="78" y="62"/>
                </a:cxn>
                <a:cxn ang="0">
                  <a:pos x="98" y="76"/>
                </a:cxn>
                <a:cxn ang="0">
                  <a:pos x="98" y="84"/>
                </a:cxn>
                <a:cxn ang="0">
                  <a:pos x="102" y="102"/>
                </a:cxn>
                <a:cxn ang="0">
                  <a:pos x="102" y="88"/>
                </a:cxn>
                <a:cxn ang="0">
                  <a:pos x="116" y="80"/>
                </a:cxn>
                <a:cxn ang="0">
                  <a:pos x="110" y="102"/>
                </a:cxn>
                <a:cxn ang="0">
                  <a:pos x="122" y="112"/>
                </a:cxn>
                <a:cxn ang="0">
                  <a:pos x="116" y="140"/>
                </a:cxn>
                <a:cxn ang="0">
                  <a:pos x="134" y="140"/>
                </a:cxn>
                <a:cxn ang="0">
                  <a:pos x="140" y="138"/>
                </a:cxn>
                <a:cxn ang="0">
                  <a:pos x="150" y="164"/>
                </a:cxn>
                <a:cxn ang="0">
                  <a:pos x="128" y="184"/>
                </a:cxn>
                <a:cxn ang="0">
                  <a:pos x="122" y="178"/>
                </a:cxn>
                <a:cxn ang="0">
                  <a:pos x="114" y="208"/>
                </a:cxn>
                <a:cxn ang="0">
                  <a:pos x="108" y="178"/>
                </a:cxn>
                <a:cxn ang="0">
                  <a:pos x="106" y="208"/>
                </a:cxn>
                <a:cxn ang="0">
                  <a:pos x="108" y="220"/>
                </a:cxn>
                <a:cxn ang="0">
                  <a:pos x="98" y="218"/>
                </a:cxn>
                <a:cxn ang="0">
                  <a:pos x="100" y="242"/>
                </a:cxn>
                <a:cxn ang="0">
                  <a:pos x="80" y="216"/>
                </a:cxn>
                <a:cxn ang="0">
                  <a:pos x="82" y="232"/>
                </a:cxn>
                <a:cxn ang="0">
                  <a:pos x="82" y="238"/>
                </a:cxn>
                <a:cxn ang="0">
                  <a:pos x="56" y="238"/>
                </a:cxn>
                <a:cxn ang="0">
                  <a:pos x="54" y="230"/>
                </a:cxn>
                <a:cxn ang="0">
                  <a:pos x="46" y="220"/>
                </a:cxn>
                <a:cxn ang="0">
                  <a:pos x="44" y="212"/>
                </a:cxn>
                <a:cxn ang="0">
                  <a:pos x="38" y="196"/>
                </a:cxn>
                <a:cxn ang="0">
                  <a:pos x="44" y="172"/>
                </a:cxn>
                <a:cxn ang="0">
                  <a:pos x="54" y="162"/>
                </a:cxn>
                <a:cxn ang="0">
                  <a:pos x="54" y="156"/>
                </a:cxn>
                <a:cxn ang="0">
                  <a:pos x="44" y="160"/>
                </a:cxn>
                <a:cxn ang="0">
                  <a:pos x="46" y="150"/>
                </a:cxn>
                <a:cxn ang="0">
                  <a:pos x="34" y="164"/>
                </a:cxn>
                <a:cxn ang="0">
                  <a:pos x="30" y="152"/>
                </a:cxn>
                <a:cxn ang="0">
                  <a:pos x="20" y="154"/>
                </a:cxn>
                <a:cxn ang="0">
                  <a:pos x="14" y="144"/>
                </a:cxn>
                <a:cxn ang="0">
                  <a:pos x="32" y="134"/>
                </a:cxn>
                <a:cxn ang="0">
                  <a:pos x="10" y="134"/>
                </a:cxn>
                <a:cxn ang="0">
                  <a:pos x="2" y="110"/>
                </a:cxn>
                <a:cxn ang="0">
                  <a:pos x="0" y="98"/>
                </a:cxn>
                <a:cxn ang="0">
                  <a:pos x="26" y="102"/>
                </a:cxn>
                <a:cxn ang="0">
                  <a:pos x="28" y="94"/>
                </a:cxn>
                <a:cxn ang="0">
                  <a:pos x="12" y="96"/>
                </a:cxn>
                <a:cxn ang="0">
                  <a:pos x="0" y="82"/>
                </a:cxn>
                <a:cxn ang="0">
                  <a:pos x="18" y="80"/>
                </a:cxn>
                <a:cxn ang="0">
                  <a:pos x="8" y="70"/>
                </a:cxn>
                <a:cxn ang="0">
                  <a:pos x="14" y="62"/>
                </a:cxn>
              </a:cxnLst>
              <a:rect l="0" t="0" r="r" b="b"/>
              <a:pathLst>
                <a:path w="150" h="244">
                  <a:moveTo>
                    <a:pt x="14" y="62"/>
                  </a:moveTo>
                  <a:lnTo>
                    <a:pt x="36" y="68"/>
                  </a:lnTo>
                  <a:lnTo>
                    <a:pt x="26" y="56"/>
                  </a:lnTo>
                  <a:lnTo>
                    <a:pt x="18" y="46"/>
                  </a:lnTo>
                  <a:lnTo>
                    <a:pt x="18" y="42"/>
                  </a:lnTo>
                  <a:lnTo>
                    <a:pt x="20" y="38"/>
                  </a:lnTo>
                  <a:lnTo>
                    <a:pt x="18" y="32"/>
                  </a:lnTo>
                  <a:lnTo>
                    <a:pt x="22" y="26"/>
                  </a:lnTo>
                  <a:lnTo>
                    <a:pt x="28" y="32"/>
                  </a:lnTo>
                  <a:lnTo>
                    <a:pt x="30" y="22"/>
                  </a:lnTo>
                  <a:lnTo>
                    <a:pt x="48" y="16"/>
                  </a:lnTo>
                  <a:lnTo>
                    <a:pt x="26" y="12"/>
                  </a:lnTo>
                  <a:lnTo>
                    <a:pt x="22" y="2"/>
                  </a:lnTo>
                  <a:lnTo>
                    <a:pt x="24" y="0"/>
                  </a:lnTo>
                  <a:lnTo>
                    <a:pt x="54" y="4"/>
                  </a:lnTo>
                  <a:lnTo>
                    <a:pt x="62" y="18"/>
                  </a:lnTo>
                  <a:lnTo>
                    <a:pt x="62" y="26"/>
                  </a:lnTo>
                  <a:lnTo>
                    <a:pt x="76" y="60"/>
                  </a:lnTo>
                  <a:lnTo>
                    <a:pt x="74" y="68"/>
                  </a:lnTo>
                  <a:lnTo>
                    <a:pt x="78" y="62"/>
                  </a:lnTo>
                  <a:lnTo>
                    <a:pt x="96" y="70"/>
                  </a:lnTo>
                  <a:lnTo>
                    <a:pt x="98" y="76"/>
                  </a:lnTo>
                  <a:lnTo>
                    <a:pt x="96" y="78"/>
                  </a:lnTo>
                  <a:lnTo>
                    <a:pt x="98" y="84"/>
                  </a:lnTo>
                  <a:lnTo>
                    <a:pt x="98" y="92"/>
                  </a:lnTo>
                  <a:lnTo>
                    <a:pt x="102" y="102"/>
                  </a:lnTo>
                  <a:lnTo>
                    <a:pt x="108" y="100"/>
                  </a:lnTo>
                  <a:lnTo>
                    <a:pt x="102" y="88"/>
                  </a:lnTo>
                  <a:lnTo>
                    <a:pt x="104" y="76"/>
                  </a:lnTo>
                  <a:lnTo>
                    <a:pt x="116" y="80"/>
                  </a:lnTo>
                  <a:lnTo>
                    <a:pt x="116" y="94"/>
                  </a:lnTo>
                  <a:lnTo>
                    <a:pt x="110" y="102"/>
                  </a:lnTo>
                  <a:lnTo>
                    <a:pt x="120" y="104"/>
                  </a:lnTo>
                  <a:lnTo>
                    <a:pt x="122" y="112"/>
                  </a:lnTo>
                  <a:lnTo>
                    <a:pt x="124" y="116"/>
                  </a:lnTo>
                  <a:lnTo>
                    <a:pt x="116" y="140"/>
                  </a:lnTo>
                  <a:lnTo>
                    <a:pt x="126" y="130"/>
                  </a:lnTo>
                  <a:lnTo>
                    <a:pt x="134" y="140"/>
                  </a:lnTo>
                  <a:lnTo>
                    <a:pt x="134" y="148"/>
                  </a:lnTo>
                  <a:lnTo>
                    <a:pt x="140" y="138"/>
                  </a:lnTo>
                  <a:lnTo>
                    <a:pt x="150" y="158"/>
                  </a:lnTo>
                  <a:lnTo>
                    <a:pt x="150" y="164"/>
                  </a:lnTo>
                  <a:lnTo>
                    <a:pt x="128" y="180"/>
                  </a:lnTo>
                  <a:lnTo>
                    <a:pt x="128" y="184"/>
                  </a:lnTo>
                  <a:lnTo>
                    <a:pt x="124" y="188"/>
                  </a:lnTo>
                  <a:lnTo>
                    <a:pt x="122" y="178"/>
                  </a:lnTo>
                  <a:lnTo>
                    <a:pt x="122" y="192"/>
                  </a:lnTo>
                  <a:lnTo>
                    <a:pt x="114" y="208"/>
                  </a:lnTo>
                  <a:lnTo>
                    <a:pt x="110" y="200"/>
                  </a:lnTo>
                  <a:lnTo>
                    <a:pt x="108" y="178"/>
                  </a:lnTo>
                  <a:lnTo>
                    <a:pt x="104" y="196"/>
                  </a:lnTo>
                  <a:lnTo>
                    <a:pt x="106" y="208"/>
                  </a:lnTo>
                  <a:lnTo>
                    <a:pt x="110" y="214"/>
                  </a:lnTo>
                  <a:lnTo>
                    <a:pt x="108" y="220"/>
                  </a:lnTo>
                  <a:lnTo>
                    <a:pt x="100" y="210"/>
                  </a:lnTo>
                  <a:lnTo>
                    <a:pt x="98" y="218"/>
                  </a:lnTo>
                  <a:lnTo>
                    <a:pt x="102" y="226"/>
                  </a:lnTo>
                  <a:lnTo>
                    <a:pt x="100" y="242"/>
                  </a:lnTo>
                  <a:lnTo>
                    <a:pt x="82" y="212"/>
                  </a:lnTo>
                  <a:lnTo>
                    <a:pt x="80" y="216"/>
                  </a:lnTo>
                  <a:lnTo>
                    <a:pt x="92" y="242"/>
                  </a:lnTo>
                  <a:lnTo>
                    <a:pt x="82" y="232"/>
                  </a:lnTo>
                  <a:lnTo>
                    <a:pt x="76" y="232"/>
                  </a:lnTo>
                  <a:lnTo>
                    <a:pt x="82" y="238"/>
                  </a:lnTo>
                  <a:lnTo>
                    <a:pt x="82" y="244"/>
                  </a:lnTo>
                  <a:lnTo>
                    <a:pt x="56" y="238"/>
                  </a:lnTo>
                  <a:lnTo>
                    <a:pt x="54" y="234"/>
                  </a:lnTo>
                  <a:lnTo>
                    <a:pt x="54" y="230"/>
                  </a:lnTo>
                  <a:lnTo>
                    <a:pt x="50" y="232"/>
                  </a:lnTo>
                  <a:lnTo>
                    <a:pt x="46" y="220"/>
                  </a:lnTo>
                  <a:lnTo>
                    <a:pt x="62" y="216"/>
                  </a:lnTo>
                  <a:lnTo>
                    <a:pt x="44" y="212"/>
                  </a:lnTo>
                  <a:lnTo>
                    <a:pt x="40" y="200"/>
                  </a:lnTo>
                  <a:lnTo>
                    <a:pt x="38" y="196"/>
                  </a:lnTo>
                  <a:lnTo>
                    <a:pt x="34" y="184"/>
                  </a:lnTo>
                  <a:lnTo>
                    <a:pt x="44" y="172"/>
                  </a:lnTo>
                  <a:lnTo>
                    <a:pt x="58" y="168"/>
                  </a:lnTo>
                  <a:lnTo>
                    <a:pt x="54" y="162"/>
                  </a:lnTo>
                  <a:lnTo>
                    <a:pt x="58" y="158"/>
                  </a:lnTo>
                  <a:lnTo>
                    <a:pt x="54" y="156"/>
                  </a:lnTo>
                  <a:lnTo>
                    <a:pt x="56" y="152"/>
                  </a:lnTo>
                  <a:lnTo>
                    <a:pt x="44" y="160"/>
                  </a:lnTo>
                  <a:lnTo>
                    <a:pt x="44" y="158"/>
                  </a:lnTo>
                  <a:lnTo>
                    <a:pt x="46" y="150"/>
                  </a:lnTo>
                  <a:lnTo>
                    <a:pt x="38" y="166"/>
                  </a:lnTo>
                  <a:lnTo>
                    <a:pt x="34" y="164"/>
                  </a:lnTo>
                  <a:lnTo>
                    <a:pt x="38" y="154"/>
                  </a:lnTo>
                  <a:lnTo>
                    <a:pt x="30" y="152"/>
                  </a:lnTo>
                  <a:lnTo>
                    <a:pt x="22" y="166"/>
                  </a:lnTo>
                  <a:lnTo>
                    <a:pt x="20" y="154"/>
                  </a:lnTo>
                  <a:lnTo>
                    <a:pt x="12" y="152"/>
                  </a:lnTo>
                  <a:lnTo>
                    <a:pt x="14" y="144"/>
                  </a:lnTo>
                  <a:lnTo>
                    <a:pt x="28" y="142"/>
                  </a:lnTo>
                  <a:lnTo>
                    <a:pt x="32" y="134"/>
                  </a:lnTo>
                  <a:lnTo>
                    <a:pt x="28" y="138"/>
                  </a:lnTo>
                  <a:lnTo>
                    <a:pt x="10" y="134"/>
                  </a:lnTo>
                  <a:lnTo>
                    <a:pt x="2" y="118"/>
                  </a:lnTo>
                  <a:lnTo>
                    <a:pt x="2" y="110"/>
                  </a:lnTo>
                  <a:lnTo>
                    <a:pt x="2" y="106"/>
                  </a:lnTo>
                  <a:lnTo>
                    <a:pt x="0" y="98"/>
                  </a:lnTo>
                  <a:lnTo>
                    <a:pt x="30" y="112"/>
                  </a:lnTo>
                  <a:lnTo>
                    <a:pt x="26" y="102"/>
                  </a:lnTo>
                  <a:lnTo>
                    <a:pt x="36" y="98"/>
                  </a:lnTo>
                  <a:lnTo>
                    <a:pt x="28" y="94"/>
                  </a:lnTo>
                  <a:lnTo>
                    <a:pt x="20" y="102"/>
                  </a:lnTo>
                  <a:lnTo>
                    <a:pt x="12" y="96"/>
                  </a:lnTo>
                  <a:lnTo>
                    <a:pt x="2" y="88"/>
                  </a:lnTo>
                  <a:lnTo>
                    <a:pt x="0" y="82"/>
                  </a:lnTo>
                  <a:lnTo>
                    <a:pt x="2" y="80"/>
                  </a:lnTo>
                  <a:lnTo>
                    <a:pt x="18" y="80"/>
                  </a:lnTo>
                  <a:lnTo>
                    <a:pt x="6" y="72"/>
                  </a:lnTo>
                  <a:lnTo>
                    <a:pt x="8" y="70"/>
                  </a:lnTo>
                  <a:lnTo>
                    <a:pt x="6" y="62"/>
                  </a:lnTo>
                  <a:lnTo>
                    <a:pt x="14" y="62"/>
                  </a:lnTo>
                  <a:lnTo>
                    <a:pt x="14" y="6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5" name="Freeform 598">
              <a:extLst>
                <a:ext uri="{FF2B5EF4-FFF2-40B4-BE49-F238E27FC236}">
                  <a16:creationId xmlns:a16="http://schemas.microsoft.com/office/drawing/2014/main" xmlns="" id="{09AAC580-6271-4AFB-B269-1A7C76464EA8}"/>
                </a:ext>
              </a:extLst>
            </p:cNvPr>
            <p:cNvSpPr>
              <a:spLocks/>
            </p:cNvSpPr>
            <p:nvPr/>
          </p:nvSpPr>
          <p:spPr bwMode="auto">
            <a:xfrm>
              <a:off x="2303463" y="1754188"/>
              <a:ext cx="63500" cy="38100"/>
            </a:xfrm>
            <a:custGeom>
              <a:avLst/>
              <a:gdLst/>
              <a:ahLst/>
              <a:cxnLst>
                <a:cxn ang="0">
                  <a:pos x="16" y="4"/>
                </a:cxn>
                <a:cxn ang="0">
                  <a:pos x="34" y="4"/>
                </a:cxn>
                <a:cxn ang="0">
                  <a:pos x="40" y="10"/>
                </a:cxn>
                <a:cxn ang="0">
                  <a:pos x="36" y="14"/>
                </a:cxn>
                <a:cxn ang="0">
                  <a:pos x="38" y="22"/>
                </a:cxn>
                <a:cxn ang="0">
                  <a:pos x="36" y="24"/>
                </a:cxn>
                <a:cxn ang="0">
                  <a:pos x="16" y="24"/>
                </a:cxn>
                <a:cxn ang="0">
                  <a:pos x="4" y="18"/>
                </a:cxn>
                <a:cxn ang="0">
                  <a:pos x="0" y="10"/>
                </a:cxn>
                <a:cxn ang="0">
                  <a:pos x="10" y="0"/>
                </a:cxn>
                <a:cxn ang="0">
                  <a:pos x="16" y="4"/>
                </a:cxn>
                <a:cxn ang="0">
                  <a:pos x="16" y="4"/>
                </a:cxn>
              </a:cxnLst>
              <a:rect l="0" t="0" r="r" b="b"/>
              <a:pathLst>
                <a:path w="40" h="24">
                  <a:moveTo>
                    <a:pt x="16" y="4"/>
                  </a:moveTo>
                  <a:lnTo>
                    <a:pt x="34" y="4"/>
                  </a:lnTo>
                  <a:lnTo>
                    <a:pt x="40" y="10"/>
                  </a:lnTo>
                  <a:lnTo>
                    <a:pt x="36" y="14"/>
                  </a:lnTo>
                  <a:lnTo>
                    <a:pt x="38" y="22"/>
                  </a:lnTo>
                  <a:lnTo>
                    <a:pt x="36" y="24"/>
                  </a:lnTo>
                  <a:lnTo>
                    <a:pt x="16" y="24"/>
                  </a:lnTo>
                  <a:lnTo>
                    <a:pt x="4" y="18"/>
                  </a:lnTo>
                  <a:lnTo>
                    <a:pt x="0" y="10"/>
                  </a:lnTo>
                  <a:lnTo>
                    <a:pt x="10" y="0"/>
                  </a:lnTo>
                  <a:lnTo>
                    <a:pt x="16" y="4"/>
                  </a:lnTo>
                  <a:lnTo>
                    <a:pt x="16"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6" name="Freeform 599">
              <a:extLst>
                <a:ext uri="{FF2B5EF4-FFF2-40B4-BE49-F238E27FC236}">
                  <a16:creationId xmlns:a16="http://schemas.microsoft.com/office/drawing/2014/main" xmlns="" id="{9D76073E-491B-471E-BB87-602623E72917}"/>
                </a:ext>
              </a:extLst>
            </p:cNvPr>
            <p:cNvSpPr>
              <a:spLocks/>
            </p:cNvSpPr>
            <p:nvPr/>
          </p:nvSpPr>
          <p:spPr bwMode="auto">
            <a:xfrm>
              <a:off x="2287588" y="1827213"/>
              <a:ext cx="365125" cy="225425"/>
            </a:xfrm>
            <a:custGeom>
              <a:avLst/>
              <a:gdLst/>
              <a:ahLst/>
              <a:cxnLst>
                <a:cxn ang="0">
                  <a:pos x="2" y="6"/>
                </a:cxn>
                <a:cxn ang="0">
                  <a:pos x="0" y="18"/>
                </a:cxn>
                <a:cxn ang="0">
                  <a:pos x="24" y="40"/>
                </a:cxn>
                <a:cxn ang="0">
                  <a:pos x="40" y="48"/>
                </a:cxn>
                <a:cxn ang="0">
                  <a:pos x="56" y="62"/>
                </a:cxn>
                <a:cxn ang="0">
                  <a:pos x="64" y="84"/>
                </a:cxn>
                <a:cxn ang="0">
                  <a:pos x="58" y="104"/>
                </a:cxn>
                <a:cxn ang="0">
                  <a:pos x="62" y="124"/>
                </a:cxn>
                <a:cxn ang="0">
                  <a:pos x="74" y="132"/>
                </a:cxn>
                <a:cxn ang="0">
                  <a:pos x="78" y="128"/>
                </a:cxn>
                <a:cxn ang="0">
                  <a:pos x="86" y="134"/>
                </a:cxn>
                <a:cxn ang="0">
                  <a:pos x="102" y="134"/>
                </a:cxn>
                <a:cxn ang="0">
                  <a:pos x="102" y="124"/>
                </a:cxn>
                <a:cxn ang="0">
                  <a:pos x="108" y="124"/>
                </a:cxn>
                <a:cxn ang="0">
                  <a:pos x="114" y="142"/>
                </a:cxn>
                <a:cxn ang="0">
                  <a:pos x="136" y="140"/>
                </a:cxn>
                <a:cxn ang="0">
                  <a:pos x="142" y="136"/>
                </a:cxn>
                <a:cxn ang="0">
                  <a:pos x="152" y="132"/>
                </a:cxn>
                <a:cxn ang="0">
                  <a:pos x="158" y="130"/>
                </a:cxn>
                <a:cxn ang="0">
                  <a:pos x="182" y="126"/>
                </a:cxn>
                <a:cxn ang="0">
                  <a:pos x="184" y="124"/>
                </a:cxn>
                <a:cxn ang="0">
                  <a:pos x="192" y="136"/>
                </a:cxn>
                <a:cxn ang="0">
                  <a:pos x="224" y="128"/>
                </a:cxn>
                <a:cxn ang="0">
                  <a:pos x="218" y="112"/>
                </a:cxn>
                <a:cxn ang="0">
                  <a:pos x="228" y="86"/>
                </a:cxn>
                <a:cxn ang="0">
                  <a:pos x="222" y="80"/>
                </a:cxn>
                <a:cxn ang="0">
                  <a:pos x="194" y="68"/>
                </a:cxn>
                <a:cxn ang="0">
                  <a:pos x="164" y="80"/>
                </a:cxn>
                <a:cxn ang="0">
                  <a:pos x="156" y="86"/>
                </a:cxn>
                <a:cxn ang="0">
                  <a:pos x="150" y="94"/>
                </a:cxn>
                <a:cxn ang="0">
                  <a:pos x="124" y="82"/>
                </a:cxn>
                <a:cxn ang="0">
                  <a:pos x="114" y="90"/>
                </a:cxn>
                <a:cxn ang="0">
                  <a:pos x="106" y="82"/>
                </a:cxn>
                <a:cxn ang="0">
                  <a:pos x="102" y="86"/>
                </a:cxn>
                <a:cxn ang="0">
                  <a:pos x="100" y="70"/>
                </a:cxn>
                <a:cxn ang="0">
                  <a:pos x="92" y="64"/>
                </a:cxn>
                <a:cxn ang="0">
                  <a:pos x="86" y="62"/>
                </a:cxn>
                <a:cxn ang="0">
                  <a:pos x="86" y="56"/>
                </a:cxn>
                <a:cxn ang="0">
                  <a:pos x="102" y="44"/>
                </a:cxn>
                <a:cxn ang="0">
                  <a:pos x="72" y="20"/>
                </a:cxn>
                <a:cxn ang="0">
                  <a:pos x="46" y="28"/>
                </a:cxn>
                <a:cxn ang="0">
                  <a:pos x="42" y="6"/>
                </a:cxn>
                <a:cxn ang="0">
                  <a:pos x="26" y="0"/>
                </a:cxn>
              </a:cxnLst>
              <a:rect l="0" t="0" r="r" b="b"/>
              <a:pathLst>
                <a:path w="230" h="142">
                  <a:moveTo>
                    <a:pt x="26" y="0"/>
                  </a:moveTo>
                  <a:lnTo>
                    <a:pt x="6" y="0"/>
                  </a:lnTo>
                  <a:lnTo>
                    <a:pt x="2" y="6"/>
                  </a:lnTo>
                  <a:lnTo>
                    <a:pt x="10" y="16"/>
                  </a:lnTo>
                  <a:lnTo>
                    <a:pt x="2" y="12"/>
                  </a:lnTo>
                  <a:lnTo>
                    <a:pt x="0" y="18"/>
                  </a:lnTo>
                  <a:lnTo>
                    <a:pt x="12" y="26"/>
                  </a:lnTo>
                  <a:lnTo>
                    <a:pt x="18" y="38"/>
                  </a:lnTo>
                  <a:lnTo>
                    <a:pt x="24" y="40"/>
                  </a:lnTo>
                  <a:lnTo>
                    <a:pt x="26" y="48"/>
                  </a:lnTo>
                  <a:lnTo>
                    <a:pt x="28" y="44"/>
                  </a:lnTo>
                  <a:lnTo>
                    <a:pt x="40" y="48"/>
                  </a:lnTo>
                  <a:lnTo>
                    <a:pt x="50" y="42"/>
                  </a:lnTo>
                  <a:lnTo>
                    <a:pt x="54" y="54"/>
                  </a:lnTo>
                  <a:lnTo>
                    <a:pt x="56" y="62"/>
                  </a:lnTo>
                  <a:lnTo>
                    <a:pt x="62" y="72"/>
                  </a:lnTo>
                  <a:lnTo>
                    <a:pt x="64" y="82"/>
                  </a:lnTo>
                  <a:lnTo>
                    <a:pt x="64" y="84"/>
                  </a:lnTo>
                  <a:lnTo>
                    <a:pt x="58" y="94"/>
                  </a:lnTo>
                  <a:lnTo>
                    <a:pt x="60" y="94"/>
                  </a:lnTo>
                  <a:lnTo>
                    <a:pt x="58" y="104"/>
                  </a:lnTo>
                  <a:lnTo>
                    <a:pt x="68" y="110"/>
                  </a:lnTo>
                  <a:lnTo>
                    <a:pt x="62" y="114"/>
                  </a:lnTo>
                  <a:lnTo>
                    <a:pt x="62" y="124"/>
                  </a:lnTo>
                  <a:lnTo>
                    <a:pt x="68" y="130"/>
                  </a:lnTo>
                  <a:lnTo>
                    <a:pt x="70" y="134"/>
                  </a:lnTo>
                  <a:lnTo>
                    <a:pt x="74" y="132"/>
                  </a:lnTo>
                  <a:lnTo>
                    <a:pt x="74" y="128"/>
                  </a:lnTo>
                  <a:lnTo>
                    <a:pt x="80" y="124"/>
                  </a:lnTo>
                  <a:lnTo>
                    <a:pt x="78" y="128"/>
                  </a:lnTo>
                  <a:lnTo>
                    <a:pt x="82" y="134"/>
                  </a:lnTo>
                  <a:lnTo>
                    <a:pt x="82" y="128"/>
                  </a:lnTo>
                  <a:lnTo>
                    <a:pt x="86" y="134"/>
                  </a:lnTo>
                  <a:lnTo>
                    <a:pt x="86" y="136"/>
                  </a:lnTo>
                  <a:lnTo>
                    <a:pt x="96" y="138"/>
                  </a:lnTo>
                  <a:lnTo>
                    <a:pt x="102" y="134"/>
                  </a:lnTo>
                  <a:lnTo>
                    <a:pt x="98" y="126"/>
                  </a:lnTo>
                  <a:lnTo>
                    <a:pt x="102" y="126"/>
                  </a:lnTo>
                  <a:lnTo>
                    <a:pt x="102" y="124"/>
                  </a:lnTo>
                  <a:lnTo>
                    <a:pt x="106" y="132"/>
                  </a:lnTo>
                  <a:lnTo>
                    <a:pt x="108" y="124"/>
                  </a:lnTo>
                  <a:lnTo>
                    <a:pt x="108" y="124"/>
                  </a:lnTo>
                  <a:lnTo>
                    <a:pt x="112" y="126"/>
                  </a:lnTo>
                  <a:lnTo>
                    <a:pt x="110" y="140"/>
                  </a:lnTo>
                  <a:lnTo>
                    <a:pt x="114" y="142"/>
                  </a:lnTo>
                  <a:lnTo>
                    <a:pt x="124" y="142"/>
                  </a:lnTo>
                  <a:lnTo>
                    <a:pt x="136" y="142"/>
                  </a:lnTo>
                  <a:lnTo>
                    <a:pt x="136" y="140"/>
                  </a:lnTo>
                  <a:lnTo>
                    <a:pt x="134" y="136"/>
                  </a:lnTo>
                  <a:lnTo>
                    <a:pt x="140" y="140"/>
                  </a:lnTo>
                  <a:lnTo>
                    <a:pt x="142" y="136"/>
                  </a:lnTo>
                  <a:lnTo>
                    <a:pt x="144" y="142"/>
                  </a:lnTo>
                  <a:lnTo>
                    <a:pt x="152" y="138"/>
                  </a:lnTo>
                  <a:lnTo>
                    <a:pt x="152" y="132"/>
                  </a:lnTo>
                  <a:lnTo>
                    <a:pt x="156" y="140"/>
                  </a:lnTo>
                  <a:lnTo>
                    <a:pt x="158" y="136"/>
                  </a:lnTo>
                  <a:lnTo>
                    <a:pt x="158" y="130"/>
                  </a:lnTo>
                  <a:lnTo>
                    <a:pt x="160" y="138"/>
                  </a:lnTo>
                  <a:lnTo>
                    <a:pt x="178" y="136"/>
                  </a:lnTo>
                  <a:lnTo>
                    <a:pt x="182" y="126"/>
                  </a:lnTo>
                  <a:lnTo>
                    <a:pt x="174" y="118"/>
                  </a:lnTo>
                  <a:lnTo>
                    <a:pt x="178" y="118"/>
                  </a:lnTo>
                  <a:lnTo>
                    <a:pt x="184" y="124"/>
                  </a:lnTo>
                  <a:lnTo>
                    <a:pt x="184" y="134"/>
                  </a:lnTo>
                  <a:lnTo>
                    <a:pt x="190" y="140"/>
                  </a:lnTo>
                  <a:lnTo>
                    <a:pt x="192" y="136"/>
                  </a:lnTo>
                  <a:lnTo>
                    <a:pt x="202" y="142"/>
                  </a:lnTo>
                  <a:lnTo>
                    <a:pt x="224" y="136"/>
                  </a:lnTo>
                  <a:lnTo>
                    <a:pt x="224" y="128"/>
                  </a:lnTo>
                  <a:lnTo>
                    <a:pt x="224" y="124"/>
                  </a:lnTo>
                  <a:lnTo>
                    <a:pt x="218" y="118"/>
                  </a:lnTo>
                  <a:lnTo>
                    <a:pt x="218" y="112"/>
                  </a:lnTo>
                  <a:lnTo>
                    <a:pt x="230" y="98"/>
                  </a:lnTo>
                  <a:lnTo>
                    <a:pt x="230" y="90"/>
                  </a:lnTo>
                  <a:lnTo>
                    <a:pt x="228" y="86"/>
                  </a:lnTo>
                  <a:lnTo>
                    <a:pt x="220" y="86"/>
                  </a:lnTo>
                  <a:lnTo>
                    <a:pt x="222" y="84"/>
                  </a:lnTo>
                  <a:lnTo>
                    <a:pt x="222" y="80"/>
                  </a:lnTo>
                  <a:lnTo>
                    <a:pt x="210" y="78"/>
                  </a:lnTo>
                  <a:lnTo>
                    <a:pt x="210" y="70"/>
                  </a:lnTo>
                  <a:lnTo>
                    <a:pt x="194" y="68"/>
                  </a:lnTo>
                  <a:lnTo>
                    <a:pt x="184" y="74"/>
                  </a:lnTo>
                  <a:lnTo>
                    <a:pt x="174" y="70"/>
                  </a:lnTo>
                  <a:lnTo>
                    <a:pt x="164" y="80"/>
                  </a:lnTo>
                  <a:lnTo>
                    <a:pt x="158" y="80"/>
                  </a:lnTo>
                  <a:lnTo>
                    <a:pt x="156" y="82"/>
                  </a:lnTo>
                  <a:lnTo>
                    <a:pt x="156" y="86"/>
                  </a:lnTo>
                  <a:lnTo>
                    <a:pt x="152" y="82"/>
                  </a:lnTo>
                  <a:lnTo>
                    <a:pt x="142" y="88"/>
                  </a:lnTo>
                  <a:lnTo>
                    <a:pt x="150" y="94"/>
                  </a:lnTo>
                  <a:lnTo>
                    <a:pt x="136" y="96"/>
                  </a:lnTo>
                  <a:lnTo>
                    <a:pt x="138" y="94"/>
                  </a:lnTo>
                  <a:lnTo>
                    <a:pt x="124" y="82"/>
                  </a:lnTo>
                  <a:lnTo>
                    <a:pt x="122" y="92"/>
                  </a:lnTo>
                  <a:lnTo>
                    <a:pt x="120" y="84"/>
                  </a:lnTo>
                  <a:lnTo>
                    <a:pt x="114" y="90"/>
                  </a:lnTo>
                  <a:lnTo>
                    <a:pt x="114" y="86"/>
                  </a:lnTo>
                  <a:lnTo>
                    <a:pt x="108" y="80"/>
                  </a:lnTo>
                  <a:lnTo>
                    <a:pt x="106" y="82"/>
                  </a:lnTo>
                  <a:lnTo>
                    <a:pt x="106" y="90"/>
                  </a:lnTo>
                  <a:lnTo>
                    <a:pt x="106" y="94"/>
                  </a:lnTo>
                  <a:lnTo>
                    <a:pt x="102" y="86"/>
                  </a:lnTo>
                  <a:lnTo>
                    <a:pt x="100" y="82"/>
                  </a:lnTo>
                  <a:lnTo>
                    <a:pt x="102" y="74"/>
                  </a:lnTo>
                  <a:lnTo>
                    <a:pt x="100" y="70"/>
                  </a:lnTo>
                  <a:lnTo>
                    <a:pt x="92" y="72"/>
                  </a:lnTo>
                  <a:lnTo>
                    <a:pt x="94" y="70"/>
                  </a:lnTo>
                  <a:lnTo>
                    <a:pt x="92" y="64"/>
                  </a:lnTo>
                  <a:lnTo>
                    <a:pt x="74" y="74"/>
                  </a:lnTo>
                  <a:lnTo>
                    <a:pt x="76" y="64"/>
                  </a:lnTo>
                  <a:lnTo>
                    <a:pt x="86" y="62"/>
                  </a:lnTo>
                  <a:lnTo>
                    <a:pt x="70" y="54"/>
                  </a:lnTo>
                  <a:lnTo>
                    <a:pt x="72" y="48"/>
                  </a:lnTo>
                  <a:lnTo>
                    <a:pt x="86" y="56"/>
                  </a:lnTo>
                  <a:lnTo>
                    <a:pt x="98" y="54"/>
                  </a:lnTo>
                  <a:lnTo>
                    <a:pt x="102" y="52"/>
                  </a:lnTo>
                  <a:lnTo>
                    <a:pt x="102" y="44"/>
                  </a:lnTo>
                  <a:lnTo>
                    <a:pt x="86" y="36"/>
                  </a:lnTo>
                  <a:lnTo>
                    <a:pt x="84" y="28"/>
                  </a:lnTo>
                  <a:lnTo>
                    <a:pt x="72" y="20"/>
                  </a:lnTo>
                  <a:lnTo>
                    <a:pt x="52" y="26"/>
                  </a:lnTo>
                  <a:lnTo>
                    <a:pt x="44" y="38"/>
                  </a:lnTo>
                  <a:lnTo>
                    <a:pt x="46" y="28"/>
                  </a:lnTo>
                  <a:lnTo>
                    <a:pt x="48" y="18"/>
                  </a:lnTo>
                  <a:lnTo>
                    <a:pt x="46" y="14"/>
                  </a:lnTo>
                  <a:lnTo>
                    <a:pt x="42" y="6"/>
                  </a:lnTo>
                  <a:lnTo>
                    <a:pt x="34" y="8"/>
                  </a:lnTo>
                  <a:lnTo>
                    <a:pt x="26" y="0"/>
                  </a:lnTo>
                  <a:lnTo>
                    <a:pt x="2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7" name="Freeform 600">
              <a:extLst>
                <a:ext uri="{FF2B5EF4-FFF2-40B4-BE49-F238E27FC236}">
                  <a16:creationId xmlns:a16="http://schemas.microsoft.com/office/drawing/2014/main" xmlns="" id="{9E1B144C-62C1-4C10-B627-811DAD51FA8A}"/>
                </a:ext>
              </a:extLst>
            </p:cNvPr>
            <p:cNvSpPr>
              <a:spLocks/>
            </p:cNvSpPr>
            <p:nvPr/>
          </p:nvSpPr>
          <p:spPr bwMode="auto">
            <a:xfrm>
              <a:off x="2649538" y="1916113"/>
              <a:ext cx="19050" cy="22225"/>
            </a:xfrm>
            <a:custGeom>
              <a:avLst/>
              <a:gdLst/>
              <a:ahLst/>
              <a:cxnLst>
                <a:cxn ang="0">
                  <a:pos x="10" y="2"/>
                </a:cxn>
                <a:cxn ang="0">
                  <a:pos x="8" y="8"/>
                </a:cxn>
                <a:cxn ang="0">
                  <a:pos x="12" y="14"/>
                </a:cxn>
                <a:cxn ang="0">
                  <a:pos x="0" y="14"/>
                </a:cxn>
                <a:cxn ang="0">
                  <a:pos x="6" y="0"/>
                </a:cxn>
                <a:cxn ang="0">
                  <a:pos x="10" y="2"/>
                </a:cxn>
                <a:cxn ang="0">
                  <a:pos x="10" y="2"/>
                </a:cxn>
              </a:cxnLst>
              <a:rect l="0" t="0" r="r" b="b"/>
              <a:pathLst>
                <a:path w="12" h="14">
                  <a:moveTo>
                    <a:pt x="10" y="2"/>
                  </a:moveTo>
                  <a:lnTo>
                    <a:pt x="8" y="8"/>
                  </a:lnTo>
                  <a:lnTo>
                    <a:pt x="12" y="14"/>
                  </a:lnTo>
                  <a:lnTo>
                    <a:pt x="0" y="14"/>
                  </a:lnTo>
                  <a:lnTo>
                    <a:pt x="6" y="0"/>
                  </a:lnTo>
                  <a:lnTo>
                    <a:pt x="10" y="2"/>
                  </a:lnTo>
                  <a:lnTo>
                    <a:pt x="1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8" name="Freeform 601">
              <a:extLst>
                <a:ext uri="{FF2B5EF4-FFF2-40B4-BE49-F238E27FC236}">
                  <a16:creationId xmlns:a16="http://schemas.microsoft.com/office/drawing/2014/main" xmlns="" id="{F89AFF48-BBF7-4D87-A38B-CD8B1EE7E192}"/>
                </a:ext>
              </a:extLst>
            </p:cNvPr>
            <p:cNvSpPr>
              <a:spLocks/>
            </p:cNvSpPr>
            <p:nvPr/>
          </p:nvSpPr>
          <p:spPr bwMode="auto">
            <a:xfrm>
              <a:off x="2636838" y="2005013"/>
              <a:ext cx="22225" cy="19050"/>
            </a:xfrm>
            <a:custGeom>
              <a:avLst/>
              <a:gdLst/>
              <a:ahLst/>
              <a:cxnLst>
                <a:cxn ang="0">
                  <a:pos x="12" y="10"/>
                </a:cxn>
                <a:cxn ang="0">
                  <a:pos x="14" y="6"/>
                </a:cxn>
                <a:cxn ang="0">
                  <a:pos x="12" y="0"/>
                </a:cxn>
                <a:cxn ang="0">
                  <a:pos x="0" y="4"/>
                </a:cxn>
                <a:cxn ang="0">
                  <a:pos x="6" y="12"/>
                </a:cxn>
                <a:cxn ang="0">
                  <a:pos x="12" y="10"/>
                </a:cxn>
                <a:cxn ang="0">
                  <a:pos x="12" y="10"/>
                </a:cxn>
              </a:cxnLst>
              <a:rect l="0" t="0" r="r" b="b"/>
              <a:pathLst>
                <a:path w="14" h="12">
                  <a:moveTo>
                    <a:pt x="12" y="10"/>
                  </a:moveTo>
                  <a:lnTo>
                    <a:pt x="14" y="6"/>
                  </a:lnTo>
                  <a:lnTo>
                    <a:pt x="12" y="0"/>
                  </a:lnTo>
                  <a:lnTo>
                    <a:pt x="0" y="4"/>
                  </a:lnTo>
                  <a:lnTo>
                    <a:pt x="6" y="12"/>
                  </a:lnTo>
                  <a:lnTo>
                    <a:pt x="12" y="10"/>
                  </a:lnTo>
                  <a:lnTo>
                    <a:pt x="1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29" name="Freeform 602">
              <a:extLst>
                <a:ext uri="{FF2B5EF4-FFF2-40B4-BE49-F238E27FC236}">
                  <a16:creationId xmlns:a16="http://schemas.microsoft.com/office/drawing/2014/main" xmlns="" id="{2FA40D8E-B6D8-4949-95A7-23ACD006DDD4}"/>
                </a:ext>
              </a:extLst>
            </p:cNvPr>
            <p:cNvSpPr>
              <a:spLocks/>
            </p:cNvSpPr>
            <p:nvPr/>
          </p:nvSpPr>
          <p:spPr bwMode="auto">
            <a:xfrm>
              <a:off x="2297113" y="1951038"/>
              <a:ext cx="63500" cy="85725"/>
            </a:xfrm>
            <a:custGeom>
              <a:avLst/>
              <a:gdLst/>
              <a:ahLst/>
              <a:cxnLst>
                <a:cxn ang="0">
                  <a:pos x="20" y="0"/>
                </a:cxn>
                <a:cxn ang="0">
                  <a:pos x="40" y="24"/>
                </a:cxn>
                <a:cxn ang="0">
                  <a:pos x="38" y="26"/>
                </a:cxn>
                <a:cxn ang="0">
                  <a:pos x="40" y="50"/>
                </a:cxn>
                <a:cxn ang="0">
                  <a:pos x="24" y="54"/>
                </a:cxn>
                <a:cxn ang="0">
                  <a:pos x="16" y="44"/>
                </a:cxn>
                <a:cxn ang="0">
                  <a:pos x="8" y="42"/>
                </a:cxn>
                <a:cxn ang="0">
                  <a:pos x="6" y="38"/>
                </a:cxn>
                <a:cxn ang="0">
                  <a:pos x="8" y="34"/>
                </a:cxn>
                <a:cxn ang="0">
                  <a:pos x="4" y="38"/>
                </a:cxn>
                <a:cxn ang="0">
                  <a:pos x="2" y="34"/>
                </a:cxn>
                <a:cxn ang="0">
                  <a:pos x="0" y="24"/>
                </a:cxn>
                <a:cxn ang="0">
                  <a:pos x="6" y="20"/>
                </a:cxn>
                <a:cxn ang="0">
                  <a:pos x="8" y="18"/>
                </a:cxn>
                <a:cxn ang="0">
                  <a:pos x="6" y="16"/>
                </a:cxn>
                <a:cxn ang="0">
                  <a:pos x="6" y="12"/>
                </a:cxn>
                <a:cxn ang="0">
                  <a:pos x="10" y="10"/>
                </a:cxn>
                <a:cxn ang="0">
                  <a:pos x="10" y="6"/>
                </a:cxn>
                <a:cxn ang="0">
                  <a:pos x="16" y="0"/>
                </a:cxn>
                <a:cxn ang="0">
                  <a:pos x="20" y="0"/>
                </a:cxn>
                <a:cxn ang="0">
                  <a:pos x="20" y="0"/>
                </a:cxn>
              </a:cxnLst>
              <a:rect l="0" t="0" r="r" b="b"/>
              <a:pathLst>
                <a:path w="40" h="54">
                  <a:moveTo>
                    <a:pt x="20" y="0"/>
                  </a:moveTo>
                  <a:lnTo>
                    <a:pt x="40" y="24"/>
                  </a:lnTo>
                  <a:lnTo>
                    <a:pt x="38" y="26"/>
                  </a:lnTo>
                  <a:lnTo>
                    <a:pt x="40" y="50"/>
                  </a:lnTo>
                  <a:lnTo>
                    <a:pt x="24" y="54"/>
                  </a:lnTo>
                  <a:lnTo>
                    <a:pt x="16" y="44"/>
                  </a:lnTo>
                  <a:lnTo>
                    <a:pt x="8" y="42"/>
                  </a:lnTo>
                  <a:lnTo>
                    <a:pt x="6" y="38"/>
                  </a:lnTo>
                  <a:lnTo>
                    <a:pt x="8" y="34"/>
                  </a:lnTo>
                  <a:lnTo>
                    <a:pt x="4" y="38"/>
                  </a:lnTo>
                  <a:lnTo>
                    <a:pt x="2" y="34"/>
                  </a:lnTo>
                  <a:lnTo>
                    <a:pt x="0" y="24"/>
                  </a:lnTo>
                  <a:lnTo>
                    <a:pt x="6" y="20"/>
                  </a:lnTo>
                  <a:lnTo>
                    <a:pt x="8" y="18"/>
                  </a:lnTo>
                  <a:lnTo>
                    <a:pt x="6" y="16"/>
                  </a:lnTo>
                  <a:lnTo>
                    <a:pt x="6" y="12"/>
                  </a:lnTo>
                  <a:lnTo>
                    <a:pt x="10" y="10"/>
                  </a:lnTo>
                  <a:lnTo>
                    <a:pt x="10" y="6"/>
                  </a:lnTo>
                  <a:lnTo>
                    <a:pt x="16" y="0"/>
                  </a:lnTo>
                  <a:lnTo>
                    <a:pt x="20" y="0"/>
                  </a:lnTo>
                  <a:lnTo>
                    <a:pt x="2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0" name="Freeform 603">
              <a:extLst>
                <a:ext uri="{FF2B5EF4-FFF2-40B4-BE49-F238E27FC236}">
                  <a16:creationId xmlns:a16="http://schemas.microsoft.com/office/drawing/2014/main" xmlns="" id="{21C82AF8-5D93-4842-9CF0-85769F39CDA2}"/>
                </a:ext>
              </a:extLst>
            </p:cNvPr>
            <p:cNvSpPr>
              <a:spLocks/>
            </p:cNvSpPr>
            <p:nvPr/>
          </p:nvSpPr>
          <p:spPr bwMode="auto">
            <a:xfrm>
              <a:off x="2316163" y="2074863"/>
              <a:ext cx="114300" cy="158750"/>
            </a:xfrm>
            <a:custGeom>
              <a:avLst/>
              <a:gdLst/>
              <a:ahLst/>
              <a:cxnLst>
                <a:cxn ang="0">
                  <a:pos x="8" y="4"/>
                </a:cxn>
                <a:cxn ang="0">
                  <a:pos x="28" y="0"/>
                </a:cxn>
                <a:cxn ang="0">
                  <a:pos x="42" y="4"/>
                </a:cxn>
                <a:cxn ang="0">
                  <a:pos x="44" y="10"/>
                </a:cxn>
                <a:cxn ang="0">
                  <a:pos x="54" y="6"/>
                </a:cxn>
                <a:cxn ang="0">
                  <a:pos x="72" y="12"/>
                </a:cxn>
                <a:cxn ang="0">
                  <a:pos x="66" y="28"/>
                </a:cxn>
                <a:cxn ang="0">
                  <a:pos x="60" y="28"/>
                </a:cxn>
                <a:cxn ang="0">
                  <a:pos x="62" y="34"/>
                </a:cxn>
                <a:cxn ang="0">
                  <a:pos x="60" y="42"/>
                </a:cxn>
                <a:cxn ang="0">
                  <a:pos x="54" y="44"/>
                </a:cxn>
                <a:cxn ang="0">
                  <a:pos x="56" y="46"/>
                </a:cxn>
                <a:cxn ang="0">
                  <a:pos x="56" y="50"/>
                </a:cxn>
                <a:cxn ang="0">
                  <a:pos x="46" y="68"/>
                </a:cxn>
                <a:cxn ang="0">
                  <a:pos x="32" y="64"/>
                </a:cxn>
                <a:cxn ang="0">
                  <a:pos x="16" y="66"/>
                </a:cxn>
                <a:cxn ang="0">
                  <a:pos x="24" y="70"/>
                </a:cxn>
                <a:cxn ang="0">
                  <a:pos x="28" y="78"/>
                </a:cxn>
                <a:cxn ang="0">
                  <a:pos x="20" y="96"/>
                </a:cxn>
                <a:cxn ang="0">
                  <a:pos x="8" y="100"/>
                </a:cxn>
                <a:cxn ang="0">
                  <a:pos x="6" y="98"/>
                </a:cxn>
                <a:cxn ang="0">
                  <a:pos x="10" y="92"/>
                </a:cxn>
                <a:cxn ang="0">
                  <a:pos x="6" y="92"/>
                </a:cxn>
                <a:cxn ang="0">
                  <a:pos x="6" y="82"/>
                </a:cxn>
                <a:cxn ang="0">
                  <a:pos x="10" y="74"/>
                </a:cxn>
                <a:cxn ang="0">
                  <a:pos x="6" y="76"/>
                </a:cxn>
                <a:cxn ang="0">
                  <a:pos x="0" y="68"/>
                </a:cxn>
                <a:cxn ang="0">
                  <a:pos x="0" y="58"/>
                </a:cxn>
                <a:cxn ang="0">
                  <a:pos x="0" y="48"/>
                </a:cxn>
                <a:cxn ang="0">
                  <a:pos x="0" y="20"/>
                </a:cxn>
                <a:cxn ang="0">
                  <a:pos x="2" y="18"/>
                </a:cxn>
                <a:cxn ang="0">
                  <a:pos x="4" y="12"/>
                </a:cxn>
                <a:cxn ang="0">
                  <a:pos x="4" y="6"/>
                </a:cxn>
                <a:cxn ang="0">
                  <a:pos x="8" y="4"/>
                </a:cxn>
                <a:cxn ang="0">
                  <a:pos x="8" y="4"/>
                </a:cxn>
              </a:cxnLst>
              <a:rect l="0" t="0" r="r" b="b"/>
              <a:pathLst>
                <a:path w="72" h="100">
                  <a:moveTo>
                    <a:pt x="8" y="4"/>
                  </a:moveTo>
                  <a:lnTo>
                    <a:pt x="28" y="0"/>
                  </a:lnTo>
                  <a:lnTo>
                    <a:pt x="42" y="4"/>
                  </a:lnTo>
                  <a:lnTo>
                    <a:pt x="44" y="10"/>
                  </a:lnTo>
                  <a:lnTo>
                    <a:pt x="54" y="6"/>
                  </a:lnTo>
                  <a:lnTo>
                    <a:pt x="72" y="12"/>
                  </a:lnTo>
                  <a:lnTo>
                    <a:pt x="66" y="28"/>
                  </a:lnTo>
                  <a:lnTo>
                    <a:pt x="60" y="28"/>
                  </a:lnTo>
                  <a:lnTo>
                    <a:pt x="62" y="34"/>
                  </a:lnTo>
                  <a:lnTo>
                    <a:pt x="60" y="42"/>
                  </a:lnTo>
                  <a:lnTo>
                    <a:pt x="54" y="44"/>
                  </a:lnTo>
                  <a:lnTo>
                    <a:pt x="56" y="46"/>
                  </a:lnTo>
                  <a:lnTo>
                    <a:pt x="56" y="50"/>
                  </a:lnTo>
                  <a:lnTo>
                    <a:pt x="46" y="68"/>
                  </a:lnTo>
                  <a:lnTo>
                    <a:pt x="32" y="64"/>
                  </a:lnTo>
                  <a:lnTo>
                    <a:pt x="16" y="66"/>
                  </a:lnTo>
                  <a:lnTo>
                    <a:pt x="24" y="70"/>
                  </a:lnTo>
                  <a:lnTo>
                    <a:pt x="28" y="78"/>
                  </a:lnTo>
                  <a:lnTo>
                    <a:pt x="20" y="96"/>
                  </a:lnTo>
                  <a:lnTo>
                    <a:pt x="8" y="100"/>
                  </a:lnTo>
                  <a:lnTo>
                    <a:pt x="6" y="98"/>
                  </a:lnTo>
                  <a:lnTo>
                    <a:pt x="10" y="92"/>
                  </a:lnTo>
                  <a:lnTo>
                    <a:pt x="6" y="92"/>
                  </a:lnTo>
                  <a:lnTo>
                    <a:pt x="6" y="82"/>
                  </a:lnTo>
                  <a:lnTo>
                    <a:pt x="10" y="74"/>
                  </a:lnTo>
                  <a:lnTo>
                    <a:pt x="6" y="76"/>
                  </a:lnTo>
                  <a:lnTo>
                    <a:pt x="0" y="68"/>
                  </a:lnTo>
                  <a:lnTo>
                    <a:pt x="0" y="58"/>
                  </a:lnTo>
                  <a:lnTo>
                    <a:pt x="0" y="48"/>
                  </a:lnTo>
                  <a:lnTo>
                    <a:pt x="0" y="20"/>
                  </a:lnTo>
                  <a:lnTo>
                    <a:pt x="2" y="18"/>
                  </a:lnTo>
                  <a:lnTo>
                    <a:pt x="4" y="12"/>
                  </a:lnTo>
                  <a:lnTo>
                    <a:pt x="4" y="6"/>
                  </a:lnTo>
                  <a:lnTo>
                    <a:pt x="8" y="4"/>
                  </a:lnTo>
                  <a:lnTo>
                    <a:pt x="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1" name="Freeform 604">
              <a:extLst>
                <a:ext uri="{FF2B5EF4-FFF2-40B4-BE49-F238E27FC236}">
                  <a16:creationId xmlns:a16="http://schemas.microsoft.com/office/drawing/2014/main" xmlns="" id="{DC68136A-C64F-4D4C-89AC-7D0EFBF6AAB6}"/>
                </a:ext>
              </a:extLst>
            </p:cNvPr>
            <p:cNvSpPr>
              <a:spLocks/>
            </p:cNvSpPr>
            <p:nvPr/>
          </p:nvSpPr>
          <p:spPr bwMode="auto">
            <a:xfrm>
              <a:off x="2500313" y="2462213"/>
              <a:ext cx="9525" cy="31750"/>
            </a:xfrm>
            <a:custGeom>
              <a:avLst/>
              <a:gdLst/>
              <a:ahLst/>
              <a:cxnLst>
                <a:cxn ang="0">
                  <a:pos x="4" y="2"/>
                </a:cxn>
                <a:cxn ang="0">
                  <a:pos x="6" y="16"/>
                </a:cxn>
                <a:cxn ang="0">
                  <a:pos x="6" y="20"/>
                </a:cxn>
                <a:cxn ang="0">
                  <a:pos x="0" y="16"/>
                </a:cxn>
                <a:cxn ang="0">
                  <a:pos x="0" y="4"/>
                </a:cxn>
                <a:cxn ang="0">
                  <a:pos x="2" y="0"/>
                </a:cxn>
                <a:cxn ang="0">
                  <a:pos x="4" y="2"/>
                </a:cxn>
                <a:cxn ang="0">
                  <a:pos x="4" y="2"/>
                </a:cxn>
              </a:cxnLst>
              <a:rect l="0" t="0" r="r" b="b"/>
              <a:pathLst>
                <a:path w="6" h="20">
                  <a:moveTo>
                    <a:pt x="4" y="2"/>
                  </a:moveTo>
                  <a:lnTo>
                    <a:pt x="6" y="16"/>
                  </a:lnTo>
                  <a:lnTo>
                    <a:pt x="6" y="20"/>
                  </a:lnTo>
                  <a:lnTo>
                    <a:pt x="0" y="16"/>
                  </a:lnTo>
                  <a:lnTo>
                    <a:pt x="0" y="4"/>
                  </a:lnTo>
                  <a:lnTo>
                    <a:pt x="2"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2" name="Freeform 605">
              <a:extLst>
                <a:ext uri="{FF2B5EF4-FFF2-40B4-BE49-F238E27FC236}">
                  <a16:creationId xmlns:a16="http://schemas.microsoft.com/office/drawing/2014/main" xmlns="" id="{4FCB9315-27D3-48EC-A2FE-DA8A53507D4D}"/>
                </a:ext>
              </a:extLst>
            </p:cNvPr>
            <p:cNvSpPr>
              <a:spLocks/>
            </p:cNvSpPr>
            <p:nvPr/>
          </p:nvSpPr>
          <p:spPr bwMode="auto">
            <a:xfrm>
              <a:off x="2493963" y="2595563"/>
              <a:ext cx="149225" cy="136525"/>
            </a:xfrm>
            <a:custGeom>
              <a:avLst/>
              <a:gdLst/>
              <a:ahLst/>
              <a:cxnLst>
                <a:cxn ang="0">
                  <a:pos x="20" y="4"/>
                </a:cxn>
                <a:cxn ang="0">
                  <a:pos x="22" y="0"/>
                </a:cxn>
                <a:cxn ang="0">
                  <a:pos x="24" y="2"/>
                </a:cxn>
                <a:cxn ang="0">
                  <a:pos x="26" y="2"/>
                </a:cxn>
                <a:cxn ang="0">
                  <a:pos x="30" y="10"/>
                </a:cxn>
                <a:cxn ang="0">
                  <a:pos x="28" y="12"/>
                </a:cxn>
                <a:cxn ang="0">
                  <a:pos x="30" y="20"/>
                </a:cxn>
                <a:cxn ang="0">
                  <a:pos x="32" y="20"/>
                </a:cxn>
                <a:cxn ang="0">
                  <a:pos x="36" y="14"/>
                </a:cxn>
                <a:cxn ang="0">
                  <a:pos x="38" y="14"/>
                </a:cxn>
                <a:cxn ang="0">
                  <a:pos x="42" y="18"/>
                </a:cxn>
                <a:cxn ang="0">
                  <a:pos x="42" y="22"/>
                </a:cxn>
                <a:cxn ang="0">
                  <a:pos x="52" y="24"/>
                </a:cxn>
                <a:cxn ang="0">
                  <a:pos x="60" y="36"/>
                </a:cxn>
                <a:cxn ang="0">
                  <a:pos x="70" y="40"/>
                </a:cxn>
                <a:cxn ang="0">
                  <a:pos x="76" y="54"/>
                </a:cxn>
                <a:cxn ang="0">
                  <a:pos x="74" y="58"/>
                </a:cxn>
                <a:cxn ang="0">
                  <a:pos x="82" y="58"/>
                </a:cxn>
                <a:cxn ang="0">
                  <a:pos x="84" y="56"/>
                </a:cxn>
                <a:cxn ang="0">
                  <a:pos x="90" y="60"/>
                </a:cxn>
                <a:cxn ang="0">
                  <a:pos x="90" y="64"/>
                </a:cxn>
                <a:cxn ang="0">
                  <a:pos x="94" y="66"/>
                </a:cxn>
                <a:cxn ang="0">
                  <a:pos x="82" y="76"/>
                </a:cxn>
                <a:cxn ang="0">
                  <a:pos x="70" y="68"/>
                </a:cxn>
                <a:cxn ang="0">
                  <a:pos x="64" y="70"/>
                </a:cxn>
                <a:cxn ang="0">
                  <a:pos x="64" y="62"/>
                </a:cxn>
                <a:cxn ang="0">
                  <a:pos x="56" y="60"/>
                </a:cxn>
                <a:cxn ang="0">
                  <a:pos x="58" y="54"/>
                </a:cxn>
                <a:cxn ang="0">
                  <a:pos x="48" y="58"/>
                </a:cxn>
                <a:cxn ang="0">
                  <a:pos x="48" y="66"/>
                </a:cxn>
                <a:cxn ang="0">
                  <a:pos x="40" y="72"/>
                </a:cxn>
                <a:cxn ang="0">
                  <a:pos x="34" y="82"/>
                </a:cxn>
                <a:cxn ang="0">
                  <a:pos x="26" y="86"/>
                </a:cxn>
                <a:cxn ang="0">
                  <a:pos x="24" y="86"/>
                </a:cxn>
                <a:cxn ang="0">
                  <a:pos x="22" y="80"/>
                </a:cxn>
                <a:cxn ang="0">
                  <a:pos x="20" y="64"/>
                </a:cxn>
                <a:cxn ang="0">
                  <a:pos x="20" y="68"/>
                </a:cxn>
                <a:cxn ang="0">
                  <a:pos x="2" y="74"/>
                </a:cxn>
                <a:cxn ang="0">
                  <a:pos x="0" y="70"/>
                </a:cxn>
                <a:cxn ang="0">
                  <a:pos x="4" y="62"/>
                </a:cxn>
                <a:cxn ang="0">
                  <a:pos x="14" y="54"/>
                </a:cxn>
                <a:cxn ang="0">
                  <a:pos x="12" y="42"/>
                </a:cxn>
                <a:cxn ang="0">
                  <a:pos x="14" y="28"/>
                </a:cxn>
                <a:cxn ang="0">
                  <a:pos x="14" y="14"/>
                </a:cxn>
                <a:cxn ang="0">
                  <a:pos x="20" y="4"/>
                </a:cxn>
                <a:cxn ang="0">
                  <a:pos x="20" y="4"/>
                </a:cxn>
              </a:cxnLst>
              <a:rect l="0" t="0" r="r" b="b"/>
              <a:pathLst>
                <a:path w="94" h="86">
                  <a:moveTo>
                    <a:pt x="20" y="4"/>
                  </a:moveTo>
                  <a:lnTo>
                    <a:pt x="22" y="0"/>
                  </a:lnTo>
                  <a:lnTo>
                    <a:pt x="24" y="2"/>
                  </a:lnTo>
                  <a:lnTo>
                    <a:pt x="26" y="2"/>
                  </a:lnTo>
                  <a:lnTo>
                    <a:pt x="30" y="10"/>
                  </a:lnTo>
                  <a:lnTo>
                    <a:pt x="28" y="12"/>
                  </a:lnTo>
                  <a:lnTo>
                    <a:pt x="30" y="20"/>
                  </a:lnTo>
                  <a:lnTo>
                    <a:pt x="32" y="20"/>
                  </a:lnTo>
                  <a:lnTo>
                    <a:pt x="36" y="14"/>
                  </a:lnTo>
                  <a:lnTo>
                    <a:pt x="38" y="14"/>
                  </a:lnTo>
                  <a:lnTo>
                    <a:pt x="42" y="18"/>
                  </a:lnTo>
                  <a:lnTo>
                    <a:pt x="42" y="22"/>
                  </a:lnTo>
                  <a:lnTo>
                    <a:pt x="52" y="24"/>
                  </a:lnTo>
                  <a:lnTo>
                    <a:pt x="60" y="36"/>
                  </a:lnTo>
                  <a:lnTo>
                    <a:pt x="70" y="40"/>
                  </a:lnTo>
                  <a:lnTo>
                    <a:pt x="76" y="54"/>
                  </a:lnTo>
                  <a:lnTo>
                    <a:pt x="74" y="58"/>
                  </a:lnTo>
                  <a:lnTo>
                    <a:pt x="82" y="58"/>
                  </a:lnTo>
                  <a:lnTo>
                    <a:pt x="84" y="56"/>
                  </a:lnTo>
                  <a:lnTo>
                    <a:pt x="90" y="60"/>
                  </a:lnTo>
                  <a:lnTo>
                    <a:pt x="90" y="64"/>
                  </a:lnTo>
                  <a:lnTo>
                    <a:pt x="94" y="66"/>
                  </a:lnTo>
                  <a:lnTo>
                    <a:pt x="82" y="76"/>
                  </a:lnTo>
                  <a:lnTo>
                    <a:pt x="70" y="68"/>
                  </a:lnTo>
                  <a:lnTo>
                    <a:pt x="64" y="70"/>
                  </a:lnTo>
                  <a:lnTo>
                    <a:pt x="64" y="62"/>
                  </a:lnTo>
                  <a:lnTo>
                    <a:pt x="56" y="60"/>
                  </a:lnTo>
                  <a:lnTo>
                    <a:pt x="58" y="54"/>
                  </a:lnTo>
                  <a:lnTo>
                    <a:pt x="48" y="58"/>
                  </a:lnTo>
                  <a:lnTo>
                    <a:pt x="48" y="66"/>
                  </a:lnTo>
                  <a:lnTo>
                    <a:pt x="40" y="72"/>
                  </a:lnTo>
                  <a:lnTo>
                    <a:pt x="34" y="82"/>
                  </a:lnTo>
                  <a:lnTo>
                    <a:pt x="26" y="86"/>
                  </a:lnTo>
                  <a:lnTo>
                    <a:pt x="24" y="86"/>
                  </a:lnTo>
                  <a:lnTo>
                    <a:pt x="22" y="80"/>
                  </a:lnTo>
                  <a:lnTo>
                    <a:pt x="20" y="64"/>
                  </a:lnTo>
                  <a:lnTo>
                    <a:pt x="20" y="68"/>
                  </a:lnTo>
                  <a:lnTo>
                    <a:pt x="2" y="74"/>
                  </a:lnTo>
                  <a:lnTo>
                    <a:pt x="0" y="70"/>
                  </a:lnTo>
                  <a:lnTo>
                    <a:pt x="4" y="62"/>
                  </a:lnTo>
                  <a:lnTo>
                    <a:pt x="14" y="54"/>
                  </a:lnTo>
                  <a:lnTo>
                    <a:pt x="12" y="42"/>
                  </a:lnTo>
                  <a:lnTo>
                    <a:pt x="14" y="28"/>
                  </a:lnTo>
                  <a:lnTo>
                    <a:pt x="14" y="14"/>
                  </a:lnTo>
                  <a:lnTo>
                    <a:pt x="20" y="4"/>
                  </a:lnTo>
                  <a:lnTo>
                    <a:pt x="2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3" name="Freeform 606">
              <a:extLst>
                <a:ext uri="{FF2B5EF4-FFF2-40B4-BE49-F238E27FC236}">
                  <a16:creationId xmlns:a16="http://schemas.microsoft.com/office/drawing/2014/main" xmlns="" id="{BDD7DCD7-64F0-45FE-9861-E69EC5A9C6DA}"/>
                </a:ext>
              </a:extLst>
            </p:cNvPr>
            <p:cNvSpPr>
              <a:spLocks/>
            </p:cNvSpPr>
            <p:nvPr/>
          </p:nvSpPr>
          <p:spPr bwMode="auto">
            <a:xfrm>
              <a:off x="2554288" y="2582863"/>
              <a:ext cx="22225" cy="25400"/>
            </a:xfrm>
            <a:custGeom>
              <a:avLst/>
              <a:gdLst/>
              <a:ahLst/>
              <a:cxnLst>
                <a:cxn ang="0">
                  <a:pos x="8" y="6"/>
                </a:cxn>
                <a:cxn ang="0">
                  <a:pos x="14" y="16"/>
                </a:cxn>
                <a:cxn ang="0">
                  <a:pos x="10" y="16"/>
                </a:cxn>
                <a:cxn ang="0">
                  <a:pos x="4" y="12"/>
                </a:cxn>
                <a:cxn ang="0">
                  <a:pos x="0" y="0"/>
                </a:cxn>
                <a:cxn ang="0">
                  <a:pos x="8" y="6"/>
                </a:cxn>
                <a:cxn ang="0">
                  <a:pos x="8" y="6"/>
                </a:cxn>
              </a:cxnLst>
              <a:rect l="0" t="0" r="r" b="b"/>
              <a:pathLst>
                <a:path w="14" h="16">
                  <a:moveTo>
                    <a:pt x="8" y="6"/>
                  </a:moveTo>
                  <a:lnTo>
                    <a:pt x="14" y="16"/>
                  </a:lnTo>
                  <a:lnTo>
                    <a:pt x="10" y="16"/>
                  </a:lnTo>
                  <a:lnTo>
                    <a:pt x="4" y="12"/>
                  </a:lnTo>
                  <a:lnTo>
                    <a:pt x="0" y="0"/>
                  </a:lnTo>
                  <a:lnTo>
                    <a:pt x="8" y="6"/>
                  </a:lnTo>
                  <a:lnTo>
                    <a:pt x="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4" name="Freeform 608">
              <a:extLst>
                <a:ext uri="{FF2B5EF4-FFF2-40B4-BE49-F238E27FC236}">
                  <a16:creationId xmlns:a16="http://schemas.microsoft.com/office/drawing/2014/main" xmlns="" id="{185922F5-1C53-4376-91AB-996CFB9AB153}"/>
                </a:ext>
              </a:extLst>
            </p:cNvPr>
            <p:cNvSpPr>
              <a:spLocks/>
            </p:cNvSpPr>
            <p:nvPr/>
          </p:nvSpPr>
          <p:spPr bwMode="auto">
            <a:xfrm>
              <a:off x="2706688" y="2465388"/>
              <a:ext cx="44450" cy="57150"/>
            </a:xfrm>
            <a:custGeom>
              <a:avLst/>
              <a:gdLst/>
              <a:ahLst/>
              <a:cxnLst>
                <a:cxn ang="0">
                  <a:pos x="12" y="0"/>
                </a:cxn>
                <a:cxn ang="0">
                  <a:pos x="26" y="2"/>
                </a:cxn>
                <a:cxn ang="0">
                  <a:pos x="28" y="10"/>
                </a:cxn>
                <a:cxn ang="0">
                  <a:pos x="28" y="28"/>
                </a:cxn>
                <a:cxn ang="0">
                  <a:pos x="20" y="36"/>
                </a:cxn>
                <a:cxn ang="0">
                  <a:pos x="4" y="36"/>
                </a:cxn>
                <a:cxn ang="0">
                  <a:pos x="0" y="26"/>
                </a:cxn>
                <a:cxn ang="0">
                  <a:pos x="0" y="16"/>
                </a:cxn>
                <a:cxn ang="0">
                  <a:pos x="6" y="2"/>
                </a:cxn>
                <a:cxn ang="0">
                  <a:pos x="12" y="0"/>
                </a:cxn>
                <a:cxn ang="0">
                  <a:pos x="12" y="0"/>
                </a:cxn>
              </a:cxnLst>
              <a:rect l="0" t="0" r="r" b="b"/>
              <a:pathLst>
                <a:path w="28" h="36">
                  <a:moveTo>
                    <a:pt x="12" y="0"/>
                  </a:moveTo>
                  <a:lnTo>
                    <a:pt x="26" y="2"/>
                  </a:lnTo>
                  <a:lnTo>
                    <a:pt x="28" y="10"/>
                  </a:lnTo>
                  <a:lnTo>
                    <a:pt x="28" y="28"/>
                  </a:lnTo>
                  <a:lnTo>
                    <a:pt x="20" y="36"/>
                  </a:lnTo>
                  <a:lnTo>
                    <a:pt x="4" y="36"/>
                  </a:lnTo>
                  <a:lnTo>
                    <a:pt x="0" y="26"/>
                  </a:lnTo>
                  <a:lnTo>
                    <a:pt x="0" y="16"/>
                  </a:lnTo>
                  <a:lnTo>
                    <a:pt x="6" y="2"/>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5" name="Freeform 609">
              <a:extLst>
                <a:ext uri="{FF2B5EF4-FFF2-40B4-BE49-F238E27FC236}">
                  <a16:creationId xmlns:a16="http://schemas.microsoft.com/office/drawing/2014/main" xmlns="" id="{80A52760-6B0C-46AA-99C4-C947CD06A3EF}"/>
                </a:ext>
              </a:extLst>
            </p:cNvPr>
            <p:cNvSpPr>
              <a:spLocks/>
            </p:cNvSpPr>
            <p:nvPr/>
          </p:nvSpPr>
          <p:spPr bwMode="auto">
            <a:xfrm>
              <a:off x="2760663" y="2471738"/>
              <a:ext cx="25400" cy="22225"/>
            </a:xfrm>
            <a:custGeom>
              <a:avLst/>
              <a:gdLst/>
              <a:ahLst/>
              <a:cxnLst>
                <a:cxn ang="0">
                  <a:pos x="0" y="6"/>
                </a:cxn>
                <a:cxn ang="0">
                  <a:pos x="4" y="0"/>
                </a:cxn>
                <a:cxn ang="0">
                  <a:pos x="14" y="8"/>
                </a:cxn>
                <a:cxn ang="0">
                  <a:pos x="16" y="14"/>
                </a:cxn>
                <a:cxn ang="0">
                  <a:pos x="4" y="14"/>
                </a:cxn>
                <a:cxn ang="0">
                  <a:pos x="0" y="10"/>
                </a:cxn>
                <a:cxn ang="0">
                  <a:pos x="0" y="6"/>
                </a:cxn>
                <a:cxn ang="0">
                  <a:pos x="0" y="6"/>
                </a:cxn>
              </a:cxnLst>
              <a:rect l="0" t="0" r="r" b="b"/>
              <a:pathLst>
                <a:path w="16" h="14">
                  <a:moveTo>
                    <a:pt x="0" y="6"/>
                  </a:moveTo>
                  <a:lnTo>
                    <a:pt x="4" y="0"/>
                  </a:lnTo>
                  <a:lnTo>
                    <a:pt x="14" y="8"/>
                  </a:lnTo>
                  <a:lnTo>
                    <a:pt x="16" y="14"/>
                  </a:lnTo>
                  <a:lnTo>
                    <a:pt x="4" y="14"/>
                  </a:lnTo>
                  <a:lnTo>
                    <a:pt x="0" y="10"/>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6" name="Freeform 610">
              <a:extLst>
                <a:ext uri="{FF2B5EF4-FFF2-40B4-BE49-F238E27FC236}">
                  <a16:creationId xmlns:a16="http://schemas.microsoft.com/office/drawing/2014/main" xmlns="" id="{52FD3CD1-1E26-4677-867A-6F4EB4FCEB43}"/>
                </a:ext>
              </a:extLst>
            </p:cNvPr>
            <p:cNvSpPr>
              <a:spLocks/>
            </p:cNvSpPr>
            <p:nvPr/>
          </p:nvSpPr>
          <p:spPr bwMode="auto">
            <a:xfrm>
              <a:off x="2659063" y="2401888"/>
              <a:ext cx="25400" cy="28575"/>
            </a:xfrm>
            <a:custGeom>
              <a:avLst/>
              <a:gdLst/>
              <a:ahLst/>
              <a:cxnLst>
                <a:cxn ang="0">
                  <a:pos x="12" y="6"/>
                </a:cxn>
                <a:cxn ang="0">
                  <a:pos x="8" y="16"/>
                </a:cxn>
                <a:cxn ang="0">
                  <a:pos x="0" y="18"/>
                </a:cxn>
                <a:cxn ang="0">
                  <a:pos x="4" y="10"/>
                </a:cxn>
                <a:cxn ang="0">
                  <a:pos x="10" y="4"/>
                </a:cxn>
                <a:cxn ang="0">
                  <a:pos x="14" y="6"/>
                </a:cxn>
                <a:cxn ang="0">
                  <a:pos x="16" y="0"/>
                </a:cxn>
                <a:cxn ang="0">
                  <a:pos x="12" y="0"/>
                </a:cxn>
                <a:cxn ang="0">
                  <a:pos x="10" y="4"/>
                </a:cxn>
                <a:cxn ang="0">
                  <a:pos x="12" y="6"/>
                </a:cxn>
                <a:cxn ang="0">
                  <a:pos x="12" y="6"/>
                </a:cxn>
              </a:cxnLst>
              <a:rect l="0" t="0" r="r" b="b"/>
              <a:pathLst>
                <a:path w="16" h="18">
                  <a:moveTo>
                    <a:pt x="12" y="6"/>
                  </a:moveTo>
                  <a:lnTo>
                    <a:pt x="8" y="16"/>
                  </a:lnTo>
                  <a:lnTo>
                    <a:pt x="0" y="18"/>
                  </a:lnTo>
                  <a:lnTo>
                    <a:pt x="4" y="10"/>
                  </a:lnTo>
                  <a:lnTo>
                    <a:pt x="10" y="4"/>
                  </a:lnTo>
                  <a:lnTo>
                    <a:pt x="14" y="6"/>
                  </a:lnTo>
                  <a:lnTo>
                    <a:pt x="16" y="0"/>
                  </a:lnTo>
                  <a:lnTo>
                    <a:pt x="12" y="0"/>
                  </a:lnTo>
                  <a:lnTo>
                    <a:pt x="10" y="4"/>
                  </a:lnTo>
                  <a:lnTo>
                    <a:pt x="12" y="6"/>
                  </a:lnTo>
                  <a:lnTo>
                    <a:pt x="1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7" name="Freeform 611">
              <a:extLst>
                <a:ext uri="{FF2B5EF4-FFF2-40B4-BE49-F238E27FC236}">
                  <a16:creationId xmlns:a16="http://schemas.microsoft.com/office/drawing/2014/main" xmlns="" id="{F0A83C87-3E18-49D3-98AA-A6A7375361B8}"/>
                </a:ext>
              </a:extLst>
            </p:cNvPr>
            <p:cNvSpPr>
              <a:spLocks/>
            </p:cNvSpPr>
            <p:nvPr/>
          </p:nvSpPr>
          <p:spPr bwMode="auto">
            <a:xfrm>
              <a:off x="2636838" y="2376488"/>
              <a:ext cx="25400" cy="19050"/>
            </a:xfrm>
            <a:custGeom>
              <a:avLst/>
              <a:gdLst/>
              <a:ahLst/>
              <a:cxnLst>
                <a:cxn ang="0">
                  <a:pos x="4" y="0"/>
                </a:cxn>
                <a:cxn ang="0">
                  <a:pos x="16" y="2"/>
                </a:cxn>
                <a:cxn ang="0">
                  <a:pos x="8" y="8"/>
                </a:cxn>
                <a:cxn ang="0">
                  <a:pos x="6" y="6"/>
                </a:cxn>
                <a:cxn ang="0">
                  <a:pos x="6" y="12"/>
                </a:cxn>
                <a:cxn ang="0">
                  <a:pos x="0" y="0"/>
                </a:cxn>
                <a:cxn ang="0">
                  <a:pos x="4" y="0"/>
                </a:cxn>
                <a:cxn ang="0">
                  <a:pos x="4" y="0"/>
                </a:cxn>
              </a:cxnLst>
              <a:rect l="0" t="0" r="r" b="b"/>
              <a:pathLst>
                <a:path w="16" h="12">
                  <a:moveTo>
                    <a:pt x="4" y="0"/>
                  </a:moveTo>
                  <a:lnTo>
                    <a:pt x="16" y="2"/>
                  </a:lnTo>
                  <a:lnTo>
                    <a:pt x="8" y="8"/>
                  </a:lnTo>
                  <a:lnTo>
                    <a:pt x="6" y="6"/>
                  </a:lnTo>
                  <a:lnTo>
                    <a:pt x="6" y="12"/>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8" name="Freeform 612">
              <a:extLst>
                <a:ext uri="{FF2B5EF4-FFF2-40B4-BE49-F238E27FC236}">
                  <a16:creationId xmlns:a16="http://schemas.microsoft.com/office/drawing/2014/main" xmlns="" id="{BE91BF97-3143-4A4B-81B6-1CCB035163D5}"/>
                </a:ext>
              </a:extLst>
            </p:cNvPr>
            <p:cNvSpPr>
              <a:spLocks/>
            </p:cNvSpPr>
            <p:nvPr/>
          </p:nvSpPr>
          <p:spPr bwMode="auto">
            <a:xfrm>
              <a:off x="2681288" y="2719388"/>
              <a:ext cx="19050" cy="15875"/>
            </a:xfrm>
            <a:custGeom>
              <a:avLst/>
              <a:gdLst/>
              <a:ahLst/>
              <a:cxnLst>
                <a:cxn ang="0">
                  <a:pos x="0" y="0"/>
                </a:cxn>
                <a:cxn ang="0">
                  <a:pos x="10" y="0"/>
                </a:cxn>
                <a:cxn ang="0">
                  <a:pos x="12" y="6"/>
                </a:cxn>
                <a:cxn ang="0">
                  <a:pos x="8" y="10"/>
                </a:cxn>
                <a:cxn ang="0">
                  <a:pos x="0" y="0"/>
                </a:cxn>
                <a:cxn ang="0">
                  <a:pos x="0" y="0"/>
                </a:cxn>
              </a:cxnLst>
              <a:rect l="0" t="0" r="r" b="b"/>
              <a:pathLst>
                <a:path w="12" h="10">
                  <a:moveTo>
                    <a:pt x="0" y="0"/>
                  </a:moveTo>
                  <a:lnTo>
                    <a:pt x="10" y="0"/>
                  </a:lnTo>
                  <a:lnTo>
                    <a:pt x="12" y="6"/>
                  </a:lnTo>
                  <a:lnTo>
                    <a:pt x="8"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39" name="Freeform 613">
              <a:extLst>
                <a:ext uri="{FF2B5EF4-FFF2-40B4-BE49-F238E27FC236}">
                  <a16:creationId xmlns:a16="http://schemas.microsoft.com/office/drawing/2014/main" xmlns="" id="{BEDCEC22-ACDD-45B3-8855-6AA83DF0D614}"/>
                </a:ext>
              </a:extLst>
            </p:cNvPr>
            <p:cNvSpPr>
              <a:spLocks/>
            </p:cNvSpPr>
            <p:nvPr/>
          </p:nvSpPr>
          <p:spPr bwMode="auto">
            <a:xfrm>
              <a:off x="2703513" y="2706688"/>
              <a:ext cx="15875" cy="12700"/>
            </a:xfrm>
            <a:custGeom>
              <a:avLst/>
              <a:gdLst/>
              <a:ahLst/>
              <a:cxnLst>
                <a:cxn ang="0">
                  <a:pos x="0" y="0"/>
                </a:cxn>
                <a:cxn ang="0">
                  <a:pos x="8" y="4"/>
                </a:cxn>
                <a:cxn ang="0">
                  <a:pos x="10" y="8"/>
                </a:cxn>
                <a:cxn ang="0">
                  <a:pos x="4" y="6"/>
                </a:cxn>
                <a:cxn ang="0">
                  <a:pos x="0" y="0"/>
                </a:cxn>
                <a:cxn ang="0">
                  <a:pos x="0" y="0"/>
                </a:cxn>
              </a:cxnLst>
              <a:rect l="0" t="0" r="r" b="b"/>
              <a:pathLst>
                <a:path w="10" h="8">
                  <a:moveTo>
                    <a:pt x="0" y="0"/>
                  </a:moveTo>
                  <a:lnTo>
                    <a:pt x="8" y="4"/>
                  </a:lnTo>
                  <a:lnTo>
                    <a:pt x="10" y="8"/>
                  </a:lnTo>
                  <a:lnTo>
                    <a:pt x="4"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0" name="Freeform 614">
              <a:extLst>
                <a:ext uri="{FF2B5EF4-FFF2-40B4-BE49-F238E27FC236}">
                  <a16:creationId xmlns:a16="http://schemas.microsoft.com/office/drawing/2014/main" xmlns="" id="{46F6224D-3378-40E6-8E68-7BEBEE758919}"/>
                </a:ext>
              </a:extLst>
            </p:cNvPr>
            <p:cNvSpPr>
              <a:spLocks/>
            </p:cNvSpPr>
            <p:nvPr/>
          </p:nvSpPr>
          <p:spPr bwMode="auto">
            <a:xfrm>
              <a:off x="2392363" y="1055688"/>
              <a:ext cx="657225" cy="857250"/>
            </a:xfrm>
            <a:custGeom>
              <a:avLst/>
              <a:gdLst/>
              <a:ahLst/>
              <a:cxnLst>
                <a:cxn ang="0">
                  <a:pos x="98" y="524"/>
                </a:cxn>
                <a:cxn ang="0">
                  <a:pos x="120" y="524"/>
                </a:cxn>
                <a:cxn ang="0">
                  <a:pos x="134" y="520"/>
                </a:cxn>
                <a:cxn ang="0">
                  <a:pos x="174" y="516"/>
                </a:cxn>
                <a:cxn ang="0">
                  <a:pos x="168" y="494"/>
                </a:cxn>
                <a:cxn ang="0">
                  <a:pos x="158" y="478"/>
                </a:cxn>
                <a:cxn ang="0">
                  <a:pos x="138" y="462"/>
                </a:cxn>
                <a:cxn ang="0">
                  <a:pos x="188" y="444"/>
                </a:cxn>
                <a:cxn ang="0">
                  <a:pos x="226" y="406"/>
                </a:cxn>
                <a:cxn ang="0">
                  <a:pos x="212" y="370"/>
                </a:cxn>
                <a:cxn ang="0">
                  <a:pos x="190" y="350"/>
                </a:cxn>
                <a:cxn ang="0">
                  <a:pos x="234" y="344"/>
                </a:cxn>
                <a:cxn ang="0">
                  <a:pos x="226" y="334"/>
                </a:cxn>
                <a:cxn ang="0">
                  <a:pos x="248" y="306"/>
                </a:cxn>
                <a:cxn ang="0">
                  <a:pos x="284" y="282"/>
                </a:cxn>
                <a:cxn ang="0">
                  <a:pos x="288" y="264"/>
                </a:cxn>
                <a:cxn ang="0">
                  <a:pos x="354" y="162"/>
                </a:cxn>
                <a:cxn ang="0">
                  <a:pos x="306" y="156"/>
                </a:cxn>
                <a:cxn ang="0">
                  <a:pos x="410" y="72"/>
                </a:cxn>
                <a:cxn ang="0">
                  <a:pos x="378" y="26"/>
                </a:cxn>
                <a:cxn ang="0">
                  <a:pos x="348" y="28"/>
                </a:cxn>
                <a:cxn ang="0">
                  <a:pos x="256" y="0"/>
                </a:cxn>
                <a:cxn ang="0">
                  <a:pos x="216" y="60"/>
                </a:cxn>
                <a:cxn ang="0">
                  <a:pos x="146" y="24"/>
                </a:cxn>
                <a:cxn ang="0">
                  <a:pos x="128" y="68"/>
                </a:cxn>
                <a:cxn ang="0">
                  <a:pos x="110" y="92"/>
                </a:cxn>
                <a:cxn ang="0">
                  <a:pos x="74" y="74"/>
                </a:cxn>
                <a:cxn ang="0">
                  <a:pos x="90" y="120"/>
                </a:cxn>
                <a:cxn ang="0">
                  <a:pos x="64" y="122"/>
                </a:cxn>
                <a:cxn ang="0">
                  <a:pos x="32" y="134"/>
                </a:cxn>
                <a:cxn ang="0">
                  <a:pos x="36" y="152"/>
                </a:cxn>
                <a:cxn ang="0">
                  <a:pos x="44" y="184"/>
                </a:cxn>
                <a:cxn ang="0">
                  <a:pos x="36" y="216"/>
                </a:cxn>
                <a:cxn ang="0">
                  <a:pos x="76" y="242"/>
                </a:cxn>
                <a:cxn ang="0">
                  <a:pos x="106" y="234"/>
                </a:cxn>
                <a:cxn ang="0">
                  <a:pos x="132" y="224"/>
                </a:cxn>
                <a:cxn ang="0">
                  <a:pos x="162" y="210"/>
                </a:cxn>
                <a:cxn ang="0">
                  <a:pos x="174" y="190"/>
                </a:cxn>
                <a:cxn ang="0">
                  <a:pos x="158" y="236"/>
                </a:cxn>
                <a:cxn ang="0">
                  <a:pos x="160" y="312"/>
                </a:cxn>
                <a:cxn ang="0">
                  <a:pos x="72" y="266"/>
                </a:cxn>
                <a:cxn ang="0">
                  <a:pos x="92" y="312"/>
                </a:cxn>
                <a:cxn ang="0">
                  <a:pos x="96" y="356"/>
                </a:cxn>
                <a:cxn ang="0">
                  <a:pos x="126" y="384"/>
                </a:cxn>
                <a:cxn ang="0">
                  <a:pos x="68" y="390"/>
                </a:cxn>
                <a:cxn ang="0">
                  <a:pos x="78" y="418"/>
                </a:cxn>
                <a:cxn ang="0">
                  <a:pos x="100" y="404"/>
                </a:cxn>
                <a:cxn ang="0">
                  <a:pos x="88" y="438"/>
                </a:cxn>
                <a:cxn ang="0">
                  <a:pos x="114" y="456"/>
                </a:cxn>
                <a:cxn ang="0">
                  <a:pos x="100" y="466"/>
                </a:cxn>
                <a:cxn ang="0">
                  <a:pos x="50" y="452"/>
                </a:cxn>
                <a:cxn ang="0">
                  <a:pos x="64" y="478"/>
                </a:cxn>
                <a:cxn ang="0">
                  <a:pos x="44" y="522"/>
                </a:cxn>
                <a:cxn ang="0">
                  <a:pos x="56" y="526"/>
                </a:cxn>
                <a:cxn ang="0">
                  <a:pos x="70" y="526"/>
                </a:cxn>
              </a:cxnLst>
              <a:rect l="0" t="0" r="r" b="b"/>
              <a:pathLst>
                <a:path w="414" h="540">
                  <a:moveTo>
                    <a:pt x="70" y="526"/>
                  </a:moveTo>
                  <a:lnTo>
                    <a:pt x="88" y="534"/>
                  </a:lnTo>
                  <a:lnTo>
                    <a:pt x="98" y="532"/>
                  </a:lnTo>
                  <a:lnTo>
                    <a:pt x="92" y="522"/>
                  </a:lnTo>
                  <a:lnTo>
                    <a:pt x="90" y="516"/>
                  </a:lnTo>
                  <a:lnTo>
                    <a:pt x="98" y="524"/>
                  </a:lnTo>
                  <a:lnTo>
                    <a:pt x="102" y="520"/>
                  </a:lnTo>
                  <a:lnTo>
                    <a:pt x="102" y="512"/>
                  </a:lnTo>
                  <a:lnTo>
                    <a:pt x="112" y="524"/>
                  </a:lnTo>
                  <a:lnTo>
                    <a:pt x="116" y="522"/>
                  </a:lnTo>
                  <a:lnTo>
                    <a:pt x="116" y="516"/>
                  </a:lnTo>
                  <a:lnTo>
                    <a:pt x="120" y="524"/>
                  </a:lnTo>
                  <a:lnTo>
                    <a:pt x="122" y="526"/>
                  </a:lnTo>
                  <a:lnTo>
                    <a:pt x="130" y="524"/>
                  </a:lnTo>
                  <a:lnTo>
                    <a:pt x="132" y="518"/>
                  </a:lnTo>
                  <a:lnTo>
                    <a:pt x="126" y="508"/>
                  </a:lnTo>
                  <a:lnTo>
                    <a:pt x="132" y="512"/>
                  </a:lnTo>
                  <a:lnTo>
                    <a:pt x="134" y="520"/>
                  </a:lnTo>
                  <a:lnTo>
                    <a:pt x="146" y="520"/>
                  </a:lnTo>
                  <a:lnTo>
                    <a:pt x="148" y="528"/>
                  </a:lnTo>
                  <a:lnTo>
                    <a:pt x="146" y="536"/>
                  </a:lnTo>
                  <a:lnTo>
                    <a:pt x="146" y="540"/>
                  </a:lnTo>
                  <a:lnTo>
                    <a:pt x="164" y="532"/>
                  </a:lnTo>
                  <a:lnTo>
                    <a:pt x="174" y="516"/>
                  </a:lnTo>
                  <a:lnTo>
                    <a:pt x="176" y="524"/>
                  </a:lnTo>
                  <a:lnTo>
                    <a:pt x="186" y="514"/>
                  </a:lnTo>
                  <a:lnTo>
                    <a:pt x="188" y="504"/>
                  </a:lnTo>
                  <a:lnTo>
                    <a:pt x="184" y="492"/>
                  </a:lnTo>
                  <a:lnTo>
                    <a:pt x="176" y="500"/>
                  </a:lnTo>
                  <a:lnTo>
                    <a:pt x="168" y="494"/>
                  </a:lnTo>
                  <a:lnTo>
                    <a:pt x="170" y="490"/>
                  </a:lnTo>
                  <a:lnTo>
                    <a:pt x="174" y="486"/>
                  </a:lnTo>
                  <a:lnTo>
                    <a:pt x="168" y="478"/>
                  </a:lnTo>
                  <a:lnTo>
                    <a:pt x="156" y="486"/>
                  </a:lnTo>
                  <a:lnTo>
                    <a:pt x="156" y="486"/>
                  </a:lnTo>
                  <a:lnTo>
                    <a:pt x="158" y="478"/>
                  </a:lnTo>
                  <a:lnTo>
                    <a:pt x="148" y="476"/>
                  </a:lnTo>
                  <a:lnTo>
                    <a:pt x="136" y="486"/>
                  </a:lnTo>
                  <a:lnTo>
                    <a:pt x="134" y="476"/>
                  </a:lnTo>
                  <a:lnTo>
                    <a:pt x="144" y="474"/>
                  </a:lnTo>
                  <a:lnTo>
                    <a:pt x="140" y="468"/>
                  </a:lnTo>
                  <a:lnTo>
                    <a:pt x="138" y="462"/>
                  </a:lnTo>
                  <a:lnTo>
                    <a:pt x="154" y="474"/>
                  </a:lnTo>
                  <a:lnTo>
                    <a:pt x="184" y="470"/>
                  </a:lnTo>
                  <a:lnTo>
                    <a:pt x="188" y="458"/>
                  </a:lnTo>
                  <a:lnTo>
                    <a:pt x="192" y="454"/>
                  </a:lnTo>
                  <a:lnTo>
                    <a:pt x="186" y="450"/>
                  </a:lnTo>
                  <a:lnTo>
                    <a:pt x="188" y="444"/>
                  </a:lnTo>
                  <a:lnTo>
                    <a:pt x="184" y="438"/>
                  </a:lnTo>
                  <a:lnTo>
                    <a:pt x="184" y="432"/>
                  </a:lnTo>
                  <a:lnTo>
                    <a:pt x="214" y="432"/>
                  </a:lnTo>
                  <a:lnTo>
                    <a:pt x="220" y="422"/>
                  </a:lnTo>
                  <a:lnTo>
                    <a:pt x="218" y="418"/>
                  </a:lnTo>
                  <a:lnTo>
                    <a:pt x="226" y="406"/>
                  </a:lnTo>
                  <a:lnTo>
                    <a:pt x="210" y="396"/>
                  </a:lnTo>
                  <a:lnTo>
                    <a:pt x="232" y="388"/>
                  </a:lnTo>
                  <a:lnTo>
                    <a:pt x="230" y="386"/>
                  </a:lnTo>
                  <a:lnTo>
                    <a:pt x="230" y="372"/>
                  </a:lnTo>
                  <a:lnTo>
                    <a:pt x="228" y="370"/>
                  </a:lnTo>
                  <a:lnTo>
                    <a:pt x="212" y="370"/>
                  </a:lnTo>
                  <a:lnTo>
                    <a:pt x="216" y="364"/>
                  </a:lnTo>
                  <a:lnTo>
                    <a:pt x="214" y="360"/>
                  </a:lnTo>
                  <a:lnTo>
                    <a:pt x="190" y="366"/>
                  </a:lnTo>
                  <a:lnTo>
                    <a:pt x="192" y="360"/>
                  </a:lnTo>
                  <a:lnTo>
                    <a:pt x="190" y="358"/>
                  </a:lnTo>
                  <a:lnTo>
                    <a:pt x="190" y="350"/>
                  </a:lnTo>
                  <a:lnTo>
                    <a:pt x="210" y="346"/>
                  </a:lnTo>
                  <a:lnTo>
                    <a:pt x="218" y="356"/>
                  </a:lnTo>
                  <a:lnTo>
                    <a:pt x="232" y="360"/>
                  </a:lnTo>
                  <a:lnTo>
                    <a:pt x="234" y="352"/>
                  </a:lnTo>
                  <a:lnTo>
                    <a:pt x="230" y="348"/>
                  </a:lnTo>
                  <a:lnTo>
                    <a:pt x="234" y="344"/>
                  </a:lnTo>
                  <a:lnTo>
                    <a:pt x="196" y="342"/>
                  </a:lnTo>
                  <a:lnTo>
                    <a:pt x="198" y="338"/>
                  </a:lnTo>
                  <a:lnTo>
                    <a:pt x="196" y="330"/>
                  </a:lnTo>
                  <a:lnTo>
                    <a:pt x="198" y="330"/>
                  </a:lnTo>
                  <a:lnTo>
                    <a:pt x="200" y="324"/>
                  </a:lnTo>
                  <a:lnTo>
                    <a:pt x="226" y="334"/>
                  </a:lnTo>
                  <a:lnTo>
                    <a:pt x="228" y="332"/>
                  </a:lnTo>
                  <a:lnTo>
                    <a:pt x="226" y="328"/>
                  </a:lnTo>
                  <a:lnTo>
                    <a:pt x="246" y="324"/>
                  </a:lnTo>
                  <a:lnTo>
                    <a:pt x="248" y="320"/>
                  </a:lnTo>
                  <a:lnTo>
                    <a:pt x="244" y="308"/>
                  </a:lnTo>
                  <a:lnTo>
                    <a:pt x="248" y="306"/>
                  </a:lnTo>
                  <a:lnTo>
                    <a:pt x="248" y="312"/>
                  </a:lnTo>
                  <a:lnTo>
                    <a:pt x="252" y="314"/>
                  </a:lnTo>
                  <a:lnTo>
                    <a:pt x="266" y="312"/>
                  </a:lnTo>
                  <a:lnTo>
                    <a:pt x="278" y="300"/>
                  </a:lnTo>
                  <a:lnTo>
                    <a:pt x="272" y="296"/>
                  </a:lnTo>
                  <a:lnTo>
                    <a:pt x="284" y="282"/>
                  </a:lnTo>
                  <a:lnTo>
                    <a:pt x="260" y="286"/>
                  </a:lnTo>
                  <a:lnTo>
                    <a:pt x="264" y="280"/>
                  </a:lnTo>
                  <a:lnTo>
                    <a:pt x="290" y="276"/>
                  </a:lnTo>
                  <a:lnTo>
                    <a:pt x="284" y="262"/>
                  </a:lnTo>
                  <a:lnTo>
                    <a:pt x="286" y="254"/>
                  </a:lnTo>
                  <a:lnTo>
                    <a:pt x="288" y="264"/>
                  </a:lnTo>
                  <a:lnTo>
                    <a:pt x="298" y="260"/>
                  </a:lnTo>
                  <a:lnTo>
                    <a:pt x="304" y="242"/>
                  </a:lnTo>
                  <a:lnTo>
                    <a:pt x="314" y="230"/>
                  </a:lnTo>
                  <a:lnTo>
                    <a:pt x="368" y="168"/>
                  </a:lnTo>
                  <a:lnTo>
                    <a:pt x="368" y="158"/>
                  </a:lnTo>
                  <a:lnTo>
                    <a:pt x="354" y="162"/>
                  </a:lnTo>
                  <a:lnTo>
                    <a:pt x="292" y="200"/>
                  </a:lnTo>
                  <a:lnTo>
                    <a:pt x="294" y="194"/>
                  </a:lnTo>
                  <a:lnTo>
                    <a:pt x="292" y="192"/>
                  </a:lnTo>
                  <a:lnTo>
                    <a:pt x="334" y="160"/>
                  </a:lnTo>
                  <a:lnTo>
                    <a:pt x="306" y="162"/>
                  </a:lnTo>
                  <a:lnTo>
                    <a:pt x="306" y="156"/>
                  </a:lnTo>
                  <a:lnTo>
                    <a:pt x="312" y="156"/>
                  </a:lnTo>
                  <a:lnTo>
                    <a:pt x="316" y="156"/>
                  </a:lnTo>
                  <a:lnTo>
                    <a:pt x="374" y="138"/>
                  </a:lnTo>
                  <a:lnTo>
                    <a:pt x="412" y="94"/>
                  </a:lnTo>
                  <a:lnTo>
                    <a:pt x="414" y="80"/>
                  </a:lnTo>
                  <a:lnTo>
                    <a:pt x="410" y="72"/>
                  </a:lnTo>
                  <a:lnTo>
                    <a:pt x="398" y="64"/>
                  </a:lnTo>
                  <a:lnTo>
                    <a:pt x="384" y="72"/>
                  </a:lnTo>
                  <a:lnTo>
                    <a:pt x="388" y="58"/>
                  </a:lnTo>
                  <a:lnTo>
                    <a:pt x="376" y="40"/>
                  </a:lnTo>
                  <a:lnTo>
                    <a:pt x="380" y="38"/>
                  </a:lnTo>
                  <a:lnTo>
                    <a:pt x="378" y="26"/>
                  </a:lnTo>
                  <a:lnTo>
                    <a:pt x="368" y="34"/>
                  </a:lnTo>
                  <a:lnTo>
                    <a:pt x="362" y="20"/>
                  </a:lnTo>
                  <a:lnTo>
                    <a:pt x="352" y="32"/>
                  </a:lnTo>
                  <a:lnTo>
                    <a:pt x="356" y="38"/>
                  </a:lnTo>
                  <a:lnTo>
                    <a:pt x="354" y="40"/>
                  </a:lnTo>
                  <a:lnTo>
                    <a:pt x="348" y="28"/>
                  </a:lnTo>
                  <a:lnTo>
                    <a:pt x="308" y="54"/>
                  </a:lnTo>
                  <a:lnTo>
                    <a:pt x="338" y="16"/>
                  </a:lnTo>
                  <a:lnTo>
                    <a:pt x="300" y="16"/>
                  </a:lnTo>
                  <a:lnTo>
                    <a:pt x="286" y="0"/>
                  </a:lnTo>
                  <a:lnTo>
                    <a:pt x="266" y="12"/>
                  </a:lnTo>
                  <a:lnTo>
                    <a:pt x="256" y="0"/>
                  </a:lnTo>
                  <a:lnTo>
                    <a:pt x="246" y="2"/>
                  </a:lnTo>
                  <a:lnTo>
                    <a:pt x="238" y="18"/>
                  </a:lnTo>
                  <a:lnTo>
                    <a:pt x="244" y="38"/>
                  </a:lnTo>
                  <a:lnTo>
                    <a:pt x="226" y="10"/>
                  </a:lnTo>
                  <a:lnTo>
                    <a:pt x="184" y="10"/>
                  </a:lnTo>
                  <a:lnTo>
                    <a:pt x="216" y="60"/>
                  </a:lnTo>
                  <a:lnTo>
                    <a:pt x="204" y="72"/>
                  </a:lnTo>
                  <a:lnTo>
                    <a:pt x="206" y="62"/>
                  </a:lnTo>
                  <a:lnTo>
                    <a:pt x="206" y="56"/>
                  </a:lnTo>
                  <a:lnTo>
                    <a:pt x="190" y="26"/>
                  </a:lnTo>
                  <a:lnTo>
                    <a:pt x="150" y="18"/>
                  </a:lnTo>
                  <a:lnTo>
                    <a:pt x="146" y="24"/>
                  </a:lnTo>
                  <a:lnTo>
                    <a:pt x="158" y="44"/>
                  </a:lnTo>
                  <a:lnTo>
                    <a:pt x="130" y="36"/>
                  </a:lnTo>
                  <a:lnTo>
                    <a:pt x="144" y="66"/>
                  </a:lnTo>
                  <a:lnTo>
                    <a:pt x="122" y="52"/>
                  </a:lnTo>
                  <a:lnTo>
                    <a:pt x="118" y="60"/>
                  </a:lnTo>
                  <a:lnTo>
                    <a:pt x="128" y="68"/>
                  </a:lnTo>
                  <a:lnTo>
                    <a:pt x="114" y="74"/>
                  </a:lnTo>
                  <a:lnTo>
                    <a:pt x="116" y="84"/>
                  </a:lnTo>
                  <a:lnTo>
                    <a:pt x="142" y="104"/>
                  </a:lnTo>
                  <a:lnTo>
                    <a:pt x="140" y="110"/>
                  </a:lnTo>
                  <a:lnTo>
                    <a:pt x="116" y="90"/>
                  </a:lnTo>
                  <a:lnTo>
                    <a:pt x="110" y="92"/>
                  </a:lnTo>
                  <a:lnTo>
                    <a:pt x="118" y="108"/>
                  </a:lnTo>
                  <a:lnTo>
                    <a:pt x="110" y="106"/>
                  </a:lnTo>
                  <a:lnTo>
                    <a:pt x="110" y="100"/>
                  </a:lnTo>
                  <a:lnTo>
                    <a:pt x="106" y="86"/>
                  </a:lnTo>
                  <a:lnTo>
                    <a:pt x="82" y="70"/>
                  </a:lnTo>
                  <a:lnTo>
                    <a:pt x="74" y="74"/>
                  </a:lnTo>
                  <a:lnTo>
                    <a:pt x="80" y="84"/>
                  </a:lnTo>
                  <a:lnTo>
                    <a:pt x="78" y="90"/>
                  </a:lnTo>
                  <a:lnTo>
                    <a:pt x="64" y="100"/>
                  </a:lnTo>
                  <a:lnTo>
                    <a:pt x="92" y="112"/>
                  </a:lnTo>
                  <a:lnTo>
                    <a:pt x="88" y="114"/>
                  </a:lnTo>
                  <a:lnTo>
                    <a:pt x="90" y="120"/>
                  </a:lnTo>
                  <a:lnTo>
                    <a:pt x="80" y="114"/>
                  </a:lnTo>
                  <a:lnTo>
                    <a:pt x="82" y="124"/>
                  </a:lnTo>
                  <a:lnTo>
                    <a:pt x="70" y="110"/>
                  </a:lnTo>
                  <a:lnTo>
                    <a:pt x="64" y="110"/>
                  </a:lnTo>
                  <a:lnTo>
                    <a:pt x="62" y="116"/>
                  </a:lnTo>
                  <a:lnTo>
                    <a:pt x="64" y="122"/>
                  </a:lnTo>
                  <a:lnTo>
                    <a:pt x="60" y="110"/>
                  </a:lnTo>
                  <a:lnTo>
                    <a:pt x="46" y="104"/>
                  </a:lnTo>
                  <a:lnTo>
                    <a:pt x="34" y="118"/>
                  </a:lnTo>
                  <a:lnTo>
                    <a:pt x="38" y="128"/>
                  </a:lnTo>
                  <a:lnTo>
                    <a:pt x="32" y="122"/>
                  </a:lnTo>
                  <a:lnTo>
                    <a:pt x="32" y="134"/>
                  </a:lnTo>
                  <a:lnTo>
                    <a:pt x="26" y="124"/>
                  </a:lnTo>
                  <a:lnTo>
                    <a:pt x="4" y="140"/>
                  </a:lnTo>
                  <a:lnTo>
                    <a:pt x="0" y="150"/>
                  </a:lnTo>
                  <a:lnTo>
                    <a:pt x="10" y="160"/>
                  </a:lnTo>
                  <a:lnTo>
                    <a:pt x="28" y="146"/>
                  </a:lnTo>
                  <a:lnTo>
                    <a:pt x="36" y="152"/>
                  </a:lnTo>
                  <a:lnTo>
                    <a:pt x="18" y="168"/>
                  </a:lnTo>
                  <a:lnTo>
                    <a:pt x="24" y="176"/>
                  </a:lnTo>
                  <a:lnTo>
                    <a:pt x="54" y="156"/>
                  </a:lnTo>
                  <a:lnTo>
                    <a:pt x="52" y="160"/>
                  </a:lnTo>
                  <a:lnTo>
                    <a:pt x="30" y="178"/>
                  </a:lnTo>
                  <a:lnTo>
                    <a:pt x="44" y="184"/>
                  </a:lnTo>
                  <a:lnTo>
                    <a:pt x="30" y="188"/>
                  </a:lnTo>
                  <a:lnTo>
                    <a:pt x="28" y="200"/>
                  </a:lnTo>
                  <a:lnTo>
                    <a:pt x="34" y="206"/>
                  </a:lnTo>
                  <a:lnTo>
                    <a:pt x="64" y="202"/>
                  </a:lnTo>
                  <a:lnTo>
                    <a:pt x="74" y="208"/>
                  </a:lnTo>
                  <a:lnTo>
                    <a:pt x="36" y="216"/>
                  </a:lnTo>
                  <a:lnTo>
                    <a:pt x="68" y="242"/>
                  </a:lnTo>
                  <a:lnTo>
                    <a:pt x="76" y="218"/>
                  </a:lnTo>
                  <a:lnTo>
                    <a:pt x="88" y="204"/>
                  </a:lnTo>
                  <a:lnTo>
                    <a:pt x="88" y="212"/>
                  </a:lnTo>
                  <a:lnTo>
                    <a:pt x="76" y="236"/>
                  </a:lnTo>
                  <a:lnTo>
                    <a:pt x="76" y="242"/>
                  </a:lnTo>
                  <a:lnTo>
                    <a:pt x="82" y="246"/>
                  </a:lnTo>
                  <a:lnTo>
                    <a:pt x="92" y="240"/>
                  </a:lnTo>
                  <a:lnTo>
                    <a:pt x="90" y="248"/>
                  </a:lnTo>
                  <a:lnTo>
                    <a:pt x="104" y="250"/>
                  </a:lnTo>
                  <a:lnTo>
                    <a:pt x="106" y="242"/>
                  </a:lnTo>
                  <a:lnTo>
                    <a:pt x="106" y="234"/>
                  </a:lnTo>
                  <a:lnTo>
                    <a:pt x="112" y="226"/>
                  </a:lnTo>
                  <a:lnTo>
                    <a:pt x="108" y="238"/>
                  </a:lnTo>
                  <a:lnTo>
                    <a:pt x="114" y="238"/>
                  </a:lnTo>
                  <a:lnTo>
                    <a:pt x="132" y="214"/>
                  </a:lnTo>
                  <a:lnTo>
                    <a:pt x="130" y="218"/>
                  </a:lnTo>
                  <a:lnTo>
                    <a:pt x="132" y="224"/>
                  </a:lnTo>
                  <a:lnTo>
                    <a:pt x="134" y="224"/>
                  </a:lnTo>
                  <a:lnTo>
                    <a:pt x="114" y="242"/>
                  </a:lnTo>
                  <a:lnTo>
                    <a:pt x="118" y="250"/>
                  </a:lnTo>
                  <a:lnTo>
                    <a:pt x="162" y="222"/>
                  </a:lnTo>
                  <a:lnTo>
                    <a:pt x="166" y="212"/>
                  </a:lnTo>
                  <a:lnTo>
                    <a:pt x="162" y="210"/>
                  </a:lnTo>
                  <a:lnTo>
                    <a:pt x="164" y="200"/>
                  </a:lnTo>
                  <a:lnTo>
                    <a:pt x="160" y="190"/>
                  </a:lnTo>
                  <a:lnTo>
                    <a:pt x="168" y="198"/>
                  </a:lnTo>
                  <a:lnTo>
                    <a:pt x="176" y="180"/>
                  </a:lnTo>
                  <a:lnTo>
                    <a:pt x="192" y="164"/>
                  </a:lnTo>
                  <a:lnTo>
                    <a:pt x="174" y="190"/>
                  </a:lnTo>
                  <a:lnTo>
                    <a:pt x="168" y="208"/>
                  </a:lnTo>
                  <a:lnTo>
                    <a:pt x="168" y="216"/>
                  </a:lnTo>
                  <a:lnTo>
                    <a:pt x="206" y="216"/>
                  </a:lnTo>
                  <a:lnTo>
                    <a:pt x="208" y="222"/>
                  </a:lnTo>
                  <a:lnTo>
                    <a:pt x="186" y="222"/>
                  </a:lnTo>
                  <a:lnTo>
                    <a:pt x="158" y="236"/>
                  </a:lnTo>
                  <a:lnTo>
                    <a:pt x="116" y="262"/>
                  </a:lnTo>
                  <a:lnTo>
                    <a:pt x="128" y="286"/>
                  </a:lnTo>
                  <a:lnTo>
                    <a:pt x="140" y="292"/>
                  </a:lnTo>
                  <a:lnTo>
                    <a:pt x="136" y="296"/>
                  </a:lnTo>
                  <a:lnTo>
                    <a:pt x="140" y="310"/>
                  </a:lnTo>
                  <a:lnTo>
                    <a:pt x="160" y="312"/>
                  </a:lnTo>
                  <a:lnTo>
                    <a:pt x="148" y="324"/>
                  </a:lnTo>
                  <a:lnTo>
                    <a:pt x="136" y="320"/>
                  </a:lnTo>
                  <a:lnTo>
                    <a:pt x="130" y="302"/>
                  </a:lnTo>
                  <a:lnTo>
                    <a:pt x="106" y="268"/>
                  </a:lnTo>
                  <a:lnTo>
                    <a:pt x="76" y="260"/>
                  </a:lnTo>
                  <a:lnTo>
                    <a:pt x="72" y="266"/>
                  </a:lnTo>
                  <a:lnTo>
                    <a:pt x="72" y="276"/>
                  </a:lnTo>
                  <a:lnTo>
                    <a:pt x="72" y="284"/>
                  </a:lnTo>
                  <a:lnTo>
                    <a:pt x="74" y="288"/>
                  </a:lnTo>
                  <a:lnTo>
                    <a:pt x="74" y="288"/>
                  </a:lnTo>
                  <a:lnTo>
                    <a:pt x="74" y="300"/>
                  </a:lnTo>
                  <a:lnTo>
                    <a:pt x="92" y="312"/>
                  </a:lnTo>
                  <a:lnTo>
                    <a:pt x="100" y="330"/>
                  </a:lnTo>
                  <a:lnTo>
                    <a:pt x="102" y="348"/>
                  </a:lnTo>
                  <a:lnTo>
                    <a:pt x="108" y="344"/>
                  </a:lnTo>
                  <a:lnTo>
                    <a:pt x="106" y="350"/>
                  </a:lnTo>
                  <a:lnTo>
                    <a:pt x="100" y="352"/>
                  </a:lnTo>
                  <a:lnTo>
                    <a:pt x="96" y="356"/>
                  </a:lnTo>
                  <a:lnTo>
                    <a:pt x="96" y="360"/>
                  </a:lnTo>
                  <a:lnTo>
                    <a:pt x="124" y="370"/>
                  </a:lnTo>
                  <a:lnTo>
                    <a:pt x="140" y="364"/>
                  </a:lnTo>
                  <a:lnTo>
                    <a:pt x="134" y="376"/>
                  </a:lnTo>
                  <a:lnTo>
                    <a:pt x="130" y="382"/>
                  </a:lnTo>
                  <a:lnTo>
                    <a:pt x="126" y="384"/>
                  </a:lnTo>
                  <a:lnTo>
                    <a:pt x="130" y="392"/>
                  </a:lnTo>
                  <a:lnTo>
                    <a:pt x="108" y="372"/>
                  </a:lnTo>
                  <a:lnTo>
                    <a:pt x="92" y="366"/>
                  </a:lnTo>
                  <a:lnTo>
                    <a:pt x="70" y="376"/>
                  </a:lnTo>
                  <a:lnTo>
                    <a:pt x="66" y="390"/>
                  </a:lnTo>
                  <a:lnTo>
                    <a:pt x="68" y="390"/>
                  </a:lnTo>
                  <a:lnTo>
                    <a:pt x="58" y="402"/>
                  </a:lnTo>
                  <a:lnTo>
                    <a:pt x="60" y="416"/>
                  </a:lnTo>
                  <a:lnTo>
                    <a:pt x="60" y="420"/>
                  </a:lnTo>
                  <a:lnTo>
                    <a:pt x="74" y="420"/>
                  </a:lnTo>
                  <a:lnTo>
                    <a:pt x="82" y="404"/>
                  </a:lnTo>
                  <a:lnTo>
                    <a:pt x="78" y="418"/>
                  </a:lnTo>
                  <a:lnTo>
                    <a:pt x="78" y="422"/>
                  </a:lnTo>
                  <a:lnTo>
                    <a:pt x="88" y="422"/>
                  </a:lnTo>
                  <a:lnTo>
                    <a:pt x="92" y="414"/>
                  </a:lnTo>
                  <a:lnTo>
                    <a:pt x="98" y="390"/>
                  </a:lnTo>
                  <a:lnTo>
                    <a:pt x="96" y="404"/>
                  </a:lnTo>
                  <a:lnTo>
                    <a:pt x="100" y="404"/>
                  </a:lnTo>
                  <a:lnTo>
                    <a:pt x="96" y="416"/>
                  </a:lnTo>
                  <a:lnTo>
                    <a:pt x="94" y="420"/>
                  </a:lnTo>
                  <a:lnTo>
                    <a:pt x="92" y="426"/>
                  </a:lnTo>
                  <a:lnTo>
                    <a:pt x="94" y="426"/>
                  </a:lnTo>
                  <a:lnTo>
                    <a:pt x="82" y="432"/>
                  </a:lnTo>
                  <a:lnTo>
                    <a:pt x="88" y="438"/>
                  </a:lnTo>
                  <a:lnTo>
                    <a:pt x="92" y="438"/>
                  </a:lnTo>
                  <a:lnTo>
                    <a:pt x="90" y="446"/>
                  </a:lnTo>
                  <a:lnTo>
                    <a:pt x="94" y="452"/>
                  </a:lnTo>
                  <a:lnTo>
                    <a:pt x="98" y="444"/>
                  </a:lnTo>
                  <a:lnTo>
                    <a:pt x="96" y="458"/>
                  </a:lnTo>
                  <a:lnTo>
                    <a:pt x="114" y="456"/>
                  </a:lnTo>
                  <a:lnTo>
                    <a:pt x="124" y="428"/>
                  </a:lnTo>
                  <a:lnTo>
                    <a:pt x="128" y="426"/>
                  </a:lnTo>
                  <a:lnTo>
                    <a:pt x="120" y="450"/>
                  </a:lnTo>
                  <a:lnTo>
                    <a:pt x="110" y="462"/>
                  </a:lnTo>
                  <a:lnTo>
                    <a:pt x="114" y="466"/>
                  </a:lnTo>
                  <a:lnTo>
                    <a:pt x="100" y="466"/>
                  </a:lnTo>
                  <a:lnTo>
                    <a:pt x="102" y="470"/>
                  </a:lnTo>
                  <a:lnTo>
                    <a:pt x="84" y="464"/>
                  </a:lnTo>
                  <a:lnTo>
                    <a:pt x="82" y="454"/>
                  </a:lnTo>
                  <a:lnTo>
                    <a:pt x="74" y="438"/>
                  </a:lnTo>
                  <a:lnTo>
                    <a:pt x="48" y="442"/>
                  </a:lnTo>
                  <a:lnTo>
                    <a:pt x="50" y="452"/>
                  </a:lnTo>
                  <a:lnTo>
                    <a:pt x="56" y="460"/>
                  </a:lnTo>
                  <a:lnTo>
                    <a:pt x="58" y="470"/>
                  </a:lnTo>
                  <a:lnTo>
                    <a:pt x="68" y="468"/>
                  </a:lnTo>
                  <a:lnTo>
                    <a:pt x="62" y="474"/>
                  </a:lnTo>
                  <a:lnTo>
                    <a:pt x="66" y="474"/>
                  </a:lnTo>
                  <a:lnTo>
                    <a:pt x="64" y="478"/>
                  </a:lnTo>
                  <a:lnTo>
                    <a:pt x="46" y="488"/>
                  </a:lnTo>
                  <a:lnTo>
                    <a:pt x="32" y="504"/>
                  </a:lnTo>
                  <a:lnTo>
                    <a:pt x="32" y="516"/>
                  </a:lnTo>
                  <a:lnTo>
                    <a:pt x="36" y="524"/>
                  </a:lnTo>
                  <a:lnTo>
                    <a:pt x="42" y="516"/>
                  </a:lnTo>
                  <a:lnTo>
                    <a:pt x="44" y="522"/>
                  </a:lnTo>
                  <a:lnTo>
                    <a:pt x="46" y="516"/>
                  </a:lnTo>
                  <a:lnTo>
                    <a:pt x="44" y="506"/>
                  </a:lnTo>
                  <a:lnTo>
                    <a:pt x="44" y="502"/>
                  </a:lnTo>
                  <a:lnTo>
                    <a:pt x="46" y="524"/>
                  </a:lnTo>
                  <a:lnTo>
                    <a:pt x="52" y="528"/>
                  </a:lnTo>
                  <a:lnTo>
                    <a:pt x="56" y="526"/>
                  </a:lnTo>
                  <a:lnTo>
                    <a:pt x="56" y="516"/>
                  </a:lnTo>
                  <a:lnTo>
                    <a:pt x="66" y="528"/>
                  </a:lnTo>
                  <a:lnTo>
                    <a:pt x="70" y="520"/>
                  </a:lnTo>
                  <a:lnTo>
                    <a:pt x="70" y="514"/>
                  </a:lnTo>
                  <a:lnTo>
                    <a:pt x="72" y="520"/>
                  </a:lnTo>
                  <a:lnTo>
                    <a:pt x="70" y="526"/>
                  </a:lnTo>
                  <a:lnTo>
                    <a:pt x="70" y="52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1" name="Freeform 615">
              <a:extLst>
                <a:ext uri="{FF2B5EF4-FFF2-40B4-BE49-F238E27FC236}">
                  <a16:creationId xmlns:a16="http://schemas.microsoft.com/office/drawing/2014/main" xmlns="" id="{EAEDC5E7-5EEB-4FCF-95DC-CE27F76652B9}"/>
                </a:ext>
              </a:extLst>
            </p:cNvPr>
            <p:cNvSpPr>
              <a:spLocks/>
            </p:cNvSpPr>
            <p:nvPr/>
          </p:nvSpPr>
          <p:spPr bwMode="auto">
            <a:xfrm>
              <a:off x="2627313" y="2109788"/>
              <a:ext cx="104775" cy="73025"/>
            </a:xfrm>
            <a:custGeom>
              <a:avLst/>
              <a:gdLst/>
              <a:ahLst/>
              <a:cxnLst>
                <a:cxn ang="0">
                  <a:pos x="28" y="4"/>
                </a:cxn>
                <a:cxn ang="0">
                  <a:pos x="38" y="4"/>
                </a:cxn>
                <a:cxn ang="0">
                  <a:pos x="50" y="10"/>
                </a:cxn>
                <a:cxn ang="0">
                  <a:pos x="66" y="38"/>
                </a:cxn>
                <a:cxn ang="0">
                  <a:pos x="58" y="42"/>
                </a:cxn>
                <a:cxn ang="0">
                  <a:pos x="36" y="38"/>
                </a:cxn>
                <a:cxn ang="0">
                  <a:pos x="22" y="46"/>
                </a:cxn>
                <a:cxn ang="0">
                  <a:pos x="12" y="40"/>
                </a:cxn>
                <a:cxn ang="0">
                  <a:pos x="10" y="24"/>
                </a:cxn>
                <a:cxn ang="0">
                  <a:pos x="0" y="18"/>
                </a:cxn>
                <a:cxn ang="0">
                  <a:pos x="2" y="4"/>
                </a:cxn>
                <a:cxn ang="0">
                  <a:pos x="8" y="0"/>
                </a:cxn>
                <a:cxn ang="0">
                  <a:pos x="28" y="4"/>
                </a:cxn>
                <a:cxn ang="0">
                  <a:pos x="28" y="4"/>
                </a:cxn>
              </a:cxnLst>
              <a:rect l="0" t="0" r="r" b="b"/>
              <a:pathLst>
                <a:path w="66" h="46">
                  <a:moveTo>
                    <a:pt x="28" y="4"/>
                  </a:moveTo>
                  <a:lnTo>
                    <a:pt x="38" y="4"/>
                  </a:lnTo>
                  <a:lnTo>
                    <a:pt x="50" y="10"/>
                  </a:lnTo>
                  <a:lnTo>
                    <a:pt x="66" y="38"/>
                  </a:lnTo>
                  <a:lnTo>
                    <a:pt x="58" y="42"/>
                  </a:lnTo>
                  <a:lnTo>
                    <a:pt x="36" y="38"/>
                  </a:lnTo>
                  <a:lnTo>
                    <a:pt x="22" y="46"/>
                  </a:lnTo>
                  <a:lnTo>
                    <a:pt x="12" y="40"/>
                  </a:lnTo>
                  <a:lnTo>
                    <a:pt x="10" y="24"/>
                  </a:lnTo>
                  <a:lnTo>
                    <a:pt x="0" y="18"/>
                  </a:lnTo>
                  <a:lnTo>
                    <a:pt x="2" y="4"/>
                  </a:lnTo>
                  <a:lnTo>
                    <a:pt x="8" y="0"/>
                  </a:lnTo>
                  <a:lnTo>
                    <a:pt x="28" y="4"/>
                  </a:lnTo>
                  <a:lnTo>
                    <a:pt x="2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2" name="Freeform 616">
              <a:extLst>
                <a:ext uri="{FF2B5EF4-FFF2-40B4-BE49-F238E27FC236}">
                  <a16:creationId xmlns:a16="http://schemas.microsoft.com/office/drawing/2014/main" xmlns="" id="{6ABBD61F-1253-44A7-8D3E-CA62DE9EB80D}"/>
                </a:ext>
              </a:extLst>
            </p:cNvPr>
            <p:cNvSpPr>
              <a:spLocks/>
            </p:cNvSpPr>
            <p:nvPr/>
          </p:nvSpPr>
          <p:spPr bwMode="auto">
            <a:xfrm>
              <a:off x="2566988" y="2741613"/>
              <a:ext cx="38100" cy="38100"/>
            </a:xfrm>
            <a:custGeom>
              <a:avLst/>
              <a:gdLst/>
              <a:ahLst/>
              <a:cxnLst>
                <a:cxn ang="0">
                  <a:pos x="18" y="0"/>
                </a:cxn>
                <a:cxn ang="0">
                  <a:pos x="8" y="6"/>
                </a:cxn>
                <a:cxn ang="0">
                  <a:pos x="0" y="24"/>
                </a:cxn>
                <a:cxn ang="0">
                  <a:pos x="8" y="22"/>
                </a:cxn>
                <a:cxn ang="0">
                  <a:pos x="14" y="18"/>
                </a:cxn>
                <a:cxn ang="0">
                  <a:pos x="14" y="12"/>
                </a:cxn>
                <a:cxn ang="0">
                  <a:pos x="22" y="8"/>
                </a:cxn>
                <a:cxn ang="0">
                  <a:pos x="24" y="2"/>
                </a:cxn>
                <a:cxn ang="0">
                  <a:pos x="18" y="0"/>
                </a:cxn>
                <a:cxn ang="0">
                  <a:pos x="18" y="0"/>
                </a:cxn>
              </a:cxnLst>
              <a:rect l="0" t="0" r="r" b="b"/>
              <a:pathLst>
                <a:path w="24" h="24">
                  <a:moveTo>
                    <a:pt x="18" y="0"/>
                  </a:moveTo>
                  <a:lnTo>
                    <a:pt x="8" y="6"/>
                  </a:lnTo>
                  <a:lnTo>
                    <a:pt x="0" y="24"/>
                  </a:lnTo>
                  <a:lnTo>
                    <a:pt x="8" y="22"/>
                  </a:lnTo>
                  <a:lnTo>
                    <a:pt x="14" y="18"/>
                  </a:lnTo>
                  <a:lnTo>
                    <a:pt x="14" y="12"/>
                  </a:lnTo>
                  <a:lnTo>
                    <a:pt x="22" y="8"/>
                  </a:lnTo>
                  <a:lnTo>
                    <a:pt x="24" y="2"/>
                  </a:lnTo>
                  <a:lnTo>
                    <a:pt x="18" y="0"/>
                  </a:lnTo>
                  <a:lnTo>
                    <a:pt x="1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3" name="Freeform 617">
              <a:extLst>
                <a:ext uri="{FF2B5EF4-FFF2-40B4-BE49-F238E27FC236}">
                  <a16:creationId xmlns:a16="http://schemas.microsoft.com/office/drawing/2014/main" xmlns="" id="{28638778-C28D-4679-853A-0B813FDFDE5F}"/>
                </a:ext>
              </a:extLst>
            </p:cNvPr>
            <p:cNvSpPr>
              <a:spLocks/>
            </p:cNvSpPr>
            <p:nvPr/>
          </p:nvSpPr>
          <p:spPr bwMode="auto">
            <a:xfrm>
              <a:off x="2640013" y="2767013"/>
              <a:ext cx="22225" cy="38100"/>
            </a:xfrm>
            <a:custGeom>
              <a:avLst/>
              <a:gdLst/>
              <a:ahLst/>
              <a:cxnLst>
                <a:cxn ang="0">
                  <a:pos x="4" y="0"/>
                </a:cxn>
                <a:cxn ang="0">
                  <a:pos x="2" y="4"/>
                </a:cxn>
                <a:cxn ang="0">
                  <a:pos x="0" y="18"/>
                </a:cxn>
                <a:cxn ang="0">
                  <a:pos x="8" y="24"/>
                </a:cxn>
                <a:cxn ang="0">
                  <a:pos x="14" y="2"/>
                </a:cxn>
                <a:cxn ang="0">
                  <a:pos x="4" y="0"/>
                </a:cxn>
                <a:cxn ang="0">
                  <a:pos x="4" y="0"/>
                </a:cxn>
              </a:cxnLst>
              <a:rect l="0" t="0" r="r" b="b"/>
              <a:pathLst>
                <a:path w="14" h="24">
                  <a:moveTo>
                    <a:pt x="4" y="0"/>
                  </a:moveTo>
                  <a:lnTo>
                    <a:pt x="2" y="4"/>
                  </a:lnTo>
                  <a:lnTo>
                    <a:pt x="0" y="18"/>
                  </a:lnTo>
                  <a:lnTo>
                    <a:pt x="8" y="24"/>
                  </a:lnTo>
                  <a:lnTo>
                    <a:pt x="14"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4" name="Freeform 618">
              <a:extLst>
                <a:ext uri="{FF2B5EF4-FFF2-40B4-BE49-F238E27FC236}">
                  <a16:creationId xmlns:a16="http://schemas.microsoft.com/office/drawing/2014/main" xmlns="" id="{C30AFD3B-6EBB-4A81-84AE-13AF92B4394A}"/>
                </a:ext>
              </a:extLst>
            </p:cNvPr>
            <p:cNvSpPr>
              <a:spLocks/>
            </p:cNvSpPr>
            <p:nvPr/>
          </p:nvSpPr>
          <p:spPr bwMode="auto">
            <a:xfrm>
              <a:off x="2897188" y="2846388"/>
              <a:ext cx="9525" cy="12700"/>
            </a:xfrm>
            <a:custGeom>
              <a:avLst/>
              <a:gdLst/>
              <a:ahLst/>
              <a:cxnLst>
                <a:cxn ang="0">
                  <a:pos x="2" y="2"/>
                </a:cxn>
                <a:cxn ang="0">
                  <a:pos x="0" y="8"/>
                </a:cxn>
                <a:cxn ang="0">
                  <a:pos x="6" y="4"/>
                </a:cxn>
                <a:cxn ang="0">
                  <a:pos x="6" y="0"/>
                </a:cxn>
                <a:cxn ang="0">
                  <a:pos x="2" y="2"/>
                </a:cxn>
                <a:cxn ang="0">
                  <a:pos x="2" y="2"/>
                </a:cxn>
              </a:cxnLst>
              <a:rect l="0" t="0" r="r" b="b"/>
              <a:pathLst>
                <a:path w="6" h="8">
                  <a:moveTo>
                    <a:pt x="2" y="2"/>
                  </a:moveTo>
                  <a:lnTo>
                    <a:pt x="0" y="8"/>
                  </a:lnTo>
                  <a:lnTo>
                    <a:pt x="6" y="4"/>
                  </a:lnTo>
                  <a:lnTo>
                    <a:pt x="6"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5" name="Freeform 619">
              <a:extLst>
                <a:ext uri="{FF2B5EF4-FFF2-40B4-BE49-F238E27FC236}">
                  <a16:creationId xmlns:a16="http://schemas.microsoft.com/office/drawing/2014/main" xmlns="" id="{D573D72A-3329-4F22-8A61-6B1088B931B1}"/>
                </a:ext>
              </a:extLst>
            </p:cNvPr>
            <p:cNvSpPr>
              <a:spLocks/>
            </p:cNvSpPr>
            <p:nvPr/>
          </p:nvSpPr>
          <p:spPr bwMode="auto">
            <a:xfrm>
              <a:off x="2957513" y="2798763"/>
              <a:ext cx="15875" cy="12700"/>
            </a:xfrm>
            <a:custGeom>
              <a:avLst/>
              <a:gdLst/>
              <a:ahLst/>
              <a:cxnLst>
                <a:cxn ang="0">
                  <a:pos x="6" y="0"/>
                </a:cxn>
                <a:cxn ang="0">
                  <a:pos x="10" y="2"/>
                </a:cxn>
                <a:cxn ang="0">
                  <a:pos x="10" y="8"/>
                </a:cxn>
                <a:cxn ang="0">
                  <a:pos x="0" y="4"/>
                </a:cxn>
                <a:cxn ang="0">
                  <a:pos x="0" y="0"/>
                </a:cxn>
                <a:cxn ang="0">
                  <a:pos x="6" y="0"/>
                </a:cxn>
                <a:cxn ang="0">
                  <a:pos x="6" y="0"/>
                </a:cxn>
              </a:cxnLst>
              <a:rect l="0" t="0" r="r" b="b"/>
              <a:pathLst>
                <a:path w="10" h="8">
                  <a:moveTo>
                    <a:pt x="6" y="0"/>
                  </a:moveTo>
                  <a:lnTo>
                    <a:pt x="10" y="2"/>
                  </a:lnTo>
                  <a:lnTo>
                    <a:pt x="10" y="8"/>
                  </a:lnTo>
                  <a:lnTo>
                    <a:pt x="0" y="4"/>
                  </a:lnTo>
                  <a:lnTo>
                    <a:pt x="0"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6" name="Freeform 620">
              <a:extLst>
                <a:ext uri="{FF2B5EF4-FFF2-40B4-BE49-F238E27FC236}">
                  <a16:creationId xmlns:a16="http://schemas.microsoft.com/office/drawing/2014/main" xmlns="" id="{942990E1-F2FC-470E-8B57-DBF49056CB4D}"/>
                </a:ext>
              </a:extLst>
            </p:cNvPr>
            <p:cNvSpPr>
              <a:spLocks/>
            </p:cNvSpPr>
            <p:nvPr/>
          </p:nvSpPr>
          <p:spPr bwMode="auto">
            <a:xfrm>
              <a:off x="2433638" y="2100263"/>
              <a:ext cx="612775" cy="688975"/>
            </a:xfrm>
            <a:custGeom>
              <a:avLst/>
              <a:gdLst/>
              <a:ahLst/>
              <a:cxnLst>
                <a:cxn ang="0">
                  <a:pos x="10" y="36"/>
                </a:cxn>
                <a:cxn ang="0">
                  <a:pos x="2" y="76"/>
                </a:cxn>
                <a:cxn ang="0">
                  <a:pos x="2" y="112"/>
                </a:cxn>
                <a:cxn ang="0">
                  <a:pos x="20" y="148"/>
                </a:cxn>
                <a:cxn ang="0">
                  <a:pos x="54" y="164"/>
                </a:cxn>
                <a:cxn ang="0">
                  <a:pos x="114" y="168"/>
                </a:cxn>
                <a:cxn ang="0">
                  <a:pos x="136" y="166"/>
                </a:cxn>
                <a:cxn ang="0">
                  <a:pos x="158" y="158"/>
                </a:cxn>
                <a:cxn ang="0">
                  <a:pos x="192" y="194"/>
                </a:cxn>
                <a:cxn ang="0">
                  <a:pos x="194" y="206"/>
                </a:cxn>
                <a:cxn ang="0">
                  <a:pos x="212" y="214"/>
                </a:cxn>
                <a:cxn ang="0">
                  <a:pos x="236" y="266"/>
                </a:cxn>
                <a:cxn ang="0">
                  <a:pos x="220" y="320"/>
                </a:cxn>
                <a:cxn ang="0">
                  <a:pos x="198" y="334"/>
                </a:cxn>
                <a:cxn ang="0">
                  <a:pos x="160" y="344"/>
                </a:cxn>
                <a:cxn ang="0">
                  <a:pos x="192" y="354"/>
                </a:cxn>
                <a:cxn ang="0">
                  <a:pos x="204" y="350"/>
                </a:cxn>
                <a:cxn ang="0">
                  <a:pos x="216" y="350"/>
                </a:cxn>
                <a:cxn ang="0">
                  <a:pos x="238" y="376"/>
                </a:cxn>
                <a:cxn ang="0">
                  <a:pos x="242" y="386"/>
                </a:cxn>
                <a:cxn ang="0">
                  <a:pos x="272" y="410"/>
                </a:cxn>
                <a:cxn ang="0">
                  <a:pos x="286" y="416"/>
                </a:cxn>
                <a:cxn ang="0">
                  <a:pos x="318" y="434"/>
                </a:cxn>
                <a:cxn ang="0">
                  <a:pos x="298" y="400"/>
                </a:cxn>
                <a:cxn ang="0">
                  <a:pos x="298" y="386"/>
                </a:cxn>
                <a:cxn ang="0">
                  <a:pos x="324" y="404"/>
                </a:cxn>
                <a:cxn ang="0">
                  <a:pos x="340" y="414"/>
                </a:cxn>
                <a:cxn ang="0">
                  <a:pos x="336" y="394"/>
                </a:cxn>
                <a:cxn ang="0">
                  <a:pos x="334" y="368"/>
                </a:cxn>
                <a:cxn ang="0">
                  <a:pos x="332" y="350"/>
                </a:cxn>
                <a:cxn ang="0">
                  <a:pos x="314" y="348"/>
                </a:cxn>
                <a:cxn ang="0">
                  <a:pos x="306" y="326"/>
                </a:cxn>
                <a:cxn ang="0">
                  <a:pos x="296" y="300"/>
                </a:cxn>
                <a:cxn ang="0">
                  <a:pos x="304" y="294"/>
                </a:cxn>
                <a:cxn ang="0">
                  <a:pos x="324" y="306"/>
                </a:cxn>
                <a:cxn ang="0">
                  <a:pos x="340" y="326"/>
                </a:cxn>
                <a:cxn ang="0">
                  <a:pos x="352" y="338"/>
                </a:cxn>
                <a:cxn ang="0">
                  <a:pos x="368" y="318"/>
                </a:cxn>
                <a:cxn ang="0">
                  <a:pos x="372" y="300"/>
                </a:cxn>
                <a:cxn ang="0">
                  <a:pos x="360" y="280"/>
                </a:cxn>
                <a:cxn ang="0">
                  <a:pos x="334" y="246"/>
                </a:cxn>
                <a:cxn ang="0">
                  <a:pos x="312" y="232"/>
                </a:cxn>
                <a:cxn ang="0">
                  <a:pos x="288" y="198"/>
                </a:cxn>
                <a:cxn ang="0">
                  <a:pos x="310" y="188"/>
                </a:cxn>
                <a:cxn ang="0">
                  <a:pos x="306" y="176"/>
                </a:cxn>
                <a:cxn ang="0">
                  <a:pos x="292" y="162"/>
                </a:cxn>
                <a:cxn ang="0">
                  <a:pos x="286" y="148"/>
                </a:cxn>
                <a:cxn ang="0">
                  <a:pos x="258" y="140"/>
                </a:cxn>
                <a:cxn ang="0">
                  <a:pos x="254" y="116"/>
                </a:cxn>
                <a:cxn ang="0">
                  <a:pos x="220" y="108"/>
                </a:cxn>
                <a:cxn ang="0">
                  <a:pos x="206" y="96"/>
                </a:cxn>
                <a:cxn ang="0">
                  <a:pos x="202" y="70"/>
                </a:cxn>
                <a:cxn ang="0">
                  <a:pos x="154" y="64"/>
                </a:cxn>
                <a:cxn ang="0">
                  <a:pos x="132" y="74"/>
                </a:cxn>
                <a:cxn ang="0">
                  <a:pos x="130" y="52"/>
                </a:cxn>
                <a:cxn ang="0">
                  <a:pos x="114" y="6"/>
                </a:cxn>
                <a:cxn ang="0">
                  <a:pos x="82" y="20"/>
                </a:cxn>
                <a:cxn ang="0">
                  <a:pos x="68" y="32"/>
                </a:cxn>
                <a:cxn ang="0">
                  <a:pos x="60" y="64"/>
                </a:cxn>
                <a:cxn ang="0">
                  <a:pos x="70" y="112"/>
                </a:cxn>
                <a:cxn ang="0">
                  <a:pos x="46" y="126"/>
                </a:cxn>
                <a:cxn ang="0">
                  <a:pos x="48" y="82"/>
                </a:cxn>
                <a:cxn ang="0">
                  <a:pos x="68" y="6"/>
                </a:cxn>
              </a:cxnLst>
              <a:rect l="0" t="0" r="r" b="b"/>
              <a:pathLst>
                <a:path w="386" h="434">
                  <a:moveTo>
                    <a:pt x="68" y="4"/>
                  </a:moveTo>
                  <a:lnTo>
                    <a:pt x="50" y="0"/>
                  </a:lnTo>
                  <a:lnTo>
                    <a:pt x="34" y="6"/>
                  </a:lnTo>
                  <a:lnTo>
                    <a:pt x="18" y="18"/>
                  </a:lnTo>
                  <a:lnTo>
                    <a:pt x="12" y="34"/>
                  </a:lnTo>
                  <a:lnTo>
                    <a:pt x="10" y="36"/>
                  </a:lnTo>
                  <a:lnTo>
                    <a:pt x="12" y="40"/>
                  </a:lnTo>
                  <a:lnTo>
                    <a:pt x="8" y="42"/>
                  </a:lnTo>
                  <a:lnTo>
                    <a:pt x="8" y="48"/>
                  </a:lnTo>
                  <a:lnTo>
                    <a:pt x="6" y="50"/>
                  </a:lnTo>
                  <a:lnTo>
                    <a:pt x="0" y="68"/>
                  </a:lnTo>
                  <a:lnTo>
                    <a:pt x="2" y="76"/>
                  </a:lnTo>
                  <a:lnTo>
                    <a:pt x="6" y="76"/>
                  </a:lnTo>
                  <a:lnTo>
                    <a:pt x="0" y="84"/>
                  </a:lnTo>
                  <a:lnTo>
                    <a:pt x="2" y="94"/>
                  </a:lnTo>
                  <a:lnTo>
                    <a:pt x="0" y="98"/>
                  </a:lnTo>
                  <a:lnTo>
                    <a:pt x="0" y="108"/>
                  </a:lnTo>
                  <a:lnTo>
                    <a:pt x="2" y="112"/>
                  </a:lnTo>
                  <a:lnTo>
                    <a:pt x="28" y="116"/>
                  </a:lnTo>
                  <a:lnTo>
                    <a:pt x="38" y="126"/>
                  </a:lnTo>
                  <a:lnTo>
                    <a:pt x="26" y="130"/>
                  </a:lnTo>
                  <a:lnTo>
                    <a:pt x="8" y="124"/>
                  </a:lnTo>
                  <a:lnTo>
                    <a:pt x="8" y="130"/>
                  </a:lnTo>
                  <a:lnTo>
                    <a:pt x="20" y="148"/>
                  </a:lnTo>
                  <a:lnTo>
                    <a:pt x="24" y="154"/>
                  </a:lnTo>
                  <a:lnTo>
                    <a:pt x="40" y="154"/>
                  </a:lnTo>
                  <a:lnTo>
                    <a:pt x="44" y="154"/>
                  </a:lnTo>
                  <a:lnTo>
                    <a:pt x="46" y="148"/>
                  </a:lnTo>
                  <a:lnTo>
                    <a:pt x="48" y="156"/>
                  </a:lnTo>
                  <a:lnTo>
                    <a:pt x="54" y="164"/>
                  </a:lnTo>
                  <a:lnTo>
                    <a:pt x="64" y="166"/>
                  </a:lnTo>
                  <a:lnTo>
                    <a:pt x="64" y="164"/>
                  </a:lnTo>
                  <a:lnTo>
                    <a:pt x="86" y="170"/>
                  </a:lnTo>
                  <a:lnTo>
                    <a:pt x="92" y="166"/>
                  </a:lnTo>
                  <a:lnTo>
                    <a:pt x="108" y="174"/>
                  </a:lnTo>
                  <a:lnTo>
                    <a:pt x="114" y="168"/>
                  </a:lnTo>
                  <a:lnTo>
                    <a:pt x="120" y="176"/>
                  </a:lnTo>
                  <a:lnTo>
                    <a:pt x="122" y="176"/>
                  </a:lnTo>
                  <a:lnTo>
                    <a:pt x="122" y="172"/>
                  </a:lnTo>
                  <a:lnTo>
                    <a:pt x="112" y="164"/>
                  </a:lnTo>
                  <a:lnTo>
                    <a:pt x="112" y="162"/>
                  </a:lnTo>
                  <a:lnTo>
                    <a:pt x="136" y="166"/>
                  </a:lnTo>
                  <a:lnTo>
                    <a:pt x="138" y="172"/>
                  </a:lnTo>
                  <a:lnTo>
                    <a:pt x="150" y="170"/>
                  </a:lnTo>
                  <a:lnTo>
                    <a:pt x="152" y="168"/>
                  </a:lnTo>
                  <a:lnTo>
                    <a:pt x="146" y="152"/>
                  </a:lnTo>
                  <a:lnTo>
                    <a:pt x="150" y="150"/>
                  </a:lnTo>
                  <a:lnTo>
                    <a:pt x="158" y="158"/>
                  </a:lnTo>
                  <a:lnTo>
                    <a:pt x="166" y="158"/>
                  </a:lnTo>
                  <a:lnTo>
                    <a:pt x="166" y="172"/>
                  </a:lnTo>
                  <a:lnTo>
                    <a:pt x="176" y="172"/>
                  </a:lnTo>
                  <a:lnTo>
                    <a:pt x="176" y="178"/>
                  </a:lnTo>
                  <a:lnTo>
                    <a:pt x="174" y="180"/>
                  </a:lnTo>
                  <a:lnTo>
                    <a:pt x="192" y="194"/>
                  </a:lnTo>
                  <a:lnTo>
                    <a:pt x="192" y="200"/>
                  </a:lnTo>
                  <a:lnTo>
                    <a:pt x="188" y="204"/>
                  </a:lnTo>
                  <a:lnTo>
                    <a:pt x="180" y="202"/>
                  </a:lnTo>
                  <a:lnTo>
                    <a:pt x="180" y="208"/>
                  </a:lnTo>
                  <a:lnTo>
                    <a:pt x="180" y="216"/>
                  </a:lnTo>
                  <a:lnTo>
                    <a:pt x="194" y="206"/>
                  </a:lnTo>
                  <a:lnTo>
                    <a:pt x="204" y="206"/>
                  </a:lnTo>
                  <a:lnTo>
                    <a:pt x="204" y="208"/>
                  </a:lnTo>
                  <a:lnTo>
                    <a:pt x="204" y="210"/>
                  </a:lnTo>
                  <a:lnTo>
                    <a:pt x="212" y="222"/>
                  </a:lnTo>
                  <a:lnTo>
                    <a:pt x="214" y="220"/>
                  </a:lnTo>
                  <a:lnTo>
                    <a:pt x="212" y="214"/>
                  </a:lnTo>
                  <a:lnTo>
                    <a:pt x="216" y="216"/>
                  </a:lnTo>
                  <a:lnTo>
                    <a:pt x="216" y="224"/>
                  </a:lnTo>
                  <a:lnTo>
                    <a:pt x="218" y="228"/>
                  </a:lnTo>
                  <a:lnTo>
                    <a:pt x="226" y="230"/>
                  </a:lnTo>
                  <a:lnTo>
                    <a:pt x="228" y="236"/>
                  </a:lnTo>
                  <a:lnTo>
                    <a:pt x="236" y="266"/>
                  </a:lnTo>
                  <a:lnTo>
                    <a:pt x="238" y="266"/>
                  </a:lnTo>
                  <a:lnTo>
                    <a:pt x="230" y="276"/>
                  </a:lnTo>
                  <a:lnTo>
                    <a:pt x="230" y="284"/>
                  </a:lnTo>
                  <a:lnTo>
                    <a:pt x="224" y="286"/>
                  </a:lnTo>
                  <a:lnTo>
                    <a:pt x="210" y="304"/>
                  </a:lnTo>
                  <a:lnTo>
                    <a:pt x="220" y="320"/>
                  </a:lnTo>
                  <a:lnTo>
                    <a:pt x="220" y="326"/>
                  </a:lnTo>
                  <a:lnTo>
                    <a:pt x="212" y="324"/>
                  </a:lnTo>
                  <a:lnTo>
                    <a:pt x="206" y="328"/>
                  </a:lnTo>
                  <a:lnTo>
                    <a:pt x="200" y="328"/>
                  </a:lnTo>
                  <a:lnTo>
                    <a:pt x="200" y="332"/>
                  </a:lnTo>
                  <a:lnTo>
                    <a:pt x="198" y="334"/>
                  </a:lnTo>
                  <a:lnTo>
                    <a:pt x="170" y="328"/>
                  </a:lnTo>
                  <a:lnTo>
                    <a:pt x="172" y="330"/>
                  </a:lnTo>
                  <a:lnTo>
                    <a:pt x="170" y="330"/>
                  </a:lnTo>
                  <a:lnTo>
                    <a:pt x="170" y="336"/>
                  </a:lnTo>
                  <a:lnTo>
                    <a:pt x="162" y="340"/>
                  </a:lnTo>
                  <a:lnTo>
                    <a:pt x="160" y="344"/>
                  </a:lnTo>
                  <a:lnTo>
                    <a:pt x="160" y="352"/>
                  </a:lnTo>
                  <a:lnTo>
                    <a:pt x="166" y="360"/>
                  </a:lnTo>
                  <a:lnTo>
                    <a:pt x="178" y="366"/>
                  </a:lnTo>
                  <a:lnTo>
                    <a:pt x="190" y="360"/>
                  </a:lnTo>
                  <a:lnTo>
                    <a:pt x="190" y="354"/>
                  </a:lnTo>
                  <a:lnTo>
                    <a:pt x="192" y="354"/>
                  </a:lnTo>
                  <a:lnTo>
                    <a:pt x="196" y="354"/>
                  </a:lnTo>
                  <a:lnTo>
                    <a:pt x="198" y="358"/>
                  </a:lnTo>
                  <a:lnTo>
                    <a:pt x="206" y="360"/>
                  </a:lnTo>
                  <a:lnTo>
                    <a:pt x="206" y="356"/>
                  </a:lnTo>
                  <a:lnTo>
                    <a:pt x="208" y="356"/>
                  </a:lnTo>
                  <a:lnTo>
                    <a:pt x="204" y="350"/>
                  </a:lnTo>
                  <a:lnTo>
                    <a:pt x="202" y="348"/>
                  </a:lnTo>
                  <a:lnTo>
                    <a:pt x="208" y="346"/>
                  </a:lnTo>
                  <a:lnTo>
                    <a:pt x="208" y="350"/>
                  </a:lnTo>
                  <a:lnTo>
                    <a:pt x="210" y="348"/>
                  </a:lnTo>
                  <a:lnTo>
                    <a:pt x="212" y="352"/>
                  </a:lnTo>
                  <a:lnTo>
                    <a:pt x="216" y="350"/>
                  </a:lnTo>
                  <a:lnTo>
                    <a:pt x="218" y="354"/>
                  </a:lnTo>
                  <a:lnTo>
                    <a:pt x="222" y="354"/>
                  </a:lnTo>
                  <a:lnTo>
                    <a:pt x="224" y="362"/>
                  </a:lnTo>
                  <a:lnTo>
                    <a:pt x="228" y="366"/>
                  </a:lnTo>
                  <a:lnTo>
                    <a:pt x="230" y="374"/>
                  </a:lnTo>
                  <a:lnTo>
                    <a:pt x="238" y="376"/>
                  </a:lnTo>
                  <a:lnTo>
                    <a:pt x="242" y="382"/>
                  </a:lnTo>
                  <a:lnTo>
                    <a:pt x="244" y="376"/>
                  </a:lnTo>
                  <a:lnTo>
                    <a:pt x="248" y="384"/>
                  </a:lnTo>
                  <a:lnTo>
                    <a:pt x="252" y="384"/>
                  </a:lnTo>
                  <a:lnTo>
                    <a:pt x="244" y="388"/>
                  </a:lnTo>
                  <a:lnTo>
                    <a:pt x="242" y="386"/>
                  </a:lnTo>
                  <a:lnTo>
                    <a:pt x="246" y="398"/>
                  </a:lnTo>
                  <a:lnTo>
                    <a:pt x="252" y="402"/>
                  </a:lnTo>
                  <a:lnTo>
                    <a:pt x="266" y="408"/>
                  </a:lnTo>
                  <a:lnTo>
                    <a:pt x="270" y="404"/>
                  </a:lnTo>
                  <a:lnTo>
                    <a:pt x="270" y="408"/>
                  </a:lnTo>
                  <a:lnTo>
                    <a:pt x="272" y="410"/>
                  </a:lnTo>
                  <a:lnTo>
                    <a:pt x="276" y="408"/>
                  </a:lnTo>
                  <a:lnTo>
                    <a:pt x="278" y="412"/>
                  </a:lnTo>
                  <a:lnTo>
                    <a:pt x="280" y="414"/>
                  </a:lnTo>
                  <a:lnTo>
                    <a:pt x="282" y="420"/>
                  </a:lnTo>
                  <a:lnTo>
                    <a:pt x="284" y="420"/>
                  </a:lnTo>
                  <a:lnTo>
                    <a:pt x="286" y="416"/>
                  </a:lnTo>
                  <a:lnTo>
                    <a:pt x="286" y="420"/>
                  </a:lnTo>
                  <a:lnTo>
                    <a:pt x="288" y="422"/>
                  </a:lnTo>
                  <a:lnTo>
                    <a:pt x="300" y="426"/>
                  </a:lnTo>
                  <a:lnTo>
                    <a:pt x="306" y="430"/>
                  </a:lnTo>
                  <a:lnTo>
                    <a:pt x="312" y="428"/>
                  </a:lnTo>
                  <a:lnTo>
                    <a:pt x="318" y="434"/>
                  </a:lnTo>
                  <a:lnTo>
                    <a:pt x="322" y="434"/>
                  </a:lnTo>
                  <a:lnTo>
                    <a:pt x="320" y="430"/>
                  </a:lnTo>
                  <a:lnTo>
                    <a:pt x="322" y="422"/>
                  </a:lnTo>
                  <a:lnTo>
                    <a:pt x="300" y="402"/>
                  </a:lnTo>
                  <a:lnTo>
                    <a:pt x="300" y="398"/>
                  </a:lnTo>
                  <a:lnTo>
                    <a:pt x="298" y="400"/>
                  </a:lnTo>
                  <a:lnTo>
                    <a:pt x="286" y="386"/>
                  </a:lnTo>
                  <a:lnTo>
                    <a:pt x="284" y="380"/>
                  </a:lnTo>
                  <a:lnTo>
                    <a:pt x="288" y="380"/>
                  </a:lnTo>
                  <a:lnTo>
                    <a:pt x="296" y="388"/>
                  </a:lnTo>
                  <a:lnTo>
                    <a:pt x="300" y="388"/>
                  </a:lnTo>
                  <a:lnTo>
                    <a:pt x="298" y="386"/>
                  </a:lnTo>
                  <a:lnTo>
                    <a:pt x="300" y="384"/>
                  </a:lnTo>
                  <a:lnTo>
                    <a:pt x="306" y="394"/>
                  </a:lnTo>
                  <a:lnTo>
                    <a:pt x="312" y="396"/>
                  </a:lnTo>
                  <a:lnTo>
                    <a:pt x="314" y="400"/>
                  </a:lnTo>
                  <a:lnTo>
                    <a:pt x="320" y="400"/>
                  </a:lnTo>
                  <a:lnTo>
                    <a:pt x="324" y="404"/>
                  </a:lnTo>
                  <a:lnTo>
                    <a:pt x="330" y="402"/>
                  </a:lnTo>
                  <a:lnTo>
                    <a:pt x="332" y="408"/>
                  </a:lnTo>
                  <a:lnTo>
                    <a:pt x="334" y="406"/>
                  </a:lnTo>
                  <a:lnTo>
                    <a:pt x="334" y="412"/>
                  </a:lnTo>
                  <a:lnTo>
                    <a:pt x="338" y="416"/>
                  </a:lnTo>
                  <a:lnTo>
                    <a:pt x="340" y="414"/>
                  </a:lnTo>
                  <a:lnTo>
                    <a:pt x="336" y="406"/>
                  </a:lnTo>
                  <a:lnTo>
                    <a:pt x="344" y="406"/>
                  </a:lnTo>
                  <a:lnTo>
                    <a:pt x="344" y="404"/>
                  </a:lnTo>
                  <a:lnTo>
                    <a:pt x="342" y="402"/>
                  </a:lnTo>
                  <a:lnTo>
                    <a:pt x="340" y="402"/>
                  </a:lnTo>
                  <a:lnTo>
                    <a:pt x="336" y="394"/>
                  </a:lnTo>
                  <a:lnTo>
                    <a:pt x="336" y="388"/>
                  </a:lnTo>
                  <a:lnTo>
                    <a:pt x="342" y="394"/>
                  </a:lnTo>
                  <a:lnTo>
                    <a:pt x="342" y="388"/>
                  </a:lnTo>
                  <a:lnTo>
                    <a:pt x="344" y="380"/>
                  </a:lnTo>
                  <a:lnTo>
                    <a:pt x="342" y="372"/>
                  </a:lnTo>
                  <a:lnTo>
                    <a:pt x="334" y="368"/>
                  </a:lnTo>
                  <a:lnTo>
                    <a:pt x="332" y="362"/>
                  </a:lnTo>
                  <a:lnTo>
                    <a:pt x="336" y="362"/>
                  </a:lnTo>
                  <a:lnTo>
                    <a:pt x="336" y="358"/>
                  </a:lnTo>
                  <a:lnTo>
                    <a:pt x="336" y="354"/>
                  </a:lnTo>
                  <a:lnTo>
                    <a:pt x="334" y="354"/>
                  </a:lnTo>
                  <a:lnTo>
                    <a:pt x="332" y="350"/>
                  </a:lnTo>
                  <a:lnTo>
                    <a:pt x="328" y="354"/>
                  </a:lnTo>
                  <a:lnTo>
                    <a:pt x="328" y="346"/>
                  </a:lnTo>
                  <a:lnTo>
                    <a:pt x="318" y="348"/>
                  </a:lnTo>
                  <a:lnTo>
                    <a:pt x="322" y="342"/>
                  </a:lnTo>
                  <a:lnTo>
                    <a:pt x="314" y="342"/>
                  </a:lnTo>
                  <a:lnTo>
                    <a:pt x="314" y="348"/>
                  </a:lnTo>
                  <a:lnTo>
                    <a:pt x="310" y="334"/>
                  </a:lnTo>
                  <a:lnTo>
                    <a:pt x="306" y="334"/>
                  </a:lnTo>
                  <a:lnTo>
                    <a:pt x="308" y="330"/>
                  </a:lnTo>
                  <a:lnTo>
                    <a:pt x="306" y="328"/>
                  </a:lnTo>
                  <a:lnTo>
                    <a:pt x="308" y="328"/>
                  </a:lnTo>
                  <a:lnTo>
                    <a:pt x="306" y="326"/>
                  </a:lnTo>
                  <a:lnTo>
                    <a:pt x="306" y="322"/>
                  </a:lnTo>
                  <a:lnTo>
                    <a:pt x="298" y="322"/>
                  </a:lnTo>
                  <a:lnTo>
                    <a:pt x="298" y="312"/>
                  </a:lnTo>
                  <a:lnTo>
                    <a:pt x="308" y="310"/>
                  </a:lnTo>
                  <a:lnTo>
                    <a:pt x="302" y="302"/>
                  </a:lnTo>
                  <a:lnTo>
                    <a:pt x="296" y="300"/>
                  </a:lnTo>
                  <a:lnTo>
                    <a:pt x="294" y="296"/>
                  </a:lnTo>
                  <a:lnTo>
                    <a:pt x="298" y="296"/>
                  </a:lnTo>
                  <a:lnTo>
                    <a:pt x="298" y="294"/>
                  </a:lnTo>
                  <a:lnTo>
                    <a:pt x="300" y="294"/>
                  </a:lnTo>
                  <a:lnTo>
                    <a:pt x="306" y="298"/>
                  </a:lnTo>
                  <a:lnTo>
                    <a:pt x="304" y="294"/>
                  </a:lnTo>
                  <a:lnTo>
                    <a:pt x="306" y="294"/>
                  </a:lnTo>
                  <a:lnTo>
                    <a:pt x="304" y="292"/>
                  </a:lnTo>
                  <a:lnTo>
                    <a:pt x="306" y="288"/>
                  </a:lnTo>
                  <a:lnTo>
                    <a:pt x="310" y="292"/>
                  </a:lnTo>
                  <a:lnTo>
                    <a:pt x="310" y="298"/>
                  </a:lnTo>
                  <a:lnTo>
                    <a:pt x="324" y="306"/>
                  </a:lnTo>
                  <a:lnTo>
                    <a:pt x="324" y="310"/>
                  </a:lnTo>
                  <a:lnTo>
                    <a:pt x="332" y="310"/>
                  </a:lnTo>
                  <a:lnTo>
                    <a:pt x="330" y="314"/>
                  </a:lnTo>
                  <a:lnTo>
                    <a:pt x="332" y="318"/>
                  </a:lnTo>
                  <a:lnTo>
                    <a:pt x="338" y="328"/>
                  </a:lnTo>
                  <a:lnTo>
                    <a:pt x="340" y="326"/>
                  </a:lnTo>
                  <a:lnTo>
                    <a:pt x="342" y="328"/>
                  </a:lnTo>
                  <a:lnTo>
                    <a:pt x="340" y="332"/>
                  </a:lnTo>
                  <a:lnTo>
                    <a:pt x="342" y="336"/>
                  </a:lnTo>
                  <a:lnTo>
                    <a:pt x="346" y="334"/>
                  </a:lnTo>
                  <a:lnTo>
                    <a:pt x="348" y="340"/>
                  </a:lnTo>
                  <a:lnTo>
                    <a:pt x="352" y="338"/>
                  </a:lnTo>
                  <a:lnTo>
                    <a:pt x="356" y="344"/>
                  </a:lnTo>
                  <a:lnTo>
                    <a:pt x="358" y="332"/>
                  </a:lnTo>
                  <a:lnTo>
                    <a:pt x="360" y="332"/>
                  </a:lnTo>
                  <a:lnTo>
                    <a:pt x="358" y="316"/>
                  </a:lnTo>
                  <a:lnTo>
                    <a:pt x="366" y="322"/>
                  </a:lnTo>
                  <a:lnTo>
                    <a:pt x="368" y="318"/>
                  </a:lnTo>
                  <a:lnTo>
                    <a:pt x="372" y="316"/>
                  </a:lnTo>
                  <a:lnTo>
                    <a:pt x="372" y="310"/>
                  </a:lnTo>
                  <a:lnTo>
                    <a:pt x="376" y="308"/>
                  </a:lnTo>
                  <a:lnTo>
                    <a:pt x="374" y="306"/>
                  </a:lnTo>
                  <a:lnTo>
                    <a:pt x="368" y="306"/>
                  </a:lnTo>
                  <a:lnTo>
                    <a:pt x="372" y="300"/>
                  </a:lnTo>
                  <a:lnTo>
                    <a:pt x="380" y="300"/>
                  </a:lnTo>
                  <a:lnTo>
                    <a:pt x="382" y="298"/>
                  </a:lnTo>
                  <a:lnTo>
                    <a:pt x="380" y="296"/>
                  </a:lnTo>
                  <a:lnTo>
                    <a:pt x="386" y="288"/>
                  </a:lnTo>
                  <a:lnTo>
                    <a:pt x="374" y="276"/>
                  </a:lnTo>
                  <a:lnTo>
                    <a:pt x="360" y="280"/>
                  </a:lnTo>
                  <a:lnTo>
                    <a:pt x="362" y="266"/>
                  </a:lnTo>
                  <a:lnTo>
                    <a:pt x="348" y="268"/>
                  </a:lnTo>
                  <a:lnTo>
                    <a:pt x="346" y="266"/>
                  </a:lnTo>
                  <a:lnTo>
                    <a:pt x="350" y="262"/>
                  </a:lnTo>
                  <a:lnTo>
                    <a:pt x="344" y="248"/>
                  </a:lnTo>
                  <a:lnTo>
                    <a:pt x="334" y="246"/>
                  </a:lnTo>
                  <a:lnTo>
                    <a:pt x="336" y="238"/>
                  </a:lnTo>
                  <a:lnTo>
                    <a:pt x="324" y="244"/>
                  </a:lnTo>
                  <a:lnTo>
                    <a:pt x="320" y="240"/>
                  </a:lnTo>
                  <a:lnTo>
                    <a:pt x="322" y="236"/>
                  </a:lnTo>
                  <a:lnTo>
                    <a:pt x="320" y="232"/>
                  </a:lnTo>
                  <a:lnTo>
                    <a:pt x="312" y="232"/>
                  </a:lnTo>
                  <a:lnTo>
                    <a:pt x="314" y="226"/>
                  </a:lnTo>
                  <a:lnTo>
                    <a:pt x="292" y="218"/>
                  </a:lnTo>
                  <a:lnTo>
                    <a:pt x="300" y="216"/>
                  </a:lnTo>
                  <a:lnTo>
                    <a:pt x="294" y="208"/>
                  </a:lnTo>
                  <a:lnTo>
                    <a:pt x="300" y="204"/>
                  </a:lnTo>
                  <a:lnTo>
                    <a:pt x="288" y="198"/>
                  </a:lnTo>
                  <a:lnTo>
                    <a:pt x="296" y="196"/>
                  </a:lnTo>
                  <a:lnTo>
                    <a:pt x="296" y="194"/>
                  </a:lnTo>
                  <a:lnTo>
                    <a:pt x="304" y="198"/>
                  </a:lnTo>
                  <a:lnTo>
                    <a:pt x="316" y="198"/>
                  </a:lnTo>
                  <a:lnTo>
                    <a:pt x="316" y="194"/>
                  </a:lnTo>
                  <a:lnTo>
                    <a:pt x="310" y="188"/>
                  </a:lnTo>
                  <a:lnTo>
                    <a:pt x="294" y="186"/>
                  </a:lnTo>
                  <a:lnTo>
                    <a:pt x="294" y="188"/>
                  </a:lnTo>
                  <a:lnTo>
                    <a:pt x="286" y="182"/>
                  </a:lnTo>
                  <a:lnTo>
                    <a:pt x="284" y="184"/>
                  </a:lnTo>
                  <a:lnTo>
                    <a:pt x="298" y="176"/>
                  </a:lnTo>
                  <a:lnTo>
                    <a:pt x="306" y="176"/>
                  </a:lnTo>
                  <a:lnTo>
                    <a:pt x="308" y="172"/>
                  </a:lnTo>
                  <a:lnTo>
                    <a:pt x="308" y="168"/>
                  </a:lnTo>
                  <a:lnTo>
                    <a:pt x="298" y="156"/>
                  </a:lnTo>
                  <a:lnTo>
                    <a:pt x="294" y="154"/>
                  </a:lnTo>
                  <a:lnTo>
                    <a:pt x="292" y="158"/>
                  </a:lnTo>
                  <a:lnTo>
                    <a:pt x="292" y="162"/>
                  </a:lnTo>
                  <a:lnTo>
                    <a:pt x="286" y="168"/>
                  </a:lnTo>
                  <a:lnTo>
                    <a:pt x="282" y="168"/>
                  </a:lnTo>
                  <a:lnTo>
                    <a:pt x="286" y="158"/>
                  </a:lnTo>
                  <a:lnTo>
                    <a:pt x="274" y="160"/>
                  </a:lnTo>
                  <a:lnTo>
                    <a:pt x="284" y="154"/>
                  </a:lnTo>
                  <a:lnTo>
                    <a:pt x="286" y="148"/>
                  </a:lnTo>
                  <a:lnTo>
                    <a:pt x="290" y="152"/>
                  </a:lnTo>
                  <a:lnTo>
                    <a:pt x="290" y="142"/>
                  </a:lnTo>
                  <a:lnTo>
                    <a:pt x="276" y="136"/>
                  </a:lnTo>
                  <a:lnTo>
                    <a:pt x="264" y="146"/>
                  </a:lnTo>
                  <a:lnTo>
                    <a:pt x="270" y="132"/>
                  </a:lnTo>
                  <a:lnTo>
                    <a:pt x="258" y="140"/>
                  </a:lnTo>
                  <a:lnTo>
                    <a:pt x="262" y="130"/>
                  </a:lnTo>
                  <a:lnTo>
                    <a:pt x="260" y="124"/>
                  </a:lnTo>
                  <a:lnTo>
                    <a:pt x="250" y="128"/>
                  </a:lnTo>
                  <a:lnTo>
                    <a:pt x="242" y="124"/>
                  </a:lnTo>
                  <a:lnTo>
                    <a:pt x="254" y="120"/>
                  </a:lnTo>
                  <a:lnTo>
                    <a:pt x="254" y="116"/>
                  </a:lnTo>
                  <a:lnTo>
                    <a:pt x="250" y="106"/>
                  </a:lnTo>
                  <a:lnTo>
                    <a:pt x="234" y="96"/>
                  </a:lnTo>
                  <a:lnTo>
                    <a:pt x="230" y="104"/>
                  </a:lnTo>
                  <a:lnTo>
                    <a:pt x="224" y="104"/>
                  </a:lnTo>
                  <a:lnTo>
                    <a:pt x="226" y="114"/>
                  </a:lnTo>
                  <a:lnTo>
                    <a:pt x="220" y="108"/>
                  </a:lnTo>
                  <a:lnTo>
                    <a:pt x="220" y="102"/>
                  </a:lnTo>
                  <a:lnTo>
                    <a:pt x="214" y="106"/>
                  </a:lnTo>
                  <a:lnTo>
                    <a:pt x="222" y="92"/>
                  </a:lnTo>
                  <a:lnTo>
                    <a:pt x="210" y="94"/>
                  </a:lnTo>
                  <a:lnTo>
                    <a:pt x="206" y="100"/>
                  </a:lnTo>
                  <a:lnTo>
                    <a:pt x="206" y="96"/>
                  </a:lnTo>
                  <a:lnTo>
                    <a:pt x="210" y="90"/>
                  </a:lnTo>
                  <a:lnTo>
                    <a:pt x="212" y="88"/>
                  </a:lnTo>
                  <a:lnTo>
                    <a:pt x="210" y="82"/>
                  </a:lnTo>
                  <a:lnTo>
                    <a:pt x="200" y="78"/>
                  </a:lnTo>
                  <a:lnTo>
                    <a:pt x="202" y="74"/>
                  </a:lnTo>
                  <a:lnTo>
                    <a:pt x="202" y="70"/>
                  </a:lnTo>
                  <a:lnTo>
                    <a:pt x="196" y="64"/>
                  </a:lnTo>
                  <a:lnTo>
                    <a:pt x="198" y="62"/>
                  </a:lnTo>
                  <a:lnTo>
                    <a:pt x="192" y="58"/>
                  </a:lnTo>
                  <a:lnTo>
                    <a:pt x="166" y="50"/>
                  </a:lnTo>
                  <a:lnTo>
                    <a:pt x="154" y="60"/>
                  </a:lnTo>
                  <a:lnTo>
                    <a:pt x="154" y="64"/>
                  </a:lnTo>
                  <a:lnTo>
                    <a:pt x="156" y="68"/>
                  </a:lnTo>
                  <a:lnTo>
                    <a:pt x="148" y="74"/>
                  </a:lnTo>
                  <a:lnTo>
                    <a:pt x="142" y="68"/>
                  </a:lnTo>
                  <a:lnTo>
                    <a:pt x="138" y="70"/>
                  </a:lnTo>
                  <a:lnTo>
                    <a:pt x="136" y="62"/>
                  </a:lnTo>
                  <a:lnTo>
                    <a:pt x="132" y="74"/>
                  </a:lnTo>
                  <a:lnTo>
                    <a:pt x="130" y="74"/>
                  </a:lnTo>
                  <a:lnTo>
                    <a:pt x="122" y="88"/>
                  </a:lnTo>
                  <a:lnTo>
                    <a:pt x="120" y="82"/>
                  </a:lnTo>
                  <a:lnTo>
                    <a:pt x="126" y="80"/>
                  </a:lnTo>
                  <a:lnTo>
                    <a:pt x="122" y="76"/>
                  </a:lnTo>
                  <a:lnTo>
                    <a:pt x="130" y="52"/>
                  </a:lnTo>
                  <a:lnTo>
                    <a:pt x="124" y="44"/>
                  </a:lnTo>
                  <a:lnTo>
                    <a:pt x="126" y="36"/>
                  </a:lnTo>
                  <a:lnTo>
                    <a:pt x="116" y="28"/>
                  </a:lnTo>
                  <a:lnTo>
                    <a:pt x="118" y="24"/>
                  </a:lnTo>
                  <a:lnTo>
                    <a:pt x="118" y="12"/>
                  </a:lnTo>
                  <a:lnTo>
                    <a:pt x="114" y="6"/>
                  </a:lnTo>
                  <a:lnTo>
                    <a:pt x="98" y="6"/>
                  </a:lnTo>
                  <a:lnTo>
                    <a:pt x="86" y="12"/>
                  </a:lnTo>
                  <a:lnTo>
                    <a:pt x="82" y="16"/>
                  </a:lnTo>
                  <a:lnTo>
                    <a:pt x="86" y="20"/>
                  </a:lnTo>
                  <a:lnTo>
                    <a:pt x="84" y="26"/>
                  </a:lnTo>
                  <a:lnTo>
                    <a:pt x="82" y="20"/>
                  </a:lnTo>
                  <a:lnTo>
                    <a:pt x="74" y="20"/>
                  </a:lnTo>
                  <a:lnTo>
                    <a:pt x="74" y="22"/>
                  </a:lnTo>
                  <a:lnTo>
                    <a:pt x="76" y="30"/>
                  </a:lnTo>
                  <a:lnTo>
                    <a:pt x="66" y="24"/>
                  </a:lnTo>
                  <a:lnTo>
                    <a:pt x="66" y="28"/>
                  </a:lnTo>
                  <a:lnTo>
                    <a:pt x="68" y="32"/>
                  </a:lnTo>
                  <a:lnTo>
                    <a:pt x="60" y="36"/>
                  </a:lnTo>
                  <a:lnTo>
                    <a:pt x="68" y="44"/>
                  </a:lnTo>
                  <a:lnTo>
                    <a:pt x="58" y="44"/>
                  </a:lnTo>
                  <a:lnTo>
                    <a:pt x="60" y="58"/>
                  </a:lnTo>
                  <a:lnTo>
                    <a:pt x="58" y="60"/>
                  </a:lnTo>
                  <a:lnTo>
                    <a:pt x="60" y="64"/>
                  </a:lnTo>
                  <a:lnTo>
                    <a:pt x="70" y="66"/>
                  </a:lnTo>
                  <a:lnTo>
                    <a:pt x="54" y="84"/>
                  </a:lnTo>
                  <a:lnTo>
                    <a:pt x="62" y="98"/>
                  </a:lnTo>
                  <a:lnTo>
                    <a:pt x="72" y="100"/>
                  </a:lnTo>
                  <a:lnTo>
                    <a:pt x="72" y="102"/>
                  </a:lnTo>
                  <a:lnTo>
                    <a:pt x="70" y="112"/>
                  </a:lnTo>
                  <a:lnTo>
                    <a:pt x="70" y="124"/>
                  </a:lnTo>
                  <a:lnTo>
                    <a:pt x="68" y="128"/>
                  </a:lnTo>
                  <a:lnTo>
                    <a:pt x="66" y="126"/>
                  </a:lnTo>
                  <a:lnTo>
                    <a:pt x="68" y="120"/>
                  </a:lnTo>
                  <a:lnTo>
                    <a:pt x="66" y="118"/>
                  </a:lnTo>
                  <a:lnTo>
                    <a:pt x="46" y="126"/>
                  </a:lnTo>
                  <a:lnTo>
                    <a:pt x="54" y="118"/>
                  </a:lnTo>
                  <a:lnTo>
                    <a:pt x="68" y="114"/>
                  </a:lnTo>
                  <a:lnTo>
                    <a:pt x="66" y="106"/>
                  </a:lnTo>
                  <a:lnTo>
                    <a:pt x="62" y="106"/>
                  </a:lnTo>
                  <a:lnTo>
                    <a:pt x="50" y="88"/>
                  </a:lnTo>
                  <a:lnTo>
                    <a:pt x="48" y="82"/>
                  </a:lnTo>
                  <a:lnTo>
                    <a:pt x="50" y="68"/>
                  </a:lnTo>
                  <a:lnTo>
                    <a:pt x="44" y="56"/>
                  </a:lnTo>
                  <a:lnTo>
                    <a:pt x="44" y="48"/>
                  </a:lnTo>
                  <a:lnTo>
                    <a:pt x="50" y="38"/>
                  </a:lnTo>
                  <a:lnTo>
                    <a:pt x="50" y="30"/>
                  </a:lnTo>
                  <a:lnTo>
                    <a:pt x="68" y="6"/>
                  </a:lnTo>
                  <a:lnTo>
                    <a:pt x="68" y="4"/>
                  </a:lnTo>
                  <a:lnTo>
                    <a:pt x="6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7" name="Freeform 621">
              <a:extLst>
                <a:ext uri="{FF2B5EF4-FFF2-40B4-BE49-F238E27FC236}">
                  <a16:creationId xmlns:a16="http://schemas.microsoft.com/office/drawing/2014/main" xmlns="" id="{A8B630D4-8F88-4066-BA4D-D0D7B7B155A9}"/>
                </a:ext>
              </a:extLst>
            </p:cNvPr>
            <p:cNvSpPr>
              <a:spLocks/>
            </p:cNvSpPr>
            <p:nvPr/>
          </p:nvSpPr>
          <p:spPr bwMode="auto">
            <a:xfrm>
              <a:off x="2840038" y="2747963"/>
              <a:ext cx="12700" cy="9525"/>
            </a:xfrm>
            <a:custGeom>
              <a:avLst/>
              <a:gdLst/>
              <a:ahLst/>
              <a:cxnLst>
                <a:cxn ang="0">
                  <a:pos x="0" y="0"/>
                </a:cxn>
                <a:cxn ang="0">
                  <a:pos x="8" y="4"/>
                </a:cxn>
                <a:cxn ang="0">
                  <a:pos x="4" y="6"/>
                </a:cxn>
                <a:cxn ang="0">
                  <a:pos x="0" y="0"/>
                </a:cxn>
                <a:cxn ang="0">
                  <a:pos x="0" y="0"/>
                </a:cxn>
              </a:cxnLst>
              <a:rect l="0" t="0" r="r" b="b"/>
              <a:pathLst>
                <a:path w="8" h="6">
                  <a:moveTo>
                    <a:pt x="0" y="0"/>
                  </a:moveTo>
                  <a:lnTo>
                    <a:pt x="8" y="4"/>
                  </a:lnTo>
                  <a:lnTo>
                    <a:pt x="4"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8" name="Freeform 622">
              <a:extLst>
                <a:ext uri="{FF2B5EF4-FFF2-40B4-BE49-F238E27FC236}">
                  <a16:creationId xmlns:a16="http://schemas.microsoft.com/office/drawing/2014/main" xmlns="" id="{54B7B6AC-A8AD-49D6-AFDC-E8DAF6F02D81}"/>
                </a:ext>
              </a:extLst>
            </p:cNvPr>
            <p:cNvSpPr>
              <a:spLocks/>
            </p:cNvSpPr>
            <p:nvPr/>
          </p:nvSpPr>
          <p:spPr bwMode="auto">
            <a:xfrm>
              <a:off x="1830388" y="3729038"/>
              <a:ext cx="6350" cy="6350"/>
            </a:xfrm>
            <a:custGeom>
              <a:avLst/>
              <a:gdLst/>
              <a:ahLst/>
              <a:cxnLst>
                <a:cxn ang="0">
                  <a:pos x="0" y="0"/>
                </a:cxn>
                <a:cxn ang="0">
                  <a:pos x="4" y="4"/>
                </a:cxn>
                <a:cxn ang="0">
                  <a:pos x="2" y="4"/>
                </a:cxn>
                <a:cxn ang="0">
                  <a:pos x="0" y="0"/>
                </a:cxn>
                <a:cxn ang="0">
                  <a:pos x="0" y="0"/>
                </a:cxn>
              </a:cxnLst>
              <a:rect l="0" t="0" r="r" b="b"/>
              <a:pathLst>
                <a:path w="4" h="4">
                  <a:moveTo>
                    <a:pt x="0" y="0"/>
                  </a:moveTo>
                  <a:lnTo>
                    <a:pt x="4" y="4"/>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49" name="Freeform 623">
              <a:extLst>
                <a:ext uri="{FF2B5EF4-FFF2-40B4-BE49-F238E27FC236}">
                  <a16:creationId xmlns:a16="http://schemas.microsoft.com/office/drawing/2014/main" xmlns="" id="{8BCE9788-E52B-4C1D-9CFB-85523C9AF7D5}"/>
                </a:ext>
              </a:extLst>
            </p:cNvPr>
            <p:cNvSpPr>
              <a:spLocks/>
            </p:cNvSpPr>
            <p:nvPr/>
          </p:nvSpPr>
          <p:spPr bwMode="auto">
            <a:xfrm>
              <a:off x="954088" y="3989388"/>
              <a:ext cx="9525" cy="9525"/>
            </a:xfrm>
            <a:custGeom>
              <a:avLst/>
              <a:gdLst/>
              <a:ahLst/>
              <a:cxnLst>
                <a:cxn ang="0">
                  <a:pos x="2" y="0"/>
                </a:cxn>
                <a:cxn ang="0">
                  <a:pos x="4" y="0"/>
                </a:cxn>
                <a:cxn ang="0">
                  <a:pos x="6" y="2"/>
                </a:cxn>
                <a:cxn ang="0">
                  <a:pos x="4" y="6"/>
                </a:cxn>
                <a:cxn ang="0">
                  <a:pos x="0" y="4"/>
                </a:cxn>
                <a:cxn ang="0">
                  <a:pos x="2" y="0"/>
                </a:cxn>
                <a:cxn ang="0">
                  <a:pos x="2" y="0"/>
                </a:cxn>
              </a:cxnLst>
              <a:rect l="0" t="0" r="r" b="b"/>
              <a:pathLst>
                <a:path w="6" h="6">
                  <a:moveTo>
                    <a:pt x="2" y="0"/>
                  </a:moveTo>
                  <a:lnTo>
                    <a:pt x="4" y="0"/>
                  </a:lnTo>
                  <a:lnTo>
                    <a:pt x="6" y="2"/>
                  </a:lnTo>
                  <a:lnTo>
                    <a:pt x="4" y="6"/>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0" name="Freeform 624">
              <a:extLst>
                <a:ext uri="{FF2B5EF4-FFF2-40B4-BE49-F238E27FC236}">
                  <a16:creationId xmlns:a16="http://schemas.microsoft.com/office/drawing/2014/main" xmlns="" id="{17400956-79B7-4B15-8651-0FA6FCA313EB}"/>
                </a:ext>
              </a:extLst>
            </p:cNvPr>
            <p:cNvSpPr>
              <a:spLocks/>
            </p:cNvSpPr>
            <p:nvPr/>
          </p:nvSpPr>
          <p:spPr bwMode="auto">
            <a:xfrm>
              <a:off x="989013" y="4005263"/>
              <a:ext cx="9525" cy="6350"/>
            </a:xfrm>
            <a:custGeom>
              <a:avLst/>
              <a:gdLst/>
              <a:ahLst/>
              <a:cxnLst>
                <a:cxn ang="0">
                  <a:pos x="0" y="0"/>
                </a:cxn>
                <a:cxn ang="0">
                  <a:pos x="0" y="0"/>
                </a:cxn>
                <a:cxn ang="0">
                  <a:pos x="6" y="2"/>
                </a:cxn>
                <a:cxn ang="0">
                  <a:pos x="2" y="4"/>
                </a:cxn>
                <a:cxn ang="0">
                  <a:pos x="0" y="0"/>
                </a:cxn>
                <a:cxn ang="0">
                  <a:pos x="0" y="0"/>
                </a:cxn>
              </a:cxnLst>
              <a:rect l="0" t="0" r="r" b="b"/>
              <a:pathLst>
                <a:path w="6" h="4">
                  <a:moveTo>
                    <a:pt x="0" y="0"/>
                  </a:moveTo>
                  <a:lnTo>
                    <a:pt x="0" y="0"/>
                  </a:lnTo>
                  <a:lnTo>
                    <a:pt x="6" y="2"/>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1" name="Freeform 625">
              <a:extLst>
                <a:ext uri="{FF2B5EF4-FFF2-40B4-BE49-F238E27FC236}">
                  <a16:creationId xmlns:a16="http://schemas.microsoft.com/office/drawing/2014/main" xmlns="" id="{73705F78-4A0B-4A91-BC55-6DA024D67919}"/>
                </a:ext>
              </a:extLst>
            </p:cNvPr>
            <p:cNvSpPr>
              <a:spLocks/>
            </p:cNvSpPr>
            <p:nvPr/>
          </p:nvSpPr>
          <p:spPr bwMode="auto">
            <a:xfrm>
              <a:off x="1004888" y="4011613"/>
              <a:ext cx="12700" cy="6350"/>
            </a:xfrm>
            <a:custGeom>
              <a:avLst/>
              <a:gdLst/>
              <a:ahLst/>
              <a:cxnLst>
                <a:cxn ang="0">
                  <a:pos x="2" y="0"/>
                </a:cxn>
                <a:cxn ang="0">
                  <a:pos x="0" y="2"/>
                </a:cxn>
                <a:cxn ang="0">
                  <a:pos x="8" y="2"/>
                </a:cxn>
                <a:cxn ang="0">
                  <a:pos x="8" y="2"/>
                </a:cxn>
                <a:cxn ang="0">
                  <a:pos x="2" y="4"/>
                </a:cxn>
                <a:cxn ang="0">
                  <a:pos x="2" y="0"/>
                </a:cxn>
                <a:cxn ang="0">
                  <a:pos x="2" y="0"/>
                </a:cxn>
              </a:cxnLst>
              <a:rect l="0" t="0" r="r" b="b"/>
              <a:pathLst>
                <a:path w="8" h="4">
                  <a:moveTo>
                    <a:pt x="2" y="0"/>
                  </a:moveTo>
                  <a:lnTo>
                    <a:pt x="0" y="2"/>
                  </a:lnTo>
                  <a:lnTo>
                    <a:pt x="8" y="2"/>
                  </a:lnTo>
                  <a:lnTo>
                    <a:pt x="8" y="2"/>
                  </a:lnTo>
                  <a:lnTo>
                    <a:pt x="2"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2" name="Freeform 626">
              <a:extLst>
                <a:ext uri="{FF2B5EF4-FFF2-40B4-BE49-F238E27FC236}">
                  <a16:creationId xmlns:a16="http://schemas.microsoft.com/office/drawing/2014/main" xmlns="" id="{CF3B34D7-CBFD-441B-857B-8F19110BF455}"/>
                </a:ext>
              </a:extLst>
            </p:cNvPr>
            <p:cNvSpPr>
              <a:spLocks/>
            </p:cNvSpPr>
            <p:nvPr/>
          </p:nvSpPr>
          <p:spPr bwMode="auto">
            <a:xfrm>
              <a:off x="1020763" y="4017963"/>
              <a:ext cx="12700" cy="9525"/>
            </a:xfrm>
            <a:custGeom>
              <a:avLst/>
              <a:gdLst/>
              <a:ahLst/>
              <a:cxnLst>
                <a:cxn ang="0">
                  <a:pos x="2" y="2"/>
                </a:cxn>
                <a:cxn ang="0">
                  <a:pos x="4" y="0"/>
                </a:cxn>
                <a:cxn ang="0">
                  <a:pos x="8" y="4"/>
                </a:cxn>
                <a:cxn ang="0">
                  <a:pos x="4" y="6"/>
                </a:cxn>
                <a:cxn ang="0">
                  <a:pos x="0" y="0"/>
                </a:cxn>
                <a:cxn ang="0">
                  <a:pos x="2" y="2"/>
                </a:cxn>
                <a:cxn ang="0">
                  <a:pos x="2" y="2"/>
                </a:cxn>
              </a:cxnLst>
              <a:rect l="0" t="0" r="r" b="b"/>
              <a:pathLst>
                <a:path w="8" h="6">
                  <a:moveTo>
                    <a:pt x="2" y="2"/>
                  </a:moveTo>
                  <a:lnTo>
                    <a:pt x="4" y="0"/>
                  </a:lnTo>
                  <a:lnTo>
                    <a:pt x="8" y="4"/>
                  </a:lnTo>
                  <a:lnTo>
                    <a:pt x="4" y="6"/>
                  </a:ln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3" name="Freeform 627">
              <a:extLst>
                <a:ext uri="{FF2B5EF4-FFF2-40B4-BE49-F238E27FC236}">
                  <a16:creationId xmlns:a16="http://schemas.microsoft.com/office/drawing/2014/main" xmlns="" id="{E50C91D4-193C-4CC1-ACC7-12E0E0F39333}"/>
                </a:ext>
              </a:extLst>
            </p:cNvPr>
            <p:cNvSpPr>
              <a:spLocks/>
            </p:cNvSpPr>
            <p:nvPr/>
          </p:nvSpPr>
          <p:spPr bwMode="auto">
            <a:xfrm>
              <a:off x="1033463" y="4037013"/>
              <a:ext cx="25400" cy="28575"/>
            </a:xfrm>
            <a:custGeom>
              <a:avLst/>
              <a:gdLst/>
              <a:ahLst/>
              <a:cxnLst>
                <a:cxn ang="0">
                  <a:pos x="2" y="0"/>
                </a:cxn>
                <a:cxn ang="0">
                  <a:pos x="10" y="2"/>
                </a:cxn>
                <a:cxn ang="0">
                  <a:pos x="16" y="8"/>
                </a:cxn>
                <a:cxn ang="0">
                  <a:pos x="14" y="12"/>
                </a:cxn>
                <a:cxn ang="0">
                  <a:pos x="10" y="12"/>
                </a:cxn>
                <a:cxn ang="0">
                  <a:pos x="6" y="18"/>
                </a:cxn>
                <a:cxn ang="0">
                  <a:pos x="4" y="16"/>
                </a:cxn>
                <a:cxn ang="0">
                  <a:pos x="0" y="8"/>
                </a:cxn>
                <a:cxn ang="0">
                  <a:pos x="2" y="0"/>
                </a:cxn>
                <a:cxn ang="0">
                  <a:pos x="2" y="0"/>
                </a:cxn>
              </a:cxnLst>
              <a:rect l="0" t="0" r="r" b="b"/>
              <a:pathLst>
                <a:path w="16" h="18">
                  <a:moveTo>
                    <a:pt x="2" y="0"/>
                  </a:moveTo>
                  <a:lnTo>
                    <a:pt x="10" y="2"/>
                  </a:lnTo>
                  <a:lnTo>
                    <a:pt x="16" y="8"/>
                  </a:lnTo>
                  <a:lnTo>
                    <a:pt x="14" y="12"/>
                  </a:lnTo>
                  <a:lnTo>
                    <a:pt x="10" y="12"/>
                  </a:lnTo>
                  <a:lnTo>
                    <a:pt x="6" y="18"/>
                  </a:lnTo>
                  <a:lnTo>
                    <a:pt x="4" y="16"/>
                  </a:lnTo>
                  <a:lnTo>
                    <a:pt x="0" y="8"/>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4" name="Freeform 628">
              <a:extLst>
                <a:ext uri="{FF2B5EF4-FFF2-40B4-BE49-F238E27FC236}">
                  <a16:creationId xmlns:a16="http://schemas.microsoft.com/office/drawing/2014/main" xmlns="" id="{5989F84D-2163-4109-8398-909CEED0E200}"/>
                </a:ext>
              </a:extLst>
            </p:cNvPr>
            <p:cNvSpPr>
              <a:spLocks/>
            </p:cNvSpPr>
            <p:nvPr/>
          </p:nvSpPr>
          <p:spPr bwMode="auto">
            <a:xfrm>
              <a:off x="1011238" y="4021138"/>
              <a:ext cx="6350" cy="3175"/>
            </a:xfrm>
            <a:custGeom>
              <a:avLst/>
              <a:gdLst/>
              <a:ahLst/>
              <a:cxnLst>
                <a:cxn ang="0">
                  <a:pos x="0" y="0"/>
                </a:cxn>
                <a:cxn ang="0">
                  <a:pos x="4" y="0"/>
                </a:cxn>
                <a:cxn ang="0">
                  <a:pos x="2" y="2"/>
                </a:cxn>
                <a:cxn ang="0">
                  <a:pos x="0" y="0"/>
                </a:cxn>
                <a:cxn ang="0">
                  <a:pos x="0" y="0"/>
                </a:cxn>
              </a:cxnLst>
              <a:rect l="0" t="0" r="r" b="b"/>
              <a:pathLst>
                <a:path w="4" h="2">
                  <a:moveTo>
                    <a:pt x="0" y="0"/>
                  </a:moveTo>
                  <a:lnTo>
                    <a:pt x="4"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5" name="Freeform 629">
              <a:extLst>
                <a:ext uri="{FF2B5EF4-FFF2-40B4-BE49-F238E27FC236}">
                  <a16:creationId xmlns:a16="http://schemas.microsoft.com/office/drawing/2014/main" xmlns="" id="{9B6E92CF-B534-4D26-9196-ADE3CB4B4889}"/>
                </a:ext>
              </a:extLst>
            </p:cNvPr>
            <p:cNvSpPr>
              <a:spLocks/>
            </p:cNvSpPr>
            <p:nvPr/>
          </p:nvSpPr>
          <p:spPr bwMode="auto">
            <a:xfrm>
              <a:off x="1836738" y="3824288"/>
              <a:ext cx="1588" cy="9525"/>
            </a:xfrm>
            <a:custGeom>
              <a:avLst/>
              <a:gdLst/>
              <a:ahLst/>
              <a:cxnLst>
                <a:cxn ang="0">
                  <a:pos x="0" y="4"/>
                </a:cxn>
                <a:cxn ang="0">
                  <a:pos x="0" y="0"/>
                </a:cxn>
                <a:cxn ang="0">
                  <a:pos x="0" y="6"/>
                </a:cxn>
                <a:cxn ang="0">
                  <a:pos x="0" y="4"/>
                </a:cxn>
                <a:cxn ang="0">
                  <a:pos x="0" y="4"/>
                </a:cxn>
              </a:cxnLst>
              <a:rect l="0" t="0" r="r" b="b"/>
              <a:pathLst>
                <a:path h="6">
                  <a:moveTo>
                    <a:pt x="0" y="4"/>
                  </a:moveTo>
                  <a:lnTo>
                    <a:pt x="0" y="0"/>
                  </a:lnTo>
                  <a:lnTo>
                    <a:pt x="0" y="6"/>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6" name="Freeform 630">
              <a:extLst>
                <a:ext uri="{FF2B5EF4-FFF2-40B4-BE49-F238E27FC236}">
                  <a16:creationId xmlns:a16="http://schemas.microsoft.com/office/drawing/2014/main" xmlns="" id="{DCA076AA-D402-4399-8DB9-BA7162AC5CB0}"/>
                </a:ext>
              </a:extLst>
            </p:cNvPr>
            <p:cNvSpPr>
              <a:spLocks/>
            </p:cNvSpPr>
            <p:nvPr/>
          </p:nvSpPr>
          <p:spPr bwMode="auto">
            <a:xfrm>
              <a:off x="2401888" y="4465638"/>
              <a:ext cx="15875" cy="28575"/>
            </a:xfrm>
            <a:custGeom>
              <a:avLst/>
              <a:gdLst/>
              <a:ahLst/>
              <a:cxnLst>
                <a:cxn ang="0">
                  <a:pos x="4" y="0"/>
                </a:cxn>
                <a:cxn ang="0">
                  <a:pos x="4" y="6"/>
                </a:cxn>
                <a:cxn ang="0">
                  <a:pos x="8" y="8"/>
                </a:cxn>
                <a:cxn ang="0">
                  <a:pos x="10" y="14"/>
                </a:cxn>
                <a:cxn ang="0">
                  <a:pos x="8" y="16"/>
                </a:cxn>
                <a:cxn ang="0">
                  <a:pos x="4" y="18"/>
                </a:cxn>
                <a:cxn ang="0">
                  <a:pos x="2" y="16"/>
                </a:cxn>
                <a:cxn ang="0">
                  <a:pos x="2" y="14"/>
                </a:cxn>
                <a:cxn ang="0">
                  <a:pos x="6" y="8"/>
                </a:cxn>
                <a:cxn ang="0">
                  <a:pos x="0" y="2"/>
                </a:cxn>
                <a:cxn ang="0">
                  <a:pos x="0" y="2"/>
                </a:cxn>
                <a:cxn ang="0">
                  <a:pos x="4" y="0"/>
                </a:cxn>
                <a:cxn ang="0">
                  <a:pos x="4" y="0"/>
                </a:cxn>
              </a:cxnLst>
              <a:rect l="0" t="0" r="r" b="b"/>
              <a:pathLst>
                <a:path w="10" h="18">
                  <a:moveTo>
                    <a:pt x="4" y="0"/>
                  </a:moveTo>
                  <a:lnTo>
                    <a:pt x="4" y="6"/>
                  </a:lnTo>
                  <a:lnTo>
                    <a:pt x="8" y="8"/>
                  </a:lnTo>
                  <a:lnTo>
                    <a:pt x="10" y="14"/>
                  </a:lnTo>
                  <a:lnTo>
                    <a:pt x="8" y="16"/>
                  </a:lnTo>
                  <a:lnTo>
                    <a:pt x="4" y="18"/>
                  </a:lnTo>
                  <a:lnTo>
                    <a:pt x="2" y="16"/>
                  </a:lnTo>
                  <a:lnTo>
                    <a:pt x="2" y="14"/>
                  </a:lnTo>
                  <a:lnTo>
                    <a:pt x="6" y="8"/>
                  </a:lnTo>
                  <a:lnTo>
                    <a:pt x="0" y="2"/>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7" name="Freeform 631">
              <a:extLst>
                <a:ext uri="{FF2B5EF4-FFF2-40B4-BE49-F238E27FC236}">
                  <a16:creationId xmlns:a16="http://schemas.microsoft.com/office/drawing/2014/main" xmlns="" id="{AF0C84A9-0A35-4EE9-896A-9DCA8B9FE8BD}"/>
                </a:ext>
              </a:extLst>
            </p:cNvPr>
            <p:cNvSpPr>
              <a:spLocks/>
            </p:cNvSpPr>
            <p:nvPr/>
          </p:nvSpPr>
          <p:spPr bwMode="auto">
            <a:xfrm>
              <a:off x="2417763" y="4471988"/>
              <a:ext cx="6350" cy="6350"/>
            </a:xfrm>
            <a:custGeom>
              <a:avLst/>
              <a:gdLst/>
              <a:ahLst/>
              <a:cxnLst>
                <a:cxn ang="0">
                  <a:pos x="2" y="0"/>
                </a:cxn>
                <a:cxn ang="0">
                  <a:pos x="0" y="0"/>
                </a:cxn>
                <a:cxn ang="0">
                  <a:pos x="0" y="2"/>
                </a:cxn>
                <a:cxn ang="0">
                  <a:pos x="2" y="4"/>
                </a:cxn>
                <a:cxn ang="0">
                  <a:pos x="4" y="2"/>
                </a:cxn>
                <a:cxn ang="0">
                  <a:pos x="2" y="0"/>
                </a:cxn>
                <a:cxn ang="0">
                  <a:pos x="2" y="0"/>
                </a:cxn>
              </a:cxnLst>
              <a:rect l="0" t="0" r="r" b="b"/>
              <a:pathLst>
                <a:path w="4" h="4">
                  <a:moveTo>
                    <a:pt x="2" y="0"/>
                  </a:moveTo>
                  <a:lnTo>
                    <a:pt x="0" y="0"/>
                  </a:lnTo>
                  <a:lnTo>
                    <a:pt x="0" y="2"/>
                  </a:lnTo>
                  <a:lnTo>
                    <a:pt x="2" y="4"/>
                  </a:lnTo>
                  <a:lnTo>
                    <a:pt x="4"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8" name="Freeform 632">
              <a:extLst>
                <a:ext uri="{FF2B5EF4-FFF2-40B4-BE49-F238E27FC236}">
                  <a16:creationId xmlns:a16="http://schemas.microsoft.com/office/drawing/2014/main" xmlns="" id="{563CB5C3-CB62-42F9-AA7B-BECBC8F08F83}"/>
                </a:ext>
              </a:extLst>
            </p:cNvPr>
            <p:cNvSpPr>
              <a:spLocks/>
            </p:cNvSpPr>
            <p:nvPr/>
          </p:nvSpPr>
          <p:spPr bwMode="auto">
            <a:xfrm>
              <a:off x="2427288" y="4481513"/>
              <a:ext cx="6350" cy="3175"/>
            </a:xfrm>
            <a:custGeom>
              <a:avLst/>
              <a:gdLst/>
              <a:ahLst/>
              <a:cxnLst>
                <a:cxn ang="0">
                  <a:pos x="4" y="0"/>
                </a:cxn>
                <a:cxn ang="0">
                  <a:pos x="2" y="2"/>
                </a:cxn>
                <a:cxn ang="0">
                  <a:pos x="0" y="2"/>
                </a:cxn>
                <a:cxn ang="0">
                  <a:pos x="0" y="0"/>
                </a:cxn>
                <a:cxn ang="0">
                  <a:pos x="4" y="0"/>
                </a:cxn>
                <a:cxn ang="0">
                  <a:pos x="4" y="0"/>
                </a:cxn>
              </a:cxnLst>
              <a:rect l="0" t="0" r="r" b="b"/>
              <a:pathLst>
                <a:path w="4" h="2">
                  <a:moveTo>
                    <a:pt x="4" y="0"/>
                  </a:moveTo>
                  <a:lnTo>
                    <a:pt x="2" y="2"/>
                  </a:lnTo>
                  <a:lnTo>
                    <a:pt x="0" y="2"/>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59" name="Freeform 633">
              <a:extLst>
                <a:ext uri="{FF2B5EF4-FFF2-40B4-BE49-F238E27FC236}">
                  <a16:creationId xmlns:a16="http://schemas.microsoft.com/office/drawing/2014/main" xmlns="" id="{91CD1EDF-B3EA-4208-820B-AED6C19BB40E}"/>
                </a:ext>
              </a:extLst>
            </p:cNvPr>
            <p:cNvSpPr>
              <a:spLocks/>
            </p:cNvSpPr>
            <p:nvPr/>
          </p:nvSpPr>
          <p:spPr bwMode="auto">
            <a:xfrm>
              <a:off x="2443163" y="4484688"/>
              <a:ext cx="6350" cy="3175"/>
            </a:xfrm>
            <a:custGeom>
              <a:avLst/>
              <a:gdLst/>
              <a:ahLst/>
              <a:cxnLst>
                <a:cxn ang="0">
                  <a:pos x="4" y="0"/>
                </a:cxn>
                <a:cxn ang="0">
                  <a:pos x="2" y="2"/>
                </a:cxn>
                <a:cxn ang="0">
                  <a:pos x="0" y="2"/>
                </a:cxn>
                <a:cxn ang="0">
                  <a:pos x="4" y="0"/>
                </a:cxn>
                <a:cxn ang="0">
                  <a:pos x="4" y="0"/>
                </a:cxn>
              </a:cxnLst>
              <a:rect l="0" t="0" r="r" b="b"/>
              <a:pathLst>
                <a:path w="4" h="2">
                  <a:moveTo>
                    <a:pt x="4" y="0"/>
                  </a:moveTo>
                  <a:lnTo>
                    <a:pt x="2" y="2"/>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0" name="Freeform 634">
              <a:extLst>
                <a:ext uri="{FF2B5EF4-FFF2-40B4-BE49-F238E27FC236}">
                  <a16:creationId xmlns:a16="http://schemas.microsoft.com/office/drawing/2014/main" xmlns="" id="{E4FBD864-0C71-457C-B845-406BC25B3E0E}"/>
                </a:ext>
              </a:extLst>
            </p:cNvPr>
            <p:cNvSpPr>
              <a:spLocks/>
            </p:cNvSpPr>
            <p:nvPr/>
          </p:nvSpPr>
          <p:spPr bwMode="auto">
            <a:xfrm>
              <a:off x="1166813" y="4843463"/>
              <a:ext cx="9525" cy="9525"/>
            </a:xfrm>
            <a:custGeom>
              <a:avLst/>
              <a:gdLst/>
              <a:ahLst/>
              <a:cxnLst>
                <a:cxn ang="0">
                  <a:pos x="4" y="2"/>
                </a:cxn>
                <a:cxn ang="0">
                  <a:pos x="6" y="4"/>
                </a:cxn>
                <a:cxn ang="0">
                  <a:pos x="4" y="6"/>
                </a:cxn>
                <a:cxn ang="0">
                  <a:pos x="4" y="4"/>
                </a:cxn>
                <a:cxn ang="0">
                  <a:pos x="2" y="4"/>
                </a:cxn>
                <a:cxn ang="0">
                  <a:pos x="0" y="2"/>
                </a:cxn>
                <a:cxn ang="0">
                  <a:pos x="0" y="0"/>
                </a:cxn>
                <a:cxn ang="0">
                  <a:pos x="4" y="2"/>
                </a:cxn>
                <a:cxn ang="0">
                  <a:pos x="4" y="2"/>
                </a:cxn>
              </a:cxnLst>
              <a:rect l="0" t="0" r="r" b="b"/>
              <a:pathLst>
                <a:path w="6" h="6">
                  <a:moveTo>
                    <a:pt x="4" y="2"/>
                  </a:moveTo>
                  <a:lnTo>
                    <a:pt x="6" y="4"/>
                  </a:lnTo>
                  <a:lnTo>
                    <a:pt x="4" y="6"/>
                  </a:lnTo>
                  <a:lnTo>
                    <a:pt x="4" y="4"/>
                  </a:lnTo>
                  <a:lnTo>
                    <a:pt x="2" y="4"/>
                  </a:lnTo>
                  <a:lnTo>
                    <a:pt x="0" y="2"/>
                  </a:lnTo>
                  <a:lnTo>
                    <a:pt x="0"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1" name="Freeform 635">
              <a:extLst>
                <a:ext uri="{FF2B5EF4-FFF2-40B4-BE49-F238E27FC236}">
                  <a16:creationId xmlns:a16="http://schemas.microsoft.com/office/drawing/2014/main" xmlns="" id="{4F2CC9CC-EC23-4DFD-9FE0-EA49167C3C5D}"/>
                </a:ext>
              </a:extLst>
            </p:cNvPr>
            <p:cNvSpPr>
              <a:spLocks/>
            </p:cNvSpPr>
            <p:nvPr/>
          </p:nvSpPr>
          <p:spPr bwMode="auto">
            <a:xfrm>
              <a:off x="1125538" y="4827588"/>
              <a:ext cx="3175" cy="3175"/>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2" name="Freeform 636">
              <a:extLst>
                <a:ext uri="{FF2B5EF4-FFF2-40B4-BE49-F238E27FC236}">
                  <a16:creationId xmlns:a16="http://schemas.microsoft.com/office/drawing/2014/main" xmlns="" id="{5F52F6C7-CFAC-46FB-B780-435E205DFD1A}"/>
                </a:ext>
              </a:extLst>
            </p:cNvPr>
            <p:cNvSpPr>
              <a:spLocks/>
            </p:cNvSpPr>
            <p:nvPr/>
          </p:nvSpPr>
          <p:spPr bwMode="auto">
            <a:xfrm>
              <a:off x="1252538" y="4840288"/>
              <a:ext cx="3175" cy="3175"/>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3" name="Freeform 637">
              <a:extLst>
                <a:ext uri="{FF2B5EF4-FFF2-40B4-BE49-F238E27FC236}">
                  <a16:creationId xmlns:a16="http://schemas.microsoft.com/office/drawing/2014/main" xmlns="" id="{05108808-947D-401E-9F55-C8723BC04E2C}"/>
                </a:ext>
              </a:extLst>
            </p:cNvPr>
            <p:cNvSpPr>
              <a:spLocks/>
            </p:cNvSpPr>
            <p:nvPr/>
          </p:nvSpPr>
          <p:spPr bwMode="auto">
            <a:xfrm>
              <a:off x="1233488" y="4776788"/>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4" name="Freeform 638">
              <a:extLst>
                <a:ext uri="{FF2B5EF4-FFF2-40B4-BE49-F238E27FC236}">
                  <a16:creationId xmlns:a16="http://schemas.microsoft.com/office/drawing/2014/main" xmlns="" id="{373D579C-A473-4DEE-BFB9-EB9660EFB5F6}"/>
                </a:ext>
              </a:extLst>
            </p:cNvPr>
            <p:cNvSpPr>
              <a:spLocks/>
            </p:cNvSpPr>
            <p:nvPr/>
          </p:nvSpPr>
          <p:spPr bwMode="auto">
            <a:xfrm>
              <a:off x="1243013" y="4776788"/>
              <a:ext cx="3175" cy="1588"/>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5" name="Freeform 639">
              <a:extLst>
                <a:ext uri="{FF2B5EF4-FFF2-40B4-BE49-F238E27FC236}">
                  <a16:creationId xmlns:a16="http://schemas.microsoft.com/office/drawing/2014/main" xmlns="" id="{54D5408F-97BA-4B25-9ABB-7823268D55AF}"/>
                </a:ext>
              </a:extLst>
            </p:cNvPr>
            <p:cNvSpPr>
              <a:spLocks/>
            </p:cNvSpPr>
            <p:nvPr/>
          </p:nvSpPr>
          <p:spPr bwMode="auto">
            <a:xfrm>
              <a:off x="1366838" y="4808538"/>
              <a:ext cx="1588" cy="3175"/>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6" name="Rectangle 640">
              <a:extLst>
                <a:ext uri="{FF2B5EF4-FFF2-40B4-BE49-F238E27FC236}">
                  <a16:creationId xmlns:a16="http://schemas.microsoft.com/office/drawing/2014/main" xmlns="" id="{69D95172-92A2-4764-AE1F-9DD431EDD878}"/>
                </a:ext>
              </a:extLst>
            </p:cNvPr>
            <p:cNvSpPr>
              <a:spLocks noChangeArrowheads="1"/>
            </p:cNvSpPr>
            <p:nvPr/>
          </p:nvSpPr>
          <p:spPr bwMode="auto">
            <a:xfrm>
              <a:off x="1357313" y="4938713"/>
              <a:ext cx="1588" cy="1588"/>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7" name="Freeform 641">
              <a:extLst>
                <a:ext uri="{FF2B5EF4-FFF2-40B4-BE49-F238E27FC236}">
                  <a16:creationId xmlns:a16="http://schemas.microsoft.com/office/drawing/2014/main" xmlns="" id="{E6088225-64B5-4B9F-B693-8BA41FEA472A}"/>
                </a:ext>
              </a:extLst>
            </p:cNvPr>
            <p:cNvSpPr>
              <a:spLocks/>
            </p:cNvSpPr>
            <p:nvPr/>
          </p:nvSpPr>
          <p:spPr bwMode="auto">
            <a:xfrm>
              <a:off x="1360488" y="4891088"/>
              <a:ext cx="1588" cy="3175"/>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8" name="Freeform 642">
              <a:extLst>
                <a:ext uri="{FF2B5EF4-FFF2-40B4-BE49-F238E27FC236}">
                  <a16:creationId xmlns:a16="http://schemas.microsoft.com/office/drawing/2014/main" xmlns="" id="{41A2BB5D-BBAE-4A58-ADA7-F2EEEF5FB924}"/>
                </a:ext>
              </a:extLst>
            </p:cNvPr>
            <p:cNvSpPr>
              <a:spLocks/>
            </p:cNvSpPr>
            <p:nvPr/>
          </p:nvSpPr>
          <p:spPr bwMode="auto">
            <a:xfrm>
              <a:off x="1265238" y="4894263"/>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69" name="Rectangle 643">
              <a:extLst>
                <a:ext uri="{FF2B5EF4-FFF2-40B4-BE49-F238E27FC236}">
                  <a16:creationId xmlns:a16="http://schemas.microsoft.com/office/drawing/2014/main" xmlns="" id="{5D133A23-1660-4FBE-813F-4593AC4AD4D5}"/>
                </a:ext>
              </a:extLst>
            </p:cNvPr>
            <p:cNvSpPr>
              <a:spLocks noChangeArrowheads="1"/>
            </p:cNvSpPr>
            <p:nvPr/>
          </p:nvSpPr>
          <p:spPr bwMode="auto">
            <a:xfrm>
              <a:off x="1465263" y="4932363"/>
              <a:ext cx="1588" cy="3175"/>
            </a:xfrm>
            <a:prstGeom prst="rect">
              <a:avLst/>
            </a:pr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0" name="Freeform 644">
              <a:extLst>
                <a:ext uri="{FF2B5EF4-FFF2-40B4-BE49-F238E27FC236}">
                  <a16:creationId xmlns:a16="http://schemas.microsoft.com/office/drawing/2014/main" xmlns="" id="{927CA96A-8851-4A8C-999F-A7F57E0F4660}"/>
                </a:ext>
              </a:extLst>
            </p:cNvPr>
            <p:cNvSpPr>
              <a:spLocks/>
            </p:cNvSpPr>
            <p:nvPr/>
          </p:nvSpPr>
          <p:spPr bwMode="auto">
            <a:xfrm>
              <a:off x="1430338" y="4970463"/>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1" name="Freeform 645">
              <a:extLst>
                <a:ext uri="{FF2B5EF4-FFF2-40B4-BE49-F238E27FC236}">
                  <a16:creationId xmlns:a16="http://schemas.microsoft.com/office/drawing/2014/main" xmlns="" id="{00A20871-03B0-446B-8ADE-AE596F09E5D9}"/>
                </a:ext>
              </a:extLst>
            </p:cNvPr>
            <p:cNvSpPr>
              <a:spLocks/>
            </p:cNvSpPr>
            <p:nvPr/>
          </p:nvSpPr>
          <p:spPr bwMode="auto">
            <a:xfrm>
              <a:off x="1693863" y="5005388"/>
              <a:ext cx="1588"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2" name="Freeform 646">
              <a:extLst>
                <a:ext uri="{FF2B5EF4-FFF2-40B4-BE49-F238E27FC236}">
                  <a16:creationId xmlns:a16="http://schemas.microsoft.com/office/drawing/2014/main" xmlns="" id="{E680E103-0A15-4446-8A31-7F4DAA7368A3}"/>
                </a:ext>
              </a:extLst>
            </p:cNvPr>
            <p:cNvSpPr>
              <a:spLocks/>
            </p:cNvSpPr>
            <p:nvPr/>
          </p:nvSpPr>
          <p:spPr bwMode="auto">
            <a:xfrm>
              <a:off x="2020888" y="5062538"/>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3" name="Freeform 647">
              <a:extLst>
                <a:ext uri="{FF2B5EF4-FFF2-40B4-BE49-F238E27FC236}">
                  <a16:creationId xmlns:a16="http://schemas.microsoft.com/office/drawing/2014/main" xmlns="" id="{75057F9C-0F48-4E85-AB28-8FD887DB5873}"/>
                </a:ext>
              </a:extLst>
            </p:cNvPr>
            <p:cNvSpPr>
              <a:spLocks/>
            </p:cNvSpPr>
            <p:nvPr/>
          </p:nvSpPr>
          <p:spPr bwMode="auto">
            <a:xfrm>
              <a:off x="1160463" y="4843463"/>
              <a:ext cx="3175" cy="3175"/>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4" name="Freeform 648">
              <a:extLst>
                <a:ext uri="{FF2B5EF4-FFF2-40B4-BE49-F238E27FC236}">
                  <a16:creationId xmlns:a16="http://schemas.microsoft.com/office/drawing/2014/main" xmlns="" id="{8FB3DAA7-6120-4E11-BD1C-063C98ECACE3}"/>
                </a:ext>
              </a:extLst>
            </p:cNvPr>
            <p:cNvSpPr>
              <a:spLocks/>
            </p:cNvSpPr>
            <p:nvPr/>
          </p:nvSpPr>
          <p:spPr bwMode="auto">
            <a:xfrm>
              <a:off x="1001713" y="4427538"/>
              <a:ext cx="9525" cy="6350"/>
            </a:xfrm>
            <a:custGeom>
              <a:avLst/>
              <a:gdLst/>
              <a:ahLst/>
              <a:cxnLst>
                <a:cxn ang="0">
                  <a:pos x="2" y="0"/>
                </a:cxn>
                <a:cxn ang="0">
                  <a:pos x="6" y="4"/>
                </a:cxn>
                <a:cxn ang="0">
                  <a:pos x="0" y="4"/>
                </a:cxn>
                <a:cxn ang="0">
                  <a:pos x="2" y="2"/>
                </a:cxn>
                <a:cxn ang="0">
                  <a:pos x="2" y="0"/>
                </a:cxn>
                <a:cxn ang="0">
                  <a:pos x="2" y="0"/>
                </a:cxn>
              </a:cxnLst>
              <a:rect l="0" t="0" r="r" b="b"/>
              <a:pathLst>
                <a:path w="6" h="4">
                  <a:moveTo>
                    <a:pt x="2" y="0"/>
                  </a:moveTo>
                  <a:lnTo>
                    <a:pt x="6" y="4"/>
                  </a:lnTo>
                  <a:lnTo>
                    <a:pt x="0" y="4"/>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5" name="Freeform 649">
              <a:extLst>
                <a:ext uri="{FF2B5EF4-FFF2-40B4-BE49-F238E27FC236}">
                  <a16:creationId xmlns:a16="http://schemas.microsoft.com/office/drawing/2014/main" xmlns="" id="{2128DA01-F98D-4AAF-92A7-327ECECC44D5}"/>
                </a:ext>
              </a:extLst>
            </p:cNvPr>
            <p:cNvSpPr>
              <a:spLocks/>
            </p:cNvSpPr>
            <p:nvPr/>
          </p:nvSpPr>
          <p:spPr bwMode="auto">
            <a:xfrm>
              <a:off x="928688" y="4687888"/>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6" name="Freeform 650">
              <a:extLst>
                <a:ext uri="{FF2B5EF4-FFF2-40B4-BE49-F238E27FC236}">
                  <a16:creationId xmlns:a16="http://schemas.microsoft.com/office/drawing/2014/main" xmlns="" id="{E8A8F437-7DE5-4A90-81A4-4EAB805B6C30}"/>
                </a:ext>
              </a:extLst>
            </p:cNvPr>
            <p:cNvSpPr>
              <a:spLocks/>
            </p:cNvSpPr>
            <p:nvPr/>
          </p:nvSpPr>
          <p:spPr bwMode="auto">
            <a:xfrm>
              <a:off x="992188" y="4659313"/>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7" name="Freeform 651">
              <a:extLst>
                <a:ext uri="{FF2B5EF4-FFF2-40B4-BE49-F238E27FC236}">
                  <a16:creationId xmlns:a16="http://schemas.microsoft.com/office/drawing/2014/main" xmlns="" id="{3A85CFC4-B737-48D4-887C-9260FAFB8AF1}"/>
                </a:ext>
              </a:extLst>
            </p:cNvPr>
            <p:cNvSpPr>
              <a:spLocks/>
            </p:cNvSpPr>
            <p:nvPr/>
          </p:nvSpPr>
          <p:spPr bwMode="auto">
            <a:xfrm>
              <a:off x="1370013" y="4652963"/>
              <a:ext cx="3175" cy="6350"/>
            </a:xfrm>
            <a:custGeom>
              <a:avLst/>
              <a:gdLst/>
              <a:ahLst/>
              <a:cxnLst>
                <a:cxn ang="0">
                  <a:pos x="0" y="0"/>
                </a:cxn>
                <a:cxn ang="0">
                  <a:pos x="2" y="2"/>
                </a:cxn>
                <a:cxn ang="0">
                  <a:pos x="2" y="4"/>
                </a:cxn>
                <a:cxn ang="0">
                  <a:pos x="0" y="2"/>
                </a:cxn>
                <a:cxn ang="0">
                  <a:pos x="0" y="0"/>
                </a:cxn>
                <a:cxn ang="0">
                  <a:pos x="0" y="0"/>
                </a:cxn>
              </a:cxnLst>
              <a:rect l="0" t="0" r="r" b="b"/>
              <a:pathLst>
                <a:path w="2" h="4">
                  <a:moveTo>
                    <a:pt x="0" y="0"/>
                  </a:moveTo>
                  <a:lnTo>
                    <a:pt x="2" y="2"/>
                  </a:lnTo>
                  <a:lnTo>
                    <a:pt x="2" y="4"/>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8" name="Freeform 652">
              <a:extLst>
                <a:ext uri="{FF2B5EF4-FFF2-40B4-BE49-F238E27FC236}">
                  <a16:creationId xmlns:a16="http://schemas.microsoft.com/office/drawing/2014/main" xmlns="" id="{02197483-BD1B-4814-BA2C-BCEDDA5A7C3E}"/>
                </a:ext>
              </a:extLst>
            </p:cNvPr>
            <p:cNvSpPr>
              <a:spLocks/>
            </p:cNvSpPr>
            <p:nvPr/>
          </p:nvSpPr>
          <p:spPr bwMode="auto">
            <a:xfrm>
              <a:off x="1395413" y="4675188"/>
              <a:ext cx="3175" cy="1588"/>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79" name="Freeform 653">
              <a:extLst>
                <a:ext uri="{FF2B5EF4-FFF2-40B4-BE49-F238E27FC236}">
                  <a16:creationId xmlns:a16="http://schemas.microsoft.com/office/drawing/2014/main" xmlns="" id="{F6424932-C042-45F4-B40D-F9500534CDFD}"/>
                </a:ext>
              </a:extLst>
            </p:cNvPr>
            <p:cNvSpPr>
              <a:spLocks/>
            </p:cNvSpPr>
            <p:nvPr/>
          </p:nvSpPr>
          <p:spPr bwMode="auto">
            <a:xfrm>
              <a:off x="2973388" y="3744913"/>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0" name="Freeform 654">
              <a:extLst>
                <a:ext uri="{FF2B5EF4-FFF2-40B4-BE49-F238E27FC236}">
                  <a16:creationId xmlns:a16="http://schemas.microsoft.com/office/drawing/2014/main" xmlns="" id="{48F204D8-1FE1-4FB5-A0A4-3432FF359859}"/>
                </a:ext>
              </a:extLst>
            </p:cNvPr>
            <p:cNvSpPr>
              <a:spLocks/>
            </p:cNvSpPr>
            <p:nvPr/>
          </p:nvSpPr>
          <p:spPr bwMode="auto">
            <a:xfrm>
              <a:off x="2668588" y="3881438"/>
              <a:ext cx="25400" cy="3175"/>
            </a:xfrm>
            <a:custGeom>
              <a:avLst/>
              <a:gdLst/>
              <a:ahLst/>
              <a:cxnLst>
                <a:cxn ang="0">
                  <a:pos x="14" y="0"/>
                </a:cxn>
                <a:cxn ang="0">
                  <a:pos x="16" y="2"/>
                </a:cxn>
                <a:cxn ang="0">
                  <a:pos x="12" y="0"/>
                </a:cxn>
                <a:cxn ang="0">
                  <a:pos x="6" y="2"/>
                </a:cxn>
                <a:cxn ang="0">
                  <a:pos x="2" y="2"/>
                </a:cxn>
                <a:cxn ang="0">
                  <a:pos x="0" y="2"/>
                </a:cxn>
                <a:cxn ang="0">
                  <a:pos x="14" y="0"/>
                </a:cxn>
                <a:cxn ang="0">
                  <a:pos x="14" y="0"/>
                </a:cxn>
              </a:cxnLst>
              <a:rect l="0" t="0" r="r" b="b"/>
              <a:pathLst>
                <a:path w="16" h="2">
                  <a:moveTo>
                    <a:pt x="14" y="0"/>
                  </a:moveTo>
                  <a:lnTo>
                    <a:pt x="16" y="2"/>
                  </a:lnTo>
                  <a:lnTo>
                    <a:pt x="12" y="0"/>
                  </a:lnTo>
                  <a:lnTo>
                    <a:pt x="6" y="2"/>
                  </a:lnTo>
                  <a:lnTo>
                    <a:pt x="2" y="2"/>
                  </a:lnTo>
                  <a:lnTo>
                    <a:pt x="0" y="2"/>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1" name="Freeform 655">
              <a:extLst>
                <a:ext uri="{FF2B5EF4-FFF2-40B4-BE49-F238E27FC236}">
                  <a16:creationId xmlns:a16="http://schemas.microsoft.com/office/drawing/2014/main" xmlns="" id="{9BE3BF82-2B2F-4B81-88BD-0CB2A9AAC79E}"/>
                </a:ext>
              </a:extLst>
            </p:cNvPr>
            <p:cNvSpPr>
              <a:spLocks/>
            </p:cNvSpPr>
            <p:nvPr/>
          </p:nvSpPr>
          <p:spPr bwMode="auto">
            <a:xfrm>
              <a:off x="2703513" y="3884613"/>
              <a:ext cx="6350" cy="15875"/>
            </a:xfrm>
            <a:custGeom>
              <a:avLst/>
              <a:gdLst/>
              <a:ahLst/>
              <a:cxnLst>
                <a:cxn ang="0">
                  <a:pos x="4" y="4"/>
                </a:cxn>
                <a:cxn ang="0">
                  <a:pos x="2" y="10"/>
                </a:cxn>
                <a:cxn ang="0">
                  <a:pos x="0" y="8"/>
                </a:cxn>
                <a:cxn ang="0">
                  <a:pos x="2" y="4"/>
                </a:cxn>
                <a:cxn ang="0">
                  <a:pos x="2" y="0"/>
                </a:cxn>
                <a:cxn ang="0">
                  <a:pos x="4" y="4"/>
                </a:cxn>
                <a:cxn ang="0">
                  <a:pos x="4" y="4"/>
                </a:cxn>
              </a:cxnLst>
              <a:rect l="0" t="0" r="r" b="b"/>
              <a:pathLst>
                <a:path w="4" h="10">
                  <a:moveTo>
                    <a:pt x="4" y="4"/>
                  </a:moveTo>
                  <a:lnTo>
                    <a:pt x="2" y="10"/>
                  </a:lnTo>
                  <a:lnTo>
                    <a:pt x="0" y="8"/>
                  </a:lnTo>
                  <a:lnTo>
                    <a:pt x="2" y="4"/>
                  </a:lnTo>
                  <a:lnTo>
                    <a:pt x="2" y="0"/>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2" name="Freeform 656">
              <a:extLst>
                <a:ext uri="{FF2B5EF4-FFF2-40B4-BE49-F238E27FC236}">
                  <a16:creationId xmlns:a16="http://schemas.microsoft.com/office/drawing/2014/main" xmlns="" id="{9B87B837-3CFD-4F4B-96A1-F69D8DC1784A}"/>
                </a:ext>
              </a:extLst>
            </p:cNvPr>
            <p:cNvSpPr>
              <a:spLocks/>
            </p:cNvSpPr>
            <p:nvPr/>
          </p:nvSpPr>
          <p:spPr bwMode="auto">
            <a:xfrm>
              <a:off x="2700338" y="3919538"/>
              <a:ext cx="6350" cy="3175"/>
            </a:xfrm>
            <a:custGeom>
              <a:avLst/>
              <a:gdLst/>
              <a:ahLst/>
              <a:cxnLst>
                <a:cxn ang="0">
                  <a:pos x="2" y="2"/>
                </a:cxn>
                <a:cxn ang="0">
                  <a:pos x="4" y="0"/>
                </a:cxn>
                <a:cxn ang="0">
                  <a:pos x="2" y="0"/>
                </a:cxn>
                <a:cxn ang="0">
                  <a:pos x="0" y="2"/>
                </a:cxn>
                <a:cxn ang="0">
                  <a:pos x="2" y="2"/>
                </a:cxn>
                <a:cxn ang="0">
                  <a:pos x="2" y="2"/>
                </a:cxn>
              </a:cxnLst>
              <a:rect l="0" t="0" r="r" b="b"/>
              <a:pathLst>
                <a:path w="4" h="2">
                  <a:moveTo>
                    <a:pt x="2" y="2"/>
                  </a:moveTo>
                  <a:lnTo>
                    <a:pt x="4" y="0"/>
                  </a:lnTo>
                  <a:lnTo>
                    <a:pt x="2" y="0"/>
                  </a:lnTo>
                  <a:lnTo>
                    <a:pt x="0" y="2"/>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3" name="Freeform 657">
              <a:extLst>
                <a:ext uri="{FF2B5EF4-FFF2-40B4-BE49-F238E27FC236}">
                  <a16:creationId xmlns:a16="http://schemas.microsoft.com/office/drawing/2014/main" xmlns="" id="{F254E732-56EE-4CD0-B432-6F6DA46AD686}"/>
                </a:ext>
              </a:extLst>
            </p:cNvPr>
            <p:cNvSpPr>
              <a:spLocks/>
            </p:cNvSpPr>
            <p:nvPr/>
          </p:nvSpPr>
          <p:spPr bwMode="auto">
            <a:xfrm>
              <a:off x="2681288" y="3919538"/>
              <a:ext cx="12700" cy="19050"/>
            </a:xfrm>
            <a:custGeom>
              <a:avLst/>
              <a:gdLst/>
              <a:ahLst/>
              <a:cxnLst>
                <a:cxn ang="0">
                  <a:pos x="4" y="2"/>
                </a:cxn>
                <a:cxn ang="0">
                  <a:pos x="8" y="6"/>
                </a:cxn>
                <a:cxn ang="0">
                  <a:pos x="6" y="12"/>
                </a:cxn>
                <a:cxn ang="0">
                  <a:pos x="6" y="12"/>
                </a:cxn>
                <a:cxn ang="0">
                  <a:pos x="0" y="6"/>
                </a:cxn>
                <a:cxn ang="0">
                  <a:pos x="2" y="0"/>
                </a:cxn>
                <a:cxn ang="0">
                  <a:pos x="4" y="0"/>
                </a:cxn>
                <a:cxn ang="0">
                  <a:pos x="4" y="2"/>
                </a:cxn>
                <a:cxn ang="0">
                  <a:pos x="4" y="2"/>
                </a:cxn>
              </a:cxnLst>
              <a:rect l="0" t="0" r="r" b="b"/>
              <a:pathLst>
                <a:path w="8" h="12">
                  <a:moveTo>
                    <a:pt x="4" y="2"/>
                  </a:moveTo>
                  <a:lnTo>
                    <a:pt x="8" y="6"/>
                  </a:lnTo>
                  <a:lnTo>
                    <a:pt x="6" y="12"/>
                  </a:lnTo>
                  <a:lnTo>
                    <a:pt x="6" y="12"/>
                  </a:lnTo>
                  <a:lnTo>
                    <a:pt x="0" y="6"/>
                  </a:lnTo>
                  <a:lnTo>
                    <a:pt x="2" y="0"/>
                  </a:lnTo>
                  <a:lnTo>
                    <a:pt x="4"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4" name="Freeform 658">
              <a:extLst>
                <a:ext uri="{FF2B5EF4-FFF2-40B4-BE49-F238E27FC236}">
                  <a16:creationId xmlns:a16="http://schemas.microsoft.com/office/drawing/2014/main" xmlns="" id="{24782600-338F-468D-B20E-AA3211925C37}"/>
                </a:ext>
              </a:extLst>
            </p:cNvPr>
            <p:cNvSpPr>
              <a:spLocks/>
            </p:cNvSpPr>
            <p:nvPr/>
          </p:nvSpPr>
          <p:spPr bwMode="auto">
            <a:xfrm>
              <a:off x="2693988" y="3938588"/>
              <a:ext cx="3175" cy="6350"/>
            </a:xfrm>
            <a:custGeom>
              <a:avLst/>
              <a:gdLst/>
              <a:ahLst/>
              <a:cxnLst>
                <a:cxn ang="0">
                  <a:pos x="2" y="0"/>
                </a:cxn>
                <a:cxn ang="0">
                  <a:pos x="0" y="4"/>
                </a:cxn>
                <a:cxn ang="0">
                  <a:pos x="2" y="0"/>
                </a:cxn>
                <a:cxn ang="0">
                  <a:pos x="2" y="0"/>
                </a:cxn>
                <a:cxn ang="0">
                  <a:pos x="2" y="0"/>
                </a:cxn>
              </a:cxnLst>
              <a:rect l="0" t="0" r="r" b="b"/>
              <a:pathLst>
                <a:path w="2" h="4">
                  <a:moveTo>
                    <a:pt x="2" y="0"/>
                  </a:moveTo>
                  <a:lnTo>
                    <a:pt x="0" y="4"/>
                  </a:lnTo>
                  <a:lnTo>
                    <a:pt x="2"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5" name="Freeform 659">
              <a:extLst>
                <a:ext uri="{FF2B5EF4-FFF2-40B4-BE49-F238E27FC236}">
                  <a16:creationId xmlns:a16="http://schemas.microsoft.com/office/drawing/2014/main" xmlns="" id="{1875ECBA-EB8A-4B4B-AE82-5B39972E5095}"/>
                </a:ext>
              </a:extLst>
            </p:cNvPr>
            <p:cNvSpPr>
              <a:spLocks/>
            </p:cNvSpPr>
            <p:nvPr/>
          </p:nvSpPr>
          <p:spPr bwMode="auto">
            <a:xfrm>
              <a:off x="2693988" y="3941763"/>
              <a:ext cx="6350" cy="9525"/>
            </a:xfrm>
            <a:custGeom>
              <a:avLst/>
              <a:gdLst/>
              <a:ahLst/>
              <a:cxnLst>
                <a:cxn ang="0">
                  <a:pos x="0" y="2"/>
                </a:cxn>
                <a:cxn ang="0">
                  <a:pos x="2" y="0"/>
                </a:cxn>
                <a:cxn ang="0">
                  <a:pos x="4" y="6"/>
                </a:cxn>
                <a:cxn ang="0">
                  <a:pos x="2" y="6"/>
                </a:cxn>
                <a:cxn ang="0">
                  <a:pos x="0" y="2"/>
                </a:cxn>
                <a:cxn ang="0">
                  <a:pos x="0" y="2"/>
                </a:cxn>
              </a:cxnLst>
              <a:rect l="0" t="0" r="r" b="b"/>
              <a:pathLst>
                <a:path w="4" h="6">
                  <a:moveTo>
                    <a:pt x="0" y="2"/>
                  </a:moveTo>
                  <a:lnTo>
                    <a:pt x="2" y="0"/>
                  </a:lnTo>
                  <a:lnTo>
                    <a:pt x="4" y="6"/>
                  </a:lnTo>
                  <a:lnTo>
                    <a:pt x="2"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6" name="Freeform 660">
              <a:extLst>
                <a:ext uri="{FF2B5EF4-FFF2-40B4-BE49-F238E27FC236}">
                  <a16:creationId xmlns:a16="http://schemas.microsoft.com/office/drawing/2014/main" xmlns="" id="{501ED778-8596-4AEF-AF0B-D7BCED84BF42}"/>
                </a:ext>
              </a:extLst>
            </p:cNvPr>
            <p:cNvSpPr>
              <a:spLocks/>
            </p:cNvSpPr>
            <p:nvPr/>
          </p:nvSpPr>
          <p:spPr bwMode="auto">
            <a:xfrm>
              <a:off x="2725738" y="3919538"/>
              <a:ext cx="3175" cy="9525"/>
            </a:xfrm>
            <a:custGeom>
              <a:avLst/>
              <a:gdLst/>
              <a:ahLst/>
              <a:cxnLst>
                <a:cxn ang="0">
                  <a:pos x="2" y="0"/>
                </a:cxn>
                <a:cxn ang="0">
                  <a:pos x="2" y="6"/>
                </a:cxn>
                <a:cxn ang="0">
                  <a:pos x="0" y="4"/>
                </a:cxn>
                <a:cxn ang="0">
                  <a:pos x="2" y="0"/>
                </a:cxn>
                <a:cxn ang="0">
                  <a:pos x="2" y="0"/>
                </a:cxn>
              </a:cxnLst>
              <a:rect l="0" t="0" r="r" b="b"/>
              <a:pathLst>
                <a:path w="2" h="6">
                  <a:moveTo>
                    <a:pt x="2" y="0"/>
                  </a:moveTo>
                  <a:lnTo>
                    <a:pt x="2" y="6"/>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7" name="Freeform 661">
              <a:extLst>
                <a:ext uri="{FF2B5EF4-FFF2-40B4-BE49-F238E27FC236}">
                  <a16:creationId xmlns:a16="http://schemas.microsoft.com/office/drawing/2014/main" xmlns="" id="{C5D80890-233C-4067-96D4-775098ADAE0C}"/>
                </a:ext>
              </a:extLst>
            </p:cNvPr>
            <p:cNvSpPr>
              <a:spLocks/>
            </p:cNvSpPr>
            <p:nvPr/>
          </p:nvSpPr>
          <p:spPr bwMode="auto">
            <a:xfrm>
              <a:off x="2738438" y="3929063"/>
              <a:ext cx="9525" cy="12700"/>
            </a:xfrm>
            <a:custGeom>
              <a:avLst/>
              <a:gdLst/>
              <a:ahLst/>
              <a:cxnLst>
                <a:cxn ang="0">
                  <a:pos x="4" y="6"/>
                </a:cxn>
                <a:cxn ang="0">
                  <a:pos x="6" y="8"/>
                </a:cxn>
                <a:cxn ang="0">
                  <a:pos x="4" y="8"/>
                </a:cxn>
                <a:cxn ang="0">
                  <a:pos x="4" y="6"/>
                </a:cxn>
                <a:cxn ang="0">
                  <a:pos x="0" y="0"/>
                </a:cxn>
                <a:cxn ang="0">
                  <a:pos x="4" y="6"/>
                </a:cxn>
                <a:cxn ang="0">
                  <a:pos x="4" y="6"/>
                </a:cxn>
              </a:cxnLst>
              <a:rect l="0" t="0" r="r" b="b"/>
              <a:pathLst>
                <a:path w="6" h="8">
                  <a:moveTo>
                    <a:pt x="4" y="6"/>
                  </a:moveTo>
                  <a:lnTo>
                    <a:pt x="6" y="8"/>
                  </a:lnTo>
                  <a:lnTo>
                    <a:pt x="4" y="8"/>
                  </a:lnTo>
                  <a:lnTo>
                    <a:pt x="4" y="6"/>
                  </a:lnTo>
                  <a:lnTo>
                    <a:pt x="0" y="0"/>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8" name="Freeform 662">
              <a:extLst>
                <a:ext uri="{FF2B5EF4-FFF2-40B4-BE49-F238E27FC236}">
                  <a16:creationId xmlns:a16="http://schemas.microsoft.com/office/drawing/2014/main" xmlns="" id="{0641FFB1-81AE-4C24-8FA3-1B79509FE7F6}"/>
                </a:ext>
              </a:extLst>
            </p:cNvPr>
            <p:cNvSpPr>
              <a:spLocks/>
            </p:cNvSpPr>
            <p:nvPr/>
          </p:nvSpPr>
          <p:spPr bwMode="auto">
            <a:xfrm>
              <a:off x="2763838" y="3941763"/>
              <a:ext cx="3175" cy="3175"/>
            </a:xfrm>
            <a:custGeom>
              <a:avLst/>
              <a:gdLst/>
              <a:ahLst/>
              <a:cxnLst>
                <a:cxn ang="0">
                  <a:pos x="0" y="0"/>
                </a:cxn>
                <a:cxn ang="0">
                  <a:pos x="0" y="2"/>
                </a:cxn>
                <a:cxn ang="0">
                  <a:pos x="2" y="2"/>
                </a:cxn>
                <a:cxn ang="0">
                  <a:pos x="2" y="0"/>
                </a:cxn>
                <a:cxn ang="0">
                  <a:pos x="0" y="0"/>
                </a:cxn>
                <a:cxn ang="0">
                  <a:pos x="0" y="0"/>
                </a:cxn>
              </a:cxnLst>
              <a:rect l="0" t="0" r="r" b="b"/>
              <a:pathLst>
                <a:path w="2" h="2">
                  <a:moveTo>
                    <a:pt x="0" y="0"/>
                  </a:moveTo>
                  <a:lnTo>
                    <a:pt x="0" y="2"/>
                  </a:lnTo>
                  <a:lnTo>
                    <a:pt x="2" y="2"/>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89" name="Freeform 663">
              <a:extLst>
                <a:ext uri="{FF2B5EF4-FFF2-40B4-BE49-F238E27FC236}">
                  <a16:creationId xmlns:a16="http://schemas.microsoft.com/office/drawing/2014/main" xmlns="" id="{2117893A-61E1-40E2-995B-AD50BC367E19}"/>
                </a:ext>
              </a:extLst>
            </p:cNvPr>
            <p:cNvSpPr>
              <a:spLocks/>
            </p:cNvSpPr>
            <p:nvPr/>
          </p:nvSpPr>
          <p:spPr bwMode="auto">
            <a:xfrm>
              <a:off x="2747963" y="3954463"/>
              <a:ext cx="9525" cy="15875"/>
            </a:xfrm>
            <a:custGeom>
              <a:avLst/>
              <a:gdLst/>
              <a:ahLst/>
              <a:cxnLst>
                <a:cxn ang="0">
                  <a:pos x="0" y="0"/>
                </a:cxn>
                <a:cxn ang="0">
                  <a:pos x="6" y="10"/>
                </a:cxn>
                <a:cxn ang="0">
                  <a:pos x="2" y="8"/>
                </a:cxn>
                <a:cxn ang="0">
                  <a:pos x="0" y="0"/>
                </a:cxn>
                <a:cxn ang="0">
                  <a:pos x="0" y="0"/>
                </a:cxn>
              </a:cxnLst>
              <a:rect l="0" t="0" r="r" b="b"/>
              <a:pathLst>
                <a:path w="6" h="10">
                  <a:moveTo>
                    <a:pt x="0" y="0"/>
                  </a:moveTo>
                  <a:lnTo>
                    <a:pt x="6" y="10"/>
                  </a:lnTo>
                  <a:lnTo>
                    <a:pt x="2"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0" name="Freeform 664">
              <a:extLst>
                <a:ext uri="{FF2B5EF4-FFF2-40B4-BE49-F238E27FC236}">
                  <a16:creationId xmlns:a16="http://schemas.microsoft.com/office/drawing/2014/main" xmlns="" id="{3D91BDA3-56AD-414F-9F74-897E6A2B5DF1}"/>
                </a:ext>
              </a:extLst>
            </p:cNvPr>
            <p:cNvSpPr>
              <a:spLocks/>
            </p:cNvSpPr>
            <p:nvPr/>
          </p:nvSpPr>
          <p:spPr bwMode="auto">
            <a:xfrm>
              <a:off x="2767013" y="3973513"/>
              <a:ext cx="9525" cy="12700"/>
            </a:xfrm>
            <a:custGeom>
              <a:avLst/>
              <a:gdLst/>
              <a:ahLst/>
              <a:cxnLst>
                <a:cxn ang="0">
                  <a:pos x="4" y="2"/>
                </a:cxn>
                <a:cxn ang="0">
                  <a:pos x="0" y="0"/>
                </a:cxn>
                <a:cxn ang="0">
                  <a:pos x="6" y="2"/>
                </a:cxn>
                <a:cxn ang="0">
                  <a:pos x="6" y="4"/>
                </a:cxn>
                <a:cxn ang="0">
                  <a:pos x="2" y="8"/>
                </a:cxn>
                <a:cxn ang="0">
                  <a:pos x="2" y="8"/>
                </a:cxn>
                <a:cxn ang="0">
                  <a:pos x="6" y="4"/>
                </a:cxn>
                <a:cxn ang="0">
                  <a:pos x="4" y="2"/>
                </a:cxn>
                <a:cxn ang="0">
                  <a:pos x="4" y="2"/>
                </a:cxn>
              </a:cxnLst>
              <a:rect l="0" t="0" r="r" b="b"/>
              <a:pathLst>
                <a:path w="6" h="8">
                  <a:moveTo>
                    <a:pt x="4" y="2"/>
                  </a:moveTo>
                  <a:lnTo>
                    <a:pt x="0" y="0"/>
                  </a:lnTo>
                  <a:lnTo>
                    <a:pt x="6" y="2"/>
                  </a:lnTo>
                  <a:lnTo>
                    <a:pt x="6" y="4"/>
                  </a:lnTo>
                  <a:lnTo>
                    <a:pt x="2" y="8"/>
                  </a:lnTo>
                  <a:lnTo>
                    <a:pt x="2" y="8"/>
                  </a:lnTo>
                  <a:lnTo>
                    <a:pt x="6" y="4"/>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1" name="Freeform 665">
              <a:extLst>
                <a:ext uri="{FF2B5EF4-FFF2-40B4-BE49-F238E27FC236}">
                  <a16:creationId xmlns:a16="http://schemas.microsoft.com/office/drawing/2014/main" xmlns="" id="{10B9DE1C-5AB0-4563-A7C2-91DC20AA53D0}"/>
                </a:ext>
              </a:extLst>
            </p:cNvPr>
            <p:cNvSpPr>
              <a:spLocks/>
            </p:cNvSpPr>
            <p:nvPr/>
          </p:nvSpPr>
          <p:spPr bwMode="auto">
            <a:xfrm>
              <a:off x="2795588" y="3983038"/>
              <a:ext cx="6350" cy="1588"/>
            </a:xfrm>
            <a:custGeom>
              <a:avLst/>
              <a:gdLst/>
              <a:ahLst/>
              <a:cxnLst>
                <a:cxn ang="0">
                  <a:pos x="4" y="0"/>
                </a:cxn>
                <a:cxn ang="0">
                  <a:pos x="4" y="0"/>
                </a:cxn>
                <a:cxn ang="0">
                  <a:pos x="0" y="0"/>
                </a:cxn>
                <a:cxn ang="0">
                  <a:pos x="4" y="0"/>
                </a:cxn>
                <a:cxn ang="0">
                  <a:pos x="4" y="0"/>
                </a:cxn>
              </a:cxnLst>
              <a:rect l="0" t="0" r="r" b="b"/>
              <a:pathLst>
                <a:path w="4">
                  <a:moveTo>
                    <a:pt x="4" y="0"/>
                  </a:moveTo>
                  <a:lnTo>
                    <a:pt x="4" y="0"/>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2" name="Freeform 666">
              <a:extLst>
                <a:ext uri="{FF2B5EF4-FFF2-40B4-BE49-F238E27FC236}">
                  <a16:creationId xmlns:a16="http://schemas.microsoft.com/office/drawing/2014/main" xmlns="" id="{2D48C7AD-ECC0-4DDA-B57B-497E56EC2590}"/>
                </a:ext>
              </a:extLst>
            </p:cNvPr>
            <p:cNvSpPr>
              <a:spLocks/>
            </p:cNvSpPr>
            <p:nvPr/>
          </p:nvSpPr>
          <p:spPr bwMode="auto">
            <a:xfrm>
              <a:off x="2811463" y="3992563"/>
              <a:ext cx="15875" cy="6350"/>
            </a:xfrm>
            <a:custGeom>
              <a:avLst/>
              <a:gdLst/>
              <a:ahLst/>
              <a:cxnLst>
                <a:cxn ang="0">
                  <a:pos x="2" y="0"/>
                </a:cxn>
                <a:cxn ang="0">
                  <a:pos x="4" y="0"/>
                </a:cxn>
                <a:cxn ang="0">
                  <a:pos x="10" y="4"/>
                </a:cxn>
                <a:cxn ang="0">
                  <a:pos x="4" y="0"/>
                </a:cxn>
                <a:cxn ang="0">
                  <a:pos x="0" y="2"/>
                </a:cxn>
                <a:cxn ang="0">
                  <a:pos x="2" y="0"/>
                </a:cxn>
                <a:cxn ang="0">
                  <a:pos x="2" y="0"/>
                </a:cxn>
              </a:cxnLst>
              <a:rect l="0" t="0" r="r" b="b"/>
              <a:pathLst>
                <a:path w="10" h="4">
                  <a:moveTo>
                    <a:pt x="2" y="0"/>
                  </a:moveTo>
                  <a:lnTo>
                    <a:pt x="4" y="0"/>
                  </a:lnTo>
                  <a:lnTo>
                    <a:pt x="10" y="4"/>
                  </a:lnTo>
                  <a:lnTo>
                    <a:pt x="4" y="0"/>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3" name="Freeform 667">
              <a:extLst>
                <a:ext uri="{FF2B5EF4-FFF2-40B4-BE49-F238E27FC236}">
                  <a16:creationId xmlns:a16="http://schemas.microsoft.com/office/drawing/2014/main" xmlns="" id="{C5022555-3C87-47A4-8A9C-0FE773E09442}"/>
                </a:ext>
              </a:extLst>
            </p:cNvPr>
            <p:cNvSpPr>
              <a:spLocks/>
            </p:cNvSpPr>
            <p:nvPr/>
          </p:nvSpPr>
          <p:spPr bwMode="auto">
            <a:xfrm>
              <a:off x="2782888" y="4005263"/>
              <a:ext cx="12700" cy="9525"/>
            </a:xfrm>
            <a:custGeom>
              <a:avLst/>
              <a:gdLst/>
              <a:ahLst/>
              <a:cxnLst>
                <a:cxn ang="0">
                  <a:pos x="8" y="0"/>
                </a:cxn>
                <a:cxn ang="0">
                  <a:pos x="8" y="4"/>
                </a:cxn>
                <a:cxn ang="0">
                  <a:pos x="0" y="6"/>
                </a:cxn>
                <a:cxn ang="0">
                  <a:pos x="0" y="4"/>
                </a:cxn>
                <a:cxn ang="0">
                  <a:pos x="6" y="4"/>
                </a:cxn>
                <a:cxn ang="0">
                  <a:pos x="8" y="0"/>
                </a:cxn>
                <a:cxn ang="0">
                  <a:pos x="8" y="0"/>
                </a:cxn>
              </a:cxnLst>
              <a:rect l="0" t="0" r="r" b="b"/>
              <a:pathLst>
                <a:path w="8" h="6">
                  <a:moveTo>
                    <a:pt x="8" y="0"/>
                  </a:moveTo>
                  <a:lnTo>
                    <a:pt x="8" y="4"/>
                  </a:lnTo>
                  <a:lnTo>
                    <a:pt x="0" y="6"/>
                  </a:lnTo>
                  <a:lnTo>
                    <a:pt x="0" y="4"/>
                  </a:lnTo>
                  <a:lnTo>
                    <a:pt x="6" y="4"/>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4" name="Freeform 668">
              <a:extLst>
                <a:ext uri="{FF2B5EF4-FFF2-40B4-BE49-F238E27FC236}">
                  <a16:creationId xmlns:a16="http://schemas.microsoft.com/office/drawing/2014/main" xmlns="" id="{DD3E0024-9CFA-4730-8BEF-4E7A8CB31FFF}"/>
                </a:ext>
              </a:extLst>
            </p:cNvPr>
            <p:cNvSpPr>
              <a:spLocks/>
            </p:cNvSpPr>
            <p:nvPr/>
          </p:nvSpPr>
          <p:spPr bwMode="auto">
            <a:xfrm>
              <a:off x="2544763" y="3963988"/>
              <a:ext cx="225425" cy="76200"/>
            </a:xfrm>
            <a:custGeom>
              <a:avLst/>
              <a:gdLst/>
              <a:ahLst/>
              <a:cxnLst>
                <a:cxn ang="0">
                  <a:pos x="102" y="22"/>
                </a:cxn>
                <a:cxn ang="0">
                  <a:pos x="108" y="28"/>
                </a:cxn>
                <a:cxn ang="0">
                  <a:pos x="118" y="30"/>
                </a:cxn>
                <a:cxn ang="0">
                  <a:pos x="122" y="30"/>
                </a:cxn>
                <a:cxn ang="0">
                  <a:pos x="122" y="36"/>
                </a:cxn>
                <a:cxn ang="0">
                  <a:pos x="134" y="36"/>
                </a:cxn>
                <a:cxn ang="0">
                  <a:pos x="138" y="42"/>
                </a:cxn>
                <a:cxn ang="0">
                  <a:pos x="142" y="42"/>
                </a:cxn>
                <a:cxn ang="0">
                  <a:pos x="142" y="44"/>
                </a:cxn>
                <a:cxn ang="0">
                  <a:pos x="128" y="48"/>
                </a:cxn>
                <a:cxn ang="0">
                  <a:pos x="108" y="48"/>
                </a:cxn>
                <a:cxn ang="0">
                  <a:pos x="96" y="48"/>
                </a:cxn>
                <a:cxn ang="0">
                  <a:pos x="94" y="48"/>
                </a:cxn>
                <a:cxn ang="0">
                  <a:pos x="104" y="42"/>
                </a:cxn>
                <a:cxn ang="0">
                  <a:pos x="104" y="40"/>
                </a:cxn>
                <a:cxn ang="0">
                  <a:pos x="92" y="36"/>
                </a:cxn>
                <a:cxn ang="0">
                  <a:pos x="86" y="32"/>
                </a:cxn>
                <a:cxn ang="0">
                  <a:pos x="82" y="24"/>
                </a:cxn>
                <a:cxn ang="0">
                  <a:pos x="66" y="22"/>
                </a:cxn>
                <a:cxn ang="0">
                  <a:pos x="58" y="18"/>
                </a:cxn>
                <a:cxn ang="0">
                  <a:pos x="38" y="16"/>
                </a:cxn>
                <a:cxn ang="0">
                  <a:pos x="36" y="12"/>
                </a:cxn>
                <a:cxn ang="0">
                  <a:pos x="42" y="10"/>
                </a:cxn>
                <a:cxn ang="0">
                  <a:pos x="40" y="8"/>
                </a:cxn>
                <a:cxn ang="0">
                  <a:pos x="28" y="8"/>
                </a:cxn>
                <a:cxn ang="0">
                  <a:pos x="22" y="14"/>
                </a:cxn>
                <a:cxn ang="0">
                  <a:pos x="14" y="16"/>
                </a:cxn>
                <a:cxn ang="0">
                  <a:pos x="6" y="22"/>
                </a:cxn>
                <a:cxn ang="0">
                  <a:pos x="0" y="20"/>
                </a:cxn>
                <a:cxn ang="0">
                  <a:pos x="6" y="18"/>
                </a:cxn>
                <a:cxn ang="0">
                  <a:pos x="6" y="10"/>
                </a:cxn>
                <a:cxn ang="0">
                  <a:pos x="14" y="6"/>
                </a:cxn>
                <a:cxn ang="0">
                  <a:pos x="32" y="0"/>
                </a:cxn>
                <a:cxn ang="0">
                  <a:pos x="42" y="0"/>
                </a:cxn>
                <a:cxn ang="0">
                  <a:pos x="64" y="4"/>
                </a:cxn>
                <a:cxn ang="0">
                  <a:pos x="72" y="10"/>
                </a:cxn>
                <a:cxn ang="0">
                  <a:pos x="84" y="12"/>
                </a:cxn>
                <a:cxn ang="0">
                  <a:pos x="84" y="14"/>
                </a:cxn>
                <a:cxn ang="0">
                  <a:pos x="90" y="16"/>
                </a:cxn>
                <a:cxn ang="0">
                  <a:pos x="92" y="20"/>
                </a:cxn>
                <a:cxn ang="0">
                  <a:pos x="102" y="22"/>
                </a:cxn>
                <a:cxn ang="0">
                  <a:pos x="102" y="22"/>
                </a:cxn>
              </a:cxnLst>
              <a:rect l="0" t="0" r="r" b="b"/>
              <a:pathLst>
                <a:path w="142" h="48">
                  <a:moveTo>
                    <a:pt x="102" y="22"/>
                  </a:moveTo>
                  <a:lnTo>
                    <a:pt x="108" y="28"/>
                  </a:lnTo>
                  <a:lnTo>
                    <a:pt x="118" y="30"/>
                  </a:lnTo>
                  <a:lnTo>
                    <a:pt x="122" y="30"/>
                  </a:lnTo>
                  <a:lnTo>
                    <a:pt x="122" y="36"/>
                  </a:lnTo>
                  <a:lnTo>
                    <a:pt x="134" y="36"/>
                  </a:lnTo>
                  <a:lnTo>
                    <a:pt x="138" y="42"/>
                  </a:lnTo>
                  <a:lnTo>
                    <a:pt x="142" y="42"/>
                  </a:lnTo>
                  <a:lnTo>
                    <a:pt x="142" y="44"/>
                  </a:lnTo>
                  <a:lnTo>
                    <a:pt x="128" y="48"/>
                  </a:lnTo>
                  <a:lnTo>
                    <a:pt x="108" y="48"/>
                  </a:lnTo>
                  <a:lnTo>
                    <a:pt x="96" y="48"/>
                  </a:lnTo>
                  <a:lnTo>
                    <a:pt x="94" y="48"/>
                  </a:lnTo>
                  <a:lnTo>
                    <a:pt x="104" y="42"/>
                  </a:lnTo>
                  <a:lnTo>
                    <a:pt x="104" y="40"/>
                  </a:lnTo>
                  <a:lnTo>
                    <a:pt x="92" y="36"/>
                  </a:lnTo>
                  <a:lnTo>
                    <a:pt x="86" y="32"/>
                  </a:lnTo>
                  <a:lnTo>
                    <a:pt x="82" y="24"/>
                  </a:lnTo>
                  <a:lnTo>
                    <a:pt x="66" y="22"/>
                  </a:lnTo>
                  <a:lnTo>
                    <a:pt x="58" y="18"/>
                  </a:lnTo>
                  <a:lnTo>
                    <a:pt x="38" y="16"/>
                  </a:lnTo>
                  <a:lnTo>
                    <a:pt x="36" y="12"/>
                  </a:lnTo>
                  <a:lnTo>
                    <a:pt x="42" y="10"/>
                  </a:lnTo>
                  <a:lnTo>
                    <a:pt x="40" y="8"/>
                  </a:lnTo>
                  <a:lnTo>
                    <a:pt x="28" y="8"/>
                  </a:lnTo>
                  <a:lnTo>
                    <a:pt x="22" y="14"/>
                  </a:lnTo>
                  <a:lnTo>
                    <a:pt x="14" y="16"/>
                  </a:lnTo>
                  <a:lnTo>
                    <a:pt x="6" y="22"/>
                  </a:lnTo>
                  <a:lnTo>
                    <a:pt x="0" y="20"/>
                  </a:lnTo>
                  <a:lnTo>
                    <a:pt x="6" y="18"/>
                  </a:lnTo>
                  <a:lnTo>
                    <a:pt x="6" y="10"/>
                  </a:lnTo>
                  <a:lnTo>
                    <a:pt x="14" y="6"/>
                  </a:lnTo>
                  <a:lnTo>
                    <a:pt x="32" y="0"/>
                  </a:lnTo>
                  <a:lnTo>
                    <a:pt x="42" y="0"/>
                  </a:lnTo>
                  <a:lnTo>
                    <a:pt x="64" y="4"/>
                  </a:lnTo>
                  <a:lnTo>
                    <a:pt x="72" y="10"/>
                  </a:lnTo>
                  <a:lnTo>
                    <a:pt x="84" y="12"/>
                  </a:lnTo>
                  <a:lnTo>
                    <a:pt x="84" y="14"/>
                  </a:lnTo>
                  <a:lnTo>
                    <a:pt x="90" y="16"/>
                  </a:lnTo>
                  <a:lnTo>
                    <a:pt x="92" y="20"/>
                  </a:lnTo>
                  <a:lnTo>
                    <a:pt x="102" y="22"/>
                  </a:lnTo>
                  <a:lnTo>
                    <a:pt x="102" y="2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5" name="Freeform 669">
              <a:extLst>
                <a:ext uri="{FF2B5EF4-FFF2-40B4-BE49-F238E27FC236}">
                  <a16:creationId xmlns:a16="http://schemas.microsoft.com/office/drawing/2014/main" xmlns="" id="{71E16BBA-163C-48C6-BDB1-B60A9F1FBEA3}"/>
                </a:ext>
              </a:extLst>
            </p:cNvPr>
            <p:cNvSpPr>
              <a:spLocks/>
            </p:cNvSpPr>
            <p:nvPr/>
          </p:nvSpPr>
          <p:spPr bwMode="auto">
            <a:xfrm>
              <a:off x="2579688" y="3995738"/>
              <a:ext cx="12700" cy="9525"/>
            </a:xfrm>
            <a:custGeom>
              <a:avLst/>
              <a:gdLst/>
              <a:ahLst/>
              <a:cxnLst>
                <a:cxn ang="0">
                  <a:pos x="6" y="0"/>
                </a:cxn>
                <a:cxn ang="0">
                  <a:pos x="8" y="4"/>
                </a:cxn>
                <a:cxn ang="0">
                  <a:pos x="2" y="6"/>
                </a:cxn>
                <a:cxn ang="0">
                  <a:pos x="0" y="4"/>
                </a:cxn>
                <a:cxn ang="0">
                  <a:pos x="2" y="4"/>
                </a:cxn>
                <a:cxn ang="0">
                  <a:pos x="2" y="0"/>
                </a:cxn>
                <a:cxn ang="0">
                  <a:pos x="6" y="0"/>
                </a:cxn>
                <a:cxn ang="0">
                  <a:pos x="6" y="0"/>
                </a:cxn>
              </a:cxnLst>
              <a:rect l="0" t="0" r="r" b="b"/>
              <a:pathLst>
                <a:path w="8" h="6">
                  <a:moveTo>
                    <a:pt x="6" y="0"/>
                  </a:moveTo>
                  <a:lnTo>
                    <a:pt x="8" y="4"/>
                  </a:lnTo>
                  <a:lnTo>
                    <a:pt x="2" y="6"/>
                  </a:lnTo>
                  <a:lnTo>
                    <a:pt x="0" y="4"/>
                  </a:lnTo>
                  <a:lnTo>
                    <a:pt x="2" y="4"/>
                  </a:lnTo>
                  <a:lnTo>
                    <a:pt x="2"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6" name="Freeform 670">
              <a:extLst>
                <a:ext uri="{FF2B5EF4-FFF2-40B4-BE49-F238E27FC236}">
                  <a16:creationId xmlns:a16="http://schemas.microsoft.com/office/drawing/2014/main" xmlns="" id="{134E96F4-554F-445B-AEA9-EDF7DD41C99E}"/>
                </a:ext>
              </a:extLst>
            </p:cNvPr>
            <p:cNvSpPr>
              <a:spLocks/>
            </p:cNvSpPr>
            <p:nvPr/>
          </p:nvSpPr>
          <p:spPr bwMode="auto">
            <a:xfrm>
              <a:off x="2674938" y="3979863"/>
              <a:ext cx="22225" cy="12700"/>
            </a:xfrm>
            <a:custGeom>
              <a:avLst/>
              <a:gdLst/>
              <a:ahLst/>
              <a:cxnLst>
                <a:cxn ang="0">
                  <a:pos x="10" y="4"/>
                </a:cxn>
                <a:cxn ang="0">
                  <a:pos x="14" y="6"/>
                </a:cxn>
                <a:cxn ang="0">
                  <a:pos x="14" y="8"/>
                </a:cxn>
                <a:cxn ang="0">
                  <a:pos x="12" y="8"/>
                </a:cxn>
                <a:cxn ang="0">
                  <a:pos x="6" y="2"/>
                </a:cxn>
                <a:cxn ang="0">
                  <a:pos x="2" y="2"/>
                </a:cxn>
                <a:cxn ang="0">
                  <a:pos x="0" y="0"/>
                </a:cxn>
                <a:cxn ang="0">
                  <a:pos x="4" y="0"/>
                </a:cxn>
                <a:cxn ang="0">
                  <a:pos x="10" y="4"/>
                </a:cxn>
                <a:cxn ang="0">
                  <a:pos x="10" y="4"/>
                </a:cxn>
              </a:cxnLst>
              <a:rect l="0" t="0" r="r" b="b"/>
              <a:pathLst>
                <a:path w="14" h="8">
                  <a:moveTo>
                    <a:pt x="10" y="4"/>
                  </a:moveTo>
                  <a:lnTo>
                    <a:pt x="14" y="6"/>
                  </a:lnTo>
                  <a:lnTo>
                    <a:pt x="14" y="8"/>
                  </a:lnTo>
                  <a:lnTo>
                    <a:pt x="12" y="8"/>
                  </a:lnTo>
                  <a:lnTo>
                    <a:pt x="6" y="2"/>
                  </a:lnTo>
                  <a:lnTo>
                    <a:pt x="2" y="2"/>
                  </a:lnTo>
                  <a:lnTo>
                    <a:pt x="0" y="0"/>
                  </a:lnTo>
                  <a:lnTo>
                    <a:pt x="4" y="0"/>
                  </a:lnTo>
                  <a:lnTo>
                    <a:pt x="10" y="4"/>
                  </a:lnTo>
                  <a:lnTo>
                    <a:pt x="1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7" name="Freeform 671">
              <a:extLst>
                <a:ext uri="{FF2B5EF4-FFF2-40B4-BE49-F238E27FC236}">
                  <a16:creationId xmlns:a16="http://schemas.microsoft.com/office/drawing/2014/main" xmlns="" id="{319A6D0D-722E-4BB3-97FD-9C8BDC05E6D9}"/>
                </a:ext>
              </a:extLst>
            </p:cNvPr>
            <p:cNvSpPr>
              <a:spLocks/>
            </p:cNvSpPr>
            <p:nvPr/>
          </p:nvSpPr>
          <p:spPr bwMode="auto">
            <a:xfrm>
              <a:off x="2684463" y="4068763"/>
              <a:ext cx="44450" cy="19050"/>
            </a:xfrm>
            <a:custGeom>
              <a:avLst/>
              <a:gdLst/>
              <a:ahLst/>
              <a:cxnLst>
                <a:cxn ang="0">
                  <a:pos x="16" y="2"/>
                </a:cxn>
                <a:cxn ang="0">
                  <a:pos x="20" y="4"/>
                </a:cxn>
                <a:cxn ang="0">
                  <a:pos x="26" y="4"/>
                </a:cxn>
                <a:cxn ang="0">
                  <a:pos x="28" y="10"/>
                </a:cxn>
                <a:cxn ang="0">
                  <a:pos x="22" y="8"/>
                </a:cxn>
                <a:cxn ang="0">
                  <a:pos x="16" y="10"/>
                </a:cxn>
                <a:cxn ang="0">
                  <a:pos x="16" y="12"/>
                </a:cxn>
                <a:cxn ang="0">
                  <a:pos x="8" y="10"/>
                </a:cxn>
                <a:cxn ang="0">
                  <a:pos x="0" y="4"/>
                </a:cxn>
                <a:cxn ang="0">
                  <a:pos x="6" y="0"/>
                </a:cxn>
                <a:cxn ang="0">
                  <a:pos x="16" y="2"/>
                </a:cxn>
                <a:cxn ang="0">
                  <a:pos x="16" y="2"/>
                </a:cxn>
              </a:cxnLst>
              <a:rect l="0" t="0" r="r" b="b"/>
              <a:pathLst>
                <a:path w="28" h="12">
                  <a:moveTo>
                    <a:pt x="16" y="2"/>
                  </a:moveTo>
                  <a:lnTo>
                    <a:pt x="20" y="4"/>
                  </a:lnTo>
                  <a:lnTo>
                    <a:pt x="26" y="4"/>
                  </a:lnTo>
                  <a:lnTo>
                    <a:pt x="28" y="10"/>
                  </a:lnTo>
                  <a:lnTo>
                    <a:pt x="22" y="8"/>
                  </a:lnTo>
                  <a:lnTo>
                    <a:pt x="16" y="10"/>
                  </a:lnTo>
                  <a:lnTo>
                    <a:pt x="16" y="12"/>
                  </a:lnTo>
                  <a:lnTo>
                    <a:pt x="8" y="10"/>
                  </a:lnTo>
                  <a:lnTo>
                    <a:pt x="0" y="4"/>
                  </a:lnTo>
                  <a:lnTo>
                    <a:pt x="6" y="0"/>
                  </a:lnTo>
                  <a:lnTo>
                    <a:pt x="16" y="2"/>
                  </a:lnTo>
                  <a:lnTo>
                    <a:pt x="16"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8" name="Freeform 672">
              <a:extLst>
                <a:ext uri="{FF2B5EF4-FFF2-40B4-BE49-F238E27FC236}">
                  <a16:creationId xmlns:a16="http://schemas.microsoft.com/office/drawing/2014/main" xmlns="" id="{81410445-F16A-47AA-AC47-CD505262FBB1}"/>
                </a:ext>
              </a:extLst>
            </p:cNvPr>
            <p:cNvSpPr>
              <a:spLocks/>
            </p:cNvSpPr>
            <p:nvPr/>
          </p:nvSpPr>
          <p:spPr bwMode="auto">
            <a:xfrm>
              <a:off x="2789238" y="4059238"/>
              <a:ext cx="12700" cy="6350"/>
            </a:xfrm>
            <a:custGeom>
              <a:avLst/>
              <a:gdLst/>
              <a:ahLst/>
              <a:cxnLst>
                <a:cxn ang="0">
                  <a:pos x="4" y="0"/>
                </a:cxn>
                <a:cxn ang="0">
                  <a:pos x="6" y="2"/>
                </a:cxn>
                <a:cxn ang="0">
                  <a:pos x="8" y="4"/>
                </a:cxn>
                <a:cxn ang="0">
                  <a:pos x="2" y="4"/>
                </a:cxn>
                <a:cxn ang="0">
                  <a:pos x="0" y="2"/>
                </a:cxn>
                <a:cxn ang="0">
                  <a:pos x="4" y="0"/>
                </a:cxn>
                <a:cxn ang="0">
                  <a:pos x="4" y="0"/>
                </a:cxn>
              </a:cxnLst>
              <a:rect l="0" t="0" r="r" b="b"/>
              <a:pathLst>
                <a:path w="8" h="4">
                  <a:moveTo>
                    <a:pt x="4" y="0"/>
                  </a:moveTo>
                  <a:lnTo>
                    <a:pt x="6" y="2"/>
                  </a:lnTo>
                  <a:lnTo>
                    <a:pt x="8" y="4"/>
                  </a:lnTo>
                  <a:lnTo>
                    <a:pt x="2"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699" name="Freeform 673">
              <a:extLst>
                <a:ext uri="{FF2B5EF4-FFF2-40B4-BE49-F238E27FC236}">
                  <a16:creationId xmlns:a16="http://schemas.microsoft.com/office/drawing/2014/main" xmlns="" id="{644FAD74-407D-4D48-87F9-5CA5E60F3A7E}"/>
                </a:ext>
              </a:extLst>
            </p:cNvPr>
            <p:cNvSpPr>
              <a:spLocks/>
            </p:cNvSpPr>
            <p:nvPr/>
          </p:nvSpPr>
          <p:spPr bwMode="auto">
            <a:xfrm>
              <a:off x="2798763" y="4033838"/>
              <a:ext cx="6350" cy="3175"/>
            </a:xfrm>
            <a:custGeom>
              <a:avLst/>
              <a:gdLst/>
              <a:ahLst/>
              <a:cxnLst>
                <a:cxn ang="0">
                  <a:pos x="2" y="0"/>
                </a:cxn>
                <a:cxn ang="0">
                  <a:pos x="4" y="2"/>
                </a:cxn>
                <a:cxn ang="0">
                  <a:pos x="0" y="2"/>
                </a:cxn>
                <a:cxn ang="0">
                  <a:pos x="2" y="0"/>
                </a:cxn>
                <a:cxn ang="0">
                  <a:pos x="2" y="0"/>
                </a:cxn>
              </a:cxnLst>
              <a:rect l="0" t="0" r="r" b="b"/>
              <a:pathLst>
                <a:path w="4" h="2">
                  <a:moveTo>
                    <a:pt x="2" y="0"/>
                  </a:moveTo>
                  <a:lnTo>
                    <a:pt x="4" y="2"/>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0" name="Freeform 674">
              <a:extLst>
                <a:ext uri="{FF2B5EF4-FFF2-40B4-BE49-F238E27FC236}">
                  <a16:creationId xmlns:a16="http://schemas.microsoft.com/office/drawing/2014/main" xmlns="" id="{B0D9B9AF-CC67-4D3B-B4C4-C4854D9C1EC1}"/>
                </a:ext>
              </a:extLst>
            </p:cNvPr>
            <p:cNvSpPr>
              <a:spLocks/>
            </p:cNvSpPr>
            <p:nvPr/>
          </p:nvSpPr>
          <p:spPr bwMode="auto">
            <a:xfrm>
              <a:off x="2919413" y="4071938"/>
              <a:ext cx="31750" cy="12700"/>
            </a:xfrm>
            <a:custGeom>
              <a:avLst/>
              <a:gdLst/>
              <a:ahLst/>
              <a:cxnLst>
                <a:cxn ang="0">
                  <a:pos x="20" y="0"/>
                </a:cxn>
                <a:cxn ang="0">
                  <a:pos x="20" y="4"/>
                </a:cxn>
                <a:cxn ang="0">
                  <a:pos x="18" y="6"/>
                </a:cxn>
                <a:cxn ang="0">
                  <a:pos x="12" y="8"/>
                </a:cxn>
                <a:cxn ang="0">
                  <a:pos x="2" y="6"/>
                </a:cxn>
                <a:cxn ang="0">
                  <a:pos x="0" y="2"/>
                </a:cxn>
                <a:cxn ang="0">
                  <a:pos x="2" y="0"/>
                </a:cxn>
                <a:cxn ang="0">
                  <a:pos x="20" y="0"/>
                </a:cxn>
                <a:cxn ang="0">
                  <a:pos x="20" y="0"/>
                </a:cxn>
              </a:cxnLst>
              <a:rect l="0" t="0" r="r" b="b"/>
              <a:pathLst>
                <a:path w="20" h="8">
                  <a:moveTo>
                    <a:pt x="20" y="0"/>
                  </a:moveTo>
                  <a:lnTo>
                    <a:pt x="20" y="4"/>
                  </a:lnTo>
                  <a:lnTo>
                    <a:pt x="18" y="6"/>
                  </a:lnTo>
                  <a:lnTo>
                    <a:pt x="12" y="8"/>
                  </a:lnTo>
                  <a:lnTo>
                    <a:pt x="2" y="6"/>
                  </a:lnTo>
                  <a:lnTo>
                    <a:pt x="0" y="2"/>
                  </a:lnTo>
                  <a:lnTo>
                    <a:pt x="2" y="0"/>
                  </a:lnTo>
                  <a:lnTo>
                    <a:pt x="20" y="0"/>
                  </a:lnTo>
                  <a:lnTo>
                    <a:pt x="2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1" name="Freeform 675">
              <a:extLst>
                <a:ext uri="{FF2B5EF4-FFF2-40B4-BE49-F238E27FC236}">
                  <a16:creationId xmlns:a16="http://schemas.microsoft.com/office/drawing/2014/main" xmlns="" id="{19143EA1-89E1-474F-B396-10BE17E63FA7}"/>
                </a:ext>
              </a:extLst>
            </p:cNvPr>
            <p:cNvSpPr>
              <a:spLocks/>
            </p:cNvSpPr>
            <p:nvPr/>
          </p:nvSpPr>
          <p:spPr bwMode="auto">
            <a:xfrm>
              <a:off x="2967038" y="4071938"/>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2" name="Freeform 676">
              <a:extLst>
                <a:ext uri="{FF2B5EF4-FFF2-40B4-BE49-F238E27FC236}">
                  <a16:creationId xmlns:a16="http://schemas.microsoft.com/office/drawing/2014/main" xmlns="" id="{36E69B1F-13F5-4E1A-9BD9-A7A37861308B}"/>
                </a:ext>
              </a:extLst>
            </p:cNvPr>
            <p:cNvSpPr>
              <a:spLocks/>
            </p:cNvSpPr>
            <p:nvPr/>
          </p:nvSpPr>
          <p:spPr bwMode="auto">
            <a:xfrm>
              <a:off x="2970213" y="4087813"/>
              <a:ext cx="3175" cy="1588"/>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3" name="Freeform 677">
              <a:extLst>
                <a:ext uri="{FF2B5EF4-FFF2-40B4-BE49-F238E27FC236}">
                  <a16:creationId xmlns:a16="http://schemas.microsoft.com/office/drawing/2014/main" xmlns="" id="{36E64CCE-B4E7-4258-8AAB-2579E809D03F}"/>
                </a:ext>
              </a:extLst>
            </p:cNvPr>
            <p:cNvSpPr>
              <a:spLocks/>
            </p:cNvSpPr>
            <p:nvPr/>
          </p:nvSpPr>
          <p:spPr bwMode="auto">
            <a:xfrm>
              <a:off x="2881313" y="4205288"/>
              <a:ext cx="6350" cy="6350"/>
            </a:xfrm>
            <a:custGeom>
              <a:avLst/>
              <a:gdLst/>
              <a:ahLst/>
              <a:cxnLst>
                <a:cxn ang="0">
                  <a:pos x="0" y="2"/>
                </a:cxn>
                <a:cxn ang="0">
                  <a:pos x="0" y="0"/>
                </a:cxn>
                <a:cxn ang="0">
                  <a:pos x="0" y="2"/>
                </a:cxn>
                <a:cxn ang="0">
                  <a:pos x="4" y="4"/>
                </a:cxn>
                <a:cxn ang="0">
                  <a:pos x="0" y="2"/>
                </a:cxn>
                <a:cxn ang="0">
                  <a:pos x="0" y="2"/>
                </a:cxn>
              </a:cxnLst>
              <a:rect l="0" t="0" r="r" b="b"/>
              <a:pathLst>
                <a:path w="4" h="4">
                  <a:moveTo>
                    <a:pt x="0" y="2"/>
                  </a:moveTo>
                  <a:lnTo>
                    <a:pt x="0" y="0"/>
                  </a:lnTo>
                  <a:lnTo>
                    <a:pt x="0" y="2"/>
                  </a:lnTo>
                  <a:lnTo>
                    <a:pt x="4"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4" name="Freeform 678">
              <a:extLst>
                <a:ext uri="{FF2B5EF4-FFF2-40B4-BE49-F238E27FC236}">
                  <a16:creationId xmlns:a16="http://schemas.microsoft.com/office/drawing/2014/main" xmlns="" id="{A7623377-8FEA-44C3-9273-C8906B4B8C9C}"/>
                </a:ext>
              </a:extLst>
            </p:cNvPr>
            <p:cNvSpPr>
              <a:spLocks/>
            </p:cNvSpPr>
            <p:nvPr/>
          </p:nvSpPr>
          <p:spPr bwMode="auto">
            <a:xfrm>
              <a:off x="2897188" y="4208463"/>
              <a:ext cx="3175" cy="3175"/>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5" name="Freeform 679">
              <a:extLst>
                <a:ext uri="{FF2B5EF4-FFF2-40B4-BE49-F238E27FC236}">
                  <a16:creationId xmlns:a16="http://schemas.microsoft.com/office/drawing/2014/main" xmlns="" id="{6BFB88D4-8C16-4FCC-8BBA-F478176F1C50}"/>
                </a:ext>
              </a:extLst>
            </p:cNvPr>
            <p:cNvSpPr>
              <a:spLocks/>
            </p:cNvSpPr>
            <p:nvPr/>
          </p:nvSpPr>
          <p:spPr bwMode="auto">
            <a:xfrm>
              <a:off x="2979738" y="4230688"/>
              <a:ext cx="12700" cy="6350"/>
            </a:xfrm>
            <a:custGeom>
              <a:avLst/>
              <a:gdLst/>
              <a:ahLst/>
              <a:cxnLst>
                <a:cxn ang="0">
                  <a:pos x="8" y="0"/>
                </a:cxn>
                <a:cxn ang="0">
                  <a:pos x="8" y="2"/>
                </a:cxn>
                <a:cxn ang="0">
                  <a:pos x="6" y="4"/>
                </a:cxn>
                <a:cxn ang="0">
                  <a:pos x="2" y="4"/>
                </a:cxn>
                <a:cxn ang="0">
                  <a:pos x="0" y="2"/>
                </a:cxn>
                <a:cxn ang="0">
                  <a:pos x="4" y="2"/>
                </a:cxn>
                <a:cxn ang="0">
                  <a:pos x="8" y="0"/>
                </a:cxn>
                <a:cxn ang="0">
                  <a:pos x="8" y="0"/>
                </a:cxn>
              </a:cxnLst>
              <a:rect l="0" t="0" r="r" b="b"/>
              <a:pathLst>
                <a:path w="8" h="4">
                  <a:moveTo>
                    <a:pt x="8" y="0"/>
                  </a:moveTo>
                  <a:lnTo>
                    <a:pt x="8" y="2"/>
                  </a:lnTo>
                  <a:lnTo>
                    <a:pt x="6" y="4"/>
                  </a:lnTo>
                  <a:lnTo>
                    <a:pt x="2" y="4"/>
                  </a:lnTo>
                  <a:lnTo>
                    <a:pt x="0" y="2"/>
                  </a:lnTo>
                  <a:lnTo>
                    <a:pt x="4" y="2"/>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6" name="Freeform 680">
              <a:extLst>
                <a:ext uri="{FF2B5EF4-FFF2-40B4-BE49-F238E27FC236}">
                  <a16:creationId xmlns:a16="http://schemas.microsoft.com/office/drawing/2014/main" xmlns="" id="{273EF425-9370-4E1C-921A-1DA6341CC893}"/>
                </a:ext>
              </a:extLst>
            </p:cNvPr>
            <p:cNvSpPr>
              <a:spLocks/>
            </p:cNvSpPr>
            <p:nvPr/>
          </p:nvSpPr>
          <p:spPr bwMode="auto">
            <a:xfrm>
              <a:off x="3036888" y="4208463"/>
              <a:ext cx="3175" cy="6350"/>
            </a:xfrm>
            <a:custGeom>
              <a:avLst/>
              <a:gdLst/>
              <a:ahLst/>
              <a:cxnLst>
                <a:cxn ang="0">
                  <a:pos x="2" y="0"/>
                </a:cxn>
                <a:cxn ang="0">
                  <a:pos x="0" y="4"/>
                </a:cxn>
                <a:cxn ang="0">
                  <a:pos x="2" y="0"/>
                </a:cxn>
                <a:cxn ang="0">
                  <a:pos x="2" y="0"/>
                </a:cxn>
              </a:cxnLst>
              <a:rect l="0" t="0" r="r" b="b"/>
              <a:pathLst>
                <a:path w="2" h="4">
                  <a:moveTo>
                    <a:pt x="2" y="0"/>
                  </a:move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7" name="Freeform 681">
              <a:extLst>
                <a:ext uri="{FF2B5EF4-FFF2-40B4-BE49-F238E27FC236}">
                  <a16:creationId xmlns:a16="http://schemas.microsoft.com/office/drawing/2014/main" xmlns="" id="{6E72EC8A-D205-49EE-9266-01BE3D0DC930}"/>
                </a:ext>
              </a:extLst>
            </p:cNvPr>
            <p:cNvSpPr>
              <a:spLocks/>
            </p:cNvSpPr>
            <p:nvPr/>
          </p:nvSpPr>
          <p:spPr bwMode="auto">
            <a:xfrm>
              <a:off x="3049588" y="4186238"/>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8" name="Freeform 682">
              <a:extLst>
                <a:ext uri="{FF2B5EF4-FFF2-40B4-BE49-F238E27FC236}">
                  <a16:creationId xmlns:a16="http://schemas.microsoft.com/office/drawing/2014/main" xmlns="" id="{50B5863C-03B8-4FBF-8822-C9331405ABCC}"/>
                </a:ext>
              </a:extLst>
            </p:cNvPr>
            <p:cNvSpPr>
              <a:spLocks/>
            </p:cNvSpPr>
            <p:nvPr/>
          </p:nvSpPr>
          <p:spPr bwMode="auto">
            <a:xfrm>
              <a:off x="3052763" y="4170363"/>
              <a:ext cx="3175" cy="6350"/>
            </a:xfrm>
            <a:custGeom>
              <a:avLst/>
              <a:gdLst/>
              <a:ahLst/>
              <a:cxnLst>
                <a:cxn ang="0">
                  <a:pos x="2" y="0"/>
                </a:cxn>
                <a:cxn ang="0">
                  <a:pos x="0" y="4"/>
                </a:cxn>
                <a:cxn ang="0">
                  <a:pos x="2" y="4"/>
                </a:cxn>
                <a:cxn ang="0">
                  <a:pos x="2" y="0"/>
                </a:cxn>
                <a:cxn ang="0">
                  <a:pos x="2" y="0"/>
                </a:cxn>
              </a:cxnLst>
              <a:rect l="0" t="0" r="r" b="b"/>
              <a:pathLst>
                <a:path w="2" h="4">
                  <a:moveTo>
                    <a:pt x="2" y="0"/>
                  </a:moveTo>
                  <a:lnTo>
                    <a:pt x="0" y="4"/>
                  </a:lnTo>
                  <a:lnTo>
                    <a:pt x="2"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09" name="Freeform 683">
              <a:extLst>
                <a:ext uri="{FF2B5EF4-FFF2-40B4-BE49-F238E27FC236}">
                  <a16:creationId xmlns:a16="http://schemas.microsoft.com/office/drawing/2014/main" xmlns="" id="{DBA1368F-E948-4511-ACE8-4D3824581707}"/>
                </a:ext>
              </a:extLst>
            </p:cNvPr>
            <p:cNvSpPr>
              <a:spLocks/>
            </p:cNvSpPr>
            <p:nvPr/>
          </p:nvSpPr>
          <p:spPr bwMode="auto">
            <a:xfrm>
              <a:off x="3049588" y="4151313"/>
              <a:ext cx="6350" cy="9525"/>
            </a:xfrm>
            <a:custGeom>
              <a:avLst/>
              <a:gdLst/>
              <a:ahLst/>
              <a:cxnLst>
                <a:cxn ang="0">
                  <a:pos x="0" y="0"/>
                </a:cxn>
                <a:cxn ang="0">
                  <a:pos x="2" y="2"/>
                </a:cxn>
                <a:cxn ang="0">
                  <a:pos x="4" y="6"/>
                </a:cxn>
                <a:cxn ang="0">
                  <a:pos x="2" y="6"/>
                </a:cxn>
                <a:cxn ang="0">
                  <a:pos x="0" y="0"/>
                </a:cxn>
                <a:cxn ang="0">
                  <a:pos x="0" y="0"/>
                </a:cxn>
              </a:cxnLst>
              <a:rect l="0" t="0" r="r" b="b"/>
              <a:pathLst>
                <a:path w="4" h="6">
                  <a:moveTo>
                    <a:pt x="0" y="0"/>
                  </a:moveTo>
                  <a:lnTo>
                    <a:pt x="2" y="2"/>
                  </a:lnTo>
                  <a:lnTo>
                    <a:pt x="4" y="6"/>
                  </a:lnTo>
                  <a:lnTo>
                    <a:pt x="2"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0" name="Freeform 684">
              <a:extLst>
                <a:ext uri="{FF2B5EF4-FFF2-40B4-BE49-F238E27FC236}">
                  <a16:creationId xmlns:a16="http://schemas.microsoft.com/office/drawing/2014/main" xmlns="" id="{735AFB1F-D68D-48C0-B036-EF2F3341EA1B}"/>
                </a:ext>
              </a:extLst>
            </p:cNvPr>
            <p:cNvSpPr>
              <a:spLocks/>
            </p:cNvSpPr>
            <p:nvPr/>
          </p:nvSpPr>
          <p:spPr bwMode="auto">
            <a:xfrm>
              <a:off x="3043238" y="4135438"/>
              <a:ext cx="6350" cy="6350"/>
            </a:xfrm>
            <a:custGeom>
              <a:avLst/>
              <a:gdLst/>
              <a:ahLst/>
              <a:cxnLst>
                <a:cxn ang="0">
                  <a:pos x="2" y="0"/>
                </a:cxn>
                <a:cxn ang="0">
                  <a:pos x="0" y="4"/>
                </a:cxn>
                <a:cxn ang="0">
                  <a:pos x="2" y="4"/>
                </a:cxn>
                <a:cxn ang="0">
                  <a:pos x="4" y="0"/>
                </a:cxn>
                <a:cxn ang="0">
                  <a:pos x="2" y="0"/>
                </a:cxn>
                <a:cxn ang="0">
                  <a:pos x="2" y="0"/>
                </a:cxn>
              </a:cxnLst>
              <a:rect l="0" t="0" r="r" b="b"/>
              <a:pathLst>
                <a:path w="4" h="4">
                  <a:moveTo>
                    <a:pt x="2" y="0"/>
                  </a:moveTo>
                  <a:lnTo>
                    <a:pt x="0" y="4"/>
                  </a:lnTo>
                  <a:lnTo>
                    <a:pt x="2" y="4"/>
                  </a:lnTo>
                  <a:lnTo>
                    <a:pt x="4"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1" name="Freeform 685">
              <a:extLst>
                <a:ext uri="{FF2B5EF4-FFF2-40B4-BE49-F238E27FC236}">
                  <a16:creationId xmlns:a16="http://schemas.microsoft.com/office/drawing/2014/main" xmlns="" id="{245E061D-5E48-4ED5-9197-F309B0F8A37D}"/>
                </a:ext>
              </a:extLst>
            </p:cNvPr>
            <p:cNvSpPr>
              <a:spLocks/>
            </p:cNvSpPr>
            <p:nvPr/>
          </p:nvSpPr>
          <p:spPr bwMode="auto">
            <a:xfrm>
              <a:off x="3036888" y="4116388"/>
              <a:ext cx="9525" cy="9525"/>
            </a:xfrm>
            <a:custGeom>
              <a:avLst/>
              <a:gdLst/>
              <a:ahLst/>
              <a:cxnLst>
                <a:cxn ang="0">
                  <a:pos x="4" y="0"/>
                </a:cxn>
                <a:cxn ang="0">
                  <a:pos x="2" y="2"/>
                </a:cxn>
                <a:cxn ang="0">
                  <a:pos x="0" y="2"/>
                </a:cxn>
                <a:cxn ang="0">
                  <a:pos x="0" y="6"/>
                </a:cxn>
                <a:cxn ang="0">
                  <a:pos x="2" y="6"/>
                </a:cxn>
                <a:cxn ang="0">
                  <a:pos x="2" y="4"/>
                </a:cxn>
                <a:cxn ang="0">
                  <a:pos x="6" y="2"/>
                </a:cxn>
                <a:cxn ang="0">
                  <a:pos x="4" y="0"/>
                </a:cxn>
                <a:cxn ang="0">
                  <a:pos x="4" y="0"/>
                </a:cxn>
              </a:cxnLst>
              <a:rect l="0" t="0" r="r" b="b"/>
              <a:pathLst>
                <a:path w="6" h="6">
                  <a:moveTo>
                    <a:pt x="4" y="0"/>
                  </a:moveTo>
                  <a:lnTo>
                    <a:pt x="2" y="2"/>
                  </a:lnTo>
                  <a:lnTo>
                    <a:pt x="0" y="2"/>
                  </a:lnTo>
                  <a:lnTo>
                    <a:pt x="0" y="6"/>
                  </a:lnTo>
                  <a:lnTo>
                    <a:pt x="2" y="6"/>
                  </a:lnTo>
                  <a:lnTo>
                    <a:pt x="2" y="4"/>
                  </a:lnTo>
                  <a:lnTo>
                    <a:pt x="6"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2" name="Freeform 686">
              <a:extLst>
                <a:ext uri="{FF2B5EF4-FFF2-40B4-BE49-F238E27FC236}">
                  <a16:creationId xmlns:a16="http://schemas.microsoft.com/office/drawing/2014/main" xmlns="" id="{9F47A1B5-3CAD-4FFE-B96B-2C99BDE7EBD6}"/>
                </a:ext>
              </a:extLst>
            </p:cNvPr>
            <p:cNvSpPr>
              <a:spLocks/>
            </p:cNvSpPr>
            <p:nvPr/>
          </p:nvSpPr>
          <p:spPr bwMode="auto">
            <a:xfrm>
              <a:off x="3033713" y="4100513"/>
              <a:ext cx="3175" cy="3175"/>
            </a:xfrm>
            <a:custGeom>
              <a:avLst/>
              <a:gdLst/>
              <a:ahLst/>
              <a:cxnLst>
                <a:cxn ang="0">
                  <a:pos x="0" y="0"/>
                </a:cxn>
                <a:cxn ang="0">
                  <a:pos x="2" y="2"/>
                </a:cxn>
                <a:cxn ang="0">
                  <a:pos x="2" y="2"/>
                </a:cxn>
                <a:cxn ang="0">
                  <a:pos x="0" y="0"/>
                </a:cxn>
                <a:cxn ang="0">
                  <a:pos x="0" y="0"/>
                </a:cxn>
              </a:cxnLst>
              <a:rect l="0" t="0" r="r" b="b"/>
              <a:pathLst>
                <a:path w="2" h="2">
                  <a:moveTo>
                    <a:pt x="0" y="0"/>
                  </a:moveTo>
                  <a:lnTo>
                    <a:pt x="2"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3" name="Freeform 687">
              <a:extLst>
                <a:ext uri="{FF2B5EF4-FFF2-40B4-BE49-F238E27FC236}">
                  <a16:creationId xmlns:a16="http://schemas.microsoft.com/office/drawing/2014/main" xmlns="" id="{C04A67FA-9D1E-4696-BC64-F82AE2315779}"/>
                </a:ext>
              </a:extLst>
            </p:cNvPr>
            <p:cNvSpPr>
              <a:spLocks/>
            </p:cNvSpPr>
            <p:nvPr/>
          </p:nvSpPr>
          <p:spPr bwMode="auto">
            <a:xfrm>
              <a:off x="3011488" y="4094163"/>
              <a:ext cx="3175" cy="3175"/>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4" name="Freeform 688">
              <a:extLst>
                <a:ext uri="{FF2B5EF4-FFF2-40B4-BE49-F238E27FC236}">
                  <a16:creationId xmlns:a16="http://schemas.microsoft.com/office/drawing/2014/main" xmlns="" id="{CE86D092-256F-40DE-9F95-90D718199E18}"/>
                </a:ext>
              </a:extLst>
            </p:cNvPr>
            <p:cNvSpPr>
              <a:spLocks/>
            </p:cNvSpPr>
            <p:nvPr/>
          </p:nvSpPr>
          <p:spPr bwMode="auto">
            <a:xfrm>
              <a:off x="3055938" y="4227513"/>
              <a:ext cx="6350" cy="3175"/>
            </a:xfrm>
            <a:custGeom>
              <a:avLst/>
              <a:gdLst/>
              <a:ahLst/>
              <a:cxnLst>
                <a:cxn ang="0">
                  <a:pos x="4" y="0"/>
                </a:cxn>
                <a:cxn ang="0">
                  <a:pos x="0" y="2"/>
                </a:cxn>
                <a:cxn ang="0">
                  <a:pos x="4" y="0"/>
                </a:cxn>
                <a:cxn ang="0">
                  <a:pos x="4" y="0"/>
                </a:cxn>
              </a:cxnLst>
              <a:rect l="0" t="0" r="r" b="b"/>
              <a:pathLst>
                <a:path w="4" h="2">
                  <a:moveTo>
                    <a:pt x="4" y="0"/>
                  </a:move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5" name="Freeform 689">
              <a:extLst>
                <a:ext uri="{FF2B5EF4-FFF2-40B4-BE49-F238E27FC236}">
                  <a16:creationId xmlns:a16="http://schemas.microsoft.com/office/drawing/2014/main" xmlns="" id="{62A9BEC8-7F17-4C74-BC54-AB26974C6FD8}"/>
                </a:ext>
              </a:extLst>
            </p:cNvPr>
            <p:cNvSpPr>
              <a:spLocks/>
            </p:cNvSpPr>
            <p:nvPr/>
          </p:nvSpPr>
          <p:spPr bwMode="auto">
            <a:xfrm>
              <a:off x="3033713" y="4240213"/>
              <a:ext cx="19050" cy="15875"/>
            </a:xfrm>
            <a:custGeom>
              <a:avLst/>
              <a:gdLst/>
              <a:ahLst/>
              <a:cxnLst>
                <a:cxn ang="0">
                  <a:pos x="12" y="0"/>
                </a:cxn>
                <a:cxn ang="0">
                  <a:pos x="12" y="4"/>
                </a:cxn>
                <a:cxn ang="0">
                  <a:pos x="12" y="8"/>
                </a:cxn>
                <a:cxn ang="0">
                  <a:pos x="10" y="10"/>
                </a:cxn>
                <a:cxn ang="0">
                  <a:pos x="0" y="10"/>
                </a:cxn>
                <a:cxn ang="0">
                  <a:pos x="6" y="6"/>
                </a:cxn>
                <a:cxn ang="0">
                  <a:pos x="6" y="2"/>
                </a:cxn>
                <a:cxn ang="0">
                  <a:pos x="4" y="0"/>
                </a:cxn>
                <a:cxn ang="0">
                  <a:pos x="12" y="0"/>
                </a:cxn>
                <a:cxn ang="0">
                  <a:pos x="12" y="0"/>
                </a:cxn>
                <a:cxn ang="0">
                  <a:pos x="12" y="0"/>
                </a:cxn>
              </a:cxnLst>
              <a:rect l="0" t="0" r="r" b="b"/>
              <a:pathLst>
                <a:path w="12" h="10">
                  <a:moveTo>
                    <a:pt x="12" y="0"/>
                  </a:moveTo>
                  <a:lnTo>
                    <a:pt x="12" y="4"/>
                  </a:lnTo>
                  <a:lnTo>
                    <a:pt x="12" y="8"/>
                  </a:lnTo>
                  <a:lnTo>
                    <a:pt x="10" y="10"/>
                  </a:lnTo>
                  <a:lnTo>
                    <a:pt x="0" y="10"/>
                  </a:lnTo>
                  <a:lnTo>
                    <a:pt x="6" y="6"/>
                  </a:lnTo>
                  <a:lnTo>
                    <a:pt x="6" y="2"/>
                  </a:lnTo>
                  <a:lnTo>
                    <a:pt x="4" y="0"/>
                  </a:lnTo>
                  <a:lnTo>
                    <a:pt x="12" y="0"/>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6" name="Freeform 690">
              <a:extLst>
                <a:ext uri="{FF2B5EF4-FFF2-40B4-BE49-F238E27FC236}">
                  <a16:creationId xmlns:a16="http://schemas.microsoft.com/office/drawing/2014/main" xmlns="" id="{67506CC5-6E6B-4EDE-9102-086993FDFEF1}"/>
                </a:ext>
              </a:extLst>
            </p:cNvPr>
            <p:cNvSpPr>
              <a:spLocks/>
            </p:cNvSpPr>
            <p:nvPr/>
          </p:nvSpPr>
          <p:spPr bwMode="auto">
            <a:xfrm>
              <a:off x="1900238" y="3843338"/>
              <a:ext cx="3175" cy="9525"/>
            </a:xfrm>
            <a:custGeom>
              <a:avLst/>
              <a:gdLst/>
              <a:ahLst/>
              <a:cxnLst>
                <a:cxn ang="0">
                  <a:pos x="2" y="6"/>
                </a:cxn>
                <a:cxn ang="0">
                  <a:pos x="0" y="4"/>
                </a:cxn>
                <a:cxn ang="0">
                  <a:pos x="2" y="0"/>
                </a:cxn>
                <a:cxn ang="0">
                  <a:pos x="2" y="6"/>
                </a:cxn>
                <a:cxn ang="0">
                  <a:pos x="2" y="6"/>
                </a:cxn>
              </a:cxnLst>
              <a:rect l="0" t="0" r="r" b="b"/>
              <a:pathLst>
                <a:path w="2" h="6">
                  <a:moveTo>
                    <a:pt x="2" y="6"/>
                  </a:moveTo>
                  <a:lnTo>
                    <a:pt x="0" y="4"/>
                  </a:lnTo>
                  <a:lnTo>
                    <a:pt x="2" y="0"/>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7" name="Freeform 691">
              <a:extLst>
                <a:ext uri="{FF2B5EF4-FFF2-40B4-BE49-F238E27FC236}">
                  <a16:creationId xmlns:a16="http://schemas.microsoft.com/office/drawing/2014/main" xmlns="" id="{46465044-D40E-4394-83EF-C2FEC359E8DB}"/>
                </a:ext>
              </a:extLst>
            </p:cNvPr>
            <p:cNvSpPr>
              <a:spLocks/>
            </p:cNvSpPr>
            <p:nvPr/>
          </p:nvSpPr>
          <p:spPr bwMode="auto">
            <a:xfrm>
              <a:off x="1938338" y="3814763"/>
              <a:ext cx="9525" cy="15875"/>
            </a:xfrm>
            <a:custGeom>
              <a:avLst/>
              <a:gdLst/>
              <a:ahLst/>
              <a:cxnLst>
                <a:cxn ang="0">
                  <a:pos x="6" y="8"/>
                </a:cxn>
                <a:cxn ang="0">
                  <a:pos x="4" y="10"/>
                </a:cxn>
                <a:cxn ang="0">
                  <a:pos x="0" y="0"/>
                </a:cxn>
                <a:cxn ang="0">
                  <a:pos x="6" y="8"/>
                </a:cxn>
                <a:cxn ang="0">
                  <a:pos x="6" y="8"/>
                </a:cxn>
              </a:cxnLst>
              <a:rect l="0" t="0" r="r" b="b"/>
              <a:pathLst>
                <a:path w="6" h="10">
                  <a:moveTo>
                    <a:pt x="6" y="8"/>
                  </a:moveTo>
                  <a:lnTo>
                    <a:pt x="4" y="10"/>
                  </a:lnTo>
                  <a:lnTo>
                    <a:pt x="0" y="0"/>
                  </a:lnTo>
                  <a:lnTo>
                    <a:pt x="6" y="8"/>
                  </a:lnTo>
                  <a:lnTo>
                    <a:pt x="6"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8" name="Freeform 692">
              <a:extLst>
                <a:ext uri="{FF2B5EF4-FFF2-40B4-BE49-F238E27FC236}">
                  <a16:creationId xmlns:a16="http://schemas.microsoft.com/office/drawing/2014/main" xmlns="" id="{80A12454-3A91-45CC-B35C-5D954D0B7A05}"/>
                </a:ext>
              </a:extLst>
            </p:cNvPr>
            <p:cNvSpPr>
              <a:spLocks/>
            </p:cNvSpPr>
            <p:nvPr/>
          </p:nvSpPr>
          <p:spPr bwMode="auto">
            <a:xfrm>
              <a:off x="1960563" y="3824288"/>
              <a:ext cx="6350" cy="9525"/>
            </a:xfrm>
            <a:custGeom>
              <a:avLst/>
              <a:gdLst/>
              <a:ahLst/>
              <a:cxnLst>
                <a:cxn ang="0">
                  <a:pos x="0" y="2"/>
                </a:cxn>
                <a:cxn ang="0">
                  <a:pos x="0" y="0"/>
                </a:cxn>
                <a:cxn ang="0">
                  <a:pos x="2" y="0"/>
                </a:cxn>
                <a:cxn ang="0">
                  <a:pos x="4" y="6"/>
                </a:cxn>
                <a:cxn ang="0">
                  <a:pos x="0" y="6"/>
                </a:cxn>
                <a:cxn ang="0">
                  <a:pos x="0" y="2"/>
                </a:cxn>
                <a:cxn ang="0">
                  <a:pos x="0" y="2"/>
                </a:cxn>
              </a:cxnLst>
              <a:rect l="0" t="0" r="r" b="b"/>
              <a:pathLst>
                <a:path w="4" h="6">
                  <a:moveTo>
                    <a:pt x="0" y="2"/>
                  </a:moveTo>
                  <a:lnTo>
                    <a:pt x="0" y="0"/>
                  </a:lnTo>
                  <a:lnTo>
                    <a:pt x="2" y="0"/>
                  </a:lnTo>
                  <a:lnTo>
                    <a:pt x="4" y="6"/>
                  </a:lnTo>
                  <a:lnTo>
                    <a:pt x="0"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19" name="Freeform 693">
              <a:extLst>
                <a:ext uri="{FF2B5EF4-FFF2-40B4-BE49-F238E27FC236}">
                  <a16:creationId xmlns:a16="http://schemas.microsoft.com/office/drawing/2014/main" xmlns="" id="{ABFB001E-35D6-44F3-8228-96EE08DE398B}"/>
                </a:ext>
              </a:extLst>
            </p:cNvPr>
            <p:cNvSpPr>
              <a:spLocks/>
            </p:cNvSpPr>
            <p:nvPr/>
          </p:nvSpPr>
          <p:spPr bwMode="auto">
            <a:xfrm>
              <a:off x="2278063" y="3916363"/>
              <a:ext cx="3175" cy="6350"/>
            </a:xfrm>
            <a:custGeom>
              <a:avLst/>
              <a:gdLst/>
              <a:ahLst/>
              <a:cxnLst>
                <a:cxn ang="0">
                  <a:pos x="2" y="0"/>
                </a:cxn>
                <a:cxn ang="0">
                  <a:pos x="2" y="2"/>
                </a:cxn>
                <a:cxn ang="0">
                  <a:pos x="2" y="4"/>
                </a:cxn>
                <a:cxn ang="0">
                  <a:pos x="0" y="2"/>
                </a:cxn>
                <a:cxn ang="0">
                  <a:pos x="2" y="0"/>
                </a:cxn>
                <a:cxn ang="0">
                  <a:pos x="2" y="0"/>
                </a:cxn>
              </a:cxnLst>
              <a:rect l="0" t="0" r="r" b="b"/>
              <a:pathLst>
                <a:path w="2" h="4">
                  <a:moveTo>
                    <a:pt x="2" y="0"/>
                  </a:moveTo>
                  <a:lnTo>
                    <a:pt x="2" y="2"/>
                  </a:lnTo>
                  <a:lnTo>
                    <a:pt x="2"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0" name="Freeform 694">
              <a:extLst>
                <a:ext uri="{FF2B5EF4-FFF2-40B4-BE49-F238E27FC236}">
                  <a16:creationId xmlns:a16="http://schemas.microsoft.com/office/drawing/2014/main" xmlns="" id="{8C3E12BD-EDFE-45D3-A26E-E171FEB727C8}"/>
                </a:ext>
              </a:extLst>
            </p:cNvPr>
            <p:cNvSpPr>
              <a:spLocks/>
            </p:cNvSpPr>
            <p:nvPr/>
          </p:nvSpPr>
          <p:spPr bwMode="auto">
            <a:xfrm>
              <a:off x="2608263" y="4306888"/>
              <a:ext cx="3175" cy="6350"/>
            </a:xfrm>
            <a:custGeom>
              <a:avLst/>
              <a:gdLst/>
              <a:ahLst/>
              <a:cxnLst>
                <a:cxn ang="0">
                  <a:pos x="2" y="0"/>
                </a:cxn>
                <a:cxn ang="0">
                  <a:pos x="0" y="2"/>
                </a:cxn>
                <a:cxn ang="0">
                  <a:pos x="2" y="4"/>
                </a:cxn>
                <a:cxn ang="0">
                  <a:pos x="2" y="0"/>
                </a:cxn>
                <a:cxn ang="0">
                  <a:pos x="2" y="0"/>
                </a:cxn>
                <a:cxn ang="0">
                  <a:pos x="2" y="0"/>
                </a:cxn>
              </a:cxnLst>
              <a:rect l="0" t="0" r="r" b="b"/>
              <a:pathLst>
                <a:path w="2" h="4">
                  <a:moveTo>
                    <a:pt x="2" y="0"/>
                  </a:moveTo>
                  <a:lnTo>
                    <a:pt x="0" y="2"/>
                  </a:lnTo>
                  <a:lnTo>
                    <a:pt x="2" y="4"/>
                  </a:lnTo>
                  <a:lnTo>
                    <a:pt x="2"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1" name="Freeform 695">
              <a:extLst>
                <a:ext uri="{FF2B5EF4-FFF2-40B4-BE49-F238E27FC236}">
                  <a16:creationId xmlns:a16="http://schemas.microsoft.com/office/drawing/2014/main" xmlns="" id="{FBC7813A-1238-44F1-9F66-931A79340EA6}"/>
                </a:ext>
              </a:extLst>
            </p:cNvPr>
            <p:cNvSpPr>
              <a:spLocks/>
            </p:cNvSpPr>
            <p:nvPr/>
          </p:nvSpPr>
          <p:spPr bwMode="auto">
            <a:xfrm>
              <a:off x="2500313" y="4024313"/>
              <a:ext cx="3175" cy="6350"/>
            </a:xfrm>
            <a:custGeom>
              <a:avLst/>
              <a:gdLst/>
              <a:ahLst/>
              <a:cxnLst>
                <a:cxn ang="0">
                  <a:pos x="2" y="0"/>
                </a:cxn>
                <a:cxn ang="0">
                  <a:pos x="0" y="0"/>
                </a:cxn>
                <a:cxn ang="0">
                  <a:pos x="0" y="4"/>
                </a:cxn>
                <a:cxn ang="0">
                  <a:pos x="2" y="0"/>
                </a:cxn>
                <a:cxn ang="0">
                  <a:pos x="2" y="0"/>
                </a:cxn>
              </a:cxnLst>
              <a:rect l="0" t="0" r="r" b="b"/>
              <a:pathLst>
                <a:path w="2" h="4">
                  <a:moveTo>
                    <a:pt x="2" y="0"/>
                  </a:moveTo>
                  <a:lnTo>
                    <a:pt x="0" y="0"/>
                  </a:ln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2" name="Freeform 696">
              <a:extLst>
                <a:ext uri="{FF2B5EF4-FFF2-40B4-BE49-F238E27FC236}">
                  <a16:creationId xmlns:a16="http://schemas.microsoft.com/office/drawing/2014/main" xmlns="" id="{63239717-2BCA-4F10-99AE-42984F513D55}"/>
                </a:ext>
              </a:extLst>
            </p:cNvPr>
            <p:cNvSpPr>
              <a:spLocks/>
            </p:cNvSpPr>
            <p:nvPr/>
          </p:nvSpPr>
          <p:spPr bwMode="auto">
            <a:xfrm>
              <a:off x="3278188" y="4459288"/>
              <a:ext cx="12700" cy="9525"/>
            </a:xfrm>
            <a:custGeom>
              <a:avLst/>
              <a:gdLst/>
              <a:ahLst/>
              <a:cxnLst>
                <a:cxn ang="0">
                  <a:pos x="2" y="0"/>
                </a:cxn>
                <a:cxn ang="0">
                  <a:pos x="0" y="2"/>
                </a:cxn>
                <a:cxn ang="0">
                  <a:pos x="2" y="6"/>
                </a:cxn>
                <a:cxn ang="0">
                  <a:pos x="8" y="6"/>
                </a:cxn>
                <a:cxn ang="0">
                  <a:pos x="8" y="4"/>
                </a:cxn>
                <a:cxn ang="0">
                  <a:pos x="2" y="0"/>
                </a:cxn>
                <a:cxn ang="0">
                  <a:pos x="2" y="0"/>
                </a:cxn>
              </a:cxnLst>
              <a:rect l="0" t="0" r="r" b="b"/>
              <a:pathLst>
                <a:path w="8" h="6">
                  <a:moveTo>
                    <a:pt x="2" y="0"/>
                  </a:moveTo>
                  <a:lnTo>
                    <a:pt x="0" y="2"/>
                  </a:lnTo>
                  <a:lnTo>
                    <a:pt x="2" y="6"/>
                  </a:lnTo>
                  <a:lnTo>
                    <a:pt x="8" y="6"/>
                  </a:lnTo>
                  <a:lnTo>
                    <a:pt x="8"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3" name="Freeform 697">
              <a:extLst>
                <a:ext uri="{FF2B5EF4-FFF2-40B4-BE49-F238E27FC236}">
                  <a16:creationId xmlns:a16="http://schemas.microsoft.com/office/drawing/2014/main" xmlns="" id="{C7C5A95C-E109-4B54-AEDD-8CB46AB5BD16}"/>
                </a:ext>
              </a:extLst>
            </p:cNvPr>
            <p:cNvSpPr>
              <a:spLocks/>
            </p:cNvSpPr>
            <p:nvPr/>
          </p:nvSpPr>
          <p:spPr bwMode="auto">
            <a:xfrm>
              <a:off x="3294063" y="4468813"/>
              <a:ext cx="6350" cy="3175"/>
            </a:xfrm>
            <a:custGeom>
              <a:avLst/>
              <a:gdLst/>
              <a:ahLst/>
              <a:cxnLst>
                <a:cxn ang="0">
                  <a:pos x="4" y="2"/>
                </a:cxn>
                <a:cxn ang="0">
                  <a:pos x="0" y="2"/>
                </a:cxn>
                <a:cxn ang="0">
                  <a:pos x="2" y="0"/>
                </a:cxn>
                <a:cxn ang="0">
                  <a:pos x="4" y="0"/>
                </a:cxn>
                <a:cxn ang="0">
                  <a:pos x="4" y="2"/>
                </a:cxn>
                <a:cxn ang="0">
                  <a:pos x="4" y="2"/>
                </a:cxn>
              </a:cxnLst>
              <a:rect l="0" t="0" r="r" b="b"/>
              <a:pathLst>
                <a:path w="4" h="2">
                  <a:moveTo>
                    <a:pt x="4" y="2"/>
                  </a:moveTo>
                  <a:lnTo>
                    <a:pt x="0" y="2"/>
                  </a:lnTo>
                  <a:lnTo>
                    <a:pt x="2" y="0"/>
                  </a:lnTo>
                  <a:lnTo>
                    <a:pt x="4" y="0"/>
                  </a:lnTo>
                  <a:lnTo>
                    <a:pt x="4" y="2"/>
                  </a:lnTo>
                  <a:lnTo>
                    <a:pt x="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4" name="Freeform 698">
              <a:extLst>
                <a:ext uri="{FF2B5EF4-FFF2-40B4-BE49-F238E27FC236}">
                  <a16:creationId xmlns:a16="http://schemas.microsoft.com/office/drawing/2014/main" xmlns="" id="{1BE5DF84-BB53-46A0-8AF6-77F143846C10}"/>
                </a:ext>
              </a:extLst>
            </p:cNvPr>
            <p:cNvSpPr>
              <a:spLocks/>
            </p:cNvSpPr>
            <p:nvPr/>
          </p:nvSpPr>
          <p:spPr bwMode="auto">
            <a:xfrm>
              <a:off x="3275013" y="4471988"/>
              <a:ext cx="44450" cy="34925"/>
            </a:xfrm>
            <a:custGeom>
              <a:avLst/>
              <a:gdLst/>
              <a:ahLst/>
              <a:cxnLst>
                <a:cxn ang="0">
                  <a:pos x="28" y="2"/>
                </a:cxn>
                <a:cxn ang="0">
                  <a:pos x="28" y="10"/>
                </a:cxn>
                <a:cxn ang="0">
                  <a:pos x="20" y="18"/>
                </a:cxn>
                <a:cxn ang="0">
                  <a:pos x="10" y="22"/>
                </a:cxn>
                <a:cxn ang="0">
                  <a:pos x="4" y="22"/>
                </a:cxn>
                <a:cxn ang="0">
                  <a:pos x="2" y="20"/>
                </a:cxn>
                <a:cxn ang="0">
                  <a:pos x="0" y="4"/>
                </a:cxn>
                <a:cxn ang="0">
                  <a:pos x="4" y="2"/>
                </a:cxn>
                <a:cxn ang="0">
                  <a:pos x="16" y="2"/>
                </a:cxn>
                <a:cxn ang="0">
                  <a:pos x="24" y="0"/>
                </a:cxn>
                <a:cxn ang="0">
                  <a:pos x="28" y="2"/>
                </a:cxn>
                <a:cxn ang="0">
                  <a:pos x="28" y="2"/>
                </a:cxn>
              </a:cxnLst>
              <a:rect l="0" t="0" r="r" b="b"/>
              <a:pathLst>
                <a:path w="28" h="22">
                  <a:moveTo>
                    <a:pt x="28" y="2"/>
                  </a:moveTo>
                  <a:lnTo>
                    <a:pt x="28" y="10"/>
                  </a:lnTo>
                  <a:lnTo>
                    <a:pt x="20" y="18"/>
                  </a:lnTo>
                  <a:lnTo>
                    <a:pt x="10" y="22"/>
                  </a:lnTo>
                  <a:lnTo>
                    <a:pt x="4" y="22"/>
                  </a:lnTo>
                  <a:lnTo>
                    <a:pt x="2" y="20"/>
                  </a:lnTo>
                  <a:lnTo>
                    <a:pt x="0" y="4"/>
                  </a:lnTo>
                  <a:lnTo>
                    <a:pt x="4" y="2"/>
                  </a:lnTo>
                  <a:lnTo>
                    <a:pt x="16" y="2"/>
                  </a:lnTo>
                  <a:lnTo>
                    <a:pt x="24" y="0"/>
                  </a:lnTo>
                  <a:lnTo>
                    <a:pt x="28" y="2"/>
                  </a:lnTo>
                  <a:lnTo>
                    <a:pt x="2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5" name="Freeform 699">
              <a:extLst>
                <a:ext uri="{FF2B5EF4-FFF2-40B4-BE49-F238E27FC236}">
                  <a16:creationId xmlns:a16="http://schemas.microsoft.com/office/drawing/2014/main" xmlns="" id="{B96B61D4-8B2E-4ABC-99F9-145DD5DDCAEC}"/>
                </a:ext>
              </a:extLst>
            </p:cNvPr>
            <p:cNvSpPr>
              <a:spLocks/>
            </p:cNvSpPr>
            <p:nvPr/>
          </p:nvSpPr>
          <p:spPr bwMode="auto">
            <a:xfrm>
              <a:off x="3262313" y="4468813"/>
              <a:ext cx="12700" cy="15875"/>
            </a:xfrm>
            <a:custGeom>
              <a:avLst/>
              <a:gdLst/>
              <a:ahLst/>
              <a:cxnLst>
                <a:cxn ang="0">
                  <a:pos x="8" y="4"/>
                </a:cxn>
                <a:cxn ang="0">
                  <a:pos x="4" y="10"/>
                </a:cxn>
                <a:cxn ang="0">
                  <a:pos x="2" y="10"/>
                </a:cxn>
                <a:cxn ang="0">
                  <a:pos x="0" y="8"/>
                </a:cxn>
                <a:cxn ang="0">
                  <a:pos x="4" y="2"/>
                </a:cxn>
                <a:cxn ang="0">
                  <a:pos x="8" y="0"/>
                </a:cxn>
                <a:cxn ang="0">
                  <a:pos x="6" y="4"/>
                </a:cxn>
                <a:cxn ang="0">
                  <a:pos x="8" y="4"/>
                </a:cxn>
                <a:cxn ang="0">
                  <a:pos x="8" y="4"/>
                </a:cxn>
                <a:cxn ang="0">
                  <a:pos x="8" y="4"/>
                </a:cxn>
              </a:cxnLst>
              <a:rect l="0" t="0" r="r" b="b"/>
              <a:pathLst>
                <a:path w="8" h="10">
                  <a:moveTo>
                    <a:pt x="8" y="4"/>
                  </a:moveTo>
                  <a:lnTo>
                    <a:pt x="4" y="10"/>
                  </a:lnTo>
                  <a:lnTo>
                    <a:pt x="2" y="10"/>
                  </a:lnTo>
                  <a:lnTo>
                    <a:pt x="0" y="8"/>
                  </a:lnTo>
                  <a:lnTo>
                    <a:pt x="4" y="2"/>
                  </a:lnTo>
                  <a:lnTo>
                    <a:pt x="8" y="0"/>
                  </a:lnTo>
                  <a:lnTo>
                    <a:pt x="6" y="4"/>
                  </a:lnTo>
                  <a:lnTo>
                    <a:pt x="8" y="4"/>
                  </a:lnTo>
                  <a:lnTo>
                    <a:pt x="8" y="4"/>
                  </a:lnTo>
                  <a:lnTo>
                    <a:pt x="8"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6" name="Freeform 700">
              <a:extLst>
                <a:ext uri="{FF2B5EF4-FFF2-40B4-BE49-F238E27FC236}">
                  <a16:creationId xmlns:a16="http://schemas.microsoft.com/office/drawing/2014/main" xmlns="" id="{58573472-D21D-4FB6-9CB8-6CB71C53D701}"/>
                </a:ext>
              </a:extLst>
            </p:cNvPr>
            <p:cNvSpPr>
              <a:spLocks/>
            </p:cNvSpPr>
            <p:nvPr/>
          </p:nvSpPr>
          <p:spPr bwMode="auto">
            <a:xfrm>
              <a:off x="3278188" y="4468813"/>
              <a:ext cx="3175" cy="3175"/>
            </a:xfrm>
            <a:custGeom>
              <a:avLst/>
              <a:gdLst/>
              <a:ahLst/>
              <a:cxnLst>
                <a:cxn ang="0">
                  <a:pos x="2" y="0"/>
                </a:cxn>
                <a:cxn ang="0">
                  <a:pos x="2" y="2"/>
                </a:cxn>
                <a:cxn ang="0">
                  <a:pos x="0" y="2"/>
                </a:cxn>
                <a:cxn ang="0">
                  <a:pos x="0" y="0"/>
                </a:cxn>
                <a:cxn ang="0">
                  <a:pos x="2" y="0"/>
                </a:cxn>
                <a:cxn ang="0">
                  <a:pos x="2" y="0"/>
                </a:cxn>
              </a:cxnLst>
              <a:rect l="0" t="0" r="r" b="b"/>
              <a:pathLst>
                <a:path w="2" h="2">
                  <a:moveTo>
                    <a:pt x="2" y="0"/>
                  </a:moveTo>
                  <a:lnTo>
                    <a:pt x="2" y="2"/>
                  </a:lnTo>
                  <a:lnTo>
                    <a:pt x="0" y="2"/>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7" name="Freeform 701">
              <a:extLst>
                <a:ext uri="{FF2B5EF4-FFF2-40B4-BE49-F238E27FC236}">
                  <a16:creationId xmlns:a16="http://schemas.microsoft.com/office/drawing/2014/main" xmlns="" id="{8A9010FB-3B24-4356-AF9C-B913B1637DA8}"/>
                </a:ext>
              </a:extLst>
            </p:cNvPr>
            <p:cNvSpPr>
              <a:spLocks/>
            </p:cNvSpPr>
            <p:nvPr/>
          </p:nvSpPr>
          <p:spPr bwMode="auto">
            <a:xfrm>
              <a:off x="2897188" y="5865813"/>
              <a:ext cx="28575" cy="12700"/>
            </a:xfrm>
            <a:custGeom>
              <a:avLst/>
              <a:gdLst/>
              <a:ahLst/>
              <a:cxnLst>
                <a:cxn ang="0">
                  <a:pos x="2" y="2"/>
                </a:cxn>
                <a:cxn ang="0">
                  <a:pos x="0" y="0"/>
                </a:cxn>
                <a:cxn ang="0">
                  <a:pos x="6" y="0"/>
                </a:cxn>
                <a:cxn ang="0">
                  <a:pos x="16" y="0"/>
                </a:cxn>
                <a:cxn ang="0">
                  <a:pos x="18" y="6"/>
                </a:cxn>
                <a:cxn ang="0">
                  <a:pos x="14" y="8"/>
                </a:cxn>
                <a:cxn ang="0">
                  <a:pos x="10" y="6"/>
                </a:cxn>
                <a:cxn ang="0">
                  <a:pos x="8" y="8"/>
                </a:cxn>
                <a:cxn ang="0">
                  <a:pos x="4" y="6"/>
                </a:cxn>
                <a:cxn ang="0">
                  <a:pos x="2" y="2"/>
                </a:cxn>
                <a:cxn ang="0">
                  <a:pos x="2" y="2"/>
                </a:cxn>
              </a:cxnLst>
              <a:rect l="0" t="0" r="r" b="b"/>
              <a:pathLst>
                <a:path w="18" h="8">
                  <a:moveTo>
                    <a:pt x="2" y="2"/>
                  </a:moveTo>
                  <a:lnTo>
                    <a:pt x="0" y="0"/>
                  </a:lnTo>
                  <a:lnTo>
                    <a:pt x="6" y="0"/>
                  </a:lnTo>
                  <a:lnTo>
                    <a:pt x="16" y="0"/>
                  </a:lnTo>
                  <a:lnTo>
                    <a:pt x="18" y="6"/>
                  </a:lnTo>
                  <a:lnTo>
                    <a:pt x="14" y="8"/>
                  </a:lnTo>
                  <a:lnTo>
                    <a:pt x="10" y="6"/>
                  </a:lnTo>
                  <a:lnTo>
                    <a:pt x="8" y="8"/>
                  </a:lnTo>
                  <a:lnTo>
                    <a:pt x="4" y="6"/>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8" name="Freeform 702">
              <a:extLst>
                <a:ext uri="{FF2B5EF4-FFF2-40B4-BE49-F238E27FC236}">
                  <a16:creationId xmlns:a16="http://schemas.microsoft.com/office/drawing/2014/main" xmlns="" id="{0C0421AE-BA4E-4267-B461-E8601E04A03C}"/>
                </a:ext>
              </a:extLst>
            </p:cNvPr>
            <p:cNvSpPr>
              <a:spLocks/>
            </p:cNvSpPr>
            <p:nvPr/>
          </p:nvSpPr>
          <p:spPr bwMode="auto">
            <a:xfrm>
              <a:off x="2976563" y="5859463"/>
              <a:ext cx="19050" cy="6350"/>
            </a:xfrm>
            <a:custGeom>
              <a:avLst/>
              <a:gdLst/>
              <a:ahLst/>
              <a:cxnLst>
                <a:cxn ang="0">
                  <a:pos x="2" y="0"/>
                </a:cxn>
                <a:cxn ang="0">
                  <a:pos x="12" y="0"/>
                </a:cxn>
                <a:cxn ang="0">
                  <a:pos x="2" y="4"/>
                </a:cxn>
                <a:cxn ang="0">
                  <a:pos x="0" y="2"/>
                </a:cxn>
                <a:cxn ang="0">
                  <a:pos x="2" y="0"/>
                </a:cxn>
                <a:cxn ang="0">
                  <a:pos x="2" y="0"/>
                </a:cxn>
              </a:cxnLst>
              <a:rect l="0" t="0" r="r" b="b"/>
              <a:pathLst>
                <a:path w="12" h="4">
                  <a:moveTo>
                    <a:pt x="2" y="0"/>
                  </a:moveTo>
                  <a:lnTo>
                    <a:pt x="12" y="0"/>
                  </a:lnTo>
                  <a:lnTo>
                    <a:pt x="2"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29" name="Freeform 703">
              <a:extLst>
                <a:ext uri="{FF2B5EF4-FFF2-40B4-BE49-F238E27FC236}">
                  <a16:creationId xmlns:a16="http://schemas.microsoft.com/office/drawing/2014/main" xmlns="" id="{53C85F43-24C7-401C-8FD1-ACA0BEFC7FBE}"/>
                </a:ext>
              </a:extLst>
            </p:cNvPr>
            <p:cNvSpPr>
              <a:spLocks/>
            </p:cNvSpPr>
            <p:nvPr/>
          </p:nvSpPr>
          <p:spPr bwMode="auto">
            <a:xfrm>
              <a:off x="3055938" y="5738813"/>
              <a:ext cx="34925" cy="31750"/>
            </a:xfrm>
            <a:custGeom>
              <a:avLst/>
              <a:gdLst/>
              <a:ahLst/>
              <a:cxnLst>
                <a:cxn ang="0">
                  <a:pos x="20" y="2"/>
                </a:cxn>
                <a:cxn ang="0">
                  <a:pos x="22" y="2"/>
                </a:cxn>
                <a:cxn ang="0">
                  <a:pos x="22" y="6"/>
                </a:cxn>
                <a:cxn ang="0">
                  <a:pos x="14" y="14"/>
                </a:cxn>
                <a:cxn ang="0">
                  <a:pos x="8" y="14"/>
                </a:cxn>
                <a:cxn ang="0">
                  <a:pos x="10" y="16"/>
                </a:cxn>
                <a:cxn ang="0">
                  <a:pos x="4" y="20"/>
                </a:cxn>
                <a:cxn ang="0">
                  <a:pos x="0" y="16"/>
                </a:cxn>
                <a:cxn ang="0">
                  <a:pos x="6" y="14"/>
                </a:cxn>
                <a:cxn ang="0">
                  <a:pos x="6" y="10"/>
                </a:cxn>
                <a:cxn ang="0">
                  <a:pos x="12" y="8"/>
                </a:cxn>
                <a:cxn ang="0">
                  <a:pos x="6" y="4"/>
                </a:cxn>
                <a:cxn ang="0">
                  <a:pos x="6" y="4"/>
                </a:cxn>
                <a:cxn ang="0">
                  <a:pos x="4" y="0"/>
                </a:cxn>
                <a:cxn ang="0">
                  <a:pos x="10" y="4"/>
                </a:cxn>
                <a:cxn ang="0">
                  <a:pos x="20" y="2"/>
                </a:cxn>
                <a:cxn ang="0">
                  <a:pos x="20" y="2"/>
                </a:cxn>
              </a:cxnLst>
              <a:rect l="0" t="0" r="r" b="b"/>
              <a:pathLst>
                <a:path w="22" h="20">
                  <a:moveTo>
                    <a:pt x="20" y="2"/>
                  </a:moveTo>
                  <a:lnTo>
                    <a:pt x="22" y="2"/>
                  </a:lnTo>
                  <a:lnTo>
                    <a:pt x="22" y="6"/>
                  </a:lnTo>
                  <a:lnTo>
                    <a:pt x="14" y="14"/>
                  </a:lnTo>
                  <a:lnTo>
                    <a:pt x="8" y="14"/>
                  </a:lnTo>
                  <a:lnTo>
                    <a:pt x="10" y="16"/>
                  </a:lnTo>
                  <a:lnTo>
                    <a:pt x="4" y="20"/>
                  </a:lnTo>
                  <a:lnTo>
                    <a:pt x="0" y="16"/>
                  </a:lnTo>
                  <a:lnTo>
                    <a:pt x="6" y="14"/>
                  </a:lnTo>
                  <a:lnTo>
                    <a:pt x="6" y="10"/>
                  </a:lnTo>
                  <a:lnTo>
                    <a:pt x="12" y="8"/>
                  </a:lnTo>
                  <a:lnTo>
                    <a:pt x="6" y="4"/>
                  </a:lnTo>
                  <a:lnTo>
                    <a:pt x="6" y="4"/>
                  </a:lnTo>
                  <a:lnTo>
                    <a:pt x="4" y="0"/>
                  </a:lnTo>
                  <a:lnTo>
                    <a:pt x="10" y="4"/>
                  </a:lnTo>
                  <a:lnTo>
                    <a:pt x="20" y="2"/>
                  </a:lnTo>
                  <a:lnTo>
                    <a:pt x="2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0" name="Freeform 704">
              <a:extLst>
                <a:ext uri="{FF2B5EF4-FFF2-40B4-BE49-F238E27FC236}">
                  <a16:creationId xmlns:a16="http://schemas.microsoft.com/office/drawing/2014/main" xmlns="" id="{9DF6E21B-CAF8-4E4B-A1FD-8DC4F882645D}"/>
                </a:ext>
              </a:extLst>
            </p:cNvPr>
            <p:cNvSpPr>
              <a:spLocks/>
            </p:cNvSpPr>
            <p:nvPr/>
          </p:nvSpPr>
          <p:spPr bwMode="auto">
            <a:xfrm>
              <a:off x="3081338" y="5735638"/>
              <a:ext cx="41275" cy="38100"/>
            </a:xfrm>
            <a:custGeom>
              <a:avLst/>
              <a:gdLst/>
              <a:ahLst/>
              <a:cxnLst>
                <a:cxn ang="0">
                  <a:pos x="24" y="10"/>
                </a:cxn>
                <a:cxn ang="0">
                  <a:pos x="20" y="14"/>
                </a:cxn>
                <a:cxn ang="0">
                  <a:pos x="12" y="14"/>
                </a:cxn>
                <a:cxn ang="0">
                  <a:pos x="14" y="18"/>
                </a:cxn>
                <a:cxn ang="0">
                  <a:pos x="8" y="16"/>
                </a:cxn>
                <a:cxn ang="0">
                  <a:pos x="8" y="20"/>
                </a:cxn>
                <a:cxn ang="0">
                  <a:pos x="10" y="22"/>
                </a:cxn>
                <a:cxn ang="0">
                  <a:pos x="6" y="20"/>
                </a:cxn>
                <a:cxn ang="0">
                  <a:pos x="4" y="24"/>
                </a:cxn>
                <a:cxn ang="0">
                  <a:pos x="0" y="18"/>
                </a:cxn>
                <a:cxn ang="0">
                  <a:pos x="2" y="12"/>
                </a:cxn>
                <a:cxn ang="0">
                  <a:pos x="6" y="10"/>
                </a:cxn>
                <a:cxn ang="0">
                  <a:pos x="10" y="12"/>
                </a:cxn>
                <a:cxn ang="0">
                  <a:pos x="8" y="4"/>
                </a:cxn>
                <a:cxn ang="0">
                  <a:pos x="12" y="0"/>
                </a:cxn>
                <a:cxn ang="0">
                  <a:pos x="16" y="2"/>
                </a:cxn>
                <a:cxn ang="0">
                  <a:pos x="18" y="4"/>
                </a:cxn>
                <a:cxn ang="0">
                  <a:pos x="24" y="4"/>
                </a:cxn>
                <a:cxn ang="0">
                  <a:pos x="26" y="8"/>
                </a:cxn>
                <a:cxn ang="0">
                  <a:pos x="24" y="10"/>
                </a:cxn>
                <a:cxn ang="0">
                  <a:pos x="24" y="10"/>
                </a:cxn>
              </a:cxnLst>
              <a:rect l="0" t="0" r="r" b="b"/>
              <a:pathLst>
                <a:path w="26" h="24">
                  <a:moveTo>
                    <a:pt x="24" y="10"/>
                  </a:moveTo>
                  <a:lnTo>
                    <a:pt x="20" y="14"/>
                  </a:lnTo>
                  <a:lnTo>
                    <a:pt x="12" y="14"/>
                  </a:lnTo>
                  <a:lnTo>
                    <a:pt x="14" y="18"/>
                  </a:lnTo>
                  <a:lnTo>
                    <a:pt x="8" y="16"/>
                  </a:lnTo>
                  <a:lnTo>
                    <a:pt x="8" y="20"/>
                  </a:lnTo>
                  <a:lnTo>
                    <a:pt x="10" y="22"/>
                  </a:lnTo>
                  <a:lnTo>
                    <a:pt x="6" y="20"/>
                  </a:lnTo>
                  <a:lnTo>
                    <a:pt x="4" y="24"/>
                  </a:lnTo>
                  <a:lnTo>
                    <a:pt x="0" y="18"/>
                  </a:lnTo>
                  <a:lnTo>
                    <a:pt x="2" y="12"/>
                  </a:lnTo>
                  <a:lnTo>
                    <a:pt x="6" y="10"/>
                  </a:lnTo>
                  <a:lnTo>
                    <a:pt x="10" y="12"/>
                  </a:lnTo>
                  <a:lnTo>
                    <a:pt x="8" y="4"/>
                  </a:lnTo>
                  <a:lnTo>
                    <a:pt x="12" y="0"/>
                  </a:lnTo>
                  <a:lnTo>
                    <a:pt x="16" y="2"/>
                  </a:lnTo>
                  <a:lnTo>
                    <a:pt x="18" y="4"/>
                  </a:lnTo>
                  <a:lnTo>
                    <a:pt x="24" y="4"/>
                  </a:lnTo>
                  <a:lnTo>
                    <a:pt x="26" y="8"/>
                  </a:lnTo>
                  <a:lnTo>
                    <a:pt x="24" y="10"/>
                  </a:lnTo>
                  <a:lnTo>
                    <a:pt x="24"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1" name="Freeform 705">
              <a:extLst>
                <a:ext uri="{FF2B5EF4-FFF2-40B4-BE49-F238E27FC236}">
                  <a16:creationId xmlns:a16="http://schemas.microsoft.com/office/drawing/2014/main" xmlns="" id="{39ECE6F6-8DE8-465B-8FBF-8D428E7610FE}"/>
                </a:ext>
              </a:extLst>
            </p:cNvPr>
            <p:cNvSpPr>
              <a:spLocks/>
            </p:cNvSpPr>
            <p:nvPr/>
          </p:nvSpPr>
          <p:spPr bwMode="auto">
            <a:xfrm>
              <a:off x="2767013" y="5440363"/>
              <a:ext cx="22225" cy="50800"/>
            </a:xfrm>
            <a:custGeom>
              <a:avLst/>
              <a:gdLst/>
              <a:ahLst/>
              <a:cxnLst>
                <a:cxn ang="0">
                  <a:pos x="8" y="0"/>
                </a:cxn>
                <a:cxn ang="0">
                  <a:pos x="8" y="4"/>
                </a:cxn>
                <a:cxn ang="0">
                  <a:pos x="12" y="4"/>
                </a:cxn>
                <a:cxn ang="0">
                  <a:pos x="14" y="12"/>
                </a:cxn>
                <a:cxn ang="0">
                  <a:pos x="10" y="16"/>
                </a:cxn>
                <a:cxn ang="0">
                  <a:pos x="12" y="20"/>
                </a:cxn>
                <a:cxn ang="0">
                  <a:pos x="10" y="22"/>
                </a:cxn>
                <a:cxn ang="0">
                  <a:pos x="12" y="28"/>
                </a:cxn>
                <a:cxn ang="0">
                  <a:pos x="10" y="28"/>
                </a:cxn>
                <a:cxn ang="0">
                  <a:pos x="8" y="32"/>
                </a:cxn>
                <a:cxn ang="0">
                  <a:pos x="2" y="30"/>
                </a:cxn>
                <a:cxn ang="0">
                  <a:pos x="0" y="26"/>
                </a:cxn>
                <a:cxn ang="0">
                  <a:pos x="4" y="18"/>
                </a:cxn>
                <a:cxn ang="0">
                  <a:pos x="4" y="4"/>
                </a:cxn>
                <a:cxn ang="0">
                  <a:pos x="8" y="0"/>
                </a:cxn>
                <a:cxn ang="0">
                  <a:pos x="8" y="0"/>
                </a:cxn>
              </a:cxnLst>
              <a:rect l="0" t="0" r="r" b="b"/>
              <a:pathLst>
                <a:path w="14" h="32">
                  <a:moveTo>
                    <a:pt x="8" y="0"/>
                  </a:moveTo>
                  <a:lnTo>
                    <a:pt x="8" y="4"/>
                  </a:lnTo>
                  <a:lnTo>
                    <a:pt x="12" y="4"/>
                  </a:lnTo>
                  <a:lnTo>
                    <a:pt x="14" y="12"/>
                  </a:lnTo>
                  <a:lnTo>
                    <a:pt x="10" y="16"/>
                  </a:lnTo>
                  <a:lnTo>
                    <a:pt x="12" y="20"/>
                  </a:lnTo>
                  <a:lnTo>
                    <a:pt x="10" y="22"/>
                  </a:lnTo>
                  <a:lnTo>
                    <a:pt x="12" y="28"/>
                  </a:lnTo>
                  <a:lnTo>
                    <a:pt x="10" y="28"/>
                  </a:lnTo>
                  <a:lnTo>
                    <a:pt x="8" y="32"/>
                  </a:lnTo>
                  <a:lnTo>
                    <a:pt x="2" y="30"/>
                  </a:lnTo>
                  <a:lnTo>
                    <a:pt x="0" y="26"/>
                  </a:lnTo>
                  <a:lnTo>
                    <a:pt x="4" y="18"/>
                  </a:lnTo>
                  <a:lnTo>
                    <a:pt x="4" y="4"/>
                  </a:lnTo>
                  <a:lnTo>
                    <a:pt x="8" y="0"/>
                  </a:lnTo>
                  <a:lnTo>
                    <a:pt x="8"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2" name="Freeform 706">
              <a:extLst>
                <a:ext uri="{FF2B5EF4-FFF2-40B4-BE49-F238E27FC236}">
                  <a16:creationId xmlns:a16="http://schemas.microsoft.com/office/drawing/2014/main" xmlns="" id="{D2AACC1B-44CE-4049-9AB7-107087966794}"/>
                </a:ext>
              </a:extLst>
            </p:cNvPr>
            <p:cNvSpPr>
              <a:spLocks/>
            </p:cNvSpPr>
            <p:nvPr/>
          </p:nvSpPr>
          <p:spPr bwMode="auto">
            <a:xfrm>
              <a:off x="2789238" y="5519738"/>
              <a:ext cx="12700" cy="15875"/>
            </a:xfrm>
            <a:custGeom>
              <a:avLst/>
              <a:gdLst/>
              <a:ahLst/>
              <a:cxnLst>
                <a:cxn ang="0">
                  <a:pos x="6" y="0"/>
                </a:cxn>
                <a:cxn ang="0">
                  <a:pos x="8" y="2"/>
                </a:cxn>
                <a:cxn ang="0">
                  <a:pos x="8" y="8"/>
                </a:cxn>
                <a:cxn ang="0">
                  <a:pos x="2" y="10"/>
                </a:cxn>
                <a:cxn ang="0">
                  <a:pos x="0" y="4"/>
                </a:cxn>
                <a:cxn ang="0">
                  <a:pos x="6" y="0"/>
                </a:cxn>
                <a:cxn ang="0">
                  <a:pos x="6" y="0"/>
                </a:cxn>
              </a:cxnLst>
              <a:rect l="0" t="0" r="r" b="b"/>
              <a:pathLst>
                <a:path w="8" h="10">
                  <a:moveTo>
                    <a:pt x="6" y="0"/>
                  </a:moveTo>
                  <a:lnTo>
                    <a:pt x="8" y="2"/>
                  </a:lnTo>
                  <a:lnTo>
                    <a:pt x="8" y="8"/>
                  </a:lnTo>
                  <a:lnTo>
                    <a:pt x="2" y="10"/>
                  </a:lnTo>
                  <a:lnTo>
                    <a:pt x="0" y="4"/>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3" name="Freeform 707">
              <a:extLst>
                <a:ext uri="{FF2B5EF4-FFF2-40B4-BE49-F238E27FC236}">
                  <a16:creationId xmlns:a16="http://schemas.microsoft.com/office/drawing/2014/main" xmlns="" id="{876A47F5-7B7E-4738-85FE-31A72C8BAABF}"/>
                </a:ext>
              </a:extLst>
            </p:cNvPr>
            <p:cNvSpPr>
              <a:spLocks/>
            </p:cNvSpPr>
            <p:nvPr/>
          </p:nvSpPr>
          <p:spPr bwMode="auto">
            <a:xfrm>
              <a:off x="2770188" y="5526088"/>
              <a:ext cx="6350" cy="3175"/>
            </a:xfrm>
            <a:custGeom>
              <a:avLst/>
              <a:gdLst/>
              <a:ahLst/>
              <a:cxnLst>
                <a:cxn ang="0">
                  <a:pos x="0" y="0"/>
                </a:cxn>
                <a:cxn ang="0">
                  <a:pos x="4" y="2"/>
                </a:cxn>
                <a:cxn ang="0">
                  <a:pos x="2" y="2"/>
                </a:cxn>
                <a:cxn ang="0">
                  <a:pos x="0" y="0"/>
                </a:cxn>
                <a:cxn ang="0">
                  <a:pos x="0" y="0"/>
                </a:cxn>
              </a:cxnLst>
              <a:rect l="0" t="0" r="r" b="b"/>
              <a:pathLst>
                <a:path w="4" h="2">
                  <a:moveTo>
                    <a:pt x="0" y="0"/>
                  </a:moveTo>
                  <a:lnTo>
                    <a:pt x="4" y="2"/>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4" name="Freeform 708">
              <a:extLst>
                <a:ext uri="{FF2B5EF4-FFF2-40B4-BE49-F238E27FC236}">
                  <a16:creationId xmlns:a16="http://schemas.microsoft.com/office/drawing/2014/main" xmlns="" id="{3DBE66F8-6E04-41E8-8E74-9286E8BD697B}"/>
                </a:ext>
              </a:extLst>
            </p:cNvPr>
            <p:cNvSpPr>
              <a:spLocks/>
            </p:cNvSpPr>
            <p:nvPr/>
          </p:nvSpPr>
          <p:spPr bwMode="auto">
            <a:xfrm>
              <a:off x="2770188" y="5535613"/>
              <a:ext cx="6350" cy="3175"/>
            </a:xfrm>
            <a:custGeom>
              <a:avLst/>
              <a:gdLst/>
              <a:ahLst/>
              <a:cxnLst>
                <a:cxn ang="0">
                  <a:pos x="0" y="2"/>
                </a:cxn>
                <a:cxn ang="0">
                  <a:pos x="0" y="0"/>
                </a:cxn>
                <a:cxn ang="0">
                  <a:pos x="2" y="0"/>
                </a:cxn>
                <a:cxn ang="0">
                  <a:pos x="4" y="0"/>
                </a:cxn>
                <a:cxn ang="0">
                  <a:pos x="0" y="2"/>
                </a:cxn>
                <a:cxn ang="0">
                  <a:pos x="0" y="2"/>
                </a:cxn>
              </a:cxnLst>
              <a:rect l="0" t="0" r="r" b="b"/>
              <a:pathLst>
                <a:path w="4" h="2">
                  <a:moveTo>
                    <a:pt x="0" y="2"/>
                  </a:moveTo>
                  <a:lnTo>
                    <a:pt x="0" y="0"/>
                  </a:lnTo>
                  <a:lnTo>
                    <a:pt x="2" y="0"/>
                  </a:lnTo>
                  <a:lnTo>
                    <a:pt x="4"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5" name="Freeform 709">
              <a:extLst>
                <a:ext uri="{FF2B5EF4-FFF2-40B4-BE49-F238E27FC236}">
                  <a16:creationId xmlns:a16="http://schemas.microsoft.com/office/drawing/2014/main" xmlns="" id="{1C4DC1DF-E51F-4167-BA4A-A72101B315E7}"/>
                </a:ext>
              </a:extLst>
            </p:cNvPr>
            <p:cNvSpPr>
              <a:spLocks/>
            </p:cNvSpPr>
            <p:nvPr/>
          </p:nvSpPr>
          <p:spPr bwMode="auto">
            <a:xfrm>
              <a:off x="2773363" y="5538788"/>
              <a:ext cx="9525" cy="6350"/>
            </a:xfrm>
            <a:custGeom>
              <a:avLst/>
              <a:gdLst/>
              <a:ahLst/>
              <a:cxnLst>
                <a:cxn ang="0">
                  <a:pos x="0" y="0"/>
                </a:cxn>
                <a:cxn ang="0">
                  <a:pos x="4" y="0"/>
                </a:cxn>
                <a:cxn ang="0">
                  <a:pos x="6" y="4"/>
                </a:cxn>
                <a:cxn ang="0">
                  <a:pos x="0" y="0"/>
                </a:cxn>
                <a:cxn ang="0">
                  <a:pos x="0" y="0"/>
                </a:cxn>
              </a:cxnLst>
              <a:rect l="0" t="0" r="r" b="b"/>
              <a:pathLst>
                <a:path w="6" h="4">
                  <a:moveTo>
                    <a:pt x="0" y="0"/>
                  </a:moveTo>
                  <a:lnTo>
                    <a:pt x="4" y="0"/>
                  </a:lnTo>
                  <a:lnTo>
                    <a:pt x="6"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6" name="Freeform 710">
              <a:extLst>
                <a:ext uri="{FF2B5EF4-FFF2-40B4-BE49-F238E27FC236}">
                  <a16:creationId xmlns:a16="http://schemas.microsoft.com/office/drawing/2014/main" xmlns="" id="{32BACCFD-1D6D-4EB1-B2D1-EA3EB832B7C5}"/>
                </a:ext>
              </a:extLst>
            </p:cNvPr>
            <p:cNvSpPr>
              <a:spLocks/>
            </p:cNvSpPr>
            <p:nvPr/>
          </p:nvSpPr>
          <p:spPr bwMode="auto">
            <a:xfrm>
              <a:off x="2773363" y="5545138"/>
              <a:ext cx="6350" cy="3175"/>
            </a:xfrm>
            <a:custGeom>
              <a:avLst/>
              <a:gdLst/>
              <a:ahLst/>
              <a:cxnLst>
                <a:cxn ang="0">
                  <a:pos x="0" y="0"/>
                </a:cxn>
                <a:cxn ang="0">
                  <a:pos x="4" y="2"/>
                </a:cxn>
                <a:cxn ang="0">
                  <a:pos x="0" y="0"/>
                </a:cxn>
                <a:cxn ang="0">
                  <a:pos x="0" y="0"/>
                </a:cxn>
              </a:cxnLst>
              <a:rect l="0" t="0" r="r" b="b"/>
              <a:pathLst>
                <a:path w="4" h="2">
                  <a:moveTo>
                    <a:pt x="0" y="0"/>
                  </a:moveTo>
                  <a:lnTo>
                    <a:pt x="4"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7" name="Freeform 711">
              <a:extLst>
                <a:ext uri="{FF2B5EF4-FFF2-40B4-BE49-F238E27FC236}">
                  <a16:creationId xmlns:a16="http://schemas.microsoft.com/office/drawing/2014/main" xmlns="" id="{7E473E17-B9A6-470C-80C4-054D85AF4C99}"/>
                </a:ext>
              </a:extLst>
            </p:cNvPr>
            <p:cNvSpPr>
              <a:spLocks/>
            </p:cNvSpPr>
            <p:nvPr/>
          </p:nvSpPr>
          <p:spPr bwMode="auto">
            <a:xfrm>
              <a:off x="2779713" y="5561013"/>
              <a:ext cx="3175" cy="3175"/>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8" name="Freeform 712">
              <a:extLst>
                <a:ext uri="{FF2B5EF4-FFF2-40B4-BE49-F238E27FC236}">
                  <a16:creationId xmlns:a16="http://schemas.microsoft.com/office/drawing/2014/main" xmlns="" id="{E10701F1-D4B4-4A4F-98FD-8AE91841D08E}"/>
                </a:ext>
              </a:extLst>
            </p:cNvPr>
            <p:cNvSpPr>
              <a:spLocks/>
            </p:cNvSpPr>
            <p:nvPr/>
          </p:nvSpPr>
          <p:spPr bwMode="auto">
            <a:xfrm>
              <a:off x="2763838" y="5614988"/>
              <a:ext cx="6350" cy="6350"/>
            </a:xfrm>
            <a:custGeom>
              <a:avLst/>
              <a:gdLst/>
              <a:ahLst/>
              <a:cxnLst>
                <a:cxn ang="0">
                  <a:pos x="4" y="4"/>
                </a:cxn>
                <a:cxn ang="0">
                  <a:pos x="0" y="4"/>
                </a:cxn>
                <a:cxn ang="0">
                  <a:pos x="0" y="2"/>
                </a:cxn>
                <a:cxn ang="0">
                  <a:pos x="2" y="0"/>
                </a:cxn>
                <a:cxn ang="0">
                  <a:pos x="4" y="4"/>
                </a:cxn>
                <a:cxn ang="0">
                  <a:pos x="4" y="4"/>
                </a:cxn>
              </a:cxnLst>
              <a:rect l="0" t="0" r="r" b="b"/>
              <a:pathLst>
                <a:path w="4" h="4">
                  <a:moveTo>
                    <a:pt x="4" y="4"/>
                  </a:moveTo>
                  <a:lnTo>
                    <a:pt x="0" y="4"/>
                  </a:lnTo>
                  <a:lnTo>
                    <a:pt x="0" y="2"/>
                  </a:lnTo>
                  <a:lnTo>
                    <a:pt x="2" y="0"/>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39" name="Freeform 713">
              <a:extLst>
                <a:ext uri="{FF2B5EF4-FFF2-40B4-BE49-F238E27FC236}">
                  <a16:creationId xmlns:a16="http://schemas.microsoft.com/office/drawing/2014/main" xmlns="" id="{C5D3FEB5-FD6C-4355-B1FA-9A6B00000E98}"/>
                </a:ext>
              </a:extLst>
            </p:cNvPr>
            <p:cNvSpPr>
              <a:spLocks/>
            </p:cNvSpPr>
            <p:nvPr/>
          </p:nvSpPr>
          <p:spPr bwMode="auto">
            <a:xfrm>
              <a:off x="2747963" y="5618163"/>
              <a:ext cx="6350" cy="6350"/>
            </a:xfrm>
            <a:custGeom>
              <a:avLst/>
              <a:gdLst/>
              <a:ahLst/>
              <a:cxnLst>
                <a:cxn ang="0">
                  <a:pos x="4" y="0"/>
                </a:cxn>
                <a:cxn ang="0">
                  <a:pos x="4" y="4"/>
                </a:cxn>
                <a:cxn ang="0">
                  <a:pos x="0" y="2"/>
                </a:cxn>
                <a:cxn ang="0">
                  <a:pos x="4" y="0"/>
                </a:cxn>
                <a:cxn ang="0">
                  <a:pos x="4" y="0"/>
                </a:cxn>
              </a:cxnLst>
              <a:rect l="0" t="0" r="r" b="b"/>
              <a:pathLst>
                <a:path w="4" h="4">
                  <a:moveTo>
                    <a:pt x="4" y="0"/>
                  </a:moveTo>
                  <a:lnTo>
                    <a:pt x="4" y="4"/>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0" name="Freeform 714">
              <a:extLst>
                <a:ext uri="{FF2B5EF4-FFF2-40B4-BE49-F238E27FC236}">
                  <a16:creationId xmlns:a16="http://schemas.microsoft.com/office/drawing/2014/main" xmlns="" id="{30CACE74-CD97-48F7-AE61-A3819E2B905E}"/>
                </a:ext>
              </a:extLst>
            </p:cNvPr>
            <p:cNvSpPr>
              <a:spLocks/>
            </p:cNvSpPr>
            <p:nvPr/>
          </p:nvSpPr>
          <p:spPr bwMode="auto">
            <a:xfrm>
              <a:off x="2751138" y="5630863"/>
              <a:ext cx="9525" cy="9525"/>
            </a:xfrm>
            <a:custGeom>
              <a:avLst/>
              <a:gdLst/>
              <a:ahLst/>
              <a:cxnLst>
                <a:cxn ang="0">
                  <a:pos x="0" y="0"/>
                </a:cxn>
                <a:cxn ang="0">
                  <a:pos x="4" y="2"/>
                </a:cxn>
                <a:cxn ang="0">
                  <a:pos x="6" y="4"/>
                </a:cxn>
                <a:cxn ang="0">
                  <a:pos x="4" y="6"/>
                </a:cxn>
                <a:cxn ang="0">
                  <a:pos x="0" y="0"/>
                </a:cxn>
                <a:cxn ang="0">
                  <a:pos x="0" y="0"/>
                </a:cxn>
              </a:cxnLst>
              <a:rect l="0" t="0" r="r" b="b"/>
              <a:pathLst>
                <a:path w="6" h="6">
                  <a:moveTo>
                    <a:pt x="0" y="0"/>
                  </a:moveTo>
                  <a:lnTo>
                    <a:pt x="4" y="2"/>
                  </a:lnTo>
                  <a:lnTo>
                    <a:pt x="6" y="4"/>
                  </a:lnTo>
                  <a:lnTo>
                    <a:pt x="4"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1" name="Freeform 715">
              <a:extLst>
                <a:ext uri="{FF2B5EF4-FFF2-40B4-BE49-F238E27FC236}">
                  <a16:creationId xmlns:a16="http://schemas.microsoft.com/office/drawing/2014/main" xmlns="" id="{8B2C077F-5DAB-455C-A0E8-32BE4BB9DE27}"/>
                </a:ext>
              </a:extLst>
            </p:cNvPr>
            <p:cNvSpPr>
              <a:spLocks/>
            </p:cNvSpPr>
            <p:nvPr/>
          </p:nvSpPr>
          <p:spPr bwMode="auto">
            <a:xfrm>
              <a:off x="2744788" y="5630863"/>
              <a:ext cx="9525" cy="15875"/>
            </a:xfrm>
            <a:custGeom>
              <a:avLst/>
              <a:gdLst/>
              <a:ahLst/>
              <a:cxnLst>
                <a:cxn ang="0">
                  <a:pos x="0" y="2"/>
                </a:cxn>
                <a:cxn ang="0">
                  <a:pos x="0" y="0"/>
                </a:cxn>
                <a:cxn ang="0">
                  <a:pos x="2" y="0"/>
                </a:cxn>
                <a:cxn ang="0">
                  <a:pos x="6" y="10"/>
                </a:cxn>
                <a:cxn ang="0">
                  <a:pos x="0" y="2"/>
                </a:cxn>
                <a:cxn ang="0">
                  <a:pos x="0" y="2"/>
                </a:cxn>
              </a:cxnLst>
              <a:rect l="0" t="0" r="r" b="b"/>
              <a:pathLst>
                <a:path w="6" h="10">
                  <a:moveTo>
                    <a:pt x="0" y="2"/>
                  </a:moveTo>
                  <a:lnTo>
                    <a:pt x="0" y="0"/>
                  </a:lnTo>
                  <a:lnTo>
                    <a:pt x="2" y="0"/>
                  </a:lnTo>
                  <a:lnTo>
                    <a:pt x="6" y="1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2" name="Freeform 716">
              <a:extLst>
                <a:ext uri="{FF2B5EF4-FFF2-40B4-BE49-F238E27FC236}">
                  <a16:creationId xmlns:a16="http://schemas.microsoft.com/office/drawing/2014/main" xmlns="" id="{3F216042-872B-4258-B490-40159E2430FC}"/>
                </a:ext>
              </a:extLst>
            </p:cNvPr>
            <p:cNvSpPr>
              <a:spLocks/>
            </p:cNvSpPr>
            <p:nvPr/>
          </p:nvSpPr>
          <p:spPr bwMode="auto">
            <a:xfrm>
              <a:off x="2757488" y="5640388"/>
              <a:ext cx="9525" cy="9525"/>
            </a:xfrm>
            <a:custGeom>
              <a:avLst/>
              <a:gdLst/>
              <a:ahLst/>
              <a:cxnLst>
                <a:cxn ang="0">
                  <a:pos x="0" y="0"/>
                </a:cxn>
                <a:cxn ang="0">
                  <a:pos x="2" y="2"/>
                </a:cxn>
                <a:cxn ang="0">
                  <a:pos x="6" y="6"/>
                </a:cxn>
                <a:cxn ang="0">
                  <a:pos x="0" y="4"/>
                </a:cxn>
                <a:cxn ang="0">
                  <a:pos x="0" y="0"/>
                </a:cxn>
                <a:cxn ang="0">
                  <a:pos x="0" y="0"/>
                </a:cxn>
              </a:cxnLst>
              <a:rect l="0" t="0" r="r" b="b"/>
              <a:pathLst>
                <a:path w="6" h="6">
                  <a:moveTo>
                    <a:pt x="0" y="0"/>
                  </a:moveTo>
                  <a:lnTo>
                    <a:pt x="2" y="2"/>
                  </a:lnTo>
                  <a:lnTo>
                    <a:pt x="6" y="6"/>
                  </a:lnTo>
                  <a:lnTo>
                    <a:pt x="0"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3" name="Freeform 717">
              <a:extLst>
                <a:ext uri="{FF2B5EF4-FFF2-40B4-BE49-F238E27FC236}">
                  <a16:creationId xmlns:a16="http://schemas.microsoft.com/office/drawing/2014/main" xmlns="" id="{79C68F99-C172-450A-811E-7DB6B070C751}"/>
                </a:ext>
              </a:extLst>
            </p:cNvPr>
            <p:cNvSpPr>
              <a:spLocks/>
            </p:cNvSpPr>
            <p:nvPr/>
          </p:nvSpPr>
          <p:spPr bwMode="auto">
            <a:xfrm>
              <a:off x="2744788" y="5643563"/>
              <a:ext cx="3175" cy="9525"/>
            </a:xfrm>
            <a:custGeom>
              <a:avLst/>
              <a:gdLst/>
              <a:ahLst/>
              <a:cxnLst>
                <a:cxn ang="0">
                  <a:pos x="0" y="2"/>
                </a:cxn>
                <a:cxn ang="0">
                  <a:pos x="0" y="0"/>
                </a:cxn>
                <a:cxn ang="0">
                  <a:pos x="2" y="0"/>
                </a:cxn>
                <a:cxn ang="0">
                  <a:pos x="2" y="4"/>
                </a:cxn>
                <a:cxn ang="0">
                  <a:pos x="0" y="6"/>
                </a:cxn>
                <a:cxn ang="0">
                  <a:pos x="0" y="2"/>
                </a:cxn>
                <a:cxn ang="0">
                  <a:pos x="0" y="2"/>
                </a:cxn>
              </a:cxnLst>
              <a:rect l="0" t="0" r="r" b="b"/>
              <a:pathLst>
                <a:path w="2" h="6">
                  <a:moveTo>
                    <a:pt x="0" y="2"/>
                  </a:moveTo>
                  <a:lnTo>
                    <a:pt x="0" y="0"/>
                  </a:lnTo>
                  <a:lnTo>
                    <a:pt x="2" y="0"/>
                  </a:lnTo>
                  <a:lnTo>
                    <a:pt x="2" y="4"/>
                  </a:lnTo>
                  <a:lnTo>
                    <a:pt x="0" y="6"/>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4" name="Freeform 718">
              <a:extLst>
                <a:ext uri="{FF2B5EF4-FFF2-40B4-BE49-F238E27FC236}">
                  <a16:creationId xmlns:a16="http://schemas.microsoft.com/office/drawing/2014/main" xmlns="" id="{41428CC1-7783-4E97-9B7F-38319221F164}"/>
                </a:ext>
              </a:extLst>
            </p:cNvPr>
            <p:cNvSpPr>
              <a:spLocks/>
            </p:cNvSpPr>
            <p:nvPr/>
          </p:nvSpPr>
          <p:spPr bwMode="auto">
            <a:xfrm>
              <a:off x="2751138" y="5649913"/>
              <a:ext cx="15875" cy="44450"/>
            </a:xfrm>
            <a:custGeom>
              <a:avLst/>
              <a:gdLst/>
              <a:ahLst/>
              <a:cxnLst>
                <a:cxn ang="0">
                  <a:pos x="2" y="6"/>
                </a:cxn>
                <a:cxn ang="0">
                  <a:pos x="2" y="2"/>
                </a:cxn>
                <a:cxn ang="0">
                  <a:pos x="6" y="0"/>
                </a:cxn>
                <a:cxn ang="0">
                  <a:pos x="10" y="6"/>
                </a:cxn>
                <a:cxn ang="0">
                  <a:pos x="10" y="24"/>
                </a:cxn>
                <a:cxn ang="0">
                  <a:pos x="8" y="28"/>
                </a:cxn>
                <a:cxn ang="0">
                  <a:pos x="6" y="28"/>
                </a:cxn>
                <a:cxn ang="0">
                  <a:pos x="4" y="26"/>
                </a:cxn>
                <a:cxn ang="0">
                  <a:pos x="4" y="18"/>
                </a:cxn>
                <a:cxn ang="0">
                  <a:pos x="0" y="14"/>
                </a:cxn>
                <a:cxn ang="0">
                  <a:pos x="2" y="14"/>
                </a:cxn>
                <a:cxn ang="0">
                  <a:pos x="4" y="10"/>
                </a:cxn>
                <a:cxn ang="0">
                  <a:pos x="0" y="10"/>
                </a:cxn>
                <a:cxn ang="0">
                  <a:pos x="2" y="6"/>
                </a:cxn>
                <a:cxn ang="0">
                  <a:pos x="2" y="6"/>
                </a:cxn>
              </a:cxnLst>
              <a:rect l="0" t="0" r="r" b="b"/>
              <a:pathLst>
                <a:path w="10" h="28">
                  <a:moveTo>
                    <a:pt x="2" y="6"/>
                  </a:moveTo>
                  <a:lnTo>
                    <a:pt x="2" y="2"/>
                  </a:lnTo>
                  <a:lnTo>
                    <a:pt x="6" y="0"/>
                  </a:lnTo>
                  <a:lnTo>
                    <a:pt x="10" y="6"/>
                  </a:lnTo>
                  <a:lnTo>
                    <a:pt x="10" y="24"/>
                  </a:lnTo>
                  <a:lnTo>
                    <a:pt x="8" y="28"/>
                  </a:lnTo>
                  <a:lnTo>
                    <a:pt x="6" y="28"/>
                  </a:lnTo>
                  <a:lnTo>
                    <a:pt x="4" y="26"/>
                  </a:lnTo>
                  <a:lnTo>
                    <a:pt x="4" y="18"/>
                  </a:lnTo>
                  <a:lnTo>
                    <a:pt x="0" y="14"/>
                  </a:lnTo>
                  <a:lnTo>
                    <a:pt x="2" y="14"/>
                  </a:lnTo>
                  <a:lnTo>
                    <a:pt x="4" y="10"/>
                  </a:lnTo>
                  <a:lnTo>
                    <a:pt x="0" y="10"/>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5" name="Freeform 719">
              <a:extLst>
                <a:ext uri="{FF2B5EF4-FFF2-40B4-BE49-F238E27FC236}">
                  <a16:creationId xmlns:a16="http://schemas.microsoft.com/office/drawing/2014/main" xmlns="" id="{33BAEA30-C717-4F24-8625-4460CD930B09}"/>
                </a:ext>
              </a:extLst>
            </p:cNvPr>
            <p:cNvSpPr>
              <a:spLocks/>
            </p:cNvSpPr>
            <p:nvPr/>
          </p:nvSpPr>
          <p:spPr bwMode="auto">
            <a:xfrm>
              <a:off x="2744788" y="5681663"/>
              <a:ext cx="6350" cy="6350"/>
            </a:xfrm>
            <a:custGeom>
              <a:avLst/>
              <a:gdLst/>
              <a:ahLst/>
              <a:cxnLst>
                <a:cxn ang="0">
                  <a:pos x="0" y="2"/>
                </a:cxn>
                <a:cxn ang="0">
                  <a:pos x="2" y="0"/>
                </a:cxn>
                <a:cxn ang="0">
                  <a:pos x="4" y="4"/>
                </a:cxn>
                <a:cxn ang="0">
                  <a:pos x="0" y="4"/>
                </a:cxn>
                <a:cxn ang="0">
                  <a:pos x="0" y="2"/>
                </a:cxn>
                <a:cxn ang="0">
                  <a:pos x="0" y="2"/>
                </a:cxn>
              </a:cxnLst>
              <a:rect l="0" t="0" r="r" b="b"/>
              <a:pathLst>
                <a:path w="4" h="4">
                  <a:moveTo>
                    <a:pt x="0" y="2"/>
                  </a:moveTo>
                  <a:lnTo>
                    <a:pt x="2" y="0"/>
                  </a:lnTo>
                  <a:lnTo>
                    <a:pt x="4" y="4"/>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6" name="Freeform 720">
              <a:extLst>
                <a:ext uri="{FF2B5EF4-FFF2-40B4-BE49-F238E27FC236}">
                  <a16:creationId xmlns:a16="http://schemas.microsoft.com/office/drawing/2014/main" xmlns="" id="{22DD5B48-C042-4449-850F-F1EA5BF4AEEC}"/>
                </a:ext>
              </a:extLst>
            </p:cNvPr>
            <p:cNvSpPr>
              <a:spLocks/>
            </p:cNvSpPr>
            <p:nvPr/>
          </p:nvSpPr>
          <p:spPr bwMode="auto">
            <a:xfrm>
              <a:off x="2747963" y="5700713"/>
              <a:ext cx="9525" cy="9525"/>
            </a:xfrm>
            <a:custGeom>
              <a:avLst/>
              <a:gdLst/>
              <a:ahLst/>
              <a:cxnLst>
                <a:cxn ang="0">
                  <a:pos x="0" y="2"/>
                </a:cxn>
                <a:cxn ang="0">
                  <a:pos x="0" y="0"/>
                </a:cxn>
                <a:cxn ang="0">
                  <a:pos x="6" y="0"/>
                </a:cxn>
                <a:cxn ang="0">
                  <a:pos x="6" y="6"/>
                </a:cxn>
                <a:cxn ang="0">
                  <a:pos x="2" y="2"/>
                </a:cxn>
                <a:cxn ang="0">
                  <a:pos x="0" y="4"/>
                </a:cxn>
                <a:cxn ang="0">
                  <a:pos x="0" y="2"/>
                </a:cxn>
                <a:cxn ang="0">
                  <a:pos x="0" y="2"/>
                </a:cxn>
              </a:cxnLst>
              <a:rect l="0" t="0" r="r" b="b"/>
              <a:pathLst>
                <a:path w="6" h="6">
                  <a:moveTo>
                    <a:pt x="0" y="2"/>
                  </a:moveTo>
                  <a:lnTo>
                    <a:pt x="0" y="0"/>
                  </a:lnTo>
                  <a:lnTo>
                    <a:pt x="6" y="0"/>
                  </a:lnTo>
                  <a:lnTo>
                    <a:pt x="6" y="6"/>
                  </a:lnTo>
                  <a:lnTo>
                    <a:pt x="2" y="2"/>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7" name="Freeform 721">
              <a:extLst>
                <a:ext uri="{FF2B5EF4-FFF2-40B4-BE49-F238E27FC236}">
                  <a16:creationId xmlns:a16="http://schemas.microsoft.com/office/drawing/2014/main" xmlns="" id="{C36794B9-2966-4A2B-9FA5-AABFD3E32065}"/>
                </a:ext>
              </a:extLst>
            </p:cNvPr>
            <p:cNvSpPr>
              <a:spLocks/>
            </p:cNvSpPr>
            <p:nvPr/>
          </p:nvSpPr>
          <p:spPr bwMode="auto">
            <a:xfrm>
              <a:off x="2760663" y="5707063"/>
              <a:ext cx="12700" cy="12700"/>
            </a:xfrm>
            <a:custGeom>
              <a:avLst/>
              <a:gdLst/>
              <a:ahLst/>
              <a:cxnLst>
                <a:cxn ang="0">
                  <a:pos x="4" y="6"/>
                </a:cxn>
                <a:cxn ang="0">
                  <a:pos x="2" y="6"/>
                </a:cxn>
                <a:cxn ang="0">
                  <a:pos x="0" y="0"/>
                </a:cxn>
                <a:cxn ang="0">
                  <a:pos x="6" y="4"/>
                </a:cxn>
                <a:cxn ang="0">
                  <a:pos x="8" y="8"/>
                </a:cxn>
                <a:cxn ang="0">
                  <a:pos x="4" y="6"/>
                </a:cxn>
                <a:cxn ang="0">
                  <a:pos x="4" y="6"/>
                </a:cxn>
              </a:cxnLst>
              <a:rect l="0" t="0" r="r" b="b"/>
              <a:pathLst>
                <a:path w="8" h="8">
                  <a:moveTo>
                    <a:pt x="4" y="6"/>
                  </a:moveTo>
                  <a:lnTo>
                    <a:pt x="2" y="6"/>
                  </a:lnTo>
                  <a:lnTo>
                    <a:pt x="0" y="0"/>
                  </a:lnTo>
                  <a:lnTo>
                    <a:pt x="6" y="4"/>
                  </a:lnTo>
                  <a:lnTo>
                    <a:pt x="8" y="8"/>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8" name="Freeform 722">
              <a:extLst>
                <a:ext uri="{FF2B5EF4-FFF2-40B4-BE49-F238E27FC236}">
                  <a16:creationId xmlns:a16="http://schemas.microsoft.com/office/drawing/2014/main" xmlns="" id="{09FA98AD-4032-438E-9247-6DC4C02F2A5B}"/>
                </a:ext>
              </a:extLst>
            </p:cNvPr>
            <p:cNvSpPr>
              <a:spLocks/>
            </p:cNvSpPr>
            <p:nvPr/>
          </p:nvSpPr>
          <p:spPr bwMode="auto">
            <a:xfrm>
              <a:off x="2757488" y="5716588"/>
              <a:ext cx="9525" cy="15875"/>
            </a:xfrm>
            <a:custGeom>
              <a:avLst/>
              <a:gdLst/>
              <a:ahLst/>
              <a:cxnLst>
                <a:cxn ang="0">
                  <a:pos x="6" y="6"/>
                </a:cxn>
                <a:cxn ang="0">
                  <a:pos x="6" y="10"/>
                </a:cxn>
                <a:cxn ang="0">
                  <a:pos x="4" y="10"/>
                </a:cxn>
                <a:cxn ang="0">
                  <a:pos x="0" y="4"/>
                </a:cxn>
                <a:cxn ang="0">
                  <a:pos x="0" y="0"/>
                </a:cxn>
                <a:cxn ang="0">
                  <a:pos x="6" y="2"/>
                </a:cxn>
                <a:cxn ang="0">
                  <a:pos x="6" y="6"/>
                </a:cxn>
                <a:cxn ang="0">
                  <a:pos x="6" y="6"/>
                </a:cxn>
              </a:cxnLst>
              <a:rect l="0" t="0" r="r" b="b"/>
              <a:pathLst>
                <a:path w="6" h="10">
                  <a:moveTo>
                    <a:pt x="6" y="6"/>
                  </a:moveTo>
                  <a:lnTo>
                    <a:pt x="6" y="10"/>
                  </a:lnTo>
                  <a:lnTo>
                    <a:pt x="4" y="10"/>
                  </a:lnTo>
                  <a:lnTo>
                    <a:pt x="0" y="4"/>
                  </a:lnTo>
                  <a:lnTo>
                    <a:pt x="0" y="0"/>
                  </a:lnTo>
                  <a:lnTo>
                    <a:pt x="6" y="2"/>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49" name="Freeform 723">
              <a:extLst>
                <a:ext uri="{FF2B5EF4-FFF2-40B4-BE49-F238E27FC236}">
                  <a16:creationId xmlns:a16="http://schemas.microsoft.com/office/drawing/2014/main" xmlns="" id="{4FC5C0E1-4883-4227-AA71-025ED2EF811D}"/>
                </a:ext>
              </a:extLst>
            </p:cNvPr>
            <p:cNvSpPr>
              <a:spLocks/>
            </p:cNvSpPr>
            <p:nvPr/>
          </p:nvSpPr>
          <p:spPr bwMode="auto">
            <a:xfrm>
              <a:off x="2757488" y="5732463"/>
              <a:ext cx="6350" cy="9525"/>
            </a:xfrm>
            <a:custGeom>
              <a:avLst/>
              <a:gdLst/>
              <a:ahLst/>
              <a:cxnLst>
                <a:cxn ang="0">
                  <a:pos x="0" y="6"/>
                </a:cxn>
                <a:cxn ang="0">
                  <a:pos x="4" y="0"/>
                </a:cxn>
                <a:cxn ang="0">
                  <a:pos x="4" y="4"/>
                </a:cxn>
                <a:cxn ang="0">
                  <a:pos x="0" y="6"/>
                </a:cxn>
                <a:cxn ang="0">
                  <a:pos x="0" y="6"/>
                </a:cxn>
              </a:cxnLst>
              <a:rect l="0" t="0" r="r" b="b"/>
              <a:pathLst>
                <a:path w="4" h="6">
                  <a:moveTo>
                    <a:pt x="0" y="6"/>
                  </a:moveTo>
                  <a:lnTo>
                    <a:pt x="4" y="0"/>
                  </a:lnTo>
                  <a:lnTo>
                    <a:pt x="4" y="4"/>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0" name="Freeform 724">
              <a:extLst>
                <a:ext uri="{FF2B5EF4-FFF2-40B4-BE49-F238E27FC236}">
                  <a16:creationId xmlns:a16="http://schemas.microsoft.com/office/drawing/2014/main" xmlns="" id="{714EE692-2700-413E-9E79-502289D457CD}"/>
                </a:ext>
              </a:extLst>
            </p:cNvPr>
            <p:cNvSpPr>
              <a:spLocks/>
            </p:cNvSpPr>
            <p:nvPr/>
          </p:nvSpPr>
          <p:spPr bwMode="auto">
            <a:xfrm>
              <a:off x="2754313" y="5751513"/>
              <a:ext cx="6350" cy="12700"/>
            </a:xfrm>
            <a:custGeom>
              <a:avLst/>
              <a:gdLst/>
              <a:ahLst/>
              <a:cxnLst>
                <a:cxn ang="0">
                  <a:pos x="2" y="8"/>
                </a:cxn>
                <a:cxn ang="0">
                  <a:pos x="0" y="8"/>
                </a:cxn>
                <a:cxn ang="0">
                  <a:pos x="0" y="6"/>
                </a:cxn>
                <a:cxn ang="0">
                  <a:pos x="2" y="0"/>
                </a:cxn>
                <a:cxn ang="0">
                  <a:pos x="4" y="4"/>
                </a:cxn>
                <a:cxn ang="0">
                  <a:pos x="2" y="8"/>
                </a:cxn>
                <a:cxn ang="0">
                  <a:pos x="2" y="8"/>
                </a:cxn>
              </a:cxnLst>
              <a:rect l="0" t="0" r="r" b="b"/>
              <a:pathLst>
                <a:path w="4" h="8">
                  <a:moveTo>
                    <a:pt x="2" y="8"/>
                  </a:moveTo>
                  <a:lnTo>
                    <a:pt x="0" y="8"/>
                  </a:lnTo>
                  <a:lnTo>
                    <a:pt x="0" y="6"/>
                  </a:lnTo>
                  <a:lnTo>
                    <a:pt x="2" y="0"/>
                  </a:lnTo>
                  <a:lnTo>
                    <a:pt x="4" y="4"/>
                  </a:lnTo>
                  <a:lnTo>
                    <a:pt x="2" y="8"/>
                  </a:lnTo>
                  <a:lnTo>
                    <a:pt x="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1" name="Freeform 725">
              <a:extLst>
                <a:ext uri="{FF2B5EF4-FFF2-40B4-BE49-F238E27FC236}">
                  <a16:creationId xmlns:a16="http://schemas.microsoft.com/office/drawing/2014/main" xmlns="" id="{F0B57643-106D-466F-A1DC-3BCE678014CA}"/>
                </a:ext>
              </a:extLst>
            </p:cNvPr>
            <p:cNvSpPr>
              <a:spLocks/>
            </p:cNvSpPr>
            <p:nvPr/>
          </p:nvSpPr>
          <p:spPr bwMode="auto">
            <a:xfrm>
              <a:off x="2773363" y="5748338"/>
              <a:ext cx="6350" cy="9525"/>
            </a:xfrm>
            <a:custGeom>
              <a:avLst/>
              <a:gdLst/>
              <a:ahLst/>
              <a:cxnLst>
                <a:cxn ang="0">
                  <a:pos x="2" y="0"/>
                </a:cxn>
                <a:cxn ang="0">
                  <a:pos x="4" y="6"/>
                </a:cxn>
                <a:cxn ang="0">
                  <a:pos x="0" y="4"/>
                </a:cxn>
                <a:cxn ang="0">
                  <a:pos x="0" y="0"/>
                </a:cxn>
                <a:cxn ang="0">
                  <a:pos x="2" y="0"/>
                </a:cxn>
                <a:cxn ang="0">
                  <a:pos x="2" y="0"/>
                </a:cxn>
              </a:cxnLst>
              <a:rect l="0" t="0" r="r" b="b"/>
              <a:pathLst>
                <a:path w="4" h="6">
                  <a:moveTo>
                    <a:pt x="2" y="0"/>
                  </a:moveTo>
                  <a:lnTo>
                    <a:pt x="4" y="6"/>
                  </a:lnTo>
                  <a:lnTo>
                    <a:pt x="0" y="4"/>
                  </a:lnTo>
                  <a:lnTo>
                    <a:pt x="0" y="0"/>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2" name="Freeform 726">
              <a:extLst>
                <a:ext uri="{FF2B5EF4-FFF2-40B4-BE49-F238E27FC236}">
                  <a16:creationId xmlns:a16="http://schemas.microsoft.com/office/drawing/2014/main" xmlns="" id="{BB8F7203-9905-4F8F-AF79-844526EC6F75}"/>
                </a:ext>
              </a:extLst>
            </p:cNvPr>
            <p:cNvSpPr>
              <a:spLocks/>
            </p:cNvSpPr>
            <p:nvPr/>
          </p:nvSpPr>
          <p:spPr bwMode="auto">
            <a:xfrm>
              <a:off x="2779713" y="5741988"/>
              <a:ext cx="3175" cy="9525"/>
            </a:xfrm>
            <a:custGeom>
              <a:avLst/>
              <a:gdLst/>
              <a:ahLst/>
              <a:cxnLst>
                <a:cxn ang="0">
                  <a:pos x="2" y="2"/>
                </a:cxn>
                <a:cxn ang="0">
                  <a:pos x="2" y="6"/>
                </a:cxn>
                <a:cxn ang="0">
                  <a:pos x="0" y="0"/>
                </a:cxn>
                <a:cxn ang="0">
                  <a:pos x="2" y="2"/>
                </a:cxn>
                <a:cxn ang="0">
                  <a:pos x="2" y="2"/>
                </a:cxn>
              </a:cxnLst>
              <a:rect l="0" t="0" r="r" b="b"/>
              <a:pathLst>
                <a:path w="2" h="6">
                  <a:moveTo>
                    <a:pt x="2" y="2"/>
                  </a:moveTo>
                  <a:lnTo>
                    <a:pt x="2" y="6"/>
                  </a:ln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3" name="Freeform 727">
              <a:extLst>
                <a:ext uri="{FF2B5EF4-FFF2-40B4-BE49-F238E27FC236}">
                  <a16:creationId xmlns:a16="http://schemas.microsoft.com/office/drawing/2014/main" xmlns="" id="{23FC1231-ABF6-4DD7-A1DC-D621F83A3644}"/>
                </a:ext>
              </a:extLst>
            </p:cNvPr>
            <p:cNvSpPr>
              <a:spLocks/>
            </p:cNvSpPr>
            <p:nvPr/>
          </p:nvSpPr>
          <p:spPr bwMode="auto">
            <a:xfrm>
              <a:off x="2786063" y="5761038"/>
              <a:ext cx="44450" cy="53975"/>
            </a:xfrm>
            <a:custGeom>
              <a:avLst/>
              <a:gdLst/>
              <a:ahLst/>
              <a:cxnLst>
                <a:cxn ang="0">
                  <a:pos x="0" y="4"/>
                </a:cxn>
                <a:cxn ang="0">
                  <a:pos x="6" y="2"/>
                </a:cxn>
                <a:cxn ang="0">
                  <a:pos x="8" y="8"/>
                </a:cxn>
                <a:cxn ang="0">
                  <a:pos x="10" y="0"/>
                </a:cxn>
                <a:cxn ang="0">
                  <a:pos x="12" y="2"/>
                </a:cxn>
                <a:cxn ang="0">
                  <a:pos x="12" y="8"/>
                </a:cxn>
                <a:cxn ang="0">
                  <a:pos x="8" y="14"/>
                </a:cxn>
                <a:cxn ang="0">
                  <a:pos x="14" y="20"/>
                </a:cxn>
                <a:cxn ang="0">
                  <a:pos x="20" y="16"/>
                </a:cxn>
                <a:cxn ang="0">
                  <a:pos x="26" y="16"/>
                </a:cxn>
                <a:cxn ang="0">
                  <a:pos x="28" y="20"/>
                </a:cxn>
                <a:cxn ang="0">
                  <a:pos x="14" y="28"/>
                </a:cxn>
                <a:cxn ang="0">
                  <a:pos x="14" y="34"/>
                </a:cxn>
                <a:cxn ang="0">
                  <a:pos x="12" y="32"/>
                </a:cxn>
                <a:cxn ang="0">
                  <a:pos x="6" y="26"/>
                </a:cxn>
                <a:cxn ang="0">
                  <a:pos x="12" y="26"/>
                </a:cxn>
                <a:cxn ang="0">
                  <a:pos x="8" y="20"/>
                </a:cxn>
                <a:cxn ang="0">
                  <a:pos x="8" y="24"/>
                </a:cxn>
                <a:cxn ang="0">
                  <a:pos x="4" y="22"/>
                </a:cxn>
                <a:cxn ang="0">
                  <a:pos x="4" y="20"/>
                </a:cxn>
                <a:cxn ang="0">
                  <a:pos x="0" y="16"/>
                </a:cxn>
                <a:cxn ang="0">
                  <a:pos x="0" y="4"/>
                </a:cxn>
                <a:cxn ang="0">
                  <a:pos x="0" y="4"/>
                </a:cxn>
              </a:cxnLst>
              <a:rect l="0" t="0" r="r" b="b"/>
              <a:pathLst>
                <a:path w="28" h="34">
                  <a:moveTo>
                    <a:pt x="0" y="4"/>
                  </a:moveTo>
                  <a:lnTo>
                    <a:pt x="6" y="2"/>
                  </a:lnTo>
                  <a:lnTo>
                    <a:pt x="8" y="8"/>
                  </a:lnTo>
                  <a:lnTo>
                    <a:pt x="10" y="0"/>
                  </a:lnTo>
                  <a:lnTo>
                    <a:pt x="12" y="2"/>
                  </a:lnTo>
                  <a:lnTo>
                    <a:pt x="12" y="8"/>
                  </a:lnTo>
                  <a:lnTo>
                    <a:pt x="8" y="14"/>
                  </a:lnTo>
                  <a:lnTo>
                    <a:pt x="14" y="20"/>
                  </a:lnTo>
                  <a:lnTo>
                    <a:pt x="20" y="16"/>
                  </a:lnTo>
                  <a:lnTo>
                    <a:pt x="26" y="16"/>
                  </a:lnTo>
                  <a:lnTo>
                    <a:pt x="28" y="20"/>
                  </a:lnTo>
                  <a:lnTo>
                    <a:pt x="14" y="28"/>
                  </a:lnTo>
                  <a:lnTo>
                    <a:pt x="14" y="34"/>
                  </a:lnTo>
                  <a:lnTo>
                    <a:pt x="12" y="32"/>
                  </a:lnTo>
                  <a:lnTo>
                    <a:pt x="6" y="26"/>
                  </a:lnTo>
                  <a:lnTo>
                    <a:pt x="12" y="26"/>
                  </a:lnTo>
                  <a:lnTo>
                    <a:pt x="8" y="20"/>
                  </a:lnTo>
                  <a:lnTo>
                    <a:pt x="8" y="24"/>
                  </a:lnTo>
                  <a:lnTo>
                    <a:pt x="4" y="22"/>
                  </a:lnTo>
                  <a:lnTo>
                    <a:pt x="4" y="20"/>
                  </a:lnTo>
                  <a:lnTo>
                    <a:pt x="0" y="16"/>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4" name="Freeform 728">
              <a:extLst>
                <a:ext uri="{FF2B5EF4-FFF2-40B4-BE49-F238E27FC236}">
                  <a16:creationId xmlns:a16="http://schemas.microsoft.com/office/drawing/2014/main" xmlns="" id="{0D7D44C8-555C-4CB8-B74A-8F83207945D6}"/>
                </a:ext>
              </a:extLst>
            </p:cNvPr>
            <p:cNvSpPr>
              <a:spLocks/>
            </p:cNvSpPr>
            <p:nvPr/>
          </p:nvSpPr>
          <p:spPr bwMode="auto">
            <a:xfrm>
              <a:off x="2776538" y="5776913"/>
              <a:ext cx="6350" cy="9525"/>
            </a:xfrm>
            <a:custGeom>
              <a:avLst/>
              <a:gdLst/>
              <a:ahLst/>
              <a:cxnLst>
                <a:cxn ang="0">
                  <a:pos x="4" y="0"/>
                </a:cxn>
                <a:cxn ang="0">
                  <a:pos x="4" y="4"/>
                </a:cxn>
                <a:cxn ang="0">
                  <a:pos x="2" y="6"/>
                </a:cxn>
                <a:cxn ang="0">
                  <a:pos x="2" y="2"/>
                </a:cxn>
                <a:cxn ang="0">
                  <a:pos x="2" y="4"/>
                </a:cxn>
                <a:cxn ang="0">
                  <a:pos x="0" y="0"/>
                </a:cxn>
                <a:cxn ang="0">
                  <a:pos x="4" y="0"/>
                </a:cxn>
                <a:cxn ang="0">
                  <a:pos x="4" y="0"/>
                </a:cxn>
              </a:cxnLst>
              <a:rect l="0" t="0" r="r" b="b"/>
              <a:pathLst>
                <a:path w="4" h="6">
                  <a:moveTo>
                    <a:pt x="4" y="0"/>
                  </a:moveTo>
                  <a:lnTo>
                    <a:pt x="4" y="4"/>
                  </a:lnTo>
                  <a:lnTo>
                    <a:pt x="2" y="6"/>
                  </a:lnTo>
                  <a:lnTo>
                    <a:pt x="2" y="2"/>
                  </a:lnTo>
                  <a:lnTo>
                    <a:pt x="2" y="4"/>
                  </a:lnTo>
                  <a:lnTo>
                    <a:pt x="0"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5" name="Freeform 729">
              <a:extLst>
                <a:ext uri="{FF2B5EF4-FFF2-40B4-BE49-F238E27FC236}">
                  <a16:creationId xmlns:a16="http://schemas.microsoft.com/office/drawing/2014/main" xmlns="" id="{3B272C14-25B5-4BDF-89A4-5438F171B7B7}"/>
                </a:ext>
              </a:extLst>
            </p:cNvPr>
            <p:cNvSpPr>
              <a:spLocks/>
            </p:cNvSpPr>
            <p:nvPr/>
          </p:nvSpPr>
          <p:spPr bwMode="auto">
            <a:xfrm>
              <a:off x="2760663" y="5786438"/>
              <a:ext cx="34925" cy="22225"/>
            </a:xfrm>
            <a:custGeom>
              <a:avLst/>
              <a:gdLst/>
              <a:ahLst/>
              <a:cxnLst>
                <a:cxn ang="0">
                  <a:pos x="0" y="0"/>
                </a:cxn>
                <a:cxn ang="0">
                  <a:pos x="22" y="14"/>
                </a:cxn>
                <a:cxn ang="0">
                  <a:pos x="16" y="14"/>
                </a:cxn>
                <a:cxn ang="0">
                  <a:pos x="12" y="10"/>
                </a:cxn>
                <a:cxn ang="0">
                  <a:pos x="4" y="6"/>
                </a:cxn>
                <a:cxn ang="0">
                  <a:pos x="0" y="0"/>
                </a:cxn>
                <a:cxn ang="0">
                  <a:pos x="0" y="0"/>
                </a:cxn>
              </a:cxnLst>
              <a:rect l="0" t="0" r="r" b="b"/>
              <a:pathLst>
                <a:path w="22" h="14">
                  <a:moveTo>
                    <a:pt x="0" y="0"/>
                  </a:moveTo>
                  <a:lnTo>
                    <a:pt x="22" y="14"/>
                  </a:lnTo>
                  <a:lnTo>
                    <a:pt x="16" y="14"/>
                  </a:lnTo>
                  <a:lnTo>
                    <a:pt x="12" y="10"/>
                  </a:lnTo>
                  <a:lnTo>
                    <a:pt x="4" y="6"/>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6" name="Freeform 730">
              <a:extLst>
                <a:ext uri="{FF2B5EF4-FFF2-40B4-BE49-F238E27FC236}">
                  <a16:creationId xmlns:a16="http://schemas.microsoft.com/office/drawing/2014/main" xmlns="" id="{4F27B0D3-B280-4E61-8D7E-61DCF61898AA}"/>
                </a:ext>
              </a:extLst>
            </p:cNvPr>
            <p:cNvSpPr>
              <a:spLocks/>
            </p:cNvSpPr>
            <p:nvPr/>
          </p:nvSpPr>
          <p:spPr bwMode="auto">
            <a:xfrm>
              <a:off x="2760663" y="5751513"/>
              <a:ext cx="3175" cy="12700"/>
            </a:xfrm>
            <a:custGeom>
              <a:avLst/>
              <a:gdLst/>
              <a:ahLst/>
              <a:cxnLst>
                <a:cxn ang="0">
                  <a:pos x="2" y="0"/>
                </a:cxn>
                <a:cxn ang="0">
                  <a:pos x="2" y="6"/>
                </a:cxn>
                <a:cxn ang="0">
                  <a:pos x="0" y="8"/>
                </a:cxn>
                <a:cxn ang="0">
                  <a:pos x="0" y="6"/>
                </a:cxn>
                <a:cxn ang="0">
                  <a:pos x="2" y="0"/>
                </a:cxn>
                <a:cxn ang="0">
                  <a:pos x="2" y="0"/>
                </a:cxn>
              </a:cxnLst>
              <a:rect l="0" t="0" r="r" b="b"/>
              <a:pathLst>
                <a:path w="2" h="8">
                  <a:moveTo>
                    <a:pt x="2" y="0"/>
                  </a:moveTo>
                  <a:lnTo>
                    <a:pt x="2" y="6"/>
                  </a:lnTo>
                  <a:lnTo>
                    <a:pt x="0" y="8"/>
                  </a:lnTo>
                  <a:lnTo>
                    <a:pt x="0" y="6"/>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7" name="Freeform 731">
              <a:extLst>
                <a:ext uri="{FF2B5EF4-FFF2-40B4-BE49-F238E27FC236}">
                  <a16:creationId xmlns:a16="http://schemas.microsoft.com/office/drawing/2014/main" xmlns="" id="{F7F64414-44B1-487F-AD4B-244000BDE8FC}"/>
                </a:ext>
              </a:extLst>
            </p:cNvPr>
            <p:cNvSpPr>
              <a:spLocks/>
            </p:cNvSpPr>
            <p:nvPr/>
          </p:nvSpPr>
          <p:spPr bwMode="auto">
            <a:xfrm>
              <a:off x="2782888" y="5808663"/>
              <a:ext cx="31750" cy="28575"/>
            </a:xfrm>
            <a:custGeom>
              <a:avLst/>
              <a:gdLst/>
              <a:ahLst/>
              <a:cxnLst>
                <a:cxn ang="0">
                  <a:pos x="2" y="0"/>
                </a:cxn>
                <a:cxn ang="0">
                  <a:pos x="8" y="4"/>
                </a:cxn>
                <a:cxn ang="0">
                  <a:pos x="12" y="2"/>
                </a:cxn>
                <a:cxn ang="0">
                  <a:pos x="14" y="6"/>
                </a:cxn>
                <a:cxn ang="0">
                  <a:pos x="16" y="6"/>
                </a:cxn>
                <a:cxn ang="0">
                  <a:pos x="20" y="8"/>
                </a:cxn>
                <a:cxn ang="0">
                  <a:pos x="20" y="10"/>
                </a:cxn>
                <a:cxn ang="0">
                  <a:pos x="18" y="12"/>
                </a:cxn>
                <a:cxn ang="0">
                  <a:pos x="18" y="16"/>
                </a:cxn>
                <a:cxn ang="0">
                  <a:pos x="14" y="14"/>
                </a:cxn>
                <a:cxn ang="0">
                  <a:pos x="14" y="18"/>
                </a:cxn>
                <a:cxn ang="0">
                  <a:pos x="10" y="18"/>
                </a:cxn>
                <a:cxn ang="0">
                  <a:pos x="12" y="16"/>
                </a:cxn>
                <a:cxn ang="0">
                  <a:pos x="6" y="14"/>
                </a:cxn>
                <a:cxn ang="0">
                  <a:pos x="6" y="10"/>
                </a:cxn>
                <a:cxn ang="0">
                  <a:pos x="4" y="8"/>
                </a:cxn>
                <a:cxn ang="0">
                  <a:pos x="0" y="2"/>
                </a:cxn>
                <a:cxn ang="0">
                  <a:pos x="2" y="0"/>
                </a:cxn>
                <a:cxn ang="0">
                  <a:pos x="2" y="0"/>
                </a:cxn>
              </a:cxnLst>
              <a:rect l="0" t="0" r="r" b="b"/>
              <a:pathLst>
                <a:path w="20" h="18">
                  <a:moveTo>
                    <a:pt x="2" y="0"/>
                  </a:moveTo>
                  <a:lnTo>
                    <a:pt x="8" y="4"/>
                  </a:lnTo>
                  <a:lnTo>
                    <a:pt x="12" y="2"/>
                  </a:lnTo>
                  <a:lnTo>
                    <a:pt x="14" y="6"/>
                  </a:lnTo>
                  <a:lnTo>
                    <a:pt x="16" y="6"/>
                  </a:lnTo>
                  <a:lnTo>
                    <a:pt x="20" y="8"/>
                  </a:lnTo>
                  <a:lnTo>
                    <a:pt x="20" y="10"/>
                  </a:lnTo>
                  <a:lnTo>
                    <a:pt x="18" y="12"/>
                  </a:lnTo>
                  <a:lnTo>
                    <a:pt x="18" y="16"/>
                  </a:lnTo>
                  <a:lnTo>
                    <a:pt x="14" y="14"/>
                  </a:lnTo>
                  <a:lnTo>
                    <a:pt x="14" y="18"/>
                  </a:lnTo>
                  <a:lnTo>
                    <a:pt x="10" y="18"/>
                  </a:lnTo>
                  <a:lnTo>
                    <a:pt x="12" y="16"/>
                  </a:lnTo>
                  <a:lnTo>
                    <a:pt x="6" y="14"/>
                  </a:lnTo>
                  <a:lnTo>
                    <a:pt x="6" y="10"/>
                  </a:lnTo>
                  <a:lnTo>
                    <a:pt x="4" y="8"/>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8" name="Freeform 732">
              <a:extLst>
                <a:ext uri="{FF2B5EF4-FFF2-40B4-BE49-F238E27FC236}">
                  <a16:creationId xmlns:a16="http://schemas.microsoft.com/office/drawing/2014/main" xmlns="" id="{65D1E14B-1C00-4A36-ABD4-9373C129D070}"/>
                </a:ext>
              </a:extLst>
            </p:cNvPr>
            <p:cNvSpPr>
              <a:spLocks/>
            </p:cNvSpPr>
            <p:nvPr/>
          </p:nvSpPr>
          <p:spPr bwMode="auto">
            <a:xfrm>
              <a:off x="2814638" y="5827713"/>
              <a:ext cx="25400" cy="15875"/>
            </a:xfrm>
            <a:custGeom>
              <a:avLst/>
              <a:gdLst/>
              <a:ahLst/>
              <a:cxnLst>
                <a:cxn ang="0">
                  <a:pos x="4" y="0"/>
                </a:cxn>
                <a:cxn ang="0">
                  <a:pos x="8" y="4"/>
                </a:cxn>
                <a:cxn ang="0">
                  <a:pos x="8" y="2"/>
                </a:cxn>
                <a:cxn ang="0">
                  <a:pos x="12" y="2"/>
                </a:cxn>
                <a:cxn ang="0">
                  <a:pos x="14" y="6"/>
                </a:cxn>
                <a:cxn ang="0">
                  <a:pos x="14" y="6"/>
                </a:cxn>
                <a:cxn ang="0">
                  <a:pos x="16" y="8"/>
                </a:cxn>
                <a:cxn ang="0">
                  <a:pos x="14" y="10"/>
                </a:cxn>
                <a:cxn ang="0">
                  <a:pos x="8" y="8"/>
                </a:cxn>
                <a:cxn ang="0">
                  <a:pos x="6" y="10"/>
                </a:cxn>
                <a:cxn ang="0">
                  <a:pos x="2" y="6"/>
                </a:cxn>
                <a:cxn ang="0">
                  <a:pos x="0" y="2"/>
                </a:cxn>
                <a:cxn ang="0">
                  <a:pos x="4" y="0"/>
                </a:cxn>
                <a:cxn ang="0">
                  <a:pos x="4" y="0"/>
                </a:cxn>
              </a:cxnLst>
              <a:rect l="0" t="0" r="r" b="b"/>
              <a:pathLst>
                <a:path w="16" h="10">
                  <a:moveTo>
                    <a:pt x="4" y="0"/>
                  </a:moveTo>
                  <a:lnTo>
                    <a:pt x="8" y="4"/>
                  </a:lnTo>
                  <a:lnTo>
                    <a:pt x="8" y="2"/>
                  </a:lnTo>
                  <a:lnTo>
                    <a:pt x="12" y="2"/>
                  </a:lnTo>
                  <a:lnTo>
                    <a:pt x="14" y="6"/>
                  </a:lnTo>
                  <a:lnTo>
                    <a:pt x="14" y="6"/>
                  </a:lnTo>
                  <a:lnTo>
                    <a:pt x="16" y="8"/>
                  </a:lnTo>
                  <a:lnTo>
                    <a:pt x="14" y="10"/>
                  </a:lnTo>
                  <a:lnTo>
                    <a:pt x="8" y="8"/>
                  </a:lnTo>
                  <a:lnTo>
                    <a:pt x="6" y="10"/>
                  </a:lnTo>
                  <a:lnTo>
                    <a:pt x="2" y="6"/>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59" name="Freeform 733">
              <a:extLst>
                <a:ext uri="{FF2B5EF4-FFF2-40B4-BE49-F238E27FC236}">
                  <a16:creationId xmlns:a16="http://schemas.microsoft.com/office/drawing/2014/main" xmlns="" id="{185943F7-C00A-4422-B1AA-62B13FC533A1}"/>
                </a:ext>
              </a:extLst>
            </p:cNvPr>
            <p:cNvSpPr>
              <a:spLocks/>
            </p:cNvSpPr>
            <p:nvPr/>
          </p:nvSpPr>
          <p:spPr bwMode="auto">
            <a:xfrm>
              <a:off x="2843213" y="5818188"/>
              <a:ext cx="12700" cy="22225"/>
            </a:xfrm>
            <a:custGeom>
              <a:avLst/>
              <a:gdLst/>
              <a:ahLst/>
              <a:cxnLst>
                <a:cxn ang="0">
                  <a:pos x="4" y="0"/>
                </a:cxn>
                <a:cxn ang="0">
                  <a:pos x="6" y="10"/>
                </a:cxn>
                <a:cxn ang="0">
                  <a:pos x="2" y="8"/>
                </a:cxn>
                <a:cxn ang="0">
                  <a:pos x="4" y="10"/>
                </a:cxn>
                <a:cxn ang="0">
                  <a:pos x="8" y="14"/>
                </a:cxn>
                <a:cxn ang="0">
                  <a:pos x="0" y="10"/>
                </a:cxn>
                <a:cxn ang="0">
                  <a:pos x="0" y="6"/>
                </a:cxn>
                <a:cxn ang="0">
                  <a:pos x="4" y="4"/>
                </a:cxn>
                <a:cxn ang="0">
                  <a:pos x="2" y="2"/>
                </a:cxn>
                <a:cxn ang="0">
                  <a:pos x="4" y="0"/>
                </a:cxn>
                <a:cxn ang="0">
                  <a:pos x="4" y="0"/>
                </a:cxn>
              </a:cxnLst>
              <a:rect l="0" t="0" r="r" b="b"/>
              <a:pathLst>
                <a:path w="8" h="14">
                  <a:moveTo>
                    <a:pt x="4" y="0"/>
                  </a:moveTo>
                  <a:lnTo>
                    <a:pt x="6" y="10"/>
                  </a:lnTo>
                  <a:lnTo>
                    <a:pt x="2" y="8"/>
                  </a:lnTo>
                  <a:lnTo>
                    <a:pt x="4" y="10"/>
                  </a:lnTo>
                  <a:lnTo>
                    <a:pt x="8" y="14"/>
                  </a:lnTo>
                  <a:lnTo>
                    <a:pt x="0" y="10"/>
                  </a:lnTo>
                  <a:lnTo>
                    <a:pt x="0" y="6"/>
                  </a:lnTo>
                  <a:lnTo>
                    <a:pt x="4" y="4"/>
                  </a:lnTo>
                  <a:lnTo>
                    <a:pt x="2"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0" name="Freeform 734">
              <a:extLst>
                <a:ext uri="{FF2B5EF4-FFF2-40B4-BE49-F238E27FC236}">
                  <a16:creationId xmlns:a16="http://schemas.microsoft.com/office/drawing/2014/main" xmlns="" id="{0CE662B3-8C69-43FD-BBCA-E9EA9E1D868E}"/>
                </a:ext>
              </a:extLst>
            </p:cNvPr>
            <p:cNvSpPr>
              <a:spLocks/>
            </p:cNvSpPr>
            <p:nvPr/>
          </p:nvSpPr>
          <p:spPr bwMode="auto">
            <a:xfrm>
              <a:off x="2840038" y="5865813"/>
              <a:ext cx="6350" cy="6350"/>
            </a:xfrm>
            <a:custGeom>
              <a:avLst/>
              <a:gdLst/>
              <a:ahLst/>
              <a:cxnLst>
                <a:cxn ang="0">
                  <a:pos x="0" y="4"/>
                </a:cxn>
                <a:cxn ang="0">
                  <a:pos x="2" y="0"/>
                </a:cxn>
                <a:cxn ang="0">
                  <a:pos x="4" y="4"/>
                </a:cxn>
                <a:cxn ang="0">
                  <a:pos x="0" y="4"/>
                </a:cxn>
                <a:cxn ang="0">
                  <a:pos x="0" y="4"/>
                </a:cxn>
              </a:cxnLst>
              <a:rect l="0" t="0" r="r" b="b"/>
              <a:pathLst>
                <a:path w="4" h="4">
                  <a:moveTo>
                    <a:pt x="0" y="4"/>
                  </a:moveTo>
                  <a:lnTo>
                    <a:pt x="2" y="0"/>
                  </a:lnTo>
                  <a:lnTo>
                    <a:pt x="4"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1" name="Freeform 735">
              <a:extLst>
                <a:ext uri="{FF2B5EF4-FFF2-40B4-BE49-F238E27FC236}">
                  <a16:creationId xmlns:a16="http://schemas.microsoft.com/office/drawing/2014/main" xmlns="" id="{F5233A5B-681A-458D-8BA5-1836D5D8FA9C}"/>
                </a:ext>
              </a:extLst>
            </p:cNvPr>
            <p:cNvSpPr>
              <a:spLocks/>
            </p:cNvSpPr>
            <p:nvPr/>
          </p:nvSpPr>
          <p:spPr bwMode="auto">
            <a:xfrm>
              <a:off x="2849563" y="5872163"/>
              <a:ext cx="3175" cy="6350"/>
            </a:xfrm>
            <a:custGeom>
              <a:avLst/>
              <a:gdLst/>
              <a:ahLst/>
              <a:cxnLst>
                <a:cxn ang="0">
                  <a:pos x="2" y="4"/>
                </a:cxn>
                <a:cxn ang="0">
                  <a:pos x="0" y="0"/>
                </a:cxn>
                <a:cxn ang="0">
                  <a:pos x="2" y="0"/>
                </a:cxn>
                <a:cxn ang="0">
                  <a:pos x="2" y="4"/>
                </a:cxn>
                <a:cxn ang="0">
                  <a:pos x="2" y="4"/>
                </a:cxn>
              </a:cxnLst>
              <a:rect l="0" t="0" r="r" b="b"/>
              <a:pathLst>
                <a:path w="2" h="4">
                  <a:moveTo>
                    <a:pt x="2" y="4"/>
                  </a:moveTo>
                  <a:lnTo>
                    <a:pt x="0" y="0"/>
                  </a:lnTo>
                  <a:lnTo>
                    <a:pt x="2" y="0"/>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2" name="Freeform 736">
              <a:extLst>
                <a:ext uri="{FF2B5EF4-FFF2-40B4-BE49-F238E27FC236}">
                  <a16:creationId xmlns:a16="http://schemas.microsoft.com/office/drawing/2014/main" xmlns="" id="{C1FB412E-514C-43A7-B43B-5F39EDA1C3A2}"/>
                </a:ext>
              </a:extLst>
            </p:cNvPr>
            <p:cNvSpPr>
              <a:spLocks/>
            </p:cNvSpPr>
            <p:nvPr/>
          </p:nvSpPr>
          <p:spPr bwMode="auto">
            <a:xfrm>
              <a:off x="2865438" y="5865813"/>
              <a:ext cx="12700" cy="6350"/>
            </a:xfrm>
            <a:custGeom>
              <a:avLst/>
              <a:gdLst/>
              <a:ahLst/>
              <a:cxnLst>
                <a:cxn ang="0">
                  <a:pos x="8" y="2"/>
                </a:cxn>
                <a:cxn ang="0">
                  <a:pos x="0" y="4"/>
                </a:cxn>
                <a:cxn ang="0">
                  <a:pos x="0" y="0"/>
                </a:cxn>
                <a:cxn ang="0">
                  <a:pos x="8" y="2"/>
                </a:cxn>
                <a:cxn ang="0">
                  <a:pos x="8" y="2"/>
                </a:cxn>
              </a:cxnLst>
              <a:rect l="0" t="0" r="r" b="b"/>
              <a:pathLst>
                <a:path w="8" h="4">
                  <a:moveTo>
                    <a:pt x="8" y="2"/>
                  </a:moveTo>
                  <a:lnTo>
                    <a:pt x="0" y="4"/>
                  </a:lnTo>
                  <a:lnTo>
                    <a:pt x="0" y="0"/>
                  </a:lnTo>
                  <a:lnTo>
                    <a:pt x="8" y="2"/>
                  </a:lnTo>
                  <a:lnTo>
                    <a:pt x="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3" name="Freeform 737">
              <a:extLst>
                <a:ext uri="{FF2B5EF4-FFF2-40B4-BE49-F238E27FC236}">
                  <a16:creationId xmlns:a16="http://schemas.microsoft.com/office/drawing/2014/main" xmlns="" id="{5B23FA9F-03B1-4AF6-9A58-8FB8A43965B7}"/>
                </a:ext>
              </a:extLst>
            </p:cNvPr>
            <p:cNvSpPr>
              <a:spLocks/>
            </p:cNvSpPr>
            <p:nvPr/>
          </p:nvSpPr>
          <p:spPr bwMode="auto">
            <a:xfrm>
              <a:off x="2862263" y="5865813"/>
              <a:ext cx="44450" cy="28575"/>
            </a:xfrm>
            <a:custGeom>
              <a:avLst/>
              <a:gdLst/>
              <a:ahLst/>
              <a:cxnLst>
                <a:cxn ang="0">
                  <a:pos x="0" y="6"/>
                </a:cxn>
                <a:cxn ang="0">
                  <a:pos x="20" y="0"/>
                </a:cxn>
                <a:cxn ang="0">
                  <a:pos x="22" y="4"/>
                </a:cxn>
                <a:cxn ang="0">
                  <a:pos x="24" y="6"/>
                </a:cxn>
                <a:cxn ang="0">
                  <a:pos x="24" y="8"/>
                </a:cxn>
                <a:cxn ang="0">
                  <a:pos x="24" y="12"/>
                </a:cxn>
                <a:cxn ang="0">
                  <a:pos x="28" y="18"/>
                </a:cxn>
                <a:cxn ang="0">
                  <a:pos x="22" y="12"/>
                </a:cxn>
                <a:cxn ang="0">
                  <a:pos x="18" y="14"/>
                </a:cxn>
                <a:cxn ang="0">
                  <a:pos x="12" y="8"/>
                </a:cxn>
                <a:cxn ang="0">
                  <a:pos x="8" y="8"/>
                </a:cxn>
                <a:cxn ang="0">
                  <a:pos x="12" y="14"/>
                </a:cxn>
                <a:cxn ang="0">
                  <a:pos x="8" y="14"/>
                </a:cxn>
                <a:cxn ang="0">
                  <a:pos x="4" y="10"/>
                </a:cxn>
                <a:cxn ang="0">
                  <a:pos x="8" y="6"/>
                </a:cxn>
                <a:cxn ang="0">
                  <a:pos x="2" y="8"/>
                </a:cxn>
                <a:cxn ang="0">
                  <a:pos x="0" y="6"/>
                </a:cxn>
                <a:cxn ang="0">
                  <a:pos x="0" y="6"/>
                </a:cxn>
              </a:cxnLst>
              <a:rect l="0" t="0" r="r" b="b"/>
              <a:pathLst>
                <a:path w="28" h="18">
                  <a:moveTo>
                    <a:pt x="0" y="6"/>
                  </a:moveTo>
                  <a:lnTo>
                    <a:pt x="20" y="0"/>
                  </a:lnTo>
                  <a:lnTo>
                    <a:pt x="22" y="4"/>
                  </a:lnTo>
                  <a:lnTo>
                    <a:pt x="24" y="6"/>
                  </a:lnTo>
                  <a:lnTo>
                    <a:pt x="24" y="8"/>
                  </a:lnTo>
                  <a:lnTo>
                    <a:pt x="24" y="12"/>
                  </a:lnTo>
                  <a:lnTo>
                    <a:pt x="28" y="18"/>
                  </a:lnTo>
                  <a:lnTo>
                    <a:pt x="22" y="12"/>
                  </a:lnTo>
                  <a:lnTo>
                    <a:pt x="18" y="14"/>
                  </a:lnTo>
                  <a:lnTo>
                    <a:pt x="12" y="8"/>
                  </a:lnTo>
                  <a:lnTo>
                    <a:pt x="8" y="8"/>
                  </a:lnTo>
                  <a:lnTo>
                    <a:pt x="12" y="14"/>
                  </a:lnTo>
                  <a:lnTo>
                    <a:pt x="8" y="14"/>
                  </a:lnTo>
                  <a:lnTo>
                    <a:pt x="4" y="10"/>
                  </a:lnTo>
                  <a:lnTo>
                    <a:pt x="8" y="6"/>
                  </a:lnTo>
                  <a:lnTo>
                    <a:pt x="2" y="8"/>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4" name="Freeform 738">
              <a:extLst>
                <a:ext uri="{FF2B5EF4-FFF2-40B4-BE49-F238E27FC236}">
                  <a16:creationId xmlns:a16="http://schemas.microsoft.com/office/drawing/2014/main" xmlns="" id="{2B51C23D-F609-480D-B634-6FE2BCEAF4AF}"/>
                </a:ext>
              </a:extLst>
            </p:cNvPr>
            <p:cNvSpPr>
              <a:spLocks/>
            </p:cNvSpPr>
            <p:nvPr/>
          </p:nvSpPr>
          <p:spPr bwMode="auto">
            <a:xfrm>
              <a:off x="4713288" y="3455988"/>
              <a:ext cx="28575" cy="19050"/>
            </a:xfrm>
            <a:custGeom>
              <a:avLst/>
              <a:gdLst/>
              <a:ahLst/>
              <a:cxnLst>
                <a:cxn ang="0">
                  <a:pos x="6" y="4"/>
                </a:cxn>
                <a:cxn ang="0">
                  <a:pos x="4" y="4"/>
                </a:cxn>
                <a:cxn ang="0">
                  <a:pos x="2" y="2"/>
                </a:cxn>
                <a:cxn ang="0">
                  <a:pos x="0" y="0"/>
                </a:cxn>
                <a:cxn ang="0">
                  <a:pos x="0" y="2"/>
                </a:cxn>
                <a:cxn ang="0">
                  <a:pos x="2" y="2"/>
                </a:cxn>
                <a:cxn ang="0">
                  <a:pos x="6" y="6"/>
                </a:cxn>
                <a:cxn ang="0">
                  <a:pos x="10" y="6"/>
                </a:cxn>
                <a:cxn ang="0">
                  <a:pos x="18" y="12"/>
                </a:cxn>
                <a:cxn ang="0">
                  <a:pos x="18" y="12"/>
                </a:cxn>
                <a:cxn ang="0">
                  <a:pos x="18" y="10"/>
                </a:cxn>
                <a:cxn ang="0">
                  <a:pos x="16" y="10"/>
                </a:cxn>
                <a:cxn ang="0">
                  <a:pos x="16" y="8"/>
                </a:cxn>
                <a:cxn ang="0">
                  <a:pos x="14" y="8"/>
                </a:cxn>
                <a:cxn ang="0">
                  <a:pos x="12" y="6"/>
                </a:cxn>
                <a:cxn ang="0">
                  <a:pos x="12" y="6"/>
                </a:cxn>
                <a:cxn ang="0">
                  <a:pos x="10" y="4"/>
                </a:cxn>
                <a:cxn ang="0">
                  <a:pos x="10" y="2"/>
                </a:cxn>
                <a:cxn ang="0">
                  <a:pos x="8" y="2"/>
                </a:cxn>
                <a:cxn ang="0">
                  <a:pos x="6" y="4"/>
                </a:cxn>
                <a:cxn ang="0">
                  <a:pos x="6" y="4"/>
                </a:cxn>
              </a:cxnLst>
              <a:rect l="0" t="0" r="r" b="b"/>
              <a:pathLst>
                <a:path w="18" h="12">
                  <a:moveTo>
                    <a:pt x="6" y="4"/>
                  </a:moveTo>
                  <a:lnTo>
                    <a:pt x="4" y="4"/>
                  </a:lnTo>
                  <a:lnTo>
                    <a:pt x="2" y="2"/>
                  </a:lnTo>
                  <a:lnTo>
                    <a:pt x="0" y="0"/>
                  </a:lnTo>
                  <a:lnTo>
                    <a:pt x="0" y="2"/>
                  </a:lnTo>
                  <a:lnTo>
                    <a:pt x="2" y="2"/>
                  </a:lnTo>
                  <a:lnTo>
                    <a:pt x="6" y="6"/>
                  </a:lnTo>
                  <a:lnTo>
                    <a:pt x="10" y="6"/>
                  </a:lnTo>
                  <a:lnTo>
                    <a:pt x="18" y="12"/>
                  </a:lnTo>
                  <a:lnTo>
                    <a:pt x="18" y="12"/>
                  </a:lnTo>
                  <a:lnTo>
                    <a:pt x="18" y="10"/>
                  </a:lnTo>
                  <a:lnTo>
                    <a:pt x="16" y="10"/>
                  </a:lnTo>
                  <a:lnTo>
                    <a:pt x="16" y="8"/>
                  </a:lnTo>
                  <a:lnTo>
                    <a:pt x="14" y="8"/>
                  </a:lnTo>
                  <a:lnTo>
                    <a:pt x="12" y="6"/>
                  </a:lnTo>
                  <a:lnTo>
                    <a:pt x="12" y="6"/>
                  </a:lnTo>
                  <a:lnTo>
                    <a:pt x="10" y="4"/>
                  </a:lnTo>
                  <a:lnTo>
                    <a:pt x="10" y="2"/>
                  </a:lnTo>
                  <a:lnTo>
                    <a:pt x="8" y="2"/>
                  </a:lnTo>
                  <a:lnTo>
                    <a:pt x="6" y="4"/>
                  </a:lnTo>
                  <a:lnTo>
                    <a:pt x="6"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5" name="Freeform 739">
              <a:extLst>
                <a:ext uri="{FF2B5EF4-FFF2-40B4-BE49-F238E27FC236}">
                  <a16:creationId xmlns:a16="http://schemas.microsoft.com/office/drawing/2014/main" xmlns="" id="{578BBA4F-2D0C-4C76-BA60-DA2E7F6A943A}"/>
                </a:ext>
              </a:extLst>
            </p:cNvPr>
            <p:cNvSpPr>
              <a:spLocks/>
            </p:cNvSpPr>
            <p:nvPr/>
          </p:nvSpPr>
          <p:spPr bwMode="auto">
            <a:xfrm>
              <a:off x="2776538" y="3509963"/>
              <a:ext cx="44450" cy="19050"/>
            </a:xfrm>
            <a:custGeom>
              <a:avLst/>
              <a:gdLst/>
              <a:ahLst/>
              <a:cxnLst>
                <a:cxn ang="0">
                  <a:pos x="24" y="2"/>
                </a:cxn>
                <a:cxn ang="0">
                  <a:pos x="24" y="0"/>
                </a:cxn>
                <a:cxn ang="0">
                  <a:pos x="18" y="4"/>
                </a:cxn>
                <a:cxn ang="0">
                  <a:pos x="4" y="6"/>
                </a:cxn>
                <a:cxn ang="0">
                  <a:pos x="0" y="10"/>
                </a:cxn>
                <a:cxn ang="0">
                  <a:pos x="0" y="12"/>
                </a:cxn>
                <a:cxn ang="0">
                  <a:pos x="4" y="12"/>
                </a:cxn>
                <a:cxn ang="0">
                  <a:pos x="24" y="6"/>
                </a:cxn>
                <a:cxn ang="0">
                  <a:pos x="28" y="4"/>
                </a:cxn>
                <a:cxn ang="0">
                  <a:pos x="28" y="2"/>
                </a:cxn>
                <a:cxn ang="0">
                  <a:pos x="24" y="4"/>
                </a:cxn>
                <a:cxn ang="0">
                  <a:pos x="22" y="4"/>
                </a:cxn>
                <a:cxn ang="0">
                  <a:pos x="24" y="2"/>
                </a:cxn>
                <a:cxn ang="0">
                  <a:pos x="24" y="2"/>
                </a:cxn>
              </a:cxnLst>
              <a:rect l="0" t="0" r="r" b="b"/>
              <a:pathLst>
                <a:path w="28" h="12">
                  <a:moveTo>
                    <a:pt x="24" y="2"/>
                  </a:moveTo>
                  <a:lnTo>
                    <a:pt x="24" y="0"/>
                  </a:lnTo>
                  <a:lnTo>
                    <a:pt x="18" y="4"/>
                  </a:lnTo>
                  <a:lnTo>
                    <a:pt x="4" y="6"/>
                  </a:lnTo>
                  <a:lnTo>
                    <a:pt x="0" y="10"/>
                  </a:lnTo>
                  <a:lnTo>
                    <a:pt x="0" y="12"/>
                  </a:lnTo>
                  <a:lnTo>
                    <a:pt x="4" y="12"/>
                  </a:lnTo>
                  <a:lnTo>
                    <a:pt x="24" y="6"/>
                  </a:lnTo>
                  <a:lnTo>
                    <a:pt x="28" y="4"/>
                  </a:lnTo>
                  <a:lnTo>
                    <a:pt x="28" y="2"/>
                  </a:lnTo>
                  <a:lnTo>
                    <a:pt x="24" y="4"/>
                  </a:lnTo>
                  <a:lnTo>
                    <a:pt x="22" y="4"/>
                  </a:lnTo>
                  <a:lnTo>
                    <a:pt x="24" y="2"/>
                  </a:lnTo>
                  <a:lnTo>
                    <a:pt x="2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6" name="Freeform 740">
              <a:extLst>
                <a:ext uri="{FF2B5EF4-FFF2-40B4-BE49-F238E27FC236}">
                  <a16:creationId xmlns:a16="http://schemas.microsoft.com/office/drawing/2014/main" xmlns="" id="{311387C4-EDA0-41CD-B1F4-3AB4F174C851}"/>
                </a:ext>
              </a:extLst>
            </p:cNvPr>
            <p:cNvSpPr>
              <a:spLocks/>
            </p:cNvSpPr>
            <p:nvPr/>
          </p:nvSpPr>
          <p:spPr bwMode="auto">
            <a:xfrm>
              <a:off x="2605088" y="3135313"/>
              <a:ext cx="28575" cy="15875"/>
            </a:xfrm>
            <a:custGeom>
              <a:avLst/>
              <a:gdLst/>
              <a:ahLst/>
              <a:cxnLst>
                <a:cxn ang="0">
                  <a:pos x="0" y="2"/>
                </a:cxn>
                <a:cxn ang="0">
                  <a:pos x="6" y="0"/>
                </a:cxn>
                <a:cxn ang="0">
                  <a:pos x="12" y="2"/>
                </a:cxn>
                <a:cxn ang="0">
                  <a:pos x="18" y="10"/>
                </a:cxn>
                <a:cxn ang="0">
                  <a:pos x="12" y="10"/>
                </a:cxn>
                <a:cxn ang="0">
                  <a:pos x="8" y="6"/>
                </a:cxn>
                <a:cxn ang="0">
                  <a:pos x="0" y="4"/>
                </a:cxn>
                <a:cxn ang="0">
                  <a:pos x="0" y="2"/>
                </a:cxn>
                <a:cxn ang="0">
                  <a:pos x="0" y="2"/>
                </a:cxn>
              </a:cxnLst>
              <a:rect l="0" t="0" r="r" b="b"/>
              <a:pathLst>
                <a:path w="18" h="10">
                  <a:moveTo>
                    <a:pt x="0" y="2"/>
                  </a:moveTo>
                  <a:lnTo>
                    <a:pt x="6" y="0"/>
                  </a:lnTo>
                  <a:lnTo>
                    <a:pt x="12" y="2"/>
                  </a:lnTo>
                  <a:lnTo>
                    <a:pt x="18" y="10"/>
                  </a:lnTo>
                  <a:lnTo>
                    <a:pt x="12" y="10"/>
                  </a:lnTo>
                  <a:lnTo>
                    <a:pt x="8" y="6"/>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7" name="Freeform 741">
              <a:extLst>
                <a:ext uri="{FF2B5EF4-FFF2-40B4-BE49-F238E27FC236}">
                  <a16:creationId xmlns:a16="http://schemas.microsoft.com/office/drawing/2014/main" xmlns="" id="{1E869E41-44D2-4290-AF48-76D1385FD025}"/>
                </a:ext>
              </a:extLst>
            </p:cNvPr>
            <p:cNvSpPr>
              <a:spLocks/>
            </p:cNvSpPr>
            <p:nvPr/>
          </p:nvSpPr>
          <p:spPr bwMode="auto">
            <a:xfrm>
              <a:off x="2979738" y="3246438"/>
              <a:ext cx="57150" cy="25400"/>
            </a:xfrm>
            <a:custGeom>
              <a:avLst/>
              <a:gdLst/>
              <a:ahLst/>
              <a:cxnLst>
                <a:cxn ang="0">
                  <a:pos x="6" y="0"/>
                </a:cxn>
                <a:cxn ang="0">
                  <a:pos x="26" y="6"/>
                </a:cxn>
                <a:cxn ang="0">
                  <a:pos x="30" y="10"/>
                </a:cxn>
                <a:cxn ang="0">
                  <a:pos x="34" y="10"/>
                </a:cxn>
                <a:cxn ang="0">
                  <a:pos x="36" y="16"/>
                </a:cxn>
                <a:cxn ang="0">
                  <a:pos x="30" y="16"/>
                </a:cxn>
                <a:cxn ang="0">
                  <a:pos x="14" y="12"/>
                </a:cxn>
                <a:cxn ang="0">
                  <a:pos x="10" y="6"/>
                </a:cxn>
                <a:cxn ang="0">
                  <a:pos x="0" y="0"/>
                </a:cxn>
                <a:cxn ang="0">
                  <a:pos x="0" y="0"/>
                </a:cxn>
                <a:cxn ang="0">
                  <a:pos x="6" y="0"/>
                </a:cxn>
                <a:cxn ang="0">
                  <a:pos x="6" y="0"/>
                </a:cxn>
              </a:cxnLst>
              <a:rect l="0" t="0" r="r" b="b"/>
              <a:pathLst>
                <a:path w="36" h="16">
                  <a:moveTo>
                    <a:pt x="6" y="0"/>
                  </a:moveTo>
                  <a:lnTo>
                    <a:pt x="26" y="6"/>
                  </a:lnTo>
                  <a:lnTo>
                    <a:pt x="30" y="10"/>
                  </a:lnTo>
                  <a:lnTo>
                    <a:pt x="34" y="10"/>
                  </a:lnTo>
                  <a:lnTo>
                    <a:pt x="36" y="16"/>
                  </a:lnTo>
                  <a:lnTo>
                    <a:pt x="30" y="16"/>
                  </a:lnTo>
                  <a:lnTo>
                    <a:pt x="14" y="12"/>
                  </a:lnTo>
                  <a:lnTo>
                    <a:pt x="10" y="6"/>
                  </a:lnTo>
                  <a:lnTo>
                    <a:pt x="0" y="0"/>
                  </a:lnTo>
                  <a:lnTo>
                    <a:pt x="0" y="0"/>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8" name="Freeform 742">
              <a:extLst>
                <a:ext uri="{FF2B5EF4-FFF2-40B4-BE49-F238E27FC236}">
                  <a16:creationId xmlns:a16="http://schemas.microsoft.com/office/drawing/2014/main" xmlns="" id="{A81196A9-C501-40F2-AD9F-A819946D2CD5}"/>
                </a:ext>
              </a:extLst>
            </p:cNvPr>
            <p:cNvSpPr>
              <a:spLocks/>
            </p:cNvSpPr>
            <p:nvPr/>
          </p:nvSpPr>
          <p:spPr bwMode="auto">
            <a:xfrm>
              <a:off x="2982913" y="3335338"/>
              <a:ext cx="47625" cy="34925"/>
            </a:xfrm>
            <a:custGeom>
              <a:avLst/>
              <a:gdLst/>
              <a:ahLst/>
              <a:cxnLst>
                <a:cxn ang="0">
                  <a:pos x="4" y="4"/>
                </a:cxn>
                <a:cxn ang="0">
                  <a:pos x="4" y="6"/>
                </a:cxn>
                <a:cxn ang="0">
                  <a:pos x="8" y="12"/>
                </a:cxn>
                <a:cxn ang="0">
                  <a:pos x="12" y="12"/>
                </a:cxn>
                <a:cxn ang="0">
                  <a:pos x="18" y="14"/>
                </a:cxn>
                <a:cxn ang="0">
                  <a:pos x="30" y="14"/>
                </a:cxn>
                <a:cxn ang="0">
                  <a:pos x="30" y="14"/>
                </a:cxn>
                <a:cxn ang="0">
                  <a:pos x="26" y="18"/>
                </a:cxn>
                <a:cxn ang="0">
                  <a:pos x="26" y="22"/>
                </a:cxn>
                <a:cxn ang="0">
                  <a:pos x="22" y="22"/>
                </a:cxn>
                <a:cxn ang="0">
                  <a:pos x="20" y="22"/>
                </a:cxn>
                <a:cxn ang="0">
                  <a:pos x="16" y="16"/>
                </a:cxn>
                <a:cxn ang="0">
                  <a:pos x="14" y="18"/>
                </a:cxn>
                <a:cxn ang="0">
                  <a:pos x="4" y="14"/>
                </a:cxn>
                <a:cxn ang="0">
                  <a:pos x="4" y="12"/>
                </a:cxn>
                <a:cxn ang="0">
                  <a:pos x="4" y="10"/>
                </a:cxn>
                <a:cxn ang="0">
                  <a:pos x="0" y="8"/>
                </a:cxn>
                <a:cxn ang="0">
                  <a:pos x="0" y="6"/>
                </a:cxn>
                <a:cxn ang="0">
                  <a:pos x="4" y="0"/>
                </a:cxn>
                <a:cxn ang="0">
                  <a:pos x="4" y="4"/>
                </a:cxn>
                <a:cxn ang="0">
                  <a:pos x="4" y="4"/>
                </a:cxn>
              </a:cxnLst>
              <a:rect l="0" t="0" r="r" b="b"/>
              <a:pathLst>
                <a:path w="30" h="22">
                  <a:moveTo>
                    <a:pt x="4" y="4"/>
                  </a:moveTo>
                  <a:lnTo>
                    <a:pt x="4" y="6"/>
                  </a:lnTo>
                  <a:lnTo>
                    <a:pt x="8" y="12"/>
                  </a:lnTo>
                  <a:lnTo>
                    <a:pt x="12" y="12"/>
                  </a:lnTo>
                  <a:lnTo>
                    <a:pt x="18" y="14"/>
                  </a:lnTo>
                  <a:lnTo>
                    <a:pt x="30" y="14"/>
                  </a:lnTo>
                  <a:lnTo>
                    <a:pt x="30" y="14"/>
                  </a:lnTo>
                  <a:lnTo>
                    <a:pt x="26" y="18"/>
                  </a:lnTo>
                  <a:lnTo>
                    <a:pt x="26" y="22"/>
                  </a:lnTo>
                  <a:lnTo>
                    <a:pt x="22" y="22"/>
                  </a:lnTo>
                  <a:lnTo>
                    <a:pt x="20" y="22"/>
                  </a:lnTo>
                  <a:lnTo>
                    <a:pt x="16" y="16"/>
                  </a:lnTo>
                  <a:lnTo>
                    <a:pt x="14" y="18"/>
                  </a:lnTo>
                  <a:lnTo>
                    <a:pt x="4" y="14"/>
                  </a:lnTo>
                  <a:lnTo>
                    <a:pt x="4" y="12"/>
                  </a:lnTo>
                  <a:lnTo>
                    <a:pt x="4" y="10"/>
                  </a:lnTo>
                  <a:lnTo>
                    <a:pt x="0" y="8"/>
                  </a:lnTo>
                  <a:lnTo>
                    <a:pt x="0" y="6"/>
                  </a:lnTo>
                  <a:lnTo>
                    <a:pt x="4" y="0"/>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69" name="Freeform 743">
              <a:extLst>
                <a:ext uri="{FF2B5EF4-FFF2-40B4-BE49-F238E27FC236}">
                  <a16:creationId xmlns:a16="http://schemas.microsoft.com/office/drawing/2014/main" xmlns="" id="{567C5FB8-F62D-4307-BE28-7397D94F2C44}"/>
                </a:ext>
              </a:extLst>
            </p:cNvPr>
            <p:cNvSpPr>
              <a:spLocks/>
            </p:cNvSpPr>
            <p:nvPr/>
          </p:nvSpPr>
          <p:spPr bwMode="auto">
            <a:xfrm>
              <a:off x="3043238" y="3338513"/>
              <a:ext cx="34925" cy="44450"/>
            </a:xfrm>
            <a:custGeom>
              <a:avLst/>
              <a:gdLst/>
              <a:ahLst/>
              <a:cxnLst>
                <a:cxn ang="0">
                  <a:pos x="12" y="0"/>
                </a:cxn>
                <a:cxn ang="0">
                  <a:pos x="12" y="0"/>
                </a:cxn>
                <a:cxn ang="0">
                  <a:pos x="10" y="2"/>
                </a:cxn>
                <a:cxn ang="0">
                  <a:pos x="2" y="16"/>
                </a:cxn>
                <a:cxn ang="0">
                  <a:pos x="0" y="24"/>
                </a:cxn>
                <a:cxn ang="0">
                  <a:pos x="2" y="28"/>
                </a:cxn>
                <a:cxn ang="0">
                  <a:pos x="14" y="26"/>
                </a:cxn>
                <a:cxn ang="0">
                  <a:pos x="22" y="20"/>
                </a:cxn>
                <a:cxn ang="0">
                  <a:pos x="22" y="20"/>
                </a:cxn>
                <a:cxn ang="0">
                  <a:pos x="22" y="16"/>
                </a:cxn>
                <a:cxn ang="0">
                  <a:pos x="20" y="14"/>
                </a:cxn>
                <a:cxn ang="0">
                  <a:pos x="18" y="18"/>
                </a:cxn>
                <a:cxn ang="0">
                  <a:pos x="16" y="16"/>
                </a:cxn>
                <a:cxn ang="0">
                  <a:pos x="12" y="18"/>
                </a:cxn>
                <a:cxn ang="0">
                  <a:pos x="14" y="14"/>
                </a:cxn>
                <a:cxn ang="0">
                  <a:pos x="12" y="14"/>
                </a:cxn>
                <a:cxn ang="0">
                  <a:pos x="16" y="4"/>
                </a:cxn>
                <a:cxn ang="0">
                  <a:pos x="14" y="0"/>
                </a:cxn>
                <a:cxn ang="0">
                  <a:pos x="12" y="0"/>
                </a:cxn>
                <a:cxn ang="0">
                  <a:pos x="12" y="0"/>
                </a:cxn>
              </a:cxnLst>
              <a:rect l="0" t="0" r="r" b="b"/>
              <a:pathLst>
                <a:path w="22" h="28">
                  <a:moveTo>
                    <a:pt x="12" y="0"/>
                  </a:moveTo>
                  <a:lnTo>
                    <a:pt x="12" y="0"/>
                  </a:lnTo>
                  <a:lnTo>
                    <a:pt x="10" y="2"/>
                  </a:lnTo>
                  <a:lnTo>
                    <a:pt x="2" y="16"/>
                  </a:lnTo>
                  <a:lnTo>
                    <a:pt x="0" y="24"/>
                  </a:lnTo>
                  <a:lnTo>
                    <a:pt x="2" y="28"/>
                  </a:lnTo>
                  <a:lnTo>
                    <a:pt x="14" y="26"/>
                  </a:lnTo>
                  <a:lnTo>
                    <a:pt x="22" y="20"/>
                  </a:lnTo>
                  <a:lnTo>
                    <a:pt x="22" y="20"/>
                  </a:lnTo>
                  <a:lnTo>
                    <a:pt x="22" y="16"/>
                  </a:lnTo>
                  <a:lnTo>
                    <a:pt x="20" y="14"/>
                  </a:lnTo>
                  <a:lnTo>
                    <a:pt x="18" y="18"/>
                  </a:lnTo>
                  <a:lnTo>
                    <a:pt x="16" y="16"/>
                  </a:lnTo>
                  <a:lnTo>
                    <a:pt x="12" y="18"/>
                  </a:lnTo>
                  <a:lnTo>
                    <a:pt x="14" y="14"/>
                  </a:lnTo>
                  <a:lnTo>
                    <a:pt x="12" y="14"/>
                  </a:lnTo>
                  <a:lnTo>
                    <a:pt x="16" y="4"/>
                  </a:lnTo>
                  <a:lnTo>
                    <a:pt x="14" y="0"/>
                  </a:lnTo>
                  <a:lnTo>
                    <a:pt x="12" y="0"/>
                  </a:lnTo>
                  <a:lnTo>
                    <a:pt x="1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0" name="Freeform 744">
              <a:extLst>
                <a:ext uri="{FF2B5EF4-FFF2-40B4-BE49-F238E27FC236}">
                  <a16:creationId xmlns:a16="http://schemas.microsoft.com/office/drawing/2014/main" xmlns="" id="{8ABDD760-CDFD-46A7-A0C1-943AE4B556A4}"/>
                </a:ext>
              </a:extLst>
            </p:cNvPr>
            <p:cNvSpPr>
              <a:spLocks/>
            </p:cNvSpPr>
            <p:nvPr/>
          </p:nvSpPr>
          <p:spPr bwMode="auto">
            <a:xfrm>
              <a:off x="3087688" y="3189288"/>
              <a:ext cx="142875" cy="161925"/>
            </a:xfrm>
            <a:custGeom>
              <a:avLst/>
              <a:gdLst/>
              <a:ahLst/>
              <a:cxnLst>
                <a:cxn ang="0">
                  <a:pos x="78" y="48"/>
                </a:cxn>
                <a:cxn ang="0">
                  <a:pos x="68" y="46"/>
                </a:cxn>
                <a:cxn ang="0">
                  <a:pos x="54" y="50"/>
                </a:cxn>
                <a:cxn ang="0">
                  <a:pos x="54" y="46"/>
                </a:cxn>
                <a:cxn ang="0">
                  <a:pos x="46" y="42"/>
                </a:cxn>
                <a:cxn ang="0">
                  <a:pos x="52" y="36"/>
                </a:cxn>
                <a:cxn ang="0">
                  <a:pos x="44" y="32"/>
                </a:cxn>
                <a:cxn ang="0">
                  <a:pos x="36" y="42"/>
                </a:cxn>
                <a:cxn ang="0">
                  <a:pos x="36" y="34"/>
                </a:cxn>
                <a:cxn ang="0">
                  <a:pos x="42" y="16"/>
                </a:cxn>
                <a:cxn ang="0">
                  <a:pos x="46" y="16"/>
                </a:cxn>
                <a:cxn ang="0">
                  <a:pos x="46" y="8"/>
                </a:cxn>
                <a:cxn ang="0">
                  <a:pos x="50" y="6"/>
                </a:cxn>
                <a:cxn ang="0">
                  <a:pos x="52" y="0"/>
                </a:cxn>
                <a:cxn ang="0">
                  <a:pos x="36" y="6"/>
                </a:cxn>
                <a:cxn ang="0">
                  <a:pos x="32" y="12"/>
                </a:cxn>
                <a:cxn ang="0">
                  <a:pos x="26" y="20"/>
                </a:cxn>
                <a:cxn ang="0">
                  <a:pos x="26" y="28"/>
                </a:cxn>
                <a:cxn ang="0">
                  <a:pos x="24" y="32"/>
                </a:cxn>
                <a:cxn ang="0">
                  <a:pos x="20" y="44"/>
                </a:cxn>
                <a:cxn ang="0">
                  <a:pos x="16" y="50"/>
                </a:cxn>
                <a:cxn ang="0">
                  <a:pos x="18" y="54"/>
                </a:cxn>
                <a:cxn ang="0">
                  <a:pos x="10" y="62"/>
                </a:cxn>
                <a:cxn ang="0">
                  <a:pos x="8" y="62"/>
                </a:cxn>
                <a:cxn ang="0">
                  <a:pos x="12" y="64"/>
                </a:cxn>
                <a:cxn ang="0">
                  <a:pos x="0" y="78"/>
                </a:cxn>
                <a:cxn ang="0">
                  <a:pos x="2" y="84"/>
                </a:cxn>
                <a:cxn ang="0">
                  <a:pos x="18" y="82"/>
                </a:cxn>
                <a:cxn ang="0">
                  <a:pos x="42" y="82"/>
                </a:cxn>
                <a:cxn ang="0">
                  <a:pos x="48" y="82"/>
                </a:cxn>
                <a:cxn ang="0">
                  <a:pos x="52" y="86"/>
                </a:cxn>
                <a:cxn ang="0">
                  <a:pos x="62" y="84"/>
                </a:cxn>
                <a:cxn ang="0">
                  <a:pos x="52" y="92"/>
                </a:cxn>
                <a:cxn ang="0">
                  <a:pos x="46" y="96"/>
                </a:cxn>
                <a:cxn ang="0">
                  <a:pos x="56" y="96"/>
                </a:cxn>
                <a:cxn ang="0">
                  <a:pos x="66" y="86"/>
                </a:cxn>
                <a:cxn ang="0">
                  <a:pos x="72" y="76"/>
                </a:cxn>
                <a:cxn ang="0">
                  <a:pos x="70" y="98"/>
                </a:cxn>
                <a:cxn ang="0">
                  <a:pos x="78" y="92"/>
                </a:cxn>
                <a:cxn ang="0">
                  <a:pos x="78" y="100"/>
                </a:cxn>
                <a:cxn ang="0">
                  <a:pos x="82" y="100"/>
                </a:cxn>
                <a:cxn ang="0">
                  <a:pos x="90" y="86"/>
                </a:cxn>
                <a:cxn ang="0">
                  <a:pos x="88" y="80"/>
                </a:cxn>
                <a:cxn ang="0">
                  <a:pos x="84" y="84"/>
                </a:cxn>
                <a:cxn ang="0">
                  <a:pos x="86" y="72"/>
                </a:cxn>
                <a:cxn ang="0">
                  <a:pos x="78" y="82"/>
                </a:cxn>
                <a:cxn ang="0">
                  <a:pos x="74" y="80"/>
                </a:cxn>
                <a:cxn ang="0">
                  <a:pos x="74" y="70"/>
                </a:cxn>
                <a:cxn ang="0">
                  <a:pos x="84" y="62"/>
                </a:cxn>
                <a:cxn ang="0">
                  <a:pos x="72" y="66"/>
                </a:cxn>
                <a:cxn ang="0">
                  <a:pos x="72" y="58"/>
                </a:cxn>
                <a:cxn ang="0">
                  <a:pos x="80" y="50"/>
                </a:cxn>
              </a:cxnLst>
              <a:rect l="0" t="0" r="r" b="b"/>
              <a:pathLst>
                <a:path w="90" h="102">
                  <a:moveTo>
                    <a:pt x="80" y="50"/>
                  </a:moveTo>
                  <a:lnTo>
                    <a:pt x="78" y="48"/>
                  </a:lnTo>
                  <a:lnTo>
                    <a:pt x="72" y="46"/>
                  </a:lnTo>
                  <a:lnTo>
                    <a:pt x="68" y="46"/>
                  </a:lnTo>
                  <a:lnTo>
                    <a:pt x="66" y="44"/>
                  </a:lnTo>
                  <a:lnTo>
                    <a:pt x="54" y="50"/>
                  </a:lnTo>
                  <a:lnTo>
                    <a:pt x="56" y="44"/>
                  </a:lnTo>
                  <a:lnTo>
                    <a:pt x="54" y="46"/>
                  </a:lnTo>
                  <a:lnTo>
                    <a:pt x="46" y="44"/>
                  </a:lnTo>
                  <a:lnTo>
                    <a:pt x="46" y="42"/>
                  </a:lnTo>
                  <a:lnTo>
                    <a:pt x="44" y="40"/>
                  </a:lnTo>
                  <a:lnTo>
                    <a:pt x="52" y="36"/>
                  </a:lnTo>
                  <a:lnTo>
                    <a:pt x="44" y="34"/>
                  </a:lnTo>
                  <a:lnTo>
                    <a:pt x="44" y="32"/>
                  </a:lnTo>
                  <a:lnTo>
                    <a:pt x="42" y="32"/>
                  </a:lnTo>
                  <a:lnTo>
                    <a:pt x="36" y="42"/>
                  </a:lnTo>
                  <a:lnTo>
                    <a:pt x="34" y="38"/>
                  </a:lnTo>
                  <a:lnTo>
                    <a:pt x="36" y="34"/>
                  </a:lnTo>
                  <a:lnTo>
                    <a:pt x="42" y="22"/>
                  </a:lnTo>
                  <a:lnTo>
                    <a:pt x="42" y="16"/>
                  </a:lnTo>
                  <a:lnTo>
                    <a:pt x="44" y="18"/>
                  </a:lnTo>
                  <a:lnTo>
                    <a:pt x="46" y="16"/>
                  </a:lnTo>
                  <a:lnTo>
                    <a:pt x="48" y="10"/>
                  </a:lnTo>
                  <a:lnTo>
                    <a:pt x="46" y="8"/>
                  </a:lnTo>
                  <a:lnTo>
                    <a:pt x="46" y="6"/>
                  </a:lnTo>
                  <a:lnTo>
                    <a:pt x="50" y="6"/>
                  </a:lnTo>
                  <a:lnTo>
                    <a:pt x="52" y="2"/>
                  </a:lnTo>
                  <a:lnTo>
                    <a:pt x="52" y="0"/>
                  </a:lnTo>
                  <a:lnTo>
                    <a:pt x="42" y="2"/>
                  </a:lnTo>
                  <a:lnTo>
                    <a:pt x="36" y="6"/>
                  </a:lnTo>
                  <a:lnTo>
                    <a:pt x="34" y="10"/>
                  </a:lnTo>
                  <a:lnTo>
                    <a:pt x="32" y="12"/>
                  </a:lnTo>
                  <a:lnTo>
                    <a:pt x="32" y="16"/>
                  </a:lnTo>
                  <a:lnTo>
                    <a:pt x="26" y="20"/>
                  </a:lnTo>
                  <a:lnTo>
                    <a:pt x="28" y="22"/>
                  </a:lnTo>
                  <a:lnTo>
                    <a:pt x="26" y="28"/>
                  </a:lnTo>
                  <a:lnTo>
                    <a:pt x="28" y="30"/>
                  </a:lnTo>
                  <a:lnTo>
                    <a:pt x="24" y="32"/>
                  </a:lnTo>
                  <a:lnTo>
                    <a:pt x="20" y="40"/>
                  </a:lnTo>
                  <a:lnTo>
                    <a:pt x="20" y="44"/>
                  </a:lnTo>
                  <a:lnTo>
                    <a:pt x="16" y="46"/>
                  </a:lnTo>
                  <a:lnTo>
                    <a:pt x="16" y="50"/>
                  </a:lnTo>
                  <a:lnTo>
                    <a:pt x="18" y="50"/>
                  </a:lnTo>
                  <a:lnTo>
                    <a:pt x="18" y="54"/>
                  </a:lnTo>
                  <a:lnTo>
                    <a:pt x="14" y="54"/>
                  </a:lnTo>
                  <a:lnTo>
                    <a:pt x="10" y="62"/>
                  </a:lnTo>
                  <a:lnTo>
                    <a:pt x="8" y="64"/>
                  </a:lnTo>
                  <a:lnTo>
                    <a:pt x="8" y="62"/>
                  </a:lnTo>
                  <a:lnTo>
                    <a:pt x="4" y="64"/>
                  </a:lnTo>
                  <a:lnTo>
                    <a:pt x="12" y="64"/>
                  </a:lnTo>
                  <a:lnTo>
                    <a:pt x="12" y="66"/>
                  </a:lnTo>
                  <a:lnTo>
                    <a:pt x="0" y="78"/>
                  </a:lnTo>
                  <a:lnTo>
                    <a:pt x="0" y="80"/>
                  </a:lnTo>
                  <a:lnTo>
                    <a:pt x="2" y="84"/>
                  </a:lnTo>
                  <a:lnTo>
                    <a:pt x="4" y="84"/>
                  </a:lnTo>
                  <a:lnTo>
                    <a:pt x="18" y="82"/>
                  </a:lnTo>
                  <a:lnTo>
                    <a:pt x="36" y="84"/>
                  </a:lnTo>
                  <a:lnTo>
                    <a:pt x="42" y="82"/>
                  </a:lnTo>
                  <a:lnTo>
                    <a:pt x="48" y="78"/>
                  </a:lnTo>
                  <a:lnTo>
                    <a:pt x="48" y="82"/>
                  </a:lnTo>
                  <a:lnTo>
                    <a:pt x="44" y="86"/>
                  </a:lnTo>
                  <a:lnTo>
                    <a:pt x="52" y="86"/>
                  </a:lnTo>
                  <a:lnTo>
                    <a:pt x="54" y="82"/>
                  </a:lnTo>
                  <a:lnTo>
                    <a:pt x="62" y="84"/>
                  </a:lnTo>
                  <a:lnTo>
                    <a:pt x="56" y="88"/>
                  </a:lnTo>
                  <a:lnTo>
                    <a:pt x="52" y="92"/>
                  </a:lnTo>
                  <a:lnTo>
                    <a:pt x="48" y="94"/>
                  </a:lnTo>
                  <a:lnTo>
                    <a:pt x="46" y="96"/>
                  </a:lnTo>
                  <a:lnTo>
                    <a:pt x="50" y="98"/>
                  </a:lnTo>
                  <a:lnTo>
                    <a:pt x="56" y="96"/>
                  </a:lnTo>
                  <a:lnTo>
                    <a:pt x="62" y="88"/>
                  </a:lnTo>
                  <a:lnTo>
                    <a:pt x="66" y="86"/>
                  </a:lnTo>
                  <a:lnTo>
                    <a:pt x="70" y="76"/>
                  </a:lnTo>
                  <a:lnTo>
                    <a:pt x="72" y="76"/>
                  </a:lnTo>
                  <a:lnTo>
                    <a:pt x="74" y="88"/>
                  </a:lnTo>
                  <a:lnTo>
                    <a:pt x="70" y="98"/>
                  </a:lnTo>
                  <a:lnTo>
                    <a:pt x="72" y="98"/>
                  </a:lnTo>
                  <a:lnTo>
                    <a:pt x="78" y="92"/>
                  </a:lnTo>
                  <a:lnTo>
                    <a:pt x="78" y="92"/>
                  </a:lnTo>
                  <a:lnTo>
                    <a:pt x="78" y="100"/>
                  </a:lnTo>
                  <a:lnTo>
                    <a:pt x="78" y="102"/>
                  </a:lnTo>
                  <a:lnTo>
                    <a:pt x="82" y="100"/>
                  </a:lnTo>
                  <a:lnTo>
                    <a:pt x="84" y="100"/>
                  </a:lnTo>
                  <a:lnTo>
                    <a:pt x="90" y="86"/>
                  </a:lnTo>
                  <a:lnTo>
                    <a:pt x="90" y="80"/>
                  </a:lnTo>
                  <a:lnTo>
                    <a:pt x="88" y="80"/>
                  </a:lnTo>
                  <a:lnTo>
                    <a:pt x="84" y="86"/>
                  </a:lnTo>
                  <a:lnTo>
                    <a:pt x="84" y="84"/>
                  </a:lnTo>
                  <a:lnTo>
                    <a:pt x="84" y="80"/>
                  </a:lnTo>
                  <a:lnTo>
                    <a:pt x="86" y="72"/>
                  </a:lnTo>
                  <a:lnTo>
                    <a:pt x="82" y="74"/>
                  </a:lnTo>
                  <a:lnTo>
                    <a:pt x="78" y="82"/>
                  </a:lnTo>
                  <a:lnTo>
                    <a:pt x="76" y="82"/>
                  </a:lnTo>
                  <a:lnTo>
                    <a:pt x="74" y="80"/>
                  </a:lnTo>
                  <a:lnTo>
                    <a:pt x="76" y="74"/>
                  </a:lnTo>
                  <a:lnTo>
                    <a:pt x="74" y="70"/>
                  </a:lnTo>
                  <a:lnTo>
                    <a:pt x="82" y="66"/>
                  </a:lnTo>
                  <a:lnTo>
                    <a:pt x="84" y="62"/>
                  </a:lnTo>
                  <a:lnTo>
                    <a:pt x="78" y="64"/>
                  </a:lnTo>
                  <a:lnTo>
                    <a:pt x="72" y="66"/>
                  </a:lnTo>
                  <a:lnTo>
                    <a:pt x="74" y="60"/>
                  </a:lnTo>
                  <a:lnTo>
                    <a:pt x="72" y="58"/>
                  </a:lnTo>
                  <a:lnTo>
                    <a:pt x="80" y="50"/>
                  </a:lnTo>
                  <a:lnTo>
                    <a:pt x="80" y="5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1" name="Freeform 745">
              <a:extLst>
                <a:ext uri="{FF2B5EF4-FFF2-40B4-BE49-F238E27FC236}">
                  <a16:creationId xmlns:a16="http://schemas.microsoft.com/office/drawing/2014/main" xmlns="" id="{B3ACD8A9-2731-4CDF-97A6-C4B95798ABE6}"/>
                </a:ext>
              </a:extLst>
            </p:cNvPr>
            <p:cNvSpPr>
              <a:spLocks/>
            </p:cNvSpPr>
            <p:nvPr/>
          </p:nvSpPr>
          <p:spPr bwMode="auto">
            <a:xfrm>
              <a:off x="2738438" y="3649663"/>
              <a:ext cx="6350" cy="22225"/>
            </a:xfrm>
            <a:custGeom>
              <a:avLst/>
              <a:gdLst/>
              <a:ahLst/>
              <a:cxnLst>
                <a:cxn ang="0">
                  <a:pos x="0" y="14"/>
                </a:cxn>
                <a:cxn ang="0">
                  <a:pos x="4" y="14"/>
                </a:cxn>
                <a:cxn ang="0">
                  <a:pos x="4" y="8"/>
                </a:cxn>
                <a:cxn ang="0">
                  <a:pos x="0" y="0"/>
                </a:cxn>
                <a:cxn ang="0">
                  <a:pos x="4" y="8"/>
                </a:cxn>
                <a:cxn ang="0">
                  <a:pos x="2" y="14"/>
                </a:cxn>
                <a:cxn ang="0">
                  <a:pos x="0" y="14"/>
                </a:cxn>
                <a:cxn ang="0">
                  <a:pos x="0" y="14"/>
                </a:cxn>
              </a:cxnLst>
              <a:rect l="0" t="0" r="r" b="b"/>
              <a:pathLst>
                <a:path w="4" h="14">
                  <a:moveTo>
                    <a:pt x="0" y="14"/>
                  </a:moveTo>
                  <a:lnTo>
                    <a:pt x="4" y="14"/>
                  </a:lnTo>
                  <a:lnTo>
                    <a:pt x="4" y="8"/>
                  </a:lnTo>
                  <a:lnTo>
                    <a:pt x="0" y="0"/>
                  </a:lnTo>
                  <a:lnTo>
                    <a:pt x="4" y="8"/>
                  </a:lnTo>
                  <a:lnTo>
                    <a:pt x="2" y="14"/>
                  </a:lnTo>
                  <a:lnTo>
                    <a:pt x="0" y="14"/>
                  </a:lnTo>
                  <a:lnTo>
                    <a:pt x="0"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2" name="Freeform 746">
              <a:extLst>
                <a:ext uri="{FF2B5EF4-FFF2-40B4-BE49-F238E27FC236}">
                  <a16:creationId xmlns:a16="http://schemas.microsoft.com/office/drawing/2014/main" xmlns="" id="{32B6ED92-4216-48DD-A461-B6AD61D2BEAB}"/>
                </a:ext>
              </a:extLst>
            </p:cNvPr>
            <p:cNvSpPr>
              <a:spLocks/>
            </p:cNvSpPr>
            <p:nvPr/>
          </p:nvSpPr>
          <p:spPr bwMode="auto">
            <a:xfrm>
              <a:off x="2636838" y="3919538"/>
              <a:ext cx="3175" cy="6350"/>
            </a:xfrm>
            <a:custGeom>
              <a:avLst/>
              <a:gdLst/>
              <a:ahLst/>
              <a:cxnLst>
                <a:cxn ang="0">
                  <a:pos x="2" y="0"/>
                </a:cxn>
                <a:cxn ang="0">
                  <a:pos x="0" y="4"/>
                </a:cxn>
                <a:cxn ang="0">
                  <a:pos x="2" y="0"/>
                </a:cxn>
                <a:cxn ang="0">
                  <a:pos x="2" y="0"/>
                </a:cxn>
              </a:cxnLst>
              <a:rect l="0" t="0" r="r" b="b"/>
              <a:pathLst>
                <a:path w="2" h="4">
                  <a:moveTo>
                    <a:pt x="2" y="0"/>
                  </a:moveTo>
                  <a:lnTo>
                    <a:pt x="0" y="4"/>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3" name="Freeform 747">
              <a:extLst>
                <a:ext uri="{FF2B5EF4-FFF2-40B4-BE49-F238E27FC236}">
                  <a16:creationId xmlns:a16="http://schemas.microsoft.com/office/drawing/2014/main" xmlns="" id="{27AA7EC3-EAA7-4F28-BA0D-0FA6D55F3FAD}"/>
                </a:ext>
              </a:extLst>
            </p:cNvPr>
            <p:cNvSpPr>
              <a:spLocks/>
            </p:cNvSpPr>
            <p:nvPr/>
          </p:nvSpPr>
          <p:spPr bwMode="auto">
            <a:xfrm>
              <a:off x="2630488" y="3925888"/>
              <a:ext cx="3175" cy="3175"/>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4" name="Freeform 748">
              <a:extLst>
                <a:ext uri="{FF2B5EF4-FFF2-40B4-BE49-F238E27FC236}">
                  <a16:creationId xmlns:a16="http://schemas.microsoft.com/office/drawing/2014/main" xmlns="" id="{BCFC59AA-909C-4750-9829-6C8A139C572F}"/>
                </a:ext>
              </a:extLst>
            </p:cNvPr>
            <p:cNvSpPr>
              <a:spLocks/>
            </p:cNvSpPr>
            <p:nvPr/>
          </p:nvSpPr>
          <p:spPr bwMode="auto">
            <a:xfrm>
              <a:off x="2608263" y="3929063"/>
              <a:ext cx="12700" cy="3175"/>
            </a:xfrm>
            <a:custGeom>
              <a:avLst/>
              <a:gdLst/>
              <a:ahLst/>
              <a:cxnLst>
                <a:cxn ang="0">
                  <a:pos x="8" y="2"/>
                </a:cxn>
                <a:cxn ang="0">
                  <a:pos x="0" y="2"/>
                </a:cxn>
                <a:cxn ang="0">
                  <a:pos x="6" y="0"/>
                </a:cxn>
                <a:cxn ang="0">
                  <a:pos x="8" y="0"/>
                </a:cxn>
                <a:cxn ang="0">
                  <a:pos x="8" y="2"/>
                </a:cxn>
                <a:cxn ang="0">
                  <a:pos x="8" y="2"/>
                </a:cxn>
              </a:cxnLst>
              <a:rect l="0" t="0" r="r" b="b"/>
              <a:pathLst>
                <a:path w="8" h="2">
                  <a:moveTo>
                    <a:pt x="8" y="2"/>
                  </a:moveTo>
                  <a:lnTo>
                    <a:pt x="0" y="2"/>
                  </a:lnTo>
                  <a:lnTo>
                    <a:pt x="6" y="0"/>
                  </a:lnTo>
                  <a:lnTo>
                    <a:pt x="8" y="0"/>
                  </a:lnTo>
                  <a:lnTo>
                    <a:pt x="8" y="2"/>
                  </a:lnTo>
                  <a:lnTo>
                    <a:pt x="8"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5" name="Freeform 749">
              <a:extLst>
                <a:ext uri="{FF2B5EF4-FFF2-40B4-BE49-F238E27FC236}">
                  <a16:creationId xmlns:a16="http://schemas.microsoft.com/office/drawing/2014/main" xmlns="" id="{4FB06505-34D5-403D-ACEA-B419285EB6EA}"/>
                </a:ext>
              </a:extLst>
            </p:cNvPr>
            <p:cNvSpPr>
              <a:spLocks/>
            </p:cNvSpPr>
            <p:nvPr/>
          </p:nvSpPr>
          <p:spPr bwMode="auto">
            <a:xfrm>
              <a:off x="1801813" y="3703638"/>
              <a:ext cx="9525" cy="3175"/>
            </a:xfrm>
            <a:custGeom>
              <a:avLst/>
              <a:gdLst/>
              <a:ahLst/>
              <a:cxnLst>
                <a:cxn ang="0">
                  <a:pos x="0" y="0"/>
                </a:cxn>
                <a:cxn ang="0">
                  <a:pos x="6" y="0"/>
                </a:cxn>
                <a:cxn ang="0">
                  <a:pos x="2" y="2"/>
                </a:cxn>
                <a:cxn ang="0">
                  <a:pos x="0" y="0"/>
                </a:cxn>
                <a:cxn ang="0">
                  <a:pos x="0" y="0"/>
                </a:cxn>
              </a:cxnLst>
              <a:rect l="0" t="0" r="r" b="b"/>
              <a:pathLst>
                <a:path w="6" h="2">
                  <a:moveTo>
                    <a:pt x="0" y="0"/>
                  </a:moveTo>
                  <a:lnTo>
                    <a:pt x="6" y="0"/>
                  </a:ln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6" name="Freeform 750">
              <a:extLst>
                <a:ext uri="{FF2B5EF4-FFF2-40B4-BE49-F238E27FC236}">
                  <a16:creationId xmlns:a16="http://schemas.microsoft.com/office/drawing/2014/main" xmlns="" id="{B496EF23-3098-4EC1-B88D-CBC3F072A9C3}"/>
                </a:ext>
              </a:extLst>
            </p:cNvPr>
            <p:cNvSpPr>
              <a:spLocks/>
            </p:cNvSpPr>
            <p:nvPr/>
          </p:nvSpPr>
          <p:spPr bwMode="auto">
            <a:xfrm>
              <a:off x="2843213" y="3503613"/>
              <a:ext cx="6350" cy="3175"/>
            </a:xfrm>
            <a:custGeom>
              <a:avLst/>
              <a:gdLst/>
              <a:ahLst/>
              <a:cxnLst>
                <a:cxn ang="0">
                  <a:pos x="0" y="2"/>
                </a:cxn>
                <a:cxn ang="0">
                  <a:pos x="4" y="2"/>
                </a:cxn>
                <a:cxn ang="0">
                  <a:pos x="4" y="0"/>
                </a:cxn>
                <a:cxn ang="0">
                  <a:pos x="4" y="0"/>
                </a:cxn>
                <a:cxn ang="0">
                  <a:pos x="0" y="2"/>
                </a:cxn>
                <a:cxn ang="0">
                  <a:pos x="0" y="2"/>
                </a:cxn>
              </a:cxnLst>
              <a:rect l="0" t="0" r="r" b="b"/>
              <a:pathLst>
                <a:path w="4" h="2">
                  <a:moveTo>
                    <a:pt x="0" y="2"/>
                  </a:moveTo>
                  <a:lnTo>
                    <a:pt x="4" y="2"/>
                  </a:lnTo>
                  <a:lnTo>
                    <a:pt x="4" y="0"/>
                  </a:lnTo>
                  <a:lnTo>
                    <a:pt x="4"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7" name="Freeform 751">
              <a:extLst>
                <a:ext uri="{FF2B5EF4-FFF2-40B4-BE49-F238E27FC236}">
                  <a16:creationId xmlns:a16="http://schemas.microsoft.com/office/drawing/2014/main" xmlns="" id="{B235FB11-0882-4A9C-A550-5B647F3DFB9E}"/>
                </a:ext>
              </a:extLst>
            </p:cNvPr>
            <p:cNvSpPr>
              <a:spLocks/>
            </p:cNvSpPr>
            <p:nvPr/>
          </p:nvSpPr>
          <p:spPr bwMode="auto">
            <a:xfrm>
              <a:off x="2855913" y="3506788"/>
              <a:ext cx="6350" cy="3175"/>
            </a:xfrm>
            <a:custGeom>
              <a:avLst/>
              <a:gdLst/>
              <a:ahLst/>
              <a:cxnLst>
                <a:cxn ang="0">
                  <a:pos x="0" y="2"/>
                </a:cxn>
                <a:cxn ang="0">
                  <a:pos x="2" y="2"/>
                </a:cxn>
                <a:cxn ang="0">
                  <a:pos x="4" y="0"/>
                </a:cxn>
                <a:cxn ang="0">
                  <a:pos x="2" y="0"/>
                </a:cxn>
                <a:cxn ang="0">
                  <a:pos x="2" y="0"/>
                </a:cxn>
                <a:cxn ang="0">
                  <a:pos x="0" y="2"/>
                </a:cxn>
                <a:cxn ang="0">
                  <a:pos x="0" y="2"/>
                </a:cxn>
              </a:cxnLst>
              <a:rect l="0" t="0" r="r" b="b"/>
              <a:pathLst>
                <a:path w="4" h="2">
                  <a:moveTo>
                    <a:pt x="0" y="2"/>
                  </a:moveTo>
                  <a:lnTo>
                    <a:pt x="2" y="2"/>
                  </a:lnTo>
                  <a:lnTo>
                    <a:pt x="4" y="0"/>
                  </a:lnTo>
                  <a:lnTo>
                    <a:pt x="2" y="0"/>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8" name="Freeform 752">
              <a:extLst>
                <a:ext uri="{FF2B5EF4-FFF2-40B4-BE49-F238E27FC236}">
                  <a16:creationId xmlns:a16="http://schemas.microsoft.com/office/drawing/2014/main" xmlns="" id="{5871E307-8429-4980-820F-19747E1BEC50}"/>
                </a:ext>
              </a:extLst>
            </p:cNvPr>
            <p:cNvSpPr>
              <a:spLocks/>
            </p:cNvSpPr>
            <p:nvPr/>
          </p:nvSpPr>
          <p:spPr bwMode="auto">
            <a:xfrm>
              <a:off x="2884488" y="3424238"/>
              <a:ext cx="3175" cy="6350"/>
            </a:xfrm>
            <a:custGeom>
              <a:avLst/>
              <a:gdLst/>
              <a:ahLst/>
              <a:cxnLst>
                <a:cxn ang="0">
                  <a:pos x="0" y="2"/>
                </a:cxn>
                <a:cxn ang="0">
                  <a:pos x="0" y="4"/>
                </a:cxn>
                <a:cxn ang="0">
                  <a:pos x="2" y="2"/>
                </a:cxn>
                <a:cxn ang="0">
                  <a:pos x="0" y="0"/>
                </a:cxn>
                <a:cxn ang="0">
                  <a:pos x="0" y="2"/>
                </a:cxn>
                <a:cxn ang="0">
                  <a:pos x="0" y="2"/>
                </a:cxn>
              </a:cxnLst>
              <a:rect l="0" t="0" r="r" b="b"/>
              <a:pathLst>
                <a:path w="2" h="4">
                  <a:moveTo>
                    <a:pt x="0" y="2"/>
                  </a:moveTo>
                  <a:lnTo>
                    <a:pt x="0" y="4"/>
                  </a:lnTo>
                  <a:lnTo>
                    <a:pt x="2" y="2"/>
                  </a:lnTo>
                  <a:lnTo>
                    <a:pt x="0"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79" name="Freeform 753">
              <a:extLst>
                <a:ext uri="{FF2B5EF4-FFF2-40B4-BE49-F238E27FC236}">
                  <a16:creationId xmlns:a16="http://schemas.microsoft.com/office/drawing/2014/main" xmlns="" id="{43F0A3F6-5ECD-43FE-A3E4-E5CCCD368DB7}"/>
                </a:ext>
              </a:extLst>
            </p:cNvPr>
            <p:cNvSpPr>
              <a:spLocks/>
            </p:cNvSpPr>
            <p:nvPr/>
          </p:nvSpPr>
          <p:spPr bwMode="auto">
            <a:xfrm>
              <a:off x="2887663" y="3421063"/>
              <a:ext cx="3175" cy="3175"/>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0" name="Freeform 754">
              <a:extLst>
                <a:ext uri="{FF2B5EF4-FFF2-40B4-BE49-F238E27FC236}">
                  <a16:creationId xmlns:a16="http://schemas.microsoft.com/office/drawing/2014/main" xmlns="" id="{4891CF2D-E030-404E-9D2C-716833E2657F}"/>
                </a:ext>
              </a:extLst>
            </p:cNvPr>
            <p:cNvSpPr>
              <a:spLocks/>
            </p:cNvSpPr>
            <p:nvPr/>
          </p:nvSpPr>
          <p:spPr bwMode="auto">
            <a:xfrm>
              <a:off x="2890838" y="3427413"/>
              <a:ext cx="1588" cy="3175"/>
            </a:xfrm>
            <a:custGeom>
              <a:avLst/>
              <a:gdLst/>
              <a:ahLst/>
              <a:cxnLst>
                <a:cxn ang="0">
                  <a:pos x="0" y="0"/>
                </a:cxn>
                <a:cxn ang="0">
                  <a:pos x="0" y="2"/>
                </a:cxn>
                <a:cxn ang="0">
                  <a:pos x="0" y="0"/>
                </a:cxn>
                <a:cxn ang="0">
                  <a:pos x="0" y="0"/>
                </a:cxn>
                <a:cxn ang="0">
                  <a:pos x="0" y="0"/>
                </a:cxn>
              </a:cxnLst>
              <a:rect l="0" t="0" r="r" b="b"/>
              <a:pathLst>
                <a:path h="2">
                  <a:moveTo>
                    <a:pt x="0" y="0"/>
                  </a:moveTo>
                  <a:lnTo>
                    <a:pt x="0" y="2"/>
                  </a:lnTo>
                  <a:lnTo>
                    <a:pt x="0"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1" name="Freeform 755">
              <a:extLst>
                <a:ext uri="{FF2B5EF4-FFF2-40B4-BE49-F238E27FC236}">
                  <a16:creationId xmlns:a16="http://schemas.microsoft.com/office/drawing/2014/main" xmlns="" id="{DF4D81EA-5379-4665-9466-CDD88F141F21}"/>
                </a:ext>
              </a:extLst>
            </p:cNvPr>
            <p:cNvSpPr>
              <a:spLocks/>
            </p:cNvSpPr>
            <p:nvPr/>
          </p:nvSpPr>
          <p:spPr bwMode="auto">
            <a:xfrm>
              <a:off x="2925763" y="3405188"/>
              <a:ext cx="3175" cy="6350"/>
            </a:xfrm>
            <a:custGeom>
              <a:avLst/>
              <a:gdLst/>
              <a:ahLst/>
              <a:cxnLst>
                <a:cxn ang="0">
                  <a:pos x="2" y="0"/>
                </a:cxn>
                <a:cxn ang="0">
                  <a:pos x="0" y="4"/>
                </a:cxn>
                <a:cxn ang="0">
                  <a:pos x="2" y="4"/>
                </a:cxn>
                <a:cxn ang="0">
                  <a:pos x="2" y="2"/>
                </a:cxn>
                <a:cxn ang="0">
                  <a:pos x="2" y="0"/>
                </a:cxn>
                <a:cxn ang="0">
                  <a:pos x="2" y="0"/>
                </a:cxn>
              </a:cxnLst>
              <a:rect l="0" t="0" r="r" b="b"/>
              <a:pathLst>
                <a:path w="2" h="4">
                  <a:moveTo>
                    <a:pt x="2" y="0"/>
                  </a:moveTo>
                  <a:lnTo>
                    <a:pt x="0" y="4"/>
                  </a:lnTo>
                  <a:lnTo>
                    <a:pt x="2" y="4"/>
                  </a:lnTo>
                  <a:lnTo>
                    <a:pt x="2"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2" name="Freeform 756">
              <a:extLst>
                <a:ext uri="{FF2B5EF4-FFF2-40B4-BE49-F238E27FC236}">
                  <a16:creationId xmlns:a16="http://schemas.microsoft.com/office/drawing/2014/main" xmlns="" id="{DA7C03E2-DFE6-4E80-BDD3-2147D8324755}"/>
                </a:ext>
              </a:extLst>
            </p:cNvPr>
            <p:cNvSpPr>
              <a:spLocks/>
            </p:cNvSpPr>
            <p:nvPr/>
          </p:nvSpPr>
          <p:spPr bwMode="auto">
            <a:xfrm>
              <a:off x="2287588" y="3846513"/>
              <a:ext cx="12700" cy="12700"/>
            </a:xfrm>
            <a:custGeom>
              <a:avLst/>
              <a:gdLst/>
              <a:ahLst/>
              <a:cxnLst>
                <a:cxn ang="0">
                  <a:pos x="2" y="4"/>
                </a:cxn>
                <a:cxn ang="0">
                  <a:pos x="8" y="0"/>
                </a:cxn>
                <a:cxn ang="0">
                  <a:pos x="0" y="8"/>
                </a:cxn>
                <a:cxn ang="0">
                  <a:pos x="0" y="8"/>
                </a:cxn>
                <a:cxn ang="0">
                  <a:pos x="2" y="4"/>
                </a:cxn>
                <a:cxn ang="0">
                  <a:pos x="2" y="4"/>
                </a:cxn>
              </a:cxnLst>
              <a:rect l="0" t="0" r="r" b="b"/>
              <a:pathLst>
                <a:path w="8" h="8">
                  <a:moveTo>
                    <a:pt x="2" y="4"/>
                  </a:moveTo>
                  <a:lnTo>
                    <a:pt x="8" y="0"/>
                  </a:lnTo>
                  <a:lnTo>
                    <a:pt x="0" y="8"/>
                  </a:lnTo>
                  <a:lnTo>
                    <a:pt x="0" y="8"/>
                  </a:lnTo>
                  <a:lnTo>
                    <a:pt x="2" y="4"/>
                  </a:lnTo>
                  <a:lnTo>
                    <a:pt x="2"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3" name="Freeform 757">
              <a:extLst>
                <a:ext uri="{FF2B5EF4-FFF2-40B4-BE49-F238E27FC236}">
                  <a16:creationId xmlns:a16="http://schemas.microsoft.com/office/drawing/2014/main" xmlns="" id="{2E780315-3BF1-4725-8A6F-68CF5698935F}"/>
                </a:ext>
              </a:extLst>
            </p:cNvPr>
            <p:cNvSpPr>
              <a:spLocks/>
            </p:cNvSpPr>
            <p:nvPr/>
          </p:nvSpPr>
          <p:spPr bwMode="auto">
            <a:xfrm>
              <a:off x="1471613" y="2379663"/>
              <a:ext cx="31750" cy="41275"/>
            </a:xfrm>
            <a:custGeom>
              <a:avLst/>
              <a:gdLst/>
              <a:ahLst/>
              <a:cxnLst>
                <a:cxn ang="0">
                  <a:pos x="4" y="14"/>
                </a:cxn>
                <a:cxn ang="0">
                  <a:pos x="6" y="12"/>
                </a:cxn>
                <a:cxn ang="0">
                  <a:pos x="4" y="10"/>
                </a:cxn>
                <a:cxn ang="0">
                  <a:pos x="12" y="10"/>
                </a:cxn>
                <a:cxn ang="0">
                  <a:pos x="10" y="8"/>
                </a:cxn>
                <a:cxn ang="0">
                  <a:pos x="12" y="4"/>
                </a:cxn>
                <a:cxn ang="0">
                  <a:pos x="10" y="0"/>
                </a:cxn>
                <a:cxn ang="0">
                  <a:pos x="12" y="0"/>
                </a:cxn>
                <a:cxn ang="0">
                  <a:pos x="16" y="6"/>
                </a:cxn>
                <a:cxn ang="0">
                  <a:pos x="20" y="6"/>
                </a:cxn>
                <a:cxn ang="0">
                  <a:pos x="20" y="12"/>
                </a:cxn>
                <a:cxn ang="0">
                  <a:pos x="8" y="26"/>
                </a:cxn>
                <a:cxn ang="0">
                  <a:pos x="4" y="24"/>
                </a:cxn>
                <a:cxn ang="0">
                  <a:pos x="6" y="22"/>
                </a:cxn>
                <a:cxn ang="0">
                  <a:pos x="4" y="20"/>
                </a:cxn>
                <a:cxn ang="0">
                  <a:pos x="0" y="12"/>
                </a:cxn>
                <a:cxn ang="0">
                  <a:pos x="4" y="14"/>
                </a:cxn>
                <a:cxn ang="0">
                  <a:pos x="4" y="14"/>
                </a:cxn>
              </a:cxnLst>
              <a:rect l="0" t="0" r="r" b="b"/>
              <a:pathLst>
                <a:path w="20" h="26">
                  <a:moveTo>
                    <a:pt x="4" y="14"/>
                  </a:moveTo>
                  <a:lnTo>
                    <a:pt x="6" y="12"/>
                  </a:lnTo>
                  <a:lnTo>
                    <a:pt x="4" y="10"/>
                  </a:lnTo>
                  <a:lnTo>
                    <a:pt x="12" y="10"/>
                  </a:lnTo>
                  <a:lnTo>
                    <a:pt x="10" y="8"/>
                  </a:lnTo>
                  <a:lnTo>
                    <a:pt x="12" y="4"/>
                  </a:lnTo>
                  <a:lnTo>
                    <a:pt x="10" y="0"/>
                  </a:lnTo>
                  <a:lnTo>
                    <a:pt x="12" y="0"/>
                  </a:lnTo>
                  <a:lnTo>
                    <a:pt x="16" y="6"/>
                  </a:lnTo>
                  <a:lnTo>
                    <a:pt x="20" y="6"/>
                  </a:lnTo>
                  <a:lnTo>
                    <a:pt x="20" y="12"/>
                  </a:lnTo>
                  <a:lnTo>
                    <a:pt x="8" y="26"/>
                  </a:lnTo>
                  <a:lnTo>
                    <a:pt x="4" y="24"/>
                  </a:lnTo>
                  <a:lnTo>
                    <a:pt x="6" y="22"/>
                  </a:lnTo>
                  <a:lnTo>
                    <a:pt x="4" y="20"/>
                  </a:lnTo>
                  <a:lnTo>
                    <a:pt x="0" y="12"/>
                  </a:lnTo>
                  <a:lnTo>
                    <a:pt x="4" y="14"/>
                  </a:lnTo>
                  <a:lnTo>
                    <a:pt x="4"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4" name="Freeform 758">
              <a:extLst>
                <a:ext uri="{FF2B5EF4-FFF2-40B4-BE49-F238E27FC236}">
                  <a16:creationId xmlns:a16="http://schemas.microsoft.com/office/drawing/2014/main" xmlns="" id="{1D539575-97D5-4039-AD0C-6E8A33172CB6}"/>
                </a:ext>
              </a:extLst>
            </p:cNvPr>
            <p:cNvSpPr>
              <a:spLocks/>
            </p:cNvSpPr>
            <p:nvPr/>
          </p:nvSpPr>
          <p:spPr bwMode="auto">
            <a:xfrm>
              <a:off x="1458913" y="2405063"/>
              <a:ext cx="19050" cy="22225"/>
            </a:xfrm>
            <a:custGeom>
              <a:avLst/>
              <a:gdLst/>
              <a:ahLst/>
              <a:cxnLst>
                <a:cxn ang="0">
                  <a:pos x="0" y="2"/>
                </a:cxn>
                <a:cxn ang="0">
                  <a:pos x="0" y="6"/>
                </a:cxn>
                <a:cxn ang="0">
                  <a:pos x="2" y="10"/>
                </a:cxn>
                <a:cxn ang="0">
                  <a:pos x="12" y="14"/>
                </a:cxn>
                <a:cxn ang="0">
                  <a:pos x="2" y="0"/>
                </a:cxn>
                <a:cxn ang="0">
                  <a:pos x="0" y="2"/>
                </a:cxn>
                <a:cxn ang="0">
                  <a:pos x="0" y="2"/>
                </a:cxn>
              </a:cxnLst>
              <a:rect l="0" t="0" r="r" b="b"/>
              <a:pathLst>
                <a:path w="12" h="14">
                  <a:moveTo>
                    <a:pt x="0" y="2"/>
                  </a:moveTo>
                  <a:lnTo>
                    <a:pt x="0" y="6"/>
                  </a:lnTo>
                  <a:lnTo>
                    <a:pt x="2" y="10"/>
                  </a:lnTo>
                  <a:lnTo>
                    <a:pt x="12" y="14"/>
                  </a:lnTo>
                  <a:lnTo>
                    <a:pt x="2" y="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5" name="Freeform 759">
              <a:extLst>
                <a:ext uri="{FF2B5EF4-FFF2-40B4-BE49-F238E27FC236}">
                  <a16:creationId xmlns:a16="http://schemas.microsoft.com/office/drawing/2014/main" xmlns="" id="{B50408CE-8955-434C-8115-B0FC18CD0F01}"/>
                </a:ext>
              </a:extLst>
            </p:cNvPr>
            <p:cNvSpPr>
              <a:spLocks/>
            </p:cNvSpPr>
            <p:nvPr/>
          </p:nvSpPr>
          <p:spPr bwMode="auto">
            <a:xfrm>
              <a:off x="1795463" y="3703638"/>
              <a:ext cx="6350" cy="3175"/>
            </a:xfrm>
            <a:custGeom>
              <a:avLst/>
              <a:gdLst/>
              <a:ahLst/>
              <a:cxnLst>
                <a:cxn ang="0">
                  <a:pos x="0" y="0"/>
                </a:cxn>
                <a:cxn ang="0">
                  <a:pos x="2" y="0"/>
                </a:cxn>
                <a:cxn ang="0">
                  <a:pos x="4" y="2"/>
                </a:cxn>
                <a:cxn ang="0">
                  <a:pos x="0" y="0"/>
                </a:cxn>
                <a:cxn ang="0">
                  <a:pos x="0" y="0"/>
                </a:cxn>
              </a:cxnLst>
              <a:rect l="0" t="0" r="r" b="b"/>
              <a:pathLst>
                <a:path w="4" h="2">
                  <a:moveTo>
                    <a:pt x="0" y="0"/>
                  </a:moveTo>
                  <a:lnTo>
                    <a:pt x="2" y="0"/>
                  </a:lnTo>
                  <a:lnTo>
                    <a:pt x="4"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6" name="Freeform 760">
              <a:extLst>
                <a:ext uri="{FF2B5EF4-FFF2-40B4-BE49-F238E27FC236}">
                  <a16:creationId xmlns:a16="http://schemas.microsoft.com/office/drawing/2014/main" xmlns="" id="{A16A5FC0-3CE8-4A7F-9DC2-46A225844FD9}"/>
                </a:ext>
              </a:extLst>
            </p:cNvPr>
            <p:cNvSpPr>
              <a:spLocks/>
            </p:cNvSpPr>
            <p:nvPr/>
          </p:nvSpPr>
          <p:spPr bwMode="auto">
            <a:xfrm>
              <a:off x="1833563" y="3719513"/>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7" name="Freeform 761">
              <a:extLst>
                <a:ext uri="{FF2B5EF4-FFF2-40B4-BE49-F238E27FC236}">
                  <a16:creationId xmlns:a16="http://schemas.microsoft.com/office/drawing/2014/main" xmlns="" id="{E969AD35-BC71-41D0-B374-703C6355AB7B}"/>
                </a:ext>
              </a:extLst>
            </p:cNvPr>
            <p:cNvSpPr>
              <a:spLocks/>
            </p:cNvSpPr>
            <p:nvPr/>
          </p:nvSpPr>
          <p:spPr bwMode="auto">
            <a:xfrm>
              <a:off x="2278063" y="3916363"/>
              <a:ext cx="3175" cy="6350"/>
            </a:xfrm>
            <a:custGeom>
              <a:avLst/>
              <a:gdLst/>
              <a:ahLst/>
              <a:cxnLst>
                <a:cxn ang="0">
                  <a:pos x="2" y="0"/>
                </a:cxn>
                <a:cxn ang="0">
                  <a:pos x="2" y="2"/>
                </a:cxn>
                <a:cxn ang="0">
                  <a:pos x="2" y="4"/>
                </a:cxn>
                <a:cxn ang="0">
                  <a:pos x="0" y="2"/>
                </a:cxn>
                <a:cxn ang="0">
                  <a:pos x="2" y="0"/>
                </a:cxn>
                <a:cxn ang="0">
                  <a:pos x="2" y="0"/>
                </a:cxn>
              </a:cxnLst>
              <a:rect l="0" t="0" r="r" b="b"/>
              <a:pathLst>
                <a:path w="2" h="4">
                  <a:moveTo>
                    <a:pt x="2" y="0"/>
                  </a:moveTo>
                  <a:lnTo>
                    <a:pt x="2" y="2"/>
                  </a:lnTo>
                  <a:lnTo>
                    <a:pt x="2" y="4"/>
                  </a:lnTo>
                  <a:lnTo>
                    <a:pt x="0" y="2"/>
                  </a:lnTo>
                  <a:lnTo>
                    <a:pt x="2" y="0"/>
                  </a:lnTo>
                  <a:lnTo>
                    <a:pt x="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8" name="Freeform 762">
              <a:extLst>
                <a:ext uri="{FF2B5EF4-FFF2-40B4-BE49-F238E27FC236}">
                  <a16:creationId xmlns:a16="http://schemas.microsoft.com/office/drawing/2014/main" xmlns="" id="{BAD73B26-F442-441A-9609-4F4315471A14}"/>
                </a:ext>
              </a:extLst>
            </p:cNvPr>
            <p:cNvSpPr>
              <a:spLocks/>
            </p:cNvSpPr>
            <p:nvPr/>
          </p:nvSpPr>
          <p:spPr bwMode="auto">
            <a:xfrm>
              <a:off x="1573213" y="3103563"/>
              <a:ext cx="6350" cy="6350"/>
            </a:xfrm>
            <a:custGeom>
              <a:avLst/>
              <a:gdLst/>
              <a:ahLst/>
              <a:cxnLst>
                <a:cxn ang="0">
                  <a:pos x="0" y="2"/>
                </a:cxn>
                <a:cxn ang="0">
                  <a:pos x="2" y="0"/>
                </a:cxn>
                <a:cxn ang="0">
                  <a:pos x="4" y="2"/>
                </a:cxn>
                <a:cxn ang="0">
                  <a:pos x="2" y="4"/>
                </a:cxn>
                <a:cxn ang="0">
                  <a:pos x="0" y="2"/>
                </a:cxn>
                <a:cxn ang="0">
                  <a:pos x="0" y="2"/>
                </a:cxn>
              </a:cxnLst>
              <a:rect l="0" t="0" r="r" b="b"/>
              <a:pathLst>
                <a:path w="4" h="4">
                  <a:moveTo>
                    <a:pt x="0" y="2"/>
                  </a:moveTo>
                  <a:lnTo>
                    <a:pt x="2" y="0"/>
                  </a:lnTo>
                  <a:lnTo>
                    <a:pt x="4" y="2"/>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89" name="Freeform 763">
              <a:extLst>
                <a:ext uri="{FF2B5EF4-FFF2-40B4-BE49-F238E27FC236}">
                  <a16:creationId xmlns:a16="http://schemas.microsoft.com/office/drawing/2014/main" xmlns="" id="{D6D88EE6-F54D-474B-8AEE-869C37F0D45D}"/>
                </a:ext>
              </a:extLst>
            </p:cNvPr>
            <p:cNvSpPr>
              <a:spLocks/>
            </p:cNvSpPr>
            <p:nvPr/>
          </p:nvSpPr>
          <p:spPr bwMode="auto">
            <a:xfrm>
              <a:off x="1573213" y="3119438"/>
              <a:ext cx="15875" cy="15875"/>
            </a:xfrm>
            <a:custGeom>
              <a:avLst/>
              <a:gdLst/>
              <a:ahLst/>
              <a:cxnLst>
                <a:cxn ang="0">
                  <a:pos x="0" y="0"/>
                </a:cxn>
                <a:cxn ang="0">
                  <a:pos x="8" y="2"/>
                </a:cxn>
                <a:cxn ang="0">
                  <a:pos x="10" y="10"/>
                </a:cxn>
                <a:cxn ang="0">
                  <a:pos x="0" y="0"/>
                </a:cxn>
                <a:cxn ang="0">
                  <a:pos x="0" y="0"/>
                </a:cxn>
              </a:cxnLst>
              <a:rect l="0" t="0" r="r" b="b"/>
              <a:pathLst>
                <a:path w="10" h="10">
                  <a:moveTo>
                    <a:pt x="0" y="0"/>
                  </a:moveTo>
                  <a:lnTo>
                    <a:pt x="8" y="2"/>
                  </a:lnTo>
                  <a:lnTo>
                    <a:pt x="10"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0" name="Freeform 764">
              <a:extLst>
                <a:ext uri="{FF2B5EF4-FFF2-40B4-BE49-F238E27FC236}">
                  <a16:creationId xmlns:a16="http://schemas.microsoft.com/office/drawing/2014/main" xmlns="" id="{969144E8-55B8-48B6-B24F-9BEC819C38CD}"/>
                </a:ext>
              </a:extLst>
            </p:cNvPr>
            <p:cNvSpPr>
              <a:spLocks/>
            </p:cNvSpPr>
            <p:nvPr/>
          </p:nvSpPr>
          <p:spPr bwMode="auto">
            <a:xfrm>
              <a:off x="1579563" y="3109913"/>
              <a:ext cx="15875" cy="25400"/>
            </a:xfrm>
            <a:custGeom>
              <a:avLst/>
              <a:gdLst/>
              <a:ahLst/>
              <a:cxnLst>
                <a:cxn ang="0">
                  <a:pos x="6" y="6"/>
                </a:cxn>
                <a:cxn ang="0">
                  <a:pos x="10" y="10"/>
                </a:cxn>
                <a:cxn ang="0">
                  <a:pos x="10" y="16"/>
                </a:cxn>
                <a:cxn ang="0">
                  <a:pos x="4" y="2"/>
                </a:cxn>
                <a:cxn ang="0">
                  <a:pos x="0" y="0"/>
                </a:cxn>
                <a:cxn ang="0">
                  <a:pos x="2" y="0"/>
                </a:cxn>
                <a:cxn ang="0">
                  <a:pos x="6" y="6"/>
                </a:cxn>
                <a:cxn ang="0">
                  <a:pos x="6" y="6"/>
                </a:cxn>
              </a:cxnLst>
              <a:rect l="0" t="0" r="r" b="b"/>
              <a:pathLst>
                <a:path w="10" h="16">
                  <a:moveTo>
                    <a:pt x="6" y="6"/>
                  </a:moveTo>
                  <a:lnTo>
                    <a:pt x="10" y="10"/>
                  </a:lnTo>
                  <a:lnTo>
                    <a:pt x="10" y="16"/>
                  </a:lnTo>
                  <a:lnTo>
                    <a:pt x="4" y="2"/>
                  </a:lnTo>
                  <a:lnTo>
                    <a:pt x="0" y="0"/>
                  </a:lnTo>
                  <a:lnTo>
                    <a:pt x="2" y="0"/>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1" name="Freeform 765">
              <a:extLst>
                <a:ext uri="{FF2B5EF4-FFF2-40B4-BE49-F238E27FC236}">
                  <a16:creationId xmlns:a16="http://schemas.microsoft.com/office/drawing/2014/main" xmlns="" id="{C3F3D7E5-EEE6-4718-AE81-ABBAFDDB1992}"/>
                </a:ext>
              </a:extLst>
            </p:cNvPr>
            <p:cNvSpPr>
              <a:spLocks/>
            </p:cNvSpPr>
            <p:nvPr/>
          </p:nvSpPr>
          <p:spPr bwMode="auto">
            <a:xfrm>
              <a:off x="1601788" y="3144838"/>
              <a:ext cx="6350" cy="12700"/>
            </a:xfrm>
            <a:custGeom>
              <a:avLst/>
              <a:gdLst/>
              <a:ahLst/>
              <a:cxnLst>
                <a:cxn ang="0">
                  <a:pos x="0" y="0"/>
                </a:cxn>
                <a:cxn ang="0">
                  <a:pos x="4" y="8"/>
                </a:cxn>
                <a:cxn ang="0">
                  <a:pos x="0" y="2"/>
                </a:cxn>
                <a:cxn ang="0">
                  <a:pos x="0" y="0"/>
                </a:cxn>
                <a:cxn ang="0">
                  <a:pos x="0" y="0"/>
                </a:cxn>
              </a:cxnLst>
              <a:rect l="0" t="0" r="r" b="b"/>
              <a:pathLst>
                <a:path w="4" h="8">
                  <a:moveTo>
                    <a:pt x="0" y="0"/>
                  </a:moveTo>
                  <a:lnTo>
                    <a:pt x="4" y="8"/>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2" name="Freeform 766">
              <a:extLst>
                <a:ext uri="{FF2B5EF4-FFF2-40B4-BE49-F238E27FC236}">
                  <a16:creationId xmlns:a16="http://schemas.microsoft.com/office/drawing/2014/main" xmlns="" id="{8E2AD723-89EC-4CDD-9EB4-ED5E65A05B9E}"/>
                </a:ext>
              </a:extLst>
            </p:cNvPr>
            <p:cNvSpPr>
              <a:spLocks/>
            </p:cNvSpPr>
            <p:nvPr/>
          </p:nvSpPr>
          <p:spPr bwMode="auto">
            <a:xfrm>
              <a:off x="1620838" y="3214688"/>
              <a:ext cx="107950" cy="82550"/>
            </a:xfrm>
            <a:custGeom>
              <a:avLst/>
              <a:gdLst/>
              <a:ahLst/>
              <a:cxnLst>
                <a:cxn ang="0">
                  <a:pos x="12" y="10"/>
                </a:cxn>
                <a:cxn ang="0">
                  <a:pos x="12" y="4"/>
                </a:cxn>
                <a:cxn ang="0">
                  <a:pos x="6" y="4"/>
                </a:cxn>
                <a:cxn ang="0">
                  <a:pos x="4" y="6"/>
                </a:cxn>
                <a:cxn ang="0">
                  <a:pos x="0" y="4"/>
                </a:cxn>
                <a:cxn ang="0">
                  <a:pos x="0" y="2"/>
                </a:cxn>
                <a:cxn ang="0">
                  <a:pos x="4" y="0"/>
                </a:cxn>
                <a:cxn ang="0">
                  <a:pos x="36" y="10"/>
                </a:cxn>
                <a:cxn ang="0">
                  <a:pos x="46" y="24"/>
                </a:cxn>
                <a:cxn ang="0">
                  <a:pos x="48" y="28"/>
                </a:cxn>
                <a:cxn ang="0">
                  <a:pos x="62" y="36"/>
                </a:cxn>
                <a:cxn ang="0">
                  <a:pos x="64" y="46"/>
                </a:cxn>
                <a:cxn ang="0">
                  <a:pos x="66" y="46"/>
                </a:cxn>
                <a:cxn ang="0">
                  <a:pos x="68" y="48"/>
                </a:cxn>
                <a:cxn ang="0">
                  <a:pos x="64" y="52"/>
                </a:cxn>
                <a:cxn ang="0">
                  <a:pos x="48" y="46"/>
                </a:cxn>
                <a:cxn ang="0">
                  <a:pos x="50" y="42"/>
                </a:cxn>
                <a:cxn ang="0">
                  <a:pos x="46" y="44"/>
                </a:cxn>
                <a:cxn ang="0">
                  <a:pos x="44" y="42"/>
                </a:cxn>
                <a:cxn ang="0">
                  <a:pos x="46" y="38"/>
                </a:cxn>
                <a:cxn ang="0">
                  <a:pos x="38" y="40"/>
                </a:cxn>
                <a:cxn ang="0">
                  <a:pos x="36" y="38"/>
                </a:cxn>
                <a:cxn ang="0">
                  <a:pos x="38" y="36"/>
                </a:cxn>
                <a:cxn ang="0">
                  <a:pos x="36" y="32"/>
                </a:cxn>
                <a:cxn ang="0">
                  <a:pos x="26" y="30"/>
                </a:cxn>
                <a:cxn ang="0">
                  <a:pos x="24" y="26"/>
                </a:cxn>
                <a:cxn ang="0">
                  <a:pos x="32" y="26"/>
                </a:cxn>
                <a:cxn ang="0">
                  <a:pos x="28" y="24"/>
                </a:cxn>
                <a:cxn ang="0">
                  <a:pos x="26" y="22"/>
                </a:cxn>
                <a:cxn ang="0">
                  <a:pos x="24" y="24"/>
                </a:cxn>
                <a:cxn ang="0">
                  <a:pos x="20" y="18"/>
                </a:cxn>
                <a:cxn ang="0">
                  <a:pos x="18" y="20"/>
                </a:cxn>
                <a:cxn ang="0">
                  <a:pos x="16" y="18"/>
                </a:cxn>
                <a:cxn ang="0">
                  <a:pos x="18" y="16"/>
                </a:cxn>
                <a:cxn ang="0">
                  <a:pos x="14" y="14"/>
                </a:cxn>
                <a:cxn ang="0">
                  <a:pos x="14" y="16"/>
                </a:cxn>
                <a:cxn ang="0">
                  <a:pos x="12" y="14"/>
                </a:cxn>
                <a:cxn ang="0">
                  <a:pos x="8" y="16"/>
                </a:cxn>
                <a:cxn ang="0">
                  <a:pos x="8" y="12"/>
                </a:cxn>
                <a:cxn ang="0">
                  <a:pos x="6" y="8"/>
                </a:cxn>
                <a:cxn ang="0">
                  <a:pos x="12" y="10"/>
                </a:cxn>
                <a:cxn ang="0">
                  <a:pos x="12" y="10"/>
                </a:cxn>
              </a:cxnLst>
              <a:rect l="0" t="0" r="r" b="b"/>
              <a:pathLst>
                <a:path w="68" h="52">
                  <a:moveTo>
                    <a:pt x="12" y="10"/>
                  </a:moveTo>
                  <a:lnTo>
                    <a:pt x="12" y="4"/>
                  </a:lnTo>
                  <a:lnTo>
                    <a:pt x="6" y="4"/>
                  </a:lnTo>
                  <a:lnTo>
                    <a:pt x="4" y="6"/>
                  </a:lnTo>
                  <a:lnTo>
                    <a:pt x="0" y="4"/>
                  </a:lnTo>
                  <a:lnTo>
                    <a:pt x="0" y="2"/>
                  </a:lnTo>
                  <a:lnTo>
                    <a:pt x="4" y="0"/>
                  </a:lnTo>
                  <a:lnTo>
                    <a:pt x="36" y="10"/>
                  </a:lnTo>
                  <a:lnTo>
                    <a:pt x="46" y="24"/>
                  </a:lnTo>
                  <a:lnTo>
                    <a:pt x="48" y="28"/>
                  </a:lnTo>
                  <a:lnTo>
                    <a:pt x="62" y="36"/>
                  </a:lnTo>
                  <a:lnTo>
                    <a:pt x="64" y="46"/>
                  </a:lnTo>
                  <a:lnTo>
                    <a:pt x="66" y="46"/>
                  </a:lnTo>
                  <a:lnTo>
                    <a:pt x="68" y="48"/>
                  </a:lnTo>
                  <a:lnTo>
                    <a:pt x="64" y="52"/>
                  </a:lnTo>
                  <a:lnTo>
                    <a:pt x="48" y="46"/>
                  </a:lnTo>
                  <a:lnTo>
                    <a:pt x="50" y="42"/>
                  </a:lnTo>
                  <a:lnTo>
                    <a:pt x="46" y="44"/>
                  </a:lnTo>
                  <a:lnTo>
                    <a:pt x="44" y="42"/>
                  </a:lnTo>
                  <a:lnTo>
                    <a:pt x="46" y="38"/>
                  </a:lnTo>
                  <a:lnTo>
                    <a:pt x="38" y="40"/>
                  </a:lnTo>
                  <a:lnTo>
                    <a:pt x="36" y="38"/>
                  </a:lnTo>
                  <a:lnTo>
                    <a:pt x="38" y="36"/>
                  </a:lnTo>
                  <a:lnTo>
                    <a:pt x="36" y="32"/>
                  </a:lnTo>
                  <a:lnTo>
                    <a:pt x="26" y="30"/>
                  </a:lnTo>
                  <a:lnTo>
                    <a:pt x="24" y="26"/>
                  </a:lnTo>
                  <a:lnTo>
                    <a:pt x="32" y="26"/>
                  </a:lnTo>
                  <a:lnTo>
                    <a:pt x="28" y="24"/>
                  </a:lnTo>
                  <a:lnTo>
                    <a:pt x="26" y="22"/>
                  </a:lnTo>
                  <a:lnTo>
                    <a:pt x="24" y="24"/>
                  </a:lnTo>
                  <a:lnTo>
                    <a:pt x="20" y="18"/>
                  </a:lnTo>
                  <a:lnTo>
                    <a:pt x="18" y="20"/>
                  </a:lnTo>
                  <a:lnTo>
                    <a:pt x="16" y="18"/>
                  </a:lnTo>
                  <a:lnTo>
                    <a:pt x="18" y="16"/>
                  </a:lnTo>
                  <a:lnTo>
                    <a:pt x="14" y="14"/>
                  </a:lnTo>
                  <a:lnTo>
                    <a:pt x="14" y="16"/>
                  </a:lnTo>
                  <a:lnTo>
                    <a:pt x="12" y="14"/>
                  </a:lnTo>
                  <a:lnTo>
                    <a:pt x="8" y="16"/>
                  </a:lnTo>
                  <a:lnTo>
                    <a:pt x="8" y="12"/>
                  </a:lnTo>
                  <a:lnTo>
                    <a:pt x="6" y="8"/>
                  </a:lnTo>
                  <a:lnTo>
                    <a:pt x="12" y="10"/>
                  </a:lnTo>
                  <a:lnTo>
                    <a:pt x="1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3" name="Freeform 767">
              <a:extLst>
                <a:ext uri="{FF2B5EF4-FFF2-40B4-BE49-F238E27FC236}">
                  <a16:creationId xmlns:a16="http://schemas.microsoft.com/office/drawing/2014/main" xmlns="" id="{5C9FEDEA-E611-4D1C-8E6E-380F430324DD}"/>
                </a:ext>
              </a:extLst>
            </p:cNvPr>
            <p:cNvSpPr>
              <a:spLocks/>
            </p:cNvSpPr>
            <p:nvPr/>
          </p:nvSpPr>
          <p:spPr bwMode="auto">
            <a:xfrm>
              <a:off x="893763" y="2538413"/>
              <a:ext cx="12700" cy="12700"/>
            </a:xfrm>
            <a:custGeom>
              <a:avLst/>
              <a:gdLst/>
              <a:ahLst/>
              <a:cxnLst>
                <a:cxn ang="0">
                  <a:pos x="2" y="2"/>
                </a:cxn>
                <a:cxn ang="0">
                  <a:pos x="4" y="0"/>
                </a:cxn>
                <a:cxn ang="0">
                  <a:pos x="8" y="8"/>
                </a:cxn>
                <a:cxn ang="0">
                  <a:pos x="2" y="8"/>
                </a:cxn>
                <a:cxn ang="0">
                  <a:pos x="0" y="4"/>
                </a:cxn>
                <a:cxn ang="0">
                  <a:pos x="2" y="2"/>
                </a:cxn>
                <a:cxn ang="0">
                  <a:pos x="2" y="2"/>
                </a:cxn>
              </a:cxnLst>
              <a:rect l="0" t="0" r="r" b="b"/>
              <a:pathLst>
                <a:path w="8" h="8">
                  <a:moveTo>
                    <a:pt x="2" y="2"/>
                  </a:moveTo>
                  <a:lnTo>
                    <a:pt x="4" y="0"/>
                  </a:lnTo>
                  <a:lnTo>
                    <a:pt x="8" y="8"/>
                  </a:lnTo>
                  <a:lnTo>
                    <a:pt x="2" y="8"/>
                  </a:lnTo>
                  <a:lnTo>
                    <a:pt x="0" y="4"/>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4" name="Freeform 768">
              <a:extLst>
                <a:ext uri="{FF2B5EF4-FFF2-40B4-BE49-F238E27FC236}">
                  <a16:creationId xmlns:a16="http://schemas.microsoft.com/office/drawing/2014/main" xmlns="" id="{543CBE17-F1D7-40C5-99D2-7F8DE012BED3}"/>
                </a:ext>
              </a:extLst>
            </p:cNvPr>
            <p:cNvSpPr>
              <a:spLocks/>
            </p:cNvSpPr>
            <p:nvPr/>
          </p:nvSpPr>
          <p:spPr bwMode="auto">
            <a:xfrm>
              <a:off x="1465263" y="2973388"/>
              <a:ext cx="22225" cy="50800"/>
            </a:xfrm>
            <a:custGeom>
              <a:avLst/>
              <a:gdLst/>
              <a:ahLst/>
              <a:cxnLst>
                <a:cxn ang="0">
                  <a:pos x="10" y="6"/>
                </a:cxn>
                <a:cxn ang="0">
                  <a:pos x="14" y="22"/>
                </a:cxn>
                <a:cxn ang="0">
                  <a:pos x="12" y="32"/>
                </a:cxn>
                <a:cxn ang="0">
                  <a:pos x="10" y="32"/>
                </a:cxn>
                <a:cxn ang="0">
                  <a:pos x="8" y="22"/>
                </a:cxn>
                <a:cxn ang="0">
                  <a:pos x="10" y="16"/>
                </a:cxn>
                <a:cxn ang="0">
                  <a:pos x="8" y="20"/>
                </a:cxn>
                <a:cxn ang="0">
                  <a:pos x="4" y="16"/>
                </a:cxn>
                <a:cxn ang="0">
                  <a:pos x="6" y="10"/>
                </a:cxn>
                <a:cxn ang="0">
                  <a:pos x="0" y="4"/>
                </a:cxn>
                <a:cxn ang="0">
                  <a:pos x="2" y="0"/>
                </a:cxn>
                <a:cxn ang="0">
                  <a:pos x="10" y="6"/>
                </a:cxn>
                <a:cxn ang="0">
                  <a:pos x="10" y="6"/>
                </a:cxn>
              </a:cxnLst>
              <a:rect l="0" t="0" r="r" b="b"/>
              <a:pathLst>
                <a:path w="14" h="32">
                  <a:moveTo>
                    <a:pt x="10" y="6"/>
                  </a:moveTo>
                  <a:lnTo>
                    <a:pt x="14" y="22"/>
                  </a:lnTo>
                  <a:lnTo>
                    <a:pt x="12" y="32"/>
                  </a:lnTo>
                  <a:lnTo>
                    <a:pt x="10" y="32"/>
                  </a:lnTo>
                  <a:lnTo>
                    <a:pt x="8" y="22"/>
                  </a:lnTo>
                  <a:lnTo>
                    <a:pt x="10" y="16"/>
                  </a:lnTo>
                  <a:lnTo>
                    <a:pt x="8" y="20"/>
                  </a:lnTo>
                  <a:lnTo>
                    <a:pt x="4" y="16"/>
                  </a:lnTo>
                  <a:lnTo>
                    <a:pt x="6" y="10"/>
                  </a:lnTo>
                  <a:lnTo>
                    <a:pt x="0" y="4"/>
                  </a:lnTo>
                  <a:lnTo>
                    <a:pt x="2" y="0"/>
                  </a:lnTo>
                  <a:lnTo>
                    <a:pt x="10" y="6"/>
                  </a:lnTo>
                  <a:lnTo>
                    <a:pt x="1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5" name="Freeform 769">
              <a:extLst>
                <a:ext uri="{FF2B5EF4-FFF2-40B4-BE49-F238E27FC236}">
                  <a16:creationId xmlns:a16="http://schemas.microsoft.com/office/drawing/2014/main" xmlns="" id="{0526B99A-4B61-4EE9-A70E-852CB354F838}"/>
                </a:ext>
              </a:extLst>
            </p:cNvPr>
            <p:cNvSpPr>
              <a:spLocks/>
            </p:cNvSpPr>
            <p:nvPr/>
          </p:nvSpPr>
          <p:spPr bwMode="auto">
            <a:xfrm>
              <a:off x="1484313" y="2947988"/>
              <a:ext cx="19050" cy="41275"/>
            </a:xfrm>
            <a:custGeom>
              <a:avLst/>
              <a:gdLst/>
              <a:ahLst/>
              <a:cxnLst>
                <a:cxn ang="0">
                  <a:pos x="2" y="14"/>
                </a:cxn>
                <a:cxn ang="0">
                  <a:pos x="0" y="2"/>
                </a:cxn>
                <a:cxn ang="0">
                  <a:pos x="0" y="0"/>
                </a:cxn>
                <a:cxn ang="0">
                  <a:pos x="4" y="0"/>
                </a:cxn>
                <a:cxn ang="0">
                  <a:pos x="6" y="0"/>
                </a:cxn>
                <a:cxn ang="0">
                  <a:pos x="10" y="6"/>
                </a:cxn>
                <a:cxn ang="0">
                  <a:pos x="12" y="14"/>
                </a:cxn>
                <a:cxn ang="0">
                  <a:pos x="6" y="2"/>
                </a:cxn>
                <a:cxn ang="0">
                  <a:pos x="6" y="8"/>
                </a:cxn>
                <a:cxn ang="0">
                  <a:pos x="12" y="16"/>
                </a:cxn>
                <a:cxn ang="0">
                  <a:pos x="10" y="16"/>
                </a:cxn>
                <a:cxn ang="0">
                  <a:pos x="10" y="20"/>
                </a:cxn>
                <a:cxn ang="0">
                  <a:pos x="8" y="18"/>
                </a:cxn>
                <a:cxn ang="0">
                  <a:pos x="8" y="24"/>
                </a:cxn>
                <a:cxn ang="0">
                  <a:pos x="6" y="22"/>
                </a:cxn>
                <a:cxn ang="0">
                  <a:pos x="2" y="26"/>
                </a:cxn>
                <a:cxn ang="0">
                  <a:pos x="2" y="26"/>
                </a:cxn>
                <a:cxn ang="0">
                  <a:pos x="2" y="20"/>
                </a:cxn>
                <a:cxn ang="0">
                  <a:pos x="4" y="18"/>
                </a:cxn>
                <a:cxn ang="0">
                  <a:pos x="2" y="16"/>
                </a:cxn>
                <a:cxn ang="0">
                  <a:pos x="6" y="14"/>
                </a:cxn>
                <a:cxn ang="0">
                  <a:pos x="2" y="14"/>
                </a:cxn>
                <a:cxn ang="0">
                  <a:pos x="2" y="14"/>
                </a:cxn>
              </a:cxnLst>
              <a:rect l="0" t="0" r="r" b="b"/>
              <a:pathLst>
                <a:path w="12" h="26">
                  <a:moveTo>
                    <a:pt x="2" y="14"/>
                  </a:moveTo>
                  <a:lnTo>
                    <a:pt x="0" y="2"/>
                  </a:lnTo>
                  <a:lnTo>
                    <a:pt x="0" y="0"/>
                  </a:lnTo>
                  <a:lnTo>
                    <a:pt x="4" y="0"/>
                  </a:lnTo>
                  <a:lnTo>
                    <a:pt x="6" y="0"/>
                  </a:lnTo>
                  <a:lnTo>
                    <a:pt x="10" y="6"/>
                  </a:lnTo>
                  <a:lnTo>
                    <a:pt x="12" y="14"/>
                  </a:lnTo>
                  <a:lnTo>
                    <a:pt x="6" y="2"/>
                  </a:lnTo>
                  <a:lnTo>
                    <a:pt x="6" y="8"/>
                  </a:lnTo>
                  <a:lnTo>
                    <a:pt x="12" y="16"/>
                  </a:lnTo>
                  <a:lnTo>
                    <a:pt x="10" y="16"/>
                  </a:lnTo>
                  <a:lnTo>
                    <a:pt x="10" y="20"/>
                  </a:lnTo>
                  <a:lnTo>
                    <a:pt x="8" y="18"/>
                  </a:lnTo>
                  <a:lnTo>
                    <a:pt x="8" y="24"/>
                  </a:lnTo>
                  <a:lnTo>
                    <a:pt x="6" y="22"/>
                  </a:lnTo>
                  <a:lnTo>
                    <a:pt x="2" y="26"/>
                  </a:lnTo>
                  <a:lnTo>
                    <a:pt x="2" y="26"/>
                  </a:lnTo>
                  <a:lnTo>
                    <a:pt x="2" y="20"/>
                  </a:lnTo>
                  <a:lnTo>
                    <a:pt x="4" y="18"/>
                  </a:lnTo>
                  <a:lnTo>
                    <a:pt x="2" y="16"/>
                  </a:lnTo>
                  <a:lnTo>
                    <a:pt x="6" y="14"/>
                  </a:lnTo>
                  <a:lnTo>
                    <a:pt x="2" y="14"/>
                  </a:lnTo>
                  <a:lnTo>
                    <a:pt x="2" y="1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6" name="Freeform 770">
              <a:extLst>
                <a:ext uri="{FF2B5EF4-FFF2-40B4-BE49-F238E27FC236}">
                  <a16:creationId xmlns:a16="http://schemas.microsoft.com/office/drawing/2014/main" xmlns="" id="{927CC626-2A9B-4718-B8F0-83F8393DF75E}"/>
                </a:ext>
              </a:extLst>
            </p:cNvPr>
            <p:cNvSpPr>
              <a:spLocks/>
            </p:cNvSpPr>
            <p:nvPr/>
          </p:nvSpPr>
          <p:spPr bwMode="auto">
            <a:xfrm>
              <a:off x="1490663" y="2995613"/>
              <a:ext cx="12700" cy="31750"/>
            </a:xfrm>
            <a:custGeom>
              <a:avLst/>
              <a:gdLst/>
              <a:ahLst/>
              <a:cxnLst>
                <a:cxn ang="0">
                  <a:pos x="4" y="8"/>
                </a:cxn>
                <a:cxn ang="0">
                  <a:pos x="0" y="4"/>
                </a:cxn>
                <a:cxn ang="0">
                  <a:pos x="0" y="2"/>
                </a:cxn>
                <a:cxn ang="0">
                  <a:pos x="4" y="0"/>
                </a:cxn>
                <a:cxn ang="0">
                  <a:pos x="6" y="4"/>
                </a:cxn>
                <a:cxn ang="0">
                  <a:pos x="8" y="4"/>
                </a:cxn>
                <a:cxn ang="0">
                  <a:pos x="8" y="8"/>
                </a:cxn>
                <a:cxn ang="0">
                  <a:pos x="6" y="8"/>
                </a:cxn>
                <a:cxn ang="0">
                  <a:pos x="6" y="20"/>
                </a:cxn>
                <a:cxn ang="0">
                  <a:pos x="6" y="16"/>
                </a:cxn>
                <a:cxn ang="0">
                  <a:pos x="4" y="16"/>
                </a:cxn>
                <a:cxn ang="0">
                  <a:pos x="2" y="12"/>
                </a:cxn>
                <a:cxn ang="0">
                  <a:pos x="6" y="10"/>
                </a:cxn>
                <a:cxn ang="0">
                  <a:pos x="2" y="8"/>
                </a:cxn>
                <a:cxn ang="0">
                  <a:pos x="4" y="8"/>
                </a:cxn>
                <a:cxn ang="0">
                  <a:pos x="4" y="8"/>
                </a:cxn>
              </a:cxnLst>
              <a:rect l="0" t="0" r="r" b="b"/>
              <a:pathLst>
                <a:path w="8" h="20">
                  <a:moveTo>
                    <a:pt x="4" y="8"/>
                  </a:moveTo>
                  <a:lnTo>
                    <a:pt x="0" y="4"/>
                  </a:lnTo>
                  <a:lnTo>
                    <a:pt x="0" y="2"/>
                  </a:lnTo>
                  <a:lnTo>
                    <a:pt x="4" y="0"/>
                  </a:lnTo>
                  <a:lnTo>
                    <a:pt x="6" y="4"/>
                  </a:lnTo>
                  <a:lnTo>
                    <a:pt x="8" y="4"/>
                  </a:lnTo>
                  <a:lnTo>
                    <a:pt x="8" y="8"/>
                  </a:lnTo>
                  <a:lnTo>
                    <a:pt x="6" y="8"/>
                  </a:lnTo>
                  <a:lnTo>
                    <a:pt x="6" y="20"/>
                  </a:lnTo>
                  <a:lnTo>
                    <a:pt x="6" y="16"/>
                  </a:lnTo>
                  <a:lnTo>
                    <a:pt x="4" y="16"/>
                  </a:lnTo>
                  <a:lnTo>
                    <a:pt x="2" y="12"/>
                  </a:lnTo>
                  <a:lnTo>
                    <a:pt x="6" y="10"/>
                  </a:lnTo>
                  <a:lnTo>
                    <a:pt x="2" y="8"/>
                  </a:lnTo>
                  <a:lnTo>
                    <a:pt x="4" y="8"/>
                  </a:lnTo>
                  <a:lnTo>
                    <a:pt x="4"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7" name="Freeform 771">
              <a:extLst>
                <a:ext uri="{FF2B5EF4-FFF2-40B4-BE49-F238E27FC236}">
                  <a16:creationId xmlns:a16="http://schemas.microsoft.com/office/drawing/2014/main" xmlns="" id="{FA26A050-C876-4253-8C58-7049EA636E04}"/>
                </a:ext>
              </a:extLst>
            </p:cNvPr>
            <p:cNvSpPr>
              <a:spLocks/>
            </p:cNvSpPr>
            <p:nvPr/>
          </p:nvSpPr>
          <p:spPr bwMode="auto">
            <a:xfrm>
              <a:off x="1500188" y="2989263"/>
              <a:ext cx="22225" cy="25400"/>
            </a:xfrm>
            <a:custGeom>
              <a:avLst/>
              <a:gdLst/>
              <a:ahLst/>
              <a:cxnLst>
                <a:cxn ang="0">
                  <a:pos x="0" y="0"/>
                </a:cxn>
                <a:cxn ang="0">
                  <a:pos x="2" y="0"/>
                </a:cxn>
                <a:cxn ang="0">
                  <a:pos x="12" y="2"/>
                </a:cxn>
                <a:cxn ang="0">
                  <a:pos x="14" y="10"/>
                </a:cxn>
                <a:cxn ang="0">
                  <a:pos x="8" y="6"/>
                </a:cxn>
                <a:cxn ang="0">
                  <a:pos x="12" y="14"/>
                </a:cxn>
                <a:cxn ang="0">
                  <a:pos x="6" y="16"/>
                </a:cxn>
                <a:cxn ang="0">
                  <a:pos x="4" y="6"/>
                </a:cxn>
                <a:cxn ang="0">
                  <a:pos x="2" y="4"/>
                </a:cxn>
                <a:cxn ang="0">
                  <a:pos x="0" y="0"/>
                </a:cxn>
                <a:cxn ang="0">
                  <a:pos x="0" y="0"/>
                </a:cxn>
              </a:cxnLst>
              <a:rect l="0" t="0" r="r" b="b"/>
              <a:pathLst>
                <a:path w="14" h="16">
                  <a:moveTo>
                    <a:pt x="0" y="0"/>
                  </a:moveTo>
                  <a:lnTo>
                    <a:pt x="2" y="0"/>
                  </a:lnTo>
                  <a:lnTo>
                    <a:pt x="12" y="2"/>
                  </a:lnTo>
                  <a:lnTo>
                    <a:pt x="14" y="10"/>
                  </a:lnTo>
                  <a:lnTo>
                    <a:pt x="8" y="6"/>
                  </a:lnTo>
                  <a:lnTo>
                    <a:pt x="12" y="14"/>
                  </a:lnTo>
                  <a:lnTo>
                    <a:pt x="6" y="16"/>
                  </a:lnTo>
                  <a:lnTo>
                    <a:pt x="4" y="6"/>
                  </a:lnTo>
                  <a:lnTo>
                    <a:pt x="2" y="4"/>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8" name="Freeform 772">
              <a:extLst>
                <a:ext uri="{FF2B5EF4-FFF2-40B4-BE49-F238E27FC236}">
                  <a16:creationId xmlns:a16="http://schemas.microsoft.com/office/drawing/2014/main" xmlns="" id="{54234EAE-F65E-4817-BDB8-3F7B4F510B47}"/>
                </a:ext>
              </a:extLst>
            </p:cNvPr>
            <p:cNvSpPr>
              <a:spLocks/>
            </p:cNvSpPr>
            <p:nvPr/>
          </p:nvSpPr>
          <p:spPr bwMode="auto">
            <a:xfrm>
              <a:off x="1522413" y="2998788"/>
              <a:ext cx="6350" cy="9525"/>
            </a:xfrm>
            <a:custGeom>
              <a:avLst/>
              <a:gdLst/>
              <a:ahLst/>
              <a:cxnLst>
                <a:cxn ang="0">
                  <a:pos x="2" y="2"/>
                </a:cxn>
                <a:cxn ang="0">
                  <a:pos x="4" y="6"/>
                </a:cxn>
                <a:cxn ang="0">
                  <a:pos x="2" y="6"/>
                </a:cxn>
                <a:cxn ang="0">
                  <a:pos x="0" y="0"/>
                </a:cxn>
                <a:cxn ang="0">
                  <a:pos x="2" y="2"/>
                </a:cxn>
                <a:cxn ang="0">
                  <a:pos x="2" y="2"/>
                </a:cxn>
              </a:cxnLst>
              <a:rect l="0" t="0" r="r" b="b"/>
              <a:pathLst>
                <a:path w="4" h="6">
                  <a:moveTo>
                    <a:pt x="2" y="2"/>
                  </a:moveTo>
                  <a:lnTo>
                    <a:pt x="4" y="6"/>
                  </a:lnTo>
                  <a:lnTo>
                    <a:pt x="2" y="6"/>
                  </a:ln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799" name="Freeform 773">
              <a:extLst>
                <a:ext uri="{FF2B5EF4-FFF2-40B4-BE49-F238E27FC236}">
                  <a16:creationId xmlns:a16="http://schemas.microsoft.com/office/drawing/2014/main" xmlns="" id="{4F015CE3-92F3-4BE5-8CF0-EF0B9C52FC1F}"/>
                </a:ext>
              </a:extLst>
            </p:cNvPr>
            <p:cNvSpPr>
              <a:spLocks/>
            </p:cNvSpPr>
            <p:nvPr/>
          </p:nvSpPr>
          <p:spPr bwMode="auto">
            <a:xfrm>
              <a:off x="1519238" y="3014663"/>
              <a:ext cx="9525" cy="6350"/>
            </a:xfrm>
            <a:custGeom>
              <a:avLst/>
              <a:gdLst/>
              <a:ahLst/>
              <a:cxnLst>
                <a:cxn ang="0">
                  <a:pos x="6" y="0"/>
                </a:cxn>
                <a:cxn ang="0">
                  <a:pos x="6" y="4"/>
                </a:cxn>
                <a:cxn ang="0">
                  <a:pos x="4" y="4"/>
                </a:cxn>
                <a:cxn ang="0">
                  <a:pos x="0" y="2"/>
                </a:cxn>
                <a:cxn ang="0">
                  <a:pos x="6" y="0"/>
                </a:cxn>
                <a:cxn ang="0">
                  <a:pos x="6" y="0"/>
                </a:cxn>
              </a:cxnLst>
              <a:rect l="0" t="0" r="r" b="b"/>
              <a:pathLst>
                <a:path w="6" h="4">
                  <a:moveTo>
                    <a:pt x="6" y="0"/>
                  </a:moveTo>
                  <a:lnTo>
                    <a:pt x="6" y="4"/>
                  </a:lnTo>
                  <a:lnTo>
                    <a:pt x="4" y="4"/>
                  </a:lnTo>
                  <a:lnTo>
                    <a:pt x="0" y="2"/>
                  </a:lnTo>
                  <a:lnTo>
                    <a:pt x="6" y="0"/>
                  </a:lnTo>
                  <a:lnTo>
                    <a:pt x="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0" name="Freeform 774">
              <a:extLst>
                <a:ext uri="{FF2B5EF4-FFF2-40B4-BE49-F238E27FC236}">
                  <a16:creationId xmlns:a16="http://schemas.microsoft.com/office/drawing/2014/main" xmlns="" id="{052262E2-D6C2-4C4F-B4C6-10C898D74B04}"/>
                </a:ext>
              </a:extLst>
            </p:cNvPr>
            <p:cNvSpPr>
              <a:spLocks/>
            </p:cNvSpPr>
            <p:nvPr/>
          </p:nvSpPr>
          <p:spPr bwMode="auto">
            <a:xfrm>
              <a:off x="1449388" y="2941638"/>
              <a:ext cx="28575" cy="34925"/>
            </a:xfrm>
            <a:custGeom>
              <a:avLst/>
              <a:gdLst/>
              <a:ahLst/>
              <a:cxnLst>
                <a:cxn ang="0">
                  <a:pos x="18" y="6"/>
                </a:cxn>
                <a:cxn ang="0">
                  <a:pos x="18" y="10"/>
                </a:cxn>
                <a:cxn ang="0">
                  <a:pos x="16" y="8"/>
                </a:cxn>
                <a:cxn ang="0">
                  <a:pos x="18" y="12"/>
                </a:cxn>
                <a:cxn ang="0">
                  <a:pos x="18" y="14"/>
                </a:cxn>
                <a:cxn ang="0">
                  <a:pos x="18" y="20"/>
                </a:cxn>
                <a:cxn ang="0">
                  <a:pos x="8" y="12"/>
                </a:cxn>
                <a:cxn ang="0">
                  <a:pos x="10" y="20"/>
                </a:cxn>
                <a:cxn ang="0">
                  <a:pos x="8" y="22"/>
                </a:cxn>
                <a:cxn ang="0">
                  <a:pos x="6" y="20"/>
                </a:cxn>
                <a:cxn ang="0">
                  <a:pos x="6" y="20"/>
                </a:cxn>
                <a:cxn ang="0">
                  <a:pos x="2" y="12"/>
                </a:cxn>
                <a:cxn ang="0">
                  <a:pos x="0" y="8"/>
                </a:cxn>
                <a:cxn ang="0">
                  <a:pos x="2" y="8"/>
                </a:cxn>
                <a:cxn ang="0">
                  <a:pos x="0" y="4"/>
                </a:cxn>
                <a:cxn ang="0">
                  <a:pos x="0" y="2"/>
                </a:cxn>
                <a:cxn ang="0">
                  <a:pos x="2" y="4"/>
                </a:cxn>
                <a:cxn ang="0">
                  <a:pos x="6" y="0"/>
                </a:cxn>
                <a:cxn ang="0">
                  <a:pos x="12" y="4"/>
                </a:cxn>
                <a:cxn ang="0">
                  <a:pos x="18" y="6"/>
                </a:cxn>
                <a:cxn ang="0">
                  <a:pos x="18" y="6"/>
                </a:cxn>
              </a:cxnLst>
              <a:rect l="0" t="0" r="r" b="b"/>
              <a:pathLst>
                <a:path w="18" h="22">
                  <a:moveTo>
                    <a:pt x="18" y="6"/>
                  </a:moveTo>
                  <a:lnTo>
                    <a:pt x="18" y="10"/>
                  </a:lnTo>
                  <a:lnTo>
                    <a:pt x="16" y="8"/>
                  </a:lnTo>
                  <a:lnTo>
                    <a:pt x="18" y="12"/>
                  </a:lnTo>
                  <a:lnTo>
                    <a:pt x="18" y="14"/>
                  </a:lnTo>
                  <a:lnTo>
                    <a:pt x="18" y="20"/>
                  </a:lnTo>
                  <a:lnTo>
                    <a:pt x="8" y="12"/>
                  </a:lnTo>
                  <a:lnTo>
                    <a:pt x="10" y="20"/>
                  </a:lnTo>
                  <a:lnTo>
                    <a:pt x="8" y="22"/>
                  </a:lnTo>
                  <a:lnTo>
                    <a:pt x="6" y="20"/>
                  </a:lnTo>
                  <a:lnTo>
                    <a:pt x="6" y="20"/>
                  </a:lnTo>
                  <a:lnTo>
                    <a:pt x="2" y="12"/>
                  </a:lnTo>
                  <a:lnTo>
                    <a:pt x="0" y="8"/>
                  </a:lnTo>
                  <a:lnTo>
                    <a:pt x="2" y="8"/>
                  </a:lnTo>
                  <a:lnTo>
                    <a:pt x="0" y="4"/>
                  </a:lnTo>
                  <a:lnTo>
                    <a:pt x="0" y="2"/>
                  </a:lnTo>
                  <a:lnTo>
                    <a:pt x="2" y="4"/>
                  </a:lnTo>
                  <a:lnTo>
                    <a:pt x="6" y="0"/>
                  </a:lnTo>
                  <a:lnTo>
                    <a:pt x="12" y="4"/>
                  </a:lnTo>
                  <a:lnTo>
                    <a:pt x="18" y="6"/>
                  </a:lnTo>
                  <a:lnTo>
                    <a:pt x="18"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1" name="Freeform 775">
              <a:extLst>
                <a:ext uri="{FF2B5EF4-FFF2-40B4-BE49-F238E27FC236}">
                  <a16:creationId xmlns:a16="http://schemas.microsoft.com/office/drawing/2014/main" xmlns="" id="{0F8EAE2F-5594-4D1A-9784-35057DA5A3E2}"/>
                </a:ext>
              </a:extLst>
            </p:cNvPr>
            <p:cNvSpPr>
              <a:spLocks/>
            </p:cNvSpPr>
            <p:nvPr/>
          </p:nvSpPr>
          <p:spPr bwMode="auto">
            <a:xfrm>
              <a:off x="1506538" y="3017838"/>
              <a:ext cx="34925" cy="60325"/>
            </a:xfrm>
            <a:custGeom>
              <a:avLst/>
              <a:gdLst/>
              <a:ahLst/>
              <a:cxnLst>
                <a:cxn ang="0">
                  <a:pos x="12" y="8"/>
                </a:cxn>
                <a:cxn ang="0">
                  <a:pos x="16" y="14"/>
                </a:cxn>
                <a:cxn ang="0">
                  <a:pos x="16" y="16"/>
                </a:cxn>
                <a:cxn ang="0">
                  <a:pos x="20" y="22"/>
                </a:cxn>
                <a:cxn ang="0">
                  <a:pos x="16" y="18"/>
                </a:cxn>
                <a:cxn ang="0">
                  <a:pos x="18" y="22"/>
                </a:cxn>
                <a:cxn ang="0">
                  <a:pos x="22" y="28"/>
                </a:cxn>
                <a:cxn ang="0">
                  <a:pos x="22" y="32"/>
                </a:cxn>
                <a:cxn ang="0">
                  <a:pos x="22" y="32"/>
                </a:cxn>
                <a:cxn ang="0">
                  <a:pos x="22" y="38"/>
                </a:cxn>
                <a:cxn ang="0">
                  <a:pos x="20" y="38"/>
                </a:cxn>
                <a:cxn ang="0">
                  <a:pos x="18" y="32"/>
                </a:cxn>
                <a:cxn ang="0">
                  <a:pos x="16" y="32"/>
                </a:cxn>
                <a:cxn ang="0">
                  <a:pos x="14" y="28"/>
                </a:cxn>
                <a:cxn ang="0">
                  <a:pos x="6" y="24"/>
                </a:cxn>
                <a:cxn ang="0">
                  <a:pos x="10" y="22"/>
                </a:cxn>
                <a:cxn ang="0">
                  <a:pos x="10" y="20"/>
                </a:cxn>
                <a:cxn ang="0">
                  <a:pos x="10" y="18"/>
                </a:cxn>
                <a:cxn ang="0">
                  <a:pos x="4" y="16"/>
                </a:cxn>
                <a:cxn ang="0">
                  <a:pos x="6" y="12"/>
                </a:cxn>
                <a:cxn ang="0">
                  <a:pos x="6" y="6"/>
                </a:cxn>
                <a:cxn ang="0">
                  <a:pos x="0" y="10"/>
                </a:cxn>
                <a:cxn ang="0">
                  <a:pos x="2" y="4"/>
                </a:cxn>
                <a:cxn ang="0">
                  <a:pos x="2" y="0"/>
                </a:cxn>
                <a:cxn ang="0">
                  <a:pos x="6" y="0"/>
                </a:cxn>
                <a:cxn ang="0">
                  <a:pos x="8" y="2"/>
                </a:cxn>
                <a:cxn ang="0">
                  <a:pos x="8" y="6"/>
                </a:cxn>
                <a:cxn ang="0">
                  <a:pos x="12" y="8"/>
                </a:cxn>
                <a:cxn ang="0">
                  <a:pos x="12" y="8"/>
                </a:cxn>
              </a:cxnLst>
              <a:rect l="0" t="0" r="r" b="b"/>
              <a:pathLst>
                <a:path w="22" h="38">
                  <a:moveTo>
                    <a:pt x="12" y="8"/>
                  </a:moveTo>
                  <a:lnTo>
                    <a:pt x="16" y="14"/>
                  </a:lnTo>
                  <a:lnTo>
                    <a:pt x="16" y="16"/>
                  </a:lnTo>
                  <a:lnTo>
                    <a:pt x="20" y="22"/>
                  </a:lnTo>
                  <a:lnTo>
                    <a:pt x="16" y="18"/>
                  </a:lnTo>
                  <a:lnTo>
                    <a:pt x="18" y="22"/>
                  </a:lnTo>
                  <a:lnTo>
                    <a:pt x="22" y="28"/>
                  </a:lnTo>
                  <a:lnTo>
                    <a:pt x="22" y="32"/>
                  </a:lnTo>
                  <a:lnTo>
                    <a:pt x="22" y="32"/>
                  </a:lnTo>
                  <a:lnTo>
                    <a:pt x="22" y="38"/>
                  </a:lnTo>
                  <a:lnTo>
                    <a:pt x="20" y="38"/>
                  </a:lnTo>
                  <a:lnTo>
                    <a:pt x="18" y="32"/>
                  </a:lnTo>
                  <a:lnTo>
                    <a:pt x="16" y="32"/>
                  </a:lnTo>
                  <a:lnTo>
                    <a:pt x="14" y="28"/>
                  </a:lnTo>
                  <a:lnTo>
                    <a:pt x="6" y="24"/>
                  </a:lnTo>
                  <a:lnTo>
                    <a:pt x="10" y="22"/>
                  </a:lnTo>
                  <a:lnTo>
                    <a:pt x="10" y="20"/>
                  </a:lnTo>
                  <a:lnTo>
                    <a:pt x="10" y="18"/>
                  </a:lnTo>
                  <a:lnTo>
                    <a:pt x="4" y="16"/>
                  </a:lnTo>
                  <a:lnTo>
                    <a:pt x="6" y="12"/>
                  </a:lnTo>
                  <a:lnTo>
                    <a:pt x="6" y="6"/>
                  </a:lnTo>
                  <a:lnTo>
                    <a:pt x="0" y="10"/>
                  </a:lnTo>
                  <a:lnTo>
                    <a:pt x="2" y="4"/>
                  </a:lnTo>
                  <a:lnTo>
                    <a:pt x="2" y="0"/>
                  </a:lnTo>
                  <a:lnTo>
                    <a:pt x="6" y="0"/>
                  </a:lnTo>
                  <a:lnTo>
                    <a:pt x="8" y="2"/>
                  </a:lnTo>
                  <a:lnTo>
                    <a:pt x="8" y="6"/>
                  </a:lnTo>
                  <a:lnTo>
                    <a:pt x="12" y="8"/>
                  </a:lnTo>
                  <a:lnTo>
                    <a:pt x="12" y="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2" name="Freeform 776">
              <a:extLst>
                <a:ext uri="{FF2B5EF4-FFF2-40B4-BE49-F238E27FC236}">
                  <a16:creationId xmlns:a16="http://schemas.microsoft.com/office/drawing/2014/main" xmlns="" id="{AC83A4AB-2102-4DCE-9F79-DC99D7C66EFC}"/>
                </a:ext>
              </a:extLst>
            </p:cNvPr>
            <p:cNvSpPr>
              <a:spLocks/>
            </p:cNvSpPr>
            <p:nvPr/>
          </p:nvSpPr>
          <p:spPr bwMode="auto">
            <a:xfrm>
              <a:off x="1547813" y="3033713"/>
              <a:ext cx="19050" cy="28575"/>
            </a:xfrm>
            <a:custGeom>
              <a:avLst/>
              <a:gdLst/>
              <a:ahLst/>
              <a:cxnLst>
                <a:cxn ang="0">
                  <a:pos x="6" y="16"/>
                </a:cxn>
                <a:cxn ang="0">
                  <a:pos x="6" y="14"/>
                </a:cxn>
                <a:cxn ang="0">
                  <a:pos x="8" y="18"/>
                </a:cxn>
                <a:cxn ang="0">
                  <a:pos x="12" y="18"/>
                </a:cxn>
                <a:cxn ang="0">
                  <a:pos x="10" y="14"/>
                </a:cxn>
                <a:cxn ang="0">
                  <a:pos x="10" y="8"/>
                </a:cxn>
                <a:cxn ang="0">
                  <a:pos x="8" y="0"/>
                </a:cxn>
                <a:cxn ang="0">
                  <a:pos x="2" y="2"/>
                </a:cxn>
                <a:cxn ang="0">
                  <a:pos x="2" y="4"/>
                </a:cxn>
                <a:cxn ang="0">
                  <a:pos x="0" y="12"/>
                </a:cxn>
                <a:cxn ang="0">
                  <a:pos x="2" y="14"/>
                </a:cxn>
                <a:cxn ang="0">
                  <a:pos x="4" y="10"/>
                </a:cxn>
                <a:cxn ang="0">
                  <a:pos x="6" y="12"/>
                </a:cxn>
                <a:cxn ang="0">
                  <a:pos x="6" y="8"/>
                </a:cxn>
                <a:cxn ang="0">
                  <a:pos x="6" y="12"/>
                </a:cxn>
                <a:cxn ang="0">
                  <a:pos x="6" y="16"/>
                </a:cxn>
                <a:cxn ang="0">
                  <a:pos x="6" y="16"/>
                </a:cxn>
              </a:cxnLst>
              <a:rect l="0" t="0" r="r" b="b"/>
              <a:pathLst>
                <a:path w="12" h="18">
                  <a:moveTo>
                    <a:pt x="6" y="16"/>
                  </a:moveTo>
                  <a:lnTo>
                    <a:pt x="6" y="14"/>
                  </a:lnTo>
                  <a:lnTo>
                    <a:pt x="8" y="18"/>
                  </a:lnTo>
                  <a:lnTo>
                    <a:pt x="12" y="18"/>
                  </a:lnTo>
                  <a:lnTo>
                    <a:pt x="10" y="14"/>
                  </a:lnTo>
                  <a:lnTo>
                    <a:pt x="10" y="8"/>
                  </a:lnTo>
                  <a:lnTo>
                    <a:pt x="8" y="0"/>
                  </a:lnTo>
                  <a:lnTo>
                    <a:pt x="2" y="2"/>
                  </a:lnTo>
                  <a:lnTo>
                    <a:pt x="2" y="4"/>
                  </a:lnTo>
                  <a:lnTo>
                    <a:pt x="0" y="12"/>
                  </a:lnTo>
                  <a:lnTo>
                    <a:pt x="2" y="14"/>
                  </a:lnTo>
                  <a:lnTo>
                    <a:pt x="4" y="10"/>
                  </a:lnTo>
                  <a:lnTo>
                    <a:pt x="6" y="12"/>
                  </a:lnTo>
                  <a:lnTo>
                    <a:pt x="6" y="8"/>
                  </a:lnTo>
                  <a:lnTo>
                    <a:pt x="6" y="12"/>
                  </a:lnTo>
                  <a:lnTo>
                    <a:pt x="6" y="16"/>
                  </a:lnTo>
                  <a:lnTo>
                    <a:pt x="6"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3" name="Freeform 777">
              <a:extLst>
                <a:ext uri="{FF2B5EF4-FFF2-40B4-BE49-F238E27FC236}">
                  <a16:creationId xmlns:a16="http://schemas.microsoft.com/office/drawing/2014/main" xmlns="" id="{7112876B-73C2-45B5-BBFE-8192875687AF}"/>
                </a:ext>
              </a:extLst>
            </p:cNvPr>
            <p:cNvSpPr>
              <a:spLocks/>
            </p:cNvSpPr>
            <p:nvPr/>
          </p:nvSpPr>
          <p:spPr bwMode="auto">
            <a:xfrm>
              <a:off x="1516063" y="3059113"/>
              <a:ext cx="9525" cy="19050"/>
            </a:xfrm>
            <a:custGeom>
              <a:avLst/>
              <a:gdLst/>
              <a:ahLst/>
              <a:cxnLst>
                <a:cxn ang="0">
                  <a:pos x="4" y="6"/>
                </a:cxn>
                <a:cxn ang="0">
                  <a:pos x="6" y="12"/>
                </a:cxn>
                <a:cxn ang="0">
                  <a:pos x="4" y="12"/>
                </a:cxn>
                <a:cxn ang="0">
                  <a:pos x="2" y="6"/>
                </a:cxn>
                <a:cxn ang="0">
                  <a:pos x="0" y="0"/>
                </a:cxn>
                <a:cxn ang="0">
                  <a:pos x="4" y="6"/>
                </a:cxn>
                <a:cxn ang="0">
                  <a:pos x="4" y="6"/>
                </a:cxn>
              </a:cxnLst>
              <a:rect l="0" t="0" r="r" b="b"/>
              <a:pathLst>
                <a:path w="6" h="12">
                  <a:moveTo>
                    <a:pt x="4" y="6"/>
                  </a:moveTo>
                  <a:lnTo>
                    <a:pt x="6" y="12"/>
                  </a:lnTo>
                  <a:lnTo>
                    <a:pt x="4" y="12"/>
                  </a:lnTo>
                  <a:lnTo>
                    <a:pt x="2" y="6"/>
                  </a:lnTo>
                  <a:lnTo>
                    <a:pt x="0" y="0"/>
                  </a:lnTo>
                  <a:lnTo>
                    <a:pt x="4" y="6"/>
                  </a:lnTo>
                  <a:lnTo>
                    <a:pt x="4"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4" name="Freeform 778">
              <a:extLst>
                <a:ext uri="{FF2B5EF4-FFF2-40B4-BE49-F238E27FC236}">
                  <a16:creationId xmlns:a16="http://schemas.microsoft.com/office/drawing/2014/main" xmlns="" id="{B62E2AC9-418F-42EF-AA4F-A9FBD35FB581}"/>
                </a:ext>
              </a:extLst>
            </p:cNvPr>
            <p:cNvSpPr>
              <a:spLocks/>
            </p:cNvSpPr>
            <p:nvPr/>
          </p:nvSpPr>
          <p:spPr bwMode="auto">
            <a:xfrm>
              <a:off x="1550988" y="3059113"/>
              <a:ext cx="6350" cy="9525"/>
            </a:xfrm>
            <a:custGeom>
              <a:avLst/>
              <a:gdLst/>
              <a:ahLst/>
              <a:cxnLst>
                <a:cxn ang="0">
                  <a:pos x="0" y="0"/>
                </a:cxn>
                <a:cxn ang="0">
                  <a:pos x="4" y="6"/>
                </a:cxn>
                <a:cxn ang="0">
                  <a:pos x="0" y="2"/>
                </a:cxn>
                <a:cxn ang="0">
                  <a:pos x="0" y="0"/>
                </a:cxn>
                <a:cxn ang="0">
                  <a:pos x="0" y="0"/>
                </a:cxn>
              </a:cxnLst>
              <a:rect l="0" t="0" r="r" b="b"/>
              <a:pathLst>
                <a:path w="4" h="6">
                  <a:moveTo>
                    <a:pt x="0" y="0"/>
                  </a:moveTo>
                  <a:lnTo>
                    <a:pt x="4" y="6"/>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5" name="Freeform 779">
              <a:extLst>
                <a:ext uri="{FF2B5EF4-FFF2-40B4-BE49-F238E27FC236}">
                  <a16:creationId xmlns:a16="http://schemas.microsoft.com/office/drawing/2014/main" xmlns="" id="{09CDD97F-0F7F-4AE7-A242-2AEADF622DE8}"/>
                </a:ext>
              </a:extLst>
            </p:cNvPr>
            <p:cNvSpPr>
              <a:spLocks/>
            </p:cNvSpPr>
            <p:nvPr/>
          </p:nvSpPr>
          <p:spPr bwMode="auto">
            <a:xfrm>
              <a:off x="1519238" y="3100388"/>
              <a:ext cx="28575" cy="34925"/>
            </a:xfrm>
            <a:custGeom>
              <a:avLst/>
              <a:gdLst/>
              <a:ahLst/>
              <a:cxnLst>
                <a:cxn ang="0">
                  <a:pos x="14" y="2"/>
                </a:cxn>
                <a:cxn ang="0">
                  <a:pos x="18" y="0"/>
                </a:cxn>
                <a:cxn ang="0">
                  <a:pos x="18" y="4"/>
                </a:cxn>
                <a:cxn ang="0">
                  <a:pos x="16" y="18"/>
                </a:cxn>
                <a:cxn ang="0">
                  <a:pos x="14" y="20"/>
                </a:cxn>
                <a:cxn ang="0">
                  <a:pos x="12" y="20"/>
                </a:cxn>
                <a:cxn ang="0">
                  <a:pos x="10" y="22"/>
                </a:cxn>
                <a:cxn ang="0">
                  <a:pos x="8" y="18"/>
                </a:cxn>
                <a:cxn ang="0">
                  <a:pos x="10" y="16"/>
                </a:cxn>
                <a:cxn ang="0">
                  <a:pos x="10" y="14"/>
                </a:cxn>
                <a:cxn ang="0">
                  <a:pos x="4" y="12"/>
                </a:cxn>
                <a:cxn ang="0">
                  <a:pos x="0" y="4"/>
                </a:cxn>
                <a:cxn ang="0">
                  <a:pos x="0" y="0"/>
                </a:cxn>
                <a:cxn ang="0">
                  <a:pos x="6" y="0"/>
                </a:cxn>
                <a:cxn ang="0">
                  <a:pos x="6" y="4"/>
                </a:cxn>
                <a:cxn ang="0">
                  <a:pos x="10" y="0"/>
                </a:cxn>
                <a:cxn ang="0">
                  <a:pos x="12" y="8"/>
                </a:cxn>
                <a:cxn ang="0">
                  <a:pos x="6" y="10"/>
                </a:cxn>
                <a:cxn ang="0">
                  <a:pos x="10" y="12"/>
                </a:cxn>
                <a:cxn ang="0">
                  <a:pos x="14" y="2"/>
                </a:cxn>
                <a:cxn ang="0">
                  <a:pos x="14" y="2"/>
                </a:cxn>
              </a:cxnLst>
              <a:rect l="0" t="0" r="r" b="b"/>
              <a:pathLst>
                <a:path w="18" h="22">
                  <a:moveTo>
                    <a:pt x="14" y="2"/>
                  </a:moveTo>
                  <a:lnTo>
                    <a:pt x="18" y="0"/>
                  </a:lnTo>
                  <a:lnTo>
                    <a:pt x="18" y="4"/>
                  </a:lnTo>
                  <a:lnTo>
                    <a:pt x="16" y="18"/>
                  </a:lnTo>
                  <a:lnTo>
                    <a:pt x="14" y="20"/>
                  </a:lnTo>
                  <a:lnTo>
                    <a:pt x="12" y="20"/>
                  </a:lnTo>
                  <a:lnTo>
                    <a:pt x="10" y="22"/>
                  </a:lnTo>
                  <a:lnTo>
                    <a:pt x="8" y="18"/>
                  </a:lnTo>
                  <a:lnTo>
                    <a:pt x="10" y="16"/>
                  </a:lnTo>
                  <a:lnTo>
                    <a:pt x="10" y="14"/>
                  </a:lnTo>
                  <a:lnTo>
                    <a:pt x="4" y="12"/>
                  </a:lnTo>
                  <a:lnTo>
                    <a:pt x="0" y="4"/>
                  </a:lnTo>
                  <a:lnTo>
                    <a:pt x="0" y="0"/>
                  </a:lnTo>
                  <a:lnTo>
                    <a:pt x="6" y="0"/>
                  </a:lnTo>
                  <a:lnTo>
                    <a:pt x="6" y="4"/>
                  </a:lnTo>
                  <a:lnTo>
                    <a:pt x="10" y="0"/>
                  </a:lnTo>
                  <a:lnTo>
                    <a:pt x="12" y="8"/>
                  </a:lnTo>
                  <a:lnTo>
                    <a:pt x="6" y="10"/>
                  </a:lnTo>
                  <a:lnTo>
                    <a:pt x="10" y="12"/>
                  </a:lnTo>
                  <a:lnTo>
                    <a:pt x="14" y="2"/>
                  </a:lnTo>
                  <a:lnTo>
                    <a:pt x="14"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6" name="Freeform 780">
              <a:extLst>
                <a:ext uri="{FF2B5EF4-FFF2-40B4-BE49-F238E27FC236}">
                  <a16:creationId xmlns:a16="http://schemas.microsoft.com/office/drawing/2014/main" xmlns="" id="{F22C8930-6E76-4098-89F0-20E8580D4EB2}"/>
                </a:ext>
              </a:extLst>
            </p:cNvPr>
            <p:cNvSpPr>
              <a:spLocks/>
            </p:cNvSpPr>
            <p:nvPr/>
          </p:nvSpPr>
          <p:spPr bwMode="auto">
            <a:xfrm>
              <a:off x="1535113" y="3132138"/>
              <a:ext cx="25400" cy="38100"/>
            </a:xfrm>
            <a:custGeom>
              <a:avLst/>
              <a:gdLst/>
              <a:ahLst/>
              <a:cxnLst>
                <a:cxn ang="0">
                  <a:pos x="4" y="12"/>
                </a:cxn>
                <a:cxn ang="0">
                  <a:pos x="4" y="6"/>
                </a:cxn>
                <a:cxn ang="0">
                  <a:pos x="2" y="8"/>
                </a:cxn>
                <a:cxn ang="0">
                  <a:pos x="0" y="8"/>
                </a:cxn>
                <a:cxn ang="0">
                  <a:pos x="2" y="4"/>
                </a:cxn>
                <a:cxn ang="0">
                  <a:pos x="0" y="4"/>
                </a:cxn>
                <a:cxn ang="0">
                  <a:pos x="8" y="0"/>
                </a:cxn>
                <a:cxn ang="0">
                  <a:pos x="10" y="4"/>
                </a:cxn>
                <a:cxn ang="0">
                  <a:pos x="6" y="4"/>
                </a:cxn>
                <a:cxn ang="0">
                  <a:pos x="10" y="6"/>
                </a:cxn>
                <a:cxn ang="0">
                  <a:pos x="6" y="8"/>
                </a:cxn>
                <a:cxn ang="0">
                  <a:pos x="6" y="12"/>
                </a:cxn>
                <a:cxn ang="0">
                  <a:pos x="12" y="18"/>
                </a:cxn>
                <a:cxn ang="0">
                  <a:pos x="16" y="24"/>
                </a:cxn>
                <a:cxn ang="0">
                  <a:pos x="4" y="12"/>
                </a:cxn>
                <a:cxn ang="0">
                  <a:pos x="4" y="12"/>
                </a:cxn>
              </a:cxnLst>
              <a:rect l="0" t="0" r="r" b="b"/>
              <a:pathLst>
                <a:path w="16" h="24">
                  <a:moveTo>
                    <a:pt x="4" y="12"/>
                  </a:moveTo>
                  <a:lnTo>
                    <a:pt x="4" y="6"/>
                  </a:lnTo>
                  <a:lnTo>
                    <a:pt x="2" y="8"/>
                  </a:lnTo>
                  <a:lnTo>
                    <a:pt x="0" y="8"/>
                  </a:lnTo>
                  <a:lnTo>
                    <a:pt x="2" y="4"/>
                  </a:lnTo>
                  <a:lnTo>
                    <a:pt x="0" y="4"/>
                  </a:lnTo>
                  <a:lnTo>
                    <a:pt x="8" y="0"/>
                  </a:lnTo>
                  <a:lnTo>
                    <a:pt x="10" y="4"/>
                  </a:lnTo>
                  <a:lnTo>
                    <a:pt x="6" y="4"/>
                  </a:lnTo>
                  <a:lnTo>
                    <a:pt x="10" y="6"/>
                  </a:lnTo>
                  <a:lnTo>
                    <a:pt x="6" y="8"/>
                  </a:lnTo>
                  <a:lnTo>
                    <a:pt x="6" y="12"/>
                  </a:lnTo>
                  <a:lnTo>
                    <a:pt x="12" y="18"/>
                  </a:lnTo>
                  <a:lnTo>
                    <a:pt x="16" y="24"/>
                  </a:lnTo>
                  <a:lnTo>
                    <a:pt x="4" y="12"/>
                  </a:lnTo>
                  <a:lnTo>
                    <a:pt x="4" y="1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7" name="Freeform 781">
              <a:extLst>
                <a:ext uri="{FF2B5EF4-FFF2-40B4-BE49-F238E27FC236}">
                  <a16:creationId xmlns:a16="http://schemas.microsoft.com/office/drawing/2014/main" xmlns="" id="{F2D1B917-0660-4294-A54E-8B9C5D0F70B4}"/>
                </a:ext>
              </a:extLst>
            </p:cNvPr>
            <p:cNvSpPr>
              <a:spLocks/>
            </p:cNvSpPr>
            <p:nvPr/>
          </p:nvSpPr>
          <p:spPr bwMode="auto">
            <a:xfrm>
              <a:off x="1573213" y="3103563"/>
              <a:ext cx="6350" cy="6350"/>
            </a:xfrm>
            <a:custGeom>
              <a:avLst/>
              <a:gdLst/>
              <a:ahLst/>
              <a:cxnLst>
                <a:cxn ang="0">
                  <a:pos x="0" y="2"/>
                </a:cxn>
                <a:cxn ang="0">
                  <a:pos x="2" y="0"/>
                </a:cxn>
                <a:cxn ang="0">
                  <a:pos x="4" y="2"/>
                </a:cxn>
                <a:cxn ang="0">
                  <a:pos x="2" y="4"/>
                </a:cxn>
                <a:cxn ang="0">
                  <a:pos x="0" y="2"/>
                </a:cxn>
                <a:cxn ang="0">
                  <a:pos x="0" y="2"/>
                </a:cxn>
              </a:cxnLst>
              <a:rect l="0" t="0" r="r" b="b"/>
              <a:pathLst>
                <a:path w="4" h="4">
                  <a:moveTo>
                    <a:pt x="0" y="2"/>
                  </a:moveTo>
                  <a:lnTo>
                    <a:pt x="2" y="0"/>
                  </a:lnTo>
                  <a:lnTo>
                    <a:pt x="4" y="2"/>
                  </a:lnTo>
                  <a:lnTo>
                    <a:pt x="2"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8" name="Freeform 782">
              <a:extLst>
                <a:ext uri="{FF2B5EF4-FFF2-40B4-BE49-F238E27FC236}">
                  <a16:creationId xmlns:a16="http://schemas.microsoft.com/office/drawing/2014/main" xmlns="" id="{0D48C226-8EAA-4AC9-BC33-88DAC11EB622}"/>
                </a:ext>
              </a:extLst>
            </p:cNvPr>
            <p:cNvSpPr>
              <a:spLocks/>
            </p:cNvSpPr>
            <p:nvPr/>
          </p:nvSpPr>
          <p:spPr bwMode="auto">
            <a:xfrm>
              <a:off x="1573213" y="3119438"/>
              <a:ext cx="15875" cy="15875"/>
            </a:xfrm>
            <a:custGeom>
              <a:avLst/>
              <a:gdLst/>
              <a:ahLst/>
              <a:cxnLst>
                <a:cxn ang="0">
                  <a:pos x="0" y="0"/>
                </a:cxn>
                <a:cxn ang="0">
                  <a:pos x="8" y="2"/>
                </a:cxn>
                <a:cxn ang="0">
                  <a:pos x="10" y="10"/>
                </a:cxn>
                <a:cxn ang="0">
                  <a:pos x="0" y="0"/>
                </a:cxn>
                <a:cxn ang="0">
                  <a:pos x="0" y="0"/>
                </a:cxn>
              </a:cxnLst>
              <a:rect l="0" t="0" r="r" b="b"/>
              <a:pathLst>
                <a:path w="10" h="10">
                  <a:moveTo>
                    <a:pt x="0" y="0"/>
                  </a:moveTo>
                  <a:lnTo>
                    <a:pt x="8" y="2"/>
                  </a:lnTo>
                  <a:lnTo>
                    <a:pt x="10" y="1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09" name="Freeform 783">
              <a:extLst>
                <a:ext uri="{FF2B5EF4-FFF2-40B4-BE49-F238E27FC236}">
                  <a16:creationId xmlns:a16="http://schemas.microsoft.com/office/drawing/2014/main" xmlns="" id="{5D2AC6E6-83DB-40AB-B9BD-204946F9C34D}"/>
                </a:ext>
              </a:extLst>
            </p:cNvPr>
            <p:cNvSpPr>
              <a:spLocks/>
            </p:cNvSpPr>
            <p:nvPr/>
          </p:nvSpPr>
          <p:spPr bwMode="auto">
            <a:xfrm>
              <a:off x="1579563" y="3109913"/>
              <a:ext cx="15875" cy="25400"/>
            </a:xfrm>
            <a:custGeom>
              <a:avLst/>
              <a:gdLst/>
              <a:ahLst/>
              <a:cxnLst>
                <a:cxn ang="0">
                  <a:pos x="6" y="6"/>
                </a:cxn>
                <a:cxn ang="0">
                  <a:pos x="10" y="10"/>
                </a:cxn>
                <a:cxn ang="0">
                  <a:pos x="10" y="16"/>
                </a:cxn>
                <a:cxn ang="0">
                  <a:pos x="4" y="2"/>
                </a:cxn>
                <a:cxn ang="0">
                  <a:pos x="0" y="0"/>
                </a:cxn>
                <a:cxn ang="0">
                  <a:pos x="2" y="0"/>
                </a:cxn>
                <a:cxn ang="0">
                  <a:pos x="6" y="6"/>
                </a:cxn>
                <a:cxn ang="0">
                  <a:pos x="6" y="6"/>
                </a:cxn>
              </a:cxnLst>
              <a:rect l="0" t="0" r="r" b="b"/>
              <a:pathLst>
                <a:path w="10" h="16">
                  <a:moveTo>
                    <a:pt x="6" y="6"/>
                  </a:moveTo>
                  <a:lnTo>
                    <a:pt x="10" y="10"/>
                  </a:lnTo>
                  <a:lnTo>
                    <a:pt x="10" y="16"/>
                  </a:lnTo>
                  <a:lnTo>
                    <a:pt x="4" y="2"/>
                  </a:lnTo>
                  <a:lnTo>
                    <a:pt x="0" y="0"/>
                  </a:lnTo>
                  <a:lnTo>
                    <a:pt x="2" y="0"/>
                  </a:lnTo>
                  <a:lnTo>
                    <a:pt x="6" y="6"/>
                  </a:lnTo>
                  <a:lnTo>
                    <a:pt x="6"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0" name="Freeform 784">
              <a:extLst>
                <a:ext uri="{FF2B5EF4-FFF2-40B4-BE49-F238E27FC236}">
                  <a16:creationId xmlns:a16="http://schemas.microsoft.com/office/drawing/2014/main" xmlns="" id="{A394DF4B-B4F4-4EF1-A8F3-8B7FBF056F0F}"/>
                </a:ext>
              </a:extLst>
            </p:cNvPr>
            <p:cNvSpPr>
              <a:spLocks/>
            </p:cNvSpPr>
            <p:nvPr/>
          </p:nvSpPr>
          <p:spPr bwMode="auto">
            <a:xfrm>
              <a:off x="1601788" y="3144838"/>
              <a:ext cx="6350" cy="12700"/>
            </a:xfrm>
            <a:custGeom>
              <a:avLst/>
              <a:gdLst/>
              <a:ahLst/>
              <a:cxnLst>
                <a:cxn ang="0">
                  <a:pos x="0" y="0"/>
                </a:cxn>
                <a:cxn ang="0">
                  <a:pos x="4" y="8"/>
                </a:cxn>
                <a:cxn ang="0">
                  <a:pos x="0" y="2"/>
                </a:cxn>
                <a:cxn ang="0">
                  <a:pos x="0" y="0"/>
                </a:cxn>
                <a:cxn ang="0">
                  <a:pos x="0" y="0"/>
                </a:cxn>
              </a:cxnLst>
              <a:rect l="0" t="0" r="r" b="b"/>
              <a:pathLst>
                <a:path w="4" h="8">
                  <a:moveTo>
                    <a:pt x="0" y="0"/>
                  </a:moveTo>
                  <a:lnTo>
                    <a:pt x="4" y="8"/>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1" name="Freeform 785">
              <a:extLst>
                <a:ext uri="{FF2B5EF4-FFF2-40B4-BE49-F238E27FC236}">
                  <a16:creationId xmlns:a16="http://schemas.microsoft.com/office/drawing/2014/main" xmlns="" id="{63CFD050-8396-4869-B416-89BD24076A48}"/>
                </a:ext>
              </a:extLst>
            </p:cNvPr>
            <p:cNvSpPr>
              <a:spLocks/>
            </p:cNvSpPr>
            <p:nvPr/>
          </p:nvSpPr>
          <p:spPr bwMode="auto">
            <a:xfrm>
              <a:off x="750888" y="3122613"/>
              <a:ext cx="25400" cy="25400"/>
            </a:xfrm>
            <a:custGeom>
              <a:avLst/>
              <a:gdLst/>
              <a:ahLst/>
              <a:cxnLst>
                <a:cxn ang="0">
                  <a:pos x="0" y="16"/>
                </a:cxn>
                <a:cxn ang="0">
                  <a:pos x="6" y="6"/>
                </a:cxn>
                <a:cxn ang="0">
                  <a:pos x="10" y="4"/>
                </a:cxn>
                <a:cxn ang="0">
                  <a:pos x="10" y="2"/>
                </a:cxn>
                <a:cxn ang="0">
                  <a:pos x="16" y="0"/>
                </a:cxn>
                <a:cxn ang="0">
                  <a:pos x="16" y="4"/>
                </a:cxn>
                <a:cxn ang="0">
                  <a:pos x="0" y="16"/>
                </a:cxn>
                <a:cxn ang="0">
                  <a:pos x="0" y="16"/>
                </a:cxn>
              </a:cxnLst>
              <a:rect l="0" t="0" r="r" b="b"/>
              <a:pathLst>
                <a:path w="16" h="16">
                  <a:moveTo>
                    <a:pt x="0" y="16"/>
                  </a:moveTo>
                  <a:lnTo>
                    <a:pt x="6" y="6"/>
                  </a:lnTo>
                  <a:lnTo>
                    <a:pt x="10" y="4"/>
                  </a:lnTo>
                  <a:lnTo>
                    <a:pt x="10" y="2"/>
                  </a:lnTo>
                  <a:lnTo>
                    <a:pt x="16" y="0"/>
                  </a:lnTo>
                  <a:lnTo>
                    <a:pt x="16" y="4"/>
                  </a:lnTo>
                  <a:lnTo>
                    <a:pt x="0" y="16"/>
                  </a:lnTo>
                  <a:lnTo>
                    <a:pt x="0"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2" name="Freeform 786">
              <a:extLst>
                <a:ext uri="{FF2B5EF4-FFF2-40B4-BE49-F238E27FC236}">
                  <a16:creationId xmlns:a16="http://schemas.microsoft.com/office/drawing/2014/main" xmlns="" id="{2A35BDAE-C8B9-4866-B261-DED8A4B6D044}"/>
                </a:ext>
              </a:extLst>
            </p:cNvPr>
            <p:cNvSpPr>
              <a:spLocks/>
            </p:cNvSpPr>
            <p:nvPr/>
          </p:nvSpPr>
          <p:spPr bwMode="auto">
            <a:xfrm>
              <a:off x="779463" y="3103563"/>
              <a:ext cx="31750" cy="25400"/>
            </a:xfrm>
            <a:custGeom>
              <a:avLst/>
              <a:gdLst/>
              <a:ahLst/>
              <a:cxnLst>
                <a:cxn ang="0">
                  <a:pos x="2" y="16"/>
                </a:cxn>
                <a:cxn ang="0">
                  <a:pos x="0" y="16"/>
                </a:cxn>
                <a:cxn ang="0">
                  <a:pos x="6" y="14"/>
                </a:cxn>
                <a:cxn ang="0">
                  <a:pos x="10" y="8"/>
                </a:cxn>
                <a:cxn ang="0">
                  <a:pos x="12" y="8"/>
                </a:cxn>
                <a:cxn ang="0">
                  <a:pos x="10" y="6"/>
                </a:cxn>
                <a:cxn ang="0">
                  <a:pos x="10" y="2"/>
                </a:cxn>
                <a:cxn ang="0">
                  <a:pos x="14" y="2"/>
                </a:cxn>
                <a:cxn ang="0">
                  <a:pos x="16" y="4"/>
                </a:cxn>
                <a:cxn ang="0">
                  <a:pos x="18" y="0"/>
                </a:cxn>
                <a:cxn ang="0">
                  <a:pos x="20" y="2"/>
                </a:cxn>
                <a:cxn ang="0">
                  <a:pos x="16" y="8"/>
                </a:cxn>
                <a:cxn ang="0">
                  <a:pos x="18" y="8"/>
                </a:cxn>
                <a:cxn ang="0">
                  <a:pos x="12" y="14"/>
                </a:cxn>
                <a:cxn ang="0">
                  <a:pos x="2" y="16"/>
                </a:cxn>
                <a:cxn ang="0">
                  <a:pos x="2" y="16"/>
                </a:cxn>
              </a:cxnLst>
              <a:rect l="0" t="0" r="r" b="b"/>
              <a:pathLst>
                <a:path w="20" h="16">
                  <a:moveTo>
                    <a:pt x="2" y="16"/>
                  </a:moveTo>
                  <a:lnTo>
                    <a:pt x="0" y="16"/>
                  </a:lnTo>
                  <a:lnTo>
                    <a:pt x="6" y="14"/>
                  </a:lnTo>
                  <a:lnTo>
                    <a:pt x="10" y="8"/>
                  </a:lnTo>
                  <a:lnTo>
                    <a:pt x="12" y="8"/>
                  </a:lnTo>
                  <a:lnTo>
                    <a:pt x="10" y="6"/>
                  </a:lnTo>
                  <a:lnTo>
                    <a:pt x="10" y="2"/>
                  </a:lnTo>
                  <a:lnTo>
                    <a:pt x="14" y="2"/>
                  </a:lnTo>
                  <a:lnTo>
                    <a:pt x="16" y="4"/>
                  </a:lnTo>
                  <a:lnTo>
                    <a:pt x="18" y="0"/>
                  </a:lnTo>
                  <a:lnTo>
                    <a:pt x="20" y="2"/>
                  </a:lnTo>
                  <a:lnTo>
                    <a:pt x="16" y="8"/>
                  </a:lnTo>
                  <a:lnTo>
                    <a:pt x="18" y="8"/>
                  </a:lnTo>
                  <a:lnTo>
                    <a:pt x="12" y="14"/>
                  </a:lnTo>
                  <a:lnTo>
                    <a:pt x="2" y="16"/>
                  </a:lnTo>
                  <a:lnTo>
                    <a:pt x="2"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3" name="Freeform 787">
              <a:extLst>
                <a:ext uri="{FF2B5EF4-FFF2-40B4-BE49-F238E27FC236}">
                  <a16:creationId xmlns:a16="http://schemas.microsoft.com/office/drawing/2014/main" xmlns="" id="{0EEE24B5-794A-4563-901C-10E8C1F3D380}"/>
                </a:ext>
              </a:extLst>
            </p:cNvPr>
            <p:cNvSpPr>
              <a:spLocks/>
            </p:cNvSpPr>
            <p:nvPr/>
          </p:nvSpPr>
          <p:spPr bwMode="auto">
            <a:xfrm>
              <a:off x="817563" y="3097213"/>
              <a:ext cx="6350" cy="6350"/>
            </a:xfrm>
            <a:custGeom>
              <a:avLst/>
              <a:gdLst/>
              <a:ahLst/>
              <a:cxnLst>
                <a:cxn ang="0">
                  <a:pos x="0" y="0"/>
                </a:cxn>
                <a:cxn ang="0">
                  <a:pos x="4" y="2"/>
                </a:cxn>
                <a:cxn ang="0">
                  <a:pos x="0" y="4"/>
                </a:cxn>
                <a:cxn ang="0">
                  <a:pos x="0" y="0"/>
                </a:cxn>
                <a:cxn ang="0">
                  <a:pos x="0" y="0"/>
                </a:cxn>
                <a:cxn ang="0">
                  <a:pos x="0" y="0"/>
                </a:cxn>
              </a:cxnLst>
              <a:rect l="0" t="0" r="r" b="b"/>
              <a:pathLst>
                <a:path w="4" h="4">
                  <a:moveTo>
                    <a:pt x="0" y="0"/>
                  </a:moveTo>
                  <a:lnTo>
                    <a:pt x="4" y="2"/>
                  </a:lnTo>
                  <a:lnTo>
                    <a:pt x="0" y="4"/>
                  </a:lnTo>
                  <a:lnTo>
                    <a:pt x="0" y="0"/>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4" name="Freeform 788">
              <a:extLst>
                <a:ext uri="{FF2B5EF4-FFF2-40B4-BE49-F238E27FC236}">
                  <a16:creationId xmlns:a16="http://schemas.microsoft.com/office/drawing/2014/main" xmlns="" id="{4EC02C0F-5DF8-438B-A38C-232033EB996D}"/>
                </a:ext>
              </a:extLst>
            </p:cNvPr>
            <p:cNvSpPr>
              <a:spLocks/>
            </p:cNvSpPr>
            <p:nvPr/>
          </p:nvSpPr>
          <p:spPr bwMode="auto">
            <a:xfrm>
              <a:off x="887413" y="3087688"/>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5" name="Freeform 789">
              <a:extLst>
                <a:ext uri="{FF2B5EF4-FFF2-40B4-BE49-F238E27FC236}">
                  <a16:creationId xmlns:a16="http://schemas.microsoft.com/office/drawing/2014/main" xmlns="" id="{43029B85-D9B2-475C-98C4-1D3F868A54A0}"/>
                </a:ext>
              </a:extLst>
            </p:cNvPr>
            <p:cNvSpPr>
              <a:spLocks/>
            </p:cNvSpPr>
            <p:nvPr/>
          </p:nvSpPr>
          <p:spPr bwMode="auto">
            <a:xfrm>
              <a:off x="928688" y="3052763"/>
              <a:ext cx="6350" cy="9525"/>
            </a:xfrm>
            <a:custGeom>
              <a:avLst/>
              <a:gdLst/>
              <a:ahLst/>
              <a:cxnLst>
                <a:cxn ang="0">
                  <a:pos x="2" y="2"/>
                </a:cxn>
                <a:cxn ang="0">
                  <a:pos x="2" y="0"/>
                </a:cxn>
                <a:cxn ang="0">
                  <a:pos x="4" y="2"/>
                </a:cxn>
                <a:cxn ang="0">
                  <a:pos x="4" y="6"/>
                </a:cxn>
                <a:cxn ang="0">
                  <a:pos x="0" y="6"/>
                </a:cxn>
                <a:cxn ang="0">
                  <a:pos x="0" y="0"/>
                </a:cxn>
                <a:cxn ang="0">
                  <a:pos x="2" y="2"/>
                </a:cxn>
                <a:cxn ang="0">
                  <a:pos x="2" y="2"/>
                </a:cxn>
              </a:cxnLst>
              <a:rect l="0" t="0" r="r" b="b"/>
              <a:pathLst>
                <a:path w="4" h="6">
                  <a:moveTo>
                    <a:pt x="2" y="2"/>
                  </a:moveTo>
                  <a:lnTo>
                    <a:pt x="2" y="0"/>
                  </a:lnTo>
                  <a:lnTo>
                    <a:pt x="4" y="2"/>
                  </a:lnTo>
                  <a:lnTo>
                    <a:pt x="4" y="6"/>
                  </a:lnTo>
                  <a:lnTo>
                    <a:pt x="0" y="6"/>
                  </a:lnTo>
                  <a:lnTo>
                    <a:pt x="0"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6" name="Freeform 790">
              <a:extLst>
                <a:ext uri="{FF2B5EF4-FFF2-40B4-BE49-F238E27FC236}">
                  <a16:creationId xmlns:a16="http://schemas.microsoft.com/office/drawing/2014/main" xmlns="" id="{CE80F35E-ABEB-4EFD-9864-195CA3074270}"/>
                </a:ext>
              </a:extLst>
            </p:cNvPr>
            <p:cNvSpPr>
              <a:spLocks/>
            </p:cNvSpPr>
            <p:nvPr/>
          </p:nvSpPr>
          <p:spPr bwMode="auto">
            <a:xfrm>
              <a:off x="1058863" y="3008313"/>
              <a:ext cx="3175" cy="6350"/>
            </a:xfrm>
            <a:custGeom>
              <a:avLst/>
              <a:gdLst/>
              <a:ahLst/>
              <a:cxnLst>
                <a:cxn ang="0">
                  <a:pos x="0" y="2"/>
                </a:cxn>
                <a:cxn ang="0">
                  <a:pos x="2" y="0"/>
                </a:cxn>
                <a:cxn ang="0">
                  <a:pos x="2" y="2"/>
                </a:cxn>
                <a:cxn ang="0">
                  <a:pos x="0" y="4"/>
                </a:cxn>
                <a:cxn ang="0">
                  <a:pos x="0" y="2"/>
                </a:cxn>
                <a:cxn ang="0">
                  <a:pos x="0" y="2"/>
                </a:cxn>
              </a:cxnLst>
              <a:rect l="0" t="0" r="r" b="b"/>
              <a:pathLst>
                <a:path w="2" h="4">
                  <a:moveTo>
                    <a:pt x="0" y="2"/>
                  </a:moveTo>
                  <a:lnTo>
                    <a:pt x="2" y="0"/>
                  </a:lnTo>
                  <a:lnTo>
                    <a:pt x="2" y="2"/>
                  </a:lnTo>
                  <a:lnTo>
                    <a:pt x="0" y="4"/>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7" name="Freeform 791">
              <a:extLst>
                <a:ext uri="{FF2B5EF4-FFF2-40B4-BE49-F238E27FC236}">
                  <a16:creationId xmlns:a16="http://schemas.microsoft.com/office/drawing/2014/main" xmlns="" id="{042AD237-B961-4D2F-A162-9C28E3ECF765}"/>
                </a:ext>
              </a:extLst>
            </p:cNvPr>
            <p:cNvSpPr>
              <a:spLocks/>
            </p:cNvSpPr>
            <p:nvPr/>
          </p:nvSpPr>
          <p:spPr bwMode="auto">
            <a:xfrm>
              <a:off x="1068388" y="3008313"/>
              <a:ext cx="3175" cy="3175"/>
            </a:xfrm>
            <a:custGeom>
              <a:avLst/>
              <a:gdLst/>
              <a:ahLst/>
              <a:cxnLst>
                <a:cxn ang="0">
                  <a:pos x="2" y="2"/>
                </a:cxn>
                <a:cxn ang="0">
                  <a:pos x="0" y="2"/>
                </a:cxn>
                <a:cxn ang="0">
                  <a:pos x="2" y="0"/>
                </a:cxn>
                <a:cxn ang="0">
                  <a:pos x="2" y="2"/>
                </a:cxn>
                <a:cxn ang="0">
                  <a:pos x="2" y="2"/>
                </a:cxn>
              </a:cxnLst>
              <a:rect l="0" t="0" r="r" b="b"/>
              <a:pathLst>
                <a:path w="2" h="2">
                  <a:moveTo>
                    <a:pt x="2" y="2"/>
                  </a:moveTo>
                  <a:lnTo>
                    <a:pt x="0" y="2"/>
                  </a:lnTo>
                  <a:lnTo>
                    <a:pt x="2"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8" name="Freeform 792">
              <a:extLst>
                <a:ext uri="{FF2B5EF4-FFF2-40B4-BE49-F238E27FC236}">
                  <a16:creationId xmlns:a16="http://schemas.microsoft.com/office/drawing/2014/main" xmlns="" id="{2D2755E5-B639-40F1-A3D9-5F69BC84851F}"/>
                </a:ext>
              </a:extLst>
            </p:cNvPr>
            <p:cNvSpPr>
              <a:spLocks/>
            </p:cNvSpPr>
            <p:nvPr/>
          </p:nvSpPr>
          <p:spPr bwMode="auto">
            <a:xfrm>
              <a:off x="1058863" y="2954338"/>
              <a:ext cx="53975" cy="47625"/>
            </a:xfrm>
            <a:custGeom>
              <a:avLst/>
              <a:gdLst/>
              <a:ahLst/>
              <a:cxnLst>
                <a:cxn ang="0">
                  <a:pos x="0" y="16"/>
                </a:cxn>
                <a:cxn ang="0">
                  <a:pos x="4" y="10"/>
                </a:cxn>
                <a:cxn ang="0">
                  <a:pos x="8" y="8"/>
                </a:cxn>
                <a:cxn ang="0">
                  <a:pos x="10" y="8"/>
                </a:cxn>
                <a:cxn ang="0">
                  <a:pos x="8" y="10"/>
                </a:cxn>
                <a:cxn ang="0">
                  <a:pos x="10" y="14"/>
                </a:cxn>
                <a:cxn ang="0">
                  <a:pos x="12" y="14"/>
                </a:cxn>
                <a:cxn ang="0">
                  <a:pos x="12" y="10"/>
                </a:cxn>
                <a:cxn ang="0">
                  <a:pos x="14" y="8"/>
                </a:cxn>
                <a:cxn ang="0">
                  <a:pos x="12" y="4"/>
                </a:cxn>
                <a:cxn ang="0">
                  <a:pos x="12" y="2"/>
                </a:cxn>
                <a:cxn ang="0">
                  <a:pos x="14" y="2"/>
                </a:cxn>
                <a:cxn ang="0">
                  <a:pos x="16" y="8"/>
                </a:cxn>
                <a:cxn ang="0">
                  <a:pos x="22" y="4"/>
                </a:cxn>
                <a:cxn ang="0">
                  <a:pos x="20" y="0"/>
                </a:cxn>
                <a:cxn ang="0">
                  <a:pos x="24" y="2"/>
                </a:cxn>
                <a:cxn ang="0">
                  <a:pos x="26" y="6"/>
                </a:cxn>
                <a:cxn ang="0">
                  <a:pos x="30" y="2"/>
                </a:cxn>
                <a:cxn ang="0">
                  <a:pos x="30" y="10"/>
                </a:cxn>
                <a:cxn ang="0">
                  <a:pos x="34" y="10"/>
                </a:cxn>
                <a:cxn ang="0">
                  <a:pos x="32" y="12"/>
                </a:cxn>
                <a:cxn ang="0">
                  <a:pos x="24" y="10"/>
                </a:cxn>
                <a:cxn ang="0">
                  <a:pos x="24" y="12"/>
                </a:cxn>
                <a:cxn ang="0">
                  <a:pos x="28" y="14"/>
                </a:cxn>
                <a:cxn ang="0">
                  <a:pos x="28" y="16"/>
                </a:cxn>
                <a:cxn ang="0">
                  <a:pos x="26" y="14"/>
                </a:cxn>
                <a:cxn ang="0">
                  <a:pos x="22" y="16"/>
                </a:cxn>
                <a:cxn ang="0">
                  <a:pos x="24" y="18"/>
                </a:cxn>
                <a:cxn ang="0">
                  <a:pos x="16" y="22"/>
                </a:cxn>
                <a:cxn ang="0">
                  <a:pos x="14" y="28"/>
                </a:cxn>
                <a:cxn ang="0">
                  <a:pos x="10" y="30"/>
                </a:cxn>
                <a:cxn ang="0">
                  <a:pos x="12" y="26"/>
                </a:cxn>
                <a:cxn ang="0">
                  <a:pos x="10" y="24"/>
                </a:cxn>
                <a:cxn ang="0">
                  <a:pos x="10" y="22"/>
                </a:cxn>
                <a:cxn ang="0">
                  <a:pos x="8" y="22"/>
                </a:cxn>
                <a:cxn ang="0">
                  <a:pos x="8" y="26"/>
                </a:cxn>
                <a:cxn ang="0">
                  <a:pos x="6" y="26"/>
                </a:cxn>
                <a:cxn ang="0">
                  <a:pos x="0" y="16"/>
                </a:cxn>
                <a:cxn ang="0">
                  <a:pos x="0" y="16"/>
                </a:cxn>
              </a:cxnLst>
              <a:rect l="0" t="0" r="r" b="b"/>
              <a:pathLst>
                <a:path w="34" h="30">
                  <a:moveTo>
                    <a:pt x="0" y="16"/>
                  </a:moveTo>
                  <a:lnTo>
                    <a:pt x="4" y="10"/>
                  </a:lnTo>
                  <a:lnTo>
                    <a:pt x="8" y="8"/>
                  </a:lnTo>
                  <a:lnTo>
                    <a:pt x="10" y="8"/>
                  </a:lnTo>
                  <a:lnTo>
                    <a:pt x="8" y="10"/>
                  </a:lnTo>
                  <a:lnTo>
                    <a:pt x="10" y="14"/>
                  </a:lnTo>
                  <a:lnTo>
                    <a:pt x="12" y="14"/>
                  </a:lnTo>
                  <a:lnTo>
                    <a:pt x="12" y="10"/>
                  </a:lnTo>
                  <a:lnTo>
                    <a:pt x="14" y="8"/>
                  </a:lnTo>
                  <a:lnTo>
                    <a:pt x="12" y="4"/>
                  </a:lnTo>
                  <a:lnTo>
                    <a:pt x="12" y="2"/>
                  </a:lnTo>
                  <a:lnTo>
                    <a:pt x="14" y="2"/>
                  </a:lnTo>
                  <a:lnTo>
                    <a:pt x="16" y="8"/>
                  </a:lnTo>
                  <a:lnTo>
                    <a:pt x="22" y="4"/>
                  </a:lnTo>
                  <a:lnTo>
                    <a:pt x="20" y="0"/>
                  </a:lnTo>
                  <a:lnTo>
                    <a:pt x="24" y="2"/>
                  </a:lnTo>
                  <a:lnTo>
                    <a:pt x="26" y="6"/>
                  </a:lnTo>
                  <a:lnTo>
                    <a:pt x="30" y="2"/>
                  </a:lnTo>
                  <a:lnTo>
                    <a:pt x="30" y="10"/>
                  </a:lnTo>
                  <a:lnTo>
                    <a:pt x="34" y="10"/>
                  </a:lnTo>
                  <a:lnTo>
                    <a:pt x="32" y="12"/>
                  </a:lnTo>
                  <a:lnTo>
                    <a:pt x="24" y="10"/>
                  </a:lnTo>
                  <a:lnTo>
                    <a:pt x="24" y="12"/>
                  </a:lnTo>
                  <a:lnTo>
                    <a:pt x="28" y="14"/>
                  </a:lnTo>
                  <a:lnTo>
                    <a:pt x="28" y="16"/>
                  </a:lnTo>
                  <a:lnTo>
                    <a:pt x="26" y="14"/>
                  </a:lnTo>
                  <a:lnTo>
                    <a:pt x="22" y="16"/>
                  </a:lnTo>
                  <a:lnTo>
                    <a:pt x="24" y="18"/>
                  </a:lnTo>
                  <a:lnTo>
                    <a:pt x="16" y="22"/>
                  </a:lnTo>
                  <a:lnTo>
                    <a:pt x="14" y="28"/>
                  </a:lnTo>
                  <a:lnTo>
                    <a:pt x="10" y="30"/>
                  </a:lnTo>
                  <a:lnTo>
                    <a:pt x="12" y="26"/>
                  </a:lnTo>
                  <a:lnTo>
                    <a:pt x="10" y="24"/>
                  </a:lnTo>
                  <a:lnTo>
                    <a:pt x="10" y="22"/>
                  </a:lnTo>
                  <a:lnTo>
                    <a:pt x="8" y="22"/>
                  </a:lnTo>
                  <a:lnTo>
                    <a:pt x="8" y="26"/>
                  </a:lnTo>
                  <a:lnTo>
                    <a:pt x="6" y="26"/>
                  </a:lnTo>
                  <a:lnTo>
                    <a:pt x="0" y="16"/>
                  </a:lnTo>
                  <a:lnTo>
                    <a:pt x="0" y="1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19" name="Freeform 793">
              <a:extLst>
                <a:ext uri="{FF2B5EF4-FFF2-40B4-BE49-F238E27FC236}">
                  <a16:creationId xmlns:a16="http://schemas.microsoft.com/office/drawing/2014/main" xmlns="" id="{2245F17E-8677-4359-B773-CF0ED9CC3241}"/>
                </a:ext>
              </a:extLst>
            </p:cNvPr>
            <p:cNvSpPr>
              <a:spLocks/>
            </p:cNvSpPr>
            <p:nvPr/>
          </p:nvSpPr>
          <p:spPr bwMode="auto">
            <a:xfrm>
              <a:off x="1093788" y="2935288"/>
              <a:ext cx="22225" cy="15875"/>
            </a:xfrm>
            <a:custGeom>
              <a:avLst/>
              <a:gdLst/>
              <a:ahLst/>
              <a:cxnLst>
                <a:cxn ang="0">
                  <a:pos x="4" y="4"/>
                </a:cxn>
                <a:cxn ang="0">
                  <a:pos x="2" y="2"/>
                </a:cxn>
                <a:cxn ang="0">
                  <a:pos x="4" y="0"/>
                </a:cxn>
                <a:cxn ang="0">
                  <a:pos x="10" y="0"/>
                </a:cxn>
                <a:cxn ang="0">
                  <a:pos x="10" y="2"/>
                </a:cxn>
                <a:cxn ang="0">
                  <a:pos x="12" y="2"/>
                </a:cxn>
                <a:cxn ang="0">
                  <a:pos x="14" y="6"/>
                </a:cxn>
                <a:cxn ang="0">
                  <a:pos x="2" y="10"/>
                </a:cxn>
                <a:cxn ang="0">
                  <a:pos x="0" y="6"/>
                </a:cxn>
                <a:cxn ang="0">
                  <a:pos x="4" y="4"/>
                </a:cxn>
                <a:cxn ang="0">
                  <a:pos x="4" y="4"/>
                </a:cxn>
              </a:cxnLst>
              <a:rect l="0" t="0" r="r" b="b"/>
              <a:pathLst>
                <a:path w="14" h="10">
                  <a:moveTo>
                    <a:pt x="4" y="4"/>
                  </a:moveTo>
                  <a:lnTo>
                    <a:pt x="2" y="2"/>
                  </a:lnTo>
                  <a:lnTo>
                    <a:pt x="4" y="0"/>
                  </a:lnTo>
                  <a:lnTo>
                    <a:pt x="10" y="0"/>
                  </a:lnTo>
                  <a:lnTo>
                    <a:pt x="10" y="2"/>
                  </a:lnTo>
                  <a:lnTo>
                    <a:pt x="12" y="2"/>
                  </a:lnTo>
                  <a:lnTo>
                    <a:pt x="14" y="6"/>
                  </a:lnTo>
                  <a:lnTo>
                    <a:pt x="2" y="10"/>
                  </a:lnTo>
                  <a:lnTo>
                    <a:pt x="0" y="6"/>
                  </a:lnTo>
                  <a:lnTo>
                    <a:pt x="4" y="4"/>
                  </a:lnTo>
                  <a:lnTo>
                    <a:pt x="4"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0" name="Freeform 794">
              <a:extLst>
                <a:ext uri="{FF2B5EF4-FFF2-40B4-BE49-F238E27FC236}">
                  <a16:creationId xmlns:a16="http://schemas.microsoft.com/office/drawing/2014/main" xmlns="" id="{0A5CD0FF-4609-4245-AA1F-418FA5580051}"/>
                </a:ext>
              </a:extLst>
            </p:cNvPr>
            <p:cNvSpPr>
              <a:spLocks/>
            </p:cNvSpPr>
            <p:nvPr/>
          </p:nvSpPr>
          <p:spPr bwMode="auto">
            <a:xfrm>
              <a:off x="1103313" y="2928938"/>
              <a:ext cx="6350" cy="3175"/>
            </a:xfrm>
            <a:custGeom>
              <a:avLst/>
              <a:gdLst/>
              <a:ahLst/>
              <a:cxnLst>
                <a:cxn ang="0">
                  <a:pos x="0" y="0"/>
                </a:cxn>
                <a:cxn ang="0">
                  <a:pos x="4" y="2"/>
                </a:cxn>
                <a:cxn ang="0">
                  <a:pos x="0" y="2"/>
                </a:cxn>
                <a:cxn ang="0">
                  <a:pos x="0" y="0"/>
                </a:cxn>
                <a:cxn ang="0">
                  <a:pos x="0" y="0"/>
                </a:cxn>
              </a:cxnLst>
              <a:rect l="0" t="0" r="r" b="b"/>
              <a:pathLst>
                <a:path w="4" h="2">
                  <a:moveTo>
                    <a:pt x="0" y="0"/>
                  </a:moveTo>
                  <a:lnTo>
                    <a:pt x="4" y="2"/>
                  </a:lnTo>
                  <a:lnTo>
                    <a:pt x="0" y="2"/>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1" name="Freeform 795">
              <a:extLst>
                <a:ext uri="{FF2B5EF4-FFF2-40B4-BE49-F238E27FC236}">
                  <a16:creationId xmlns:a16="http://schemas.microsoft.com/office/drawing/2014/main" xmlns="" id="{DC19B355-F666-4D21-BB72-90661E042014}"/>
                </a:ext>
              </a:extLst>
            </p:cNvPr>
            <p:cNvSpPr>
              <a:spLocks/>
            </p:cNvSpPr>
            <p:nvPr/>
          </p:nvSpPr>
          <p:spPr bwMode="auto">
            <a:xfrm>
              <a:off x="1204913" y="2855913"/>
              <a:ext cx="19050" cy="22225"/>
            </a:xfrm>
            <a:custGeom>
              <a:avLst/>
              <a:gdLst/>
              <a:ahLst/>
              <a:cxnLst>
                <a:cxn ang="0">
                  <a:pos x="2" y="10"/>
                </a:cxn>
                <a:cxn ang="0">
                  <a:pos x="8" y="0"/>
                </a:cxn>
                <a:cxn ang="0">
                  <a:pos x="12" y="2"/>
                </a:cxn>
                <a:cxn ang="0">
                  <a:pos x="4" y="12"/>
                </a:cxn>
                <a:cxn ang="0">
                  <a:pos x="0" y="14"/>
                </a:cxn>
                <a:cxn ang="0">
                  <a:pos x="2" y="10"/>
                </a:cxn>
                <a:cxn ang="0">
                  <a:pos x="2" y="10"/>
                </a:cxn>
              </a:cxnLst>
              <a:rect l="0" t="0" r="r" b="b"/>
              <a:pathLst>
                <a:path w="12" h="14">
                  <a:moveTo>
                    <a:pt x="2" y="10"/>
                  </a:moveTo>
                  <a:lnTo>
                    <a:pt x="8" y="0"/>
                  </a:lnTo>
                  <a:lnTo>
                    <a:pt x="12" y="2"/>
                  </a:lnTo>
                  <a:lnTo>
                    <a:pt x="4" y="12"/>
                  </a:lnTo>
                  <a:lnTo>
                    <a:pt x="0" y="14"/>
                  </a:lnTo>
                  <a:lnTo>
                    <a:pt x="2" y="10"/>
                  </a:lnTo>
                  <a:lnTo>
                    <a:pt x="2"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2" name="Freeform 796">
              <a:extLst>
                <a:ext uri="{FF2B5EF4-FFF2-40B4-BE49-F238E27FC236}">
                  <a16:creationId xmlns:a16="http://schemas.microsoft.com/office/drawing/2014/main" xmlns="" id="{D9B8BFF0-8389-437B-8BE2-5ABEF1456915}"/>
                </a:ext>
              </a:extLst>
            </p:cNvPr>
            <p:cNvSpPr>
              <a:spLocks/>
            </p:cNvSpPr>
            <p:nvPr/>
          </p:nvSpPr>
          <p:spPr bwMode="auto">
            <a:xfrm>
              <a:off x="1230313" y="2849563"/>
              <a:ext cx="9525" cy="9525"/>
            </a:xfrm>
            <a:custGeom>
              <a:avLst/>
              <a:gdLst/>
              <a:ahLst/>
              <a:cxnLst>
                <a:cxn ang="0">
                  <a:pos x="0" y="4"/>
                </a:cxn>
                <a:cxn ang="0">
                  <a:pos x="0" y="0"/>
                </a:cxn>
                <a:cxn ang="0">
                  <a:pos x="6" y="2"/>
                </a:cxn>
                <a:cxn ang="0">
                  <a:pos x="0" y="6"/>
                </a:cxn>
                <a:cxn ang="0">
                  <a:pos x="0" y="4"/>
                </a:cxn>
                <a:cxn ang="0">
                  <a:pos x="0" y="4"/>
                </a:cxn>
              </a:cxnLst>
              <a:rect l="0" t="0" r="r" b="b"/>
              <a:pathLst>
                <a:path w="6" h="6">
                  <a:moveTo>
                    <a:pt x="0" y="4"/>
                  </a:moveTo>
                  <a:lnTo>
                    <a:pt x="0" y="0"/>
                  </a:lnTo>
                  <a:lnTo>
                    <a:pt x="6" y="2"/>
                  </a:lnTo>
                  <a:lnTo>
                    <a:pt x="0" y="6"/>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3" name="Freeform 797">
              <a:extLst>
                <a:ext uri="{FF2B5EF4-FFF2-40B4-BE49-F238E27FC236}">
                  <a16:creationId xmlns:a16="http://schemas.microsoft.com/office/drawing/2014/main" xmlns="" id="{9CB7D848-F086-41C5-8762-D66530F6EB71}"/>
                </a:ext>
              </a:extLst>
            </p:cNvPr>
            <p:cNvSpPr>
              <a:spLocks/>
            </p:cNvSpPr>
            <p:nvPr/>
          </p:nvSpPr>
          <p:spPr bwMode="auto">
            <a:xfrm>
              <a:off x="922338" y="2919413"/>
              <a:ext cx="6350" cy="9525"/>
            </a:xfrm>
            <a:custGeom>
              <a:avLst/>
              <a:gdLst/>
              <a:ahLst/>
              <a:cxnLst>
                <a:cxn ang="0">
                  <a:pos x="4" y="0"/>
                </a:cxn>
                <a:cxn ang="0">
                  <a:pos x="4" y="6"/>
                </a:cxn>
                <a:cxn ang="0">
                  <a:pos x="0" y="6"/>
                </a:cxn>
                <a:cxn ang="0">
                  <a:pos x="0" y="2"/>
                </a:cxn>
                <a:cxn ang="0">
                  <a:pos x="4" y="0"/>
                </a:cxn>
                <a:cxn ang="0">
                  <a:pos x="4" y="0"/>
                </a:cxn>
              </a:cxnLst>
              <a:rect l="0" t="0" r="r" b="b"/>
              <a:pathLst>
                <a:path w="4" h="6">
                  <a:moveTo>
                    <a:pt x="4" y="0"/>
                  </a:moveTo>
                  <a:lnTo>
                    <a:pt x="4" y="6"/>
                  </a:lnTo>
                  <a:lnTo>
                    <a:pt x="0" y="6"/>
                  </a:lnTo>
                  <a:lnTo>
                    <a:pt x="0" y="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4" name="Freeform 798">
              <a:extLst>
                <a:ext uri="{FF2B5EF4-FFF2-40B4-BE49-F238E27FC236}">
                  <a16:creationId xmlns:a16="http://schemas.microsoft.com/office/drawing/2014/main" xmlns="" id="{F044CAAD-EA54-45A0-9C2F-E636E8DCA89F}"/>
                </a:ext>
              </a:extLst>
            </p:cNvPr>
            <p:cNvSpPr>
              <a:spLocks/>
            </p:cNvSpPr>
            <p:nvPr/>
          </p:nvSpPr>
          <p:spPr bwMode="auto">
            <a:xfrm>
              <a:off x="788988" y="2855913"/>
              <a:ext cx="38100" cy="25400"/>
            </a:xfrm>
            <a:custGeom>
              <a:avLst/>
              <a:gdLst/>
              <a:ahLst/>
              <a:cxnLst>
                <a:cxn ang="0">
                  <a:pos x="0" y="2"/>
                </a:cxn>
                <a:cxn ang="0">
                  <a:pos x="16" y="0"/>
                </a:cxn>
                <a:cxn ang="0">
                  <a:pos x="24" y="2"/>
                </a:cxn>
                <a:cxn ang="0">
                  <a:pos x="24" y="8"/>
                </a:cxn>
                <a:cxn ang="0">
                  <a:pos x="24" y="8"/>
                </a:cxn>
                <a:cxn ang="0">
                  <a:pos x="18" y="16"/>
                </a:cxn>
                <a:cxn ang="0">
                  <a:pos x="4" y="10"/>
                </a:cxn>
                <a:cxn ang="0">
                  <a:pos x="0" y="2"/>
                </a:cxn>
                <a:cxn ang="0">
                  <a:pos x="0" y="2"/>
                </a:cxn>
              </a:cxnLst>
              <a:rect l="0" t="0" r="r" b="b"/>
              <a:pathLst>
                <a:path w="24" h="16">
                  <a:moveTo>
                    <a:pt x="0" y="2"/>
                  </a:moveTo>
                  <a:lnTo>
                    <a:pt x="16" y="0"/>
                  </a:lnTo>
                  <a:lnTo>
                    <a:pt x="24" y="2"/>
                  </a:lnTo>
                  <a:lnTo>
                    <a:pt x="24" y="8"/>
                  </a:lnTo>
                  <a:lnTo>
                    <a:pt x="24" y="8"/>
                  </a:lnTo>
                  <a:lnTo>
                    <a:pt x="18" y="16"/>
                  </a:lnTo>
                  <a:lnTo>
                    <a:pt x="4" y="10"/>
                  </a:lnTo>
                  <a:lnTo>
                    <a:pt x="0" y="2"/>
                  </a:lnTo>
                  <a:lnTo>
                    <a:pt x="0"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5" name="Freeform 799">
              <a:extLst>
                <a:ext uri="{FF2B5EF4-FFF2-40B4-BE49-F238E27FC236}">
                  <a16:creationId xmlns:a16="http://schemas.microsoft.com/office/drawing/2014/main" xmlns="" id="{69755DAC-B666-4D8A-A2D8-51D4C84E2485}"/>
                </a:ext>
              </a:extLst>
            </p:cNvPr>
            <p:cNvSpPr>
              <a:spLocks/>
            </p:cNvSpPr>
            <p:nvPr/>
          </p:nvSpPr>
          <p:spPr bwMode="auto">
            <a:xfrm>
              <a:off x="833438" y="2833688"/>
              <a:ext cx="22225" cy="22225"/>
            </a:xfrm>
            <a:custGeom>
              <a:avLst/>
              <a:gdLst/>
              <a:ahLst/>
              <a:cxnLst>
                <a:cxn ang="0">
                  <a:pos x="0" y="6"/>
                </a:cxn>
                <a:cxn ang="0">
                  <a:pos x="6" y="0"/>
                </a:cxn>
                <a:cxn ang="0">
                  <a:pos x="14" y="4"/>
                </a:cxn>
                <a:cxn ang="0">
                  <a:pos x="14" y="8"/>
                </a:cxn>
                <a:cxn ang="0">
                  <a:pos x="8" y="14"/>
                </a:cxn>
                <a:cxn ang="0">
                  <a:pos x="6" y="8"/>
                </a:cxn>
                <a:cxn ang="0">
                  <a:pos x="0" y="6"/>
                </a:cxn>
                <a:cxn ang="0">
                  <a:pos x="0" y="6"/>
                </a:cxn>
              </a:cxnLst>
              <a:rect l="0" t="0" r="r" b="b"/>
              <a:pathLst>
                <a:path w="14" h="14">
                  <a:moveTo>
                    <a:pt x="0" y="6"/>
                  </a:moveTo>
                  <a:lnTo>
                    <a:pt x="6" y="0"/>
                  </a:lnTo>
                  <a:lnTo>
                    <a:pt x="14" y="4"/>
                  </a:lnTo>
                  <a:lnTo>
                    <a:pt x="14" y="8"/>
                  </a:lnTo>
                  <a:lnTo>
                    <a:pt x="8" y="14"/>
                  </a:lnTo>
                  <a:lnTo>
                    <a:pt x="6" y="8"/>
                  </a:lnTo>
                  <a:lnTo>
                    <a:pt x="0" y="6"/>
                  </a:lnTo>
                  <a:lnTo>
                    <a:pt x="0"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6" name="Freeform 800">
              <a:extLst>
                <a:ext uri="{FF2B5EF4-FFF2-40B4-BE49-F238E27FC236}">
                  <a16:creationId xmlns:a16="http://schemas.microsoft.com/office/drawing/2014/main" xmlns="" id="{BE3E4306-FDB1-4732-9BE9-851BF916980E}"/>
                </a:ext>
              </a:extLst>
            </p:cNvPr>
            <p:cNvSpPr>
              <a:spLocks/>
            </p:cNvSpPr>
            <p:nvPr/>
          </p:nvSpPr>
          <p:spPr bwMode="auto">
            <a:xfrm>
              <a:off x="2582863" y="3373438"/>
              <a:ext cx="31750" cy="12700"/>
            </a:xfrm>
            <a:custGeom>
              <a:avLst/>
              <a:gdLst/>
              <a:ahLst/>
              <a:cxnLst>
                <a:cxn ang="0">
                  <a:pos x="14" y="0"/>
                </a:cxn>
                <a:cxn ang="0">
                  <a:pos x="0" y="0"/>
                </a:cxn>
                <a:cxn ang="0">
                  <a:pos x="8" y="4"/>
                </a:cxn>
                <a:cxn ang="0">
                  <a:pos x="16" y="8"/>
                </a:cxn>
                <a:cxn ang="0">
                  <a:pos x="18" y="6"/>
                </a:cxn>
                <a:cxn ang="0">
                  <a:pos x="20" y="2"/>
                </a:cxn>
                <a:cxn ang="0">
                  <a:pos x="18" y="2"/>
                </a:cxn>
                <a:cxn ang="0">
                  <a:pos x="18" y="6"/>
                </a:cxn>
                <a:cxn ang="0">
                  <a:pos x="16" y="0"/>
                </a:cxn>
                <a:cxn ang="0">
                  <a:pos x="14" y="0"/>
                </a:cxn>
                <a:cxn ang="0">
                  <a:pos x="14" y="0"/>
                </a:cxn>
              </a:cxnLst>
              <a:rect l="0" t="0" r="r" b="b"/>
              <a:pathLst>
                <a:path w="20" h="8">
                  <a:moveTo>
                    <a:pt x="14" y="0"/>
                  </a:moveTo>
                  <a:lnTo>
                    <a:pt x="0" y="0"/>
                  </a:lnTo>
                  <a:lnTo>
                    <a:pt x="8" y="4"/>
                  </a:lnTo>
                  <a:lnTo>
                    <a:pt x="16" y="8"/>
                  </a:lnTo>
                  <a:lnTo>
                    <a:pt x="18" y="6"/>
                  </a:lnTo>
                  <a:lnTo>
                    <a:pt x="20" y="2"/>
                  </a:lnTo>
                  <a:lnTo>
                    <a:pt x="18" y="2"/>
                  </a:lnTo>
                  <a:lnTo>
                    <a:pt x="18" y="6"/>
                  </a:lnTo>
                  <a:lnTo>
                    <a:pt x="16" y="0"/>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7" name="Freeform 801">
              <a:extLst>
                <a:ext uri="{FF2B5EF4-FFF2-40B4-BE49-F238E27FC236}">
                  <a16:creationId xmlns:a16="http://schemas.microsoft.com/office/drawing/2014/main" xmlns="" id="{CBF3AF16-B492-43B9-AC7F-07BAEC1BCAF9}"/>
                </a:ext>
              </a:extLst>
            </p:cNvPr>
            <p:cNvSpPr>
              <a:spLocks/>
            </p:cNvSpPr>
            <p:nvPr/>
          </p:nvSpPr>
          <p:spPr bwMode="auto">
            <a:xfrm>
              <a:off x="2881313" y="3189288"/>
              <a:ext cx="15875" cy="15875"/>
            </a:xfrm>
            <a:custGeom>
              <a:avLst/>
              <a:gdLst/>
              <a:ahLst/>
              <a:cxnLst>
                <a:cxn ang="0">
                  <a:pos x="6" y="10"/>
                </a:cxn>
                <a:cxn ang="0">
                  <a:pos x="10" y="8"/>
                </a:cxn>
                <a:cxn ang="0">
                  <a:pos x="8" y="6"/>
                </a:cxn>
                <a:cxn ang="0">
                  <a:pos x="8" y="4"/>
                </a:cxn>
                <a:cxn ang="0">
                  <a:pos x="10" y="4"/>
                </a:cxn>
                <a:cxn ang="0">
                  <a:pos x="8" y="6"/>
                </a:cxn>
                <a:cxn ang="0">
                  <a:pos x="10" y="6"/>
                </a:cxn>
                <a:cxn ang="0">
                  <a:pos x="10" y="2"/>
                </a:cxn>
                <a:cxn ang="0">
                  <a:pos x="8" y="0"/>
                </a:cxn>
                <a:cxn ang="0">
                  <a:pos x="2" y="2"/>
                </a:cxn>
                <a:cxn ang="0">
                  <a:pos x="0" y="6"/>
                </a:cxn>
                <a:cxn ang="0">
                  <a:pos x="0" y="8"/>
                </a:cxn>
                <a:cxn ang="0">
                  <a:pos x="6" y="10"/>
                </a:cxn>
                <a:cxn ang="0">
                  <a:pos x="6" y="10"/>
                </a:cxn>
              </a:cxnLst>
              <a:rect l="0" t="0" r="r" b="b"/>
              <a:pathLst>
                <a:path w="10" h="10">
                  <a:moveTo>
                    <a:pt x="6" y="10"/>
                  </a:moveTo>
                  <a:lnTo>
                    <a:pt x="10" y="8"/>
                  </a:lnTo>
                  <a:lnTo>
                    <a:pt x="8" y="6"/>
                  </a:lnTo>
                  <a:lnTo>
                    <a:pt x="8" y="4"/>
                  </a:lnTo>
                  <a:lnTo>
                    <a:pt x="10" y="4"/>
                  </a:lnTo>
                  <a:lnTo>
                    <a:pt x="8" y="6"/>
                  </a:lnTo>
                  <a:lnTo>
                    <a:pt x="10" y="6"/>
                  </a:lnTo>
                  <a:lnTo>
                    <a:pt x="10" y="2"/>
                  </a:lnTo>
                  <a:lnTo>
                    <a:pt x="8" y="0"/>
                  </a:lnTo>
                  <a:lnTo>
                    <a:pt x="2" y="2"/>
                  </a:lnTo>
                  <a:lnTo>
                    <a:pt x="0" y="6"/>
                  </a:lnTo>
                  <a:lnTo>
                    <a:pt x="0" y="8"/>
                  </a:lnTo>
                  <a:lnTo>
                    <a:pt x="6" y="10"/>
                  </a:lnTo>
                  <a:lnTo>
                    <a:pt x="6"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8" name="Freeform 802">
              <a:extLst>
                <a:ext uri="{FF2B5EF4-FFF2-40B4-BE49-F238E27FC236}">
                  <a16:creationId xmlns:a16="http://schemas.microsoft.com/office/drawing/2014/main" xmlns="" id="{319D4662-FF07-44B5-BD8F-41C13D013E2E}"/>
                </a:ext>
              </a:extLst>
            </p:cNvPr>
            <p:cNvSpPr>
              <a:spLocks/>
            </p:cNvSpPr>
            <p:nvPr/>
          </p:nvSpPr>
          <p:spPr bwMode="auto">
            <a:xfrm>
              <a:off x="1976438" y="2754313"/>
              <a:ext cx="19050" cy="9525"/>
            </a:xfrm>
            <a:custGeom>
              <a:avLst/>
              <a:gdLst/>
              <a:ahLst/>
              <a:cxnLst>
                <a:cxn ang="0">
                  <a:pos x="4" y="0"/>
                </a:cxn>
                <a:cxn ang="0">
                  <a:pos x="12" y="0"/>
                </a:cxn>
                <a:cxn ang="0">
                  <a:pos x="12" y="2"/>
                </a:cxn>
                <a:cxn ang="0">
                  <a:pos x="0" y="6"/>
                </a:cxn>
                <a:cxn ang="0">
                  <a:pos x="4" y="0"/>
                </a:cxn>
                <a:cxn ang="0">
                  <a:pos x="4" y="0"/>
                </a:cxn>
              </a:cxnLst>
              <a:rect l="0" t="0" r="r" b="b"/>
              <a:pathLst>
                <a:path w="12" h="6">
                  <a:moveTo>
                    <a:pt x="4" y="0"/>
                  </a:moveTo>
                  <a:lnTo>
                    <a:pt x="12" y="0"/>
                  </a:lnTo>
                  <a:lnTo>
                    <a:pt x="12" y="2"/>
                  </a:lnTo>
                  <a:lnTo>
                    <a:pt x="0" y="6"/>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29" name="Freeform 803">
              <a:extLst>
                <a:ext uri="{FF2B5EF4-FFF2-40B4-BE49-F238E27FC236}">
                  <a16:creationId xmlns:a16="http://schemas.microsoft.com/office/drawing/2014/main" xmlns="" id="{D512C66E-0C40-4D3C-BB00-B81AA438DDCB}"/>
                </a:ext>
              </a:extLst>
            </p:cNvPr>
            <p:cNvSpPr>
              <a:spLocks/>
            </p:cNvSpPr>
            <p:nvPr/>
          </p:nvSpPr>
          <p:spPr bwMode="auto">
            <a:xfrm>
              <a:off x="1947863" y="2786063"/>
              <a:ext cx="19050" cy="12700"/>
            </a:xfrm>
            <a:custGeom>
              <a:avLst/>
              <a:gdLst/>
              <a:ahLst/>
              <a:cxnLst>
                <a:cxn ang="0">
                  <a:pos x="0" y="4"/>
                </a:cxn>
                <a:cxn ang="0">
                  <a:pos x="0" y="2"/>
                </a:cxn>
                <a:cxn ang="0">
                  <a:pos x="2" y="2"/>
                </a:cxn>
                <a:cxn ang="0">
                  <a:pos x="6" y="2"/>
                </a:cxn>
                <a:cxn ang="0">
                  <a:pos x="10" y="0"/>
                </a:cxn>
                <a:cxn ang="0">
                  <a:pos x="12" y="0"/>
                </a:cxn>
                <a:cxn ang="0">
                  <a:pos x="12" y="0"/>
                </a:cxn>
                <a:cxn ang="0">
                  <a:pos x="10" y="2"/>
                </a:cxn>
                <a:cxn ang="0">
                  <a:pos x="10" y="2"/>
                </a:cxn>
                <a:cxn ang="0">
                  <a:pos x="10" y="4"/>
                </a:cxn>
                <a:cxn ang="0">
                  <a:pos x="10" y="6"/>
                </a:cxn>
                <a:cxn ang="0">
                  <a:pos x="8" y="6"/>
                </a:cxn>
                <a:cxn ang="0">
                  <a:pos x="8" y="6"/>
                </a:cxn>
                <a:cxn ang="0">
                  <a:pos x="6" y="8"/>
                </a:cxn>
                <a:cxn ang="0">
                  <a:pos x="4" y="6"/>
                </a:cxn>
                <a:cxn ang="0">
                  <a:pos x="4" y="6"/>
                </a:cxn>
                <a:cxn ang="0">
                  <a:pos x="2" y="4"/>
                </a:cxn>
                <a:cxn ang="0">
                  <a:pos x="0" y="4"/>
                </a:cxn>
                <a:cxn ang="0">
                  <a:pos x="0" y="4"/>
                </a:cxn>
              </a:cxnLst>
              <a:rect l="0" t="0" r="r" b="b"/>
              <a:pathLst>
                <a:path w="12" h="8">
                  <a:moveTo>
                    <a:pt x="0" y="4"/>
                  </a:moveTo>
                  <a:lnTo>
                    <a:pt x="0" y="2"/>
                  </a:lnTo>
                  <a:lnTo>
                    <a:pt x="2" y="2"/>
                  </a:lnTo>
                  <a:lnTo>
                    <a:pt x="6" y="2"/>
                  </a:lnTo>
                  <a:lnTo>
                    <a:pt x="10" y="0"/>
                  </a:lnTo>
                  <a:lnTo>
                    <a:pt x="12" y="0"/>
                  </a:lnTo>
                  <a:lnTo>
                    <a:pt x="12" y="0"/>
                  </a:lnTo>
                  <a:lnTo>
                    <a:pt x="10" y="2"/>
                  </a:lnTo>
                  <a:lnTo>
                    <a:pt x="10" y="2"/>
                  </a:lnTo>
                  <a:lnTo>
                    <a:pt x="10" y="4"/>
                  </a:lnTo>
                  <a:lnTo>
                    <a:pt x="10" y="6"/>
                  </a:lnTo>
                  <a:lnTo>
                    <a:pt x="8" y="6"/>
                  </a:lnTo>
                  <a:lnTo>
                    <a:pt x="8" y="6"/>
                  </a:lnTo>
                  <a:lnTo>
                    <a:pt x="6" y="8"/>
                  </a:lnTo>
                  <a:lnTo>
                    <a:pt x="4" y="6"/>
                  </a:lnTo>
                  <a:lnTo>
                    <a:pt x="4" y="6"/>
                  </a:lnTo>
                  <a:lnTo>
                    <a:pt x="2" y="4"/>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0" name="Freeform 804">
              <a:extLst>
                <a:ext uri="{FF2B5EF4-FFF2-40B4-BE49-F238E27FC236}">
                  <a16:creationId xmlns:a16="http://schemas.microsoft.com/office/drawing/2014/main" xmlns="" id="{7CE09B39-B57B-4BFA-B592-A36F3D550D44}"/>
                </a:ext>
              </a:extLst>
            </p:cNvPr>
            <p:cNvSpPr>
              <a:spLocks/>
            </p:cNvSpPr>
            <p:nvPr/>
          </p:nvSpPr>
          <p:spPr bwMode="auto">
            <a:xfrm>
              <a:off x="1871663" y="2817813"/>
              <a:ext cx="9525" cy="12700"/>
            </a:xfrm>
            <a:custGeom>
              <a:avLst/>
              <a:gdLst/>
              <a:ahLst/>
              <a:cxnLst>
                <a:cxn ang="0">
                  <a:pos x="2" y="2"/>
                </a:cxn>
                <a:cxn ang="0">
                  <a:pos x="6" y="4"/>
                </a:cxn>
                <a:cxn ang="0">
                  <a:pos x="6" y="8"/>
                </a:cxn>
                <a:cxn ang="0">
                  <a:pos x="4" y="6"/>
                </a:cxn>
                <a:cxn ang="0">
                  <a:pos x="4" y="6"/>
                </a:cxn>
                <a:cxn ang="0">
                  <a:pos x="0" y="4"/>
                </a:cxn>
                <a:cxn ang="0">
                  <a:pos x="0" y="2"/>
                </a:cxn>
                <a:cxn ang="0">
                  <a:pos x="2" y="0"/>
                </a:cxn>
                <a:cxn ang="0">
                  <a:pos x="2" y="2"/>
                </a:cxn>
                <a:cxn ang="0">
                  <a:pos x="2" y="2"/>
                </a:cxn>
              </a:cxnLst>
              <a:rect l="0" t="0" r="r" b="b"/>
              <a:pathLst>
                <a:path w="6" h="8">
                  <a:moveTo>
                    <a:pt x="2" y="2"/>
                  </a:moveTo>
                  <a:lnTo>
                    <a:pt x="6" y="4"/>
                  </a:lnTo>
                  <a:lnTo>
                    <a:pt x="6" y="8"/>
                  </a:lnTo>
                  <a:lnTo>
                    <a:pt x="4" y="6"/>
                  </a:lnTo>
                  <a:lnTo>
                    <a:pt x="4" y="6"/>
                  </a:lnTo>
                  <a:lnTo>
                    <a:pt x="0" y="4"/>
                  </a:lnTo>
                  <a:lnTo>
                    <a:pt x="0" y="2"/>
                  </a:lnTo>
                  <a:lnTo>
                    <a:pt x="2" y="0"/>
                  </a:lnTo>
                  <a:lnTo>
                    <a:pt x="2" y="2"/>
                  </a:lnTo>
                  <a:lnTo>
                    <a:pt x="2" y="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1" name="Freeform 805">
              <a:extLst>
                <a:ext uri="{FF2B5EF4-FFF2-40B4-BE49-F238E27FC236}">
                  <a16:creationId xmlns:a16="http://schemas.microsoft.com/office/drawing/2014/main" xmlns="" id="{442A8B54-54F6-4678-A5FB-38D4B08DE086}"/>
                </a:ext>
              </a:extLst>
            </p:cNvPr>
            <p:cNvSpPr>
              <a:spLocks/>
            </p:cNvSpPr>
            <p:nvPr/>
          </p:nvSpPr>
          <p:spPr bwMode="auto">
            <a:xfrm>
              <a:off x="4465638" y="2868613"/>
              <a:ext cx="6350" cy="6350"/>
            </a:xfrm>
            <a:custGeom>
              <a:avLst/>
              <a:gdLst/>
              <a:ahLst/>
              <a:cxnLst>
                <a:cxn ang="0">
                  <a:pos x="0" y="4"/>
                </a:cxn>
                <a:cxn ang="0">
                  <a:pos x="0" y="2"/>
                </a:cxn>
                <a:cxn ang="0">
                  <a:pos x="4" y="0"/>
                </a:cxn>
                <a:cxn ang="0">
                  <a:pos x="0" y="4"/>
                </a:cxn>
                <a:cxn ang="0">
                  <a:pos x="0" y="4"/>
                </a:cxn>
              </a:cxnLst>
              <a:rect l="0" t="0" r="r" b="b"/>
              <a:pathLst>
                <a:path w="4" h="4">
                  <a:moveTo>
                    <a:pt x="0" y="4"/>
                  </a:moveTo>
                  <a:lnTo>
                    <a:pt x="0" y="2"/>
                  </a:lnTo>
                  <a:lnTo>
                    <a:pt x="4" y="0"/>
                  </a:lnTo>
                  <a:lnTo>
                    <a:pt x="0" y="4"/>
                  </a:lnTo>
                  <a:lnTo>
                    <a:pt x="0" y="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2" name="Freeform 806">
              <a:extLst>
                <a:ext uri="{FF2B5EF4-FFF2-40B4-BE49-F238E27FC236}">
                  <a16:creationId xmlns:a16="http://schemas.microsoft.com/office/drawing/2014/main" xmlns="" id="{995707C5-2AA0-46F6-8A29-480416941E6F}"/>
                </a:ext>
              </a:extLst>
            </p:cNvPr>
            <p:cNvSpPr>
              <a:spLocks/>
            </p:cNvSpPr>
            <p:nvPr/>
          </p:nvSpPr>
          <p:spPr bwMode="auto">
            <a:xfrm>
              <a:off x="744538" y="2722563"/>
              <a:ext cx="15875" cy="12700"/>
            </a:xfrm>
            <a:custGeom>
              <a:avLst/>
              <a:gdLst/>
              <a:ahLst/>
              <a:cxnLst>
                <a:cxn ang="0">
                  <a:pos x="0" y="0"/>
                </a:cxn>
                <a:cxn ang="0">
                  <a:pos x="10" y="0"/>
                </a:cxn>
                <a:cxn ang="0">
                  <a:pos x="10" y="4"/>
                </a:cxn>
                <a:cxn ang="0">
                  <a:pos x="2" y="4"/>
                </a:cxn>
                <a:cxn ang="0">
                  <a:pos x="0" y="8"/>
                </a:cxn>
                <a:cxn ang="0">
                  <a:pos x="0" y="0"/>
                </a:cxn>
                <a:cxn ang="0">
                  <a:pos x="0" y="0"/>
                </a:cxn>
              </a:cxnLst>
              <a:rect l="0" t="0" r="r" b="b"/>
              <a:pathLst>
                <a:path w="10" h="8">
                  <a:moveTo>
                    <a:pt x="0" y="0"/>
                  </a:moveTo>
                  <a:lnTo>
                    <a:pt x="10" y="0"/>
                  </a:lnTo>
                  <a:lnTo>
                    <a:pt x="10" y="4"/>
                  </a:lnTo>
                  <a:lnTo>
                    <a:pt x="2" y="4"/>
                  </a:lnTo>
                  <a:lnTo>
                    <a:pt x="0" y="8"/>
                  </a:lnTo>
                  <a:lnTo>
                    <a:pt x="0" y="0"/>
                  </a:lnTo>
                  <a:lnTo>
                    <a:pt x="0"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3" name="Freeform 807">
              <a:extLst>
                <a:ext uri="{FF2B5EF4-FFF2-40B4-BE49-F238E27FC236}">
                  <a16:creationId xmlns:a16="http://schemas.microsoft.com/office/drawing/2014/main" xmlns="" id="{E9516F68-A1A4-49A4-8B27-0A8E9CA5113E}"/>
                </a:ext>
              </a:extLst>
            </p:cNvPr>
            <p:cNvSpPr>
              <a:spLocks/>
            </p:cNvSpPr>
            <p:nvPr/>
          </p:nvSpPr>
          <p:spPr bwMode="auto">
            <a:xfrm>
              <a:off x="2487613" y="4148138"/>
              <a:ext cx="92075" cy="92075"/>
            </a:xfrm>
            <a:custGeom>
              <a:avLst/>
              <a:gdLst/>
              <a:ahLst/>
              <a:cxnLst>
                <a:cxn ang="0">
                  <a:pos x="54" y="0"/>
                </a:cxn>
                <a:cxn ang="0">
                  <a:pos x="44" y="6"/>
                </a:cxn>
                <a:cxn ang="0">
                  <a:pos x="40" y="4"/>
                </a:cxn>
                <a:cxn ang="0">
                  <a:pos x="36" y="2"/>
                </a:cxn>
                <a:cxn ang="0">
                  <a:pos x="32" y="10"/>
                </a:cxn>
                <a:cxn ang="0">
                  <a:pos x="30" y="10"/>
                </a:cxn>
                <a:cxn ang="0">
                  <a:pos x="24" y="16"/>
                </a:cxn>
                <a:cxn ang="0">
                  <a:pos x="20" y="14"/>
                </a:cxn>
                <a:cxn ang="0">
                  <a:pos x="16" y="18"/>
                </a:cxn>
                <a:cxn ang="0">
                  <a:pos x="12" y="18"/>
                </a:cxn>
                <a:cxn ang="0">
                  <a:pos x="10" y="22"/>
                </a:cxn>
                <a:cxn ang="0">
                  <a:pos x="8" y="26"/>
                </a:cxn>
                <a:cxn ang="0">
                  <a:pos x="2" y="28"/>
                </a:cxn>
                <a:cxn ang="0">
                  <a:pos x="0" y="28"/>
                </a:cxn>
                <a:cxn ang="0">
                  <a:pos x="0" y="30"/>
                </a:cxn>
                <a:cxn ang="0">
                  <a:pos x="24" y="54"/>
                </a:cxn>
                <a:cxn ang="0">
                  <a:pos x="26" y="52"/>
                </a:cxn>
                <a:cxn ang="0">
                  <a:pos x="24" y="48"/>
                </a:cxn>
                <a:cxn ang="0">
                  <a:pos x="24" y="42"/>
                </a:cxn>
                <a:cxn ang="0">
                  <a:pos x="28" y="42"/>
                </a:cxn>
                <a:cxn ang="0">
                  <a:pos x="36" y="50"/>
                </a:cxn>
                <a:cxn ang="0">
                  <a:pos x="36" y="52"/>
                </a:cxn>
                <a:cxn ang="0">
                  <a:pos x="38" y="54"/>
                </a:cxn>
                <a:cxn ang="0">
                  <a:pos x="40" y="54"/>
                </a:cxn>
                <a:cxn ang="0">
                  <a:pos x="46" y="58"/>
                </a:cxn>
                <a:cxn ang="0">
                  <a:pos x="52" y="56"/>
                </a:cxn>
                <a:cxn ang="0">
                  <a:pos x="50" y="48"/>
                </a:cxn>
                <a:cxn ang="0">
                  <a:pos x="52" y="44"/>
                </a:cxn>
                <a:cxn ang="0">
                  <a:pos x="54" y="20"/>
                </a:cxn>
                <a:cxn ang="0">
                  <a:pos x="56" y="10"/>
                </a:cxn>
                <a:cxn ang="0">
                  <a:pos x="58" y="0"/>
                </a:cxn>
                <a:cxn ang="0">
                  <a:pos x="54" y="0"/>
                </a:cxn>
              </a:cxnLst>
              <a:rect l="0" t="0" r="r" b="b"/>
              <a:pathLst>
                <a:path w="58" h="58">
                  <a:moveTo>
                    <a:pt x="54" y="0"/>
                  </a:moveTo>
                  <a:lnTo>
                    <a:pt x="44" y="6"/>
                  </a:lnTo>
                  <a:lnTo>
                    <a:pt x="40" y="4"/>
                  </a:lnTo>
                  <a:lnTo>
                    <a:pt x="36" y="2"/>
                  </a:lnTo>
                  <a:lnTo>
                    <a:pt x="32" y="10"/>
                  </a:lnTo>
                  <a:lnTo>
                    <a:pt x="30" y="10"/>
                  </a:lnTo>
                  <a:lnTo>
                    <a:pt x="24" y="16"/>
                  </a:lnTo>
                  <a:lnTo>
                    <a:pt x="20" y="14"/>
                  </a:lnTo>
                  <a:lnTo>
                    <a:pt x="16" y="18"/>
                  </a:lnTo>
                  <a:lnTo>
                    <a:pt x="12" y="18"/>
                  </a:lnTo>
                  <a:lnTo>
                    <a:pt x="10" y="22"/>
                  </a:lnTo>
                  <a:lnTo>
                    <a:pt x="8" y="26"/>
                  </a:lnTo>
                  <a:lnTo>
                    <a:pt x="2" y="28"/>
                  </a:lnTo>
                  <a:lnTo>
                    <a:pt x="0" y="28"/>
                  </a:lnTo>
                  <a:lnTo>
                    <a:pt x="0" y="30"/>
                  </a:lnTo>
                  <a:lnTo>
                    <a:pt x="24" y="54"/>
                  </a:lnTo>
                  <a:lnTo>
                    <a:pt x="26" y="52"/>
                  </a:lnTo>
                  <a:lnTo>
                    <a:pt x="24" y="48"/>
                  </a:lnTo>
                  <a:lnTo>
                    <a:pt x="24" y="42"/>
                  </a:lnTo>
                  <a:lnTo>
                    <a:pt x="28" y="42"/>
                  </a:lnTo>
                  <a:lnTo>
                    <a:pt x="36" y="50"/>
                  </a:lnTo>
                  <a:lnTo>
                    <a:pt x="36" y="52"/>
                  </a:lnTo>
                  <a:lnTo>
                    <a:pt x="38" y="54"/>
                  </a:lnTo>
                  <a:lnTo>
                    <a:pt x="40" y="54"/>
                  </a:lnTo>
                  <a:lnTo>
                    <a:pt x="46" y="58"/>
                  </a:lnTo>
                  <a:lnTo>
                    <a:pt x="52" y="56"/>
                  </a:lnTo>
                  <a:lnTo>
                    <a:pt x="50" y="48"/>
                  </a:lnTo>
                  <a:lnTo>
                    <a:pt x="52" y="44"/>
                  </a:lnTo>
                  <a:lnTo>
                    <a:pt x="54" y="20"/>
                  </a:lnTo>
                  <a:lnTo>
                    <a:pt x="56" y="10"/>
                  </a:lnTo>
                  <a:lnTo>
                    <a:pt x="58" y="0"/>
                  </a:lnTo>
                  <a:lnTo>
                    <a:pt x="5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4" name="Freeform 809">
              <a:extLst>
                <a:ext uri="{FF2B5EF4-FFF2-40B4-BE49-F238E27FC236}">
                  <a16:creationId xmlns:a16="http://schemas.microsoft.com/office/drawing/2014/main" xmlns="" id="{8BC3D1B0-EB3F-4726-9708-A0BAD73BF445}"/>
                </a:ext>
              </a:extLst>
            </p:cNvPr>
            <p:cNvSpPr>
              <a:spLocks/>
            </p:cNvSpPr>
            <p:nvPr/>
          </p:nvSpPr>
          <p:spPr bwMode="auto">
            <a:xfrm>
              <a:off x="2620963" y="4471988"/>
              <a:ext cx="266700" cy="387350"/>
            </a:xfrm>
            <a:custGeom>
              <a:avLst/>
              <a:gdLst/>
              <a:ahLst/>
              <a:cxnLst>
                <a:cxn ang="0">
                  <a:pos x="162" y="220"/>
                </a:cxn>
                <a:cxn ang="0">
                  <a:pos x="154" y="214"/>
                </a:cxn>
                <a:cxn ang="0">
                  <a:pos x="156" y="208"/>
                </a:cxn>
                <a:cxn ang="0">
                  <a:pos x="160" y="210"/>
                </a:cxn>
                <a:cxn ang="0">
                  <a:pos x="162" y="202"/>
                </a:cxn>
                <a:cxn ang="0">
                  <a:pos x="164" y="192"/>
                </a:cxn>
                <a:cxn ang="0">
                  <a:pos x="168" y="164"/>
                </a:cxn>
                <a:cxn ang="0">
                  <a:pos x="148" y="146"/>
                </a:cxn>
                <a:cxn ang="0">
                  <a:pos x="144" y="122"/>
                </a:cxn>
                <a:cxn ang="0">
                  <a:pos x="130" y="132"/>
                </a:cxn>
                <a:cxn ang="0">
                  <a:pos x="120" y="124"/>
                </a:cxn>
                <a:cxn ang="0">
                  <a:pos x="112" y="118"/>
                </a:cxn>
                <a:cxn ang="0">
                  <a:pos x="100" y="100"/>
                </a:cxn>
                <a:cxn ang="0">
                  <a:pos x="110" y="86"/>
                </a:cxn>
                <a:cxn ang="0">
                  <a:pos x="118" y="66"/>
                </a:cxn>
                <a:cxn ang="0">
                  <a:pos x="144" y="54"/>
                </a:cxn>
                <a:cxn ang="0">
                  <a:pos x="152" y="54"/>
                </a:cxn>
                <a:cxn ang="0">
                  <a:pos x="144" y="48"/>
                </a:cxn>
                <a:cxn ang="0">
                  <a:pos x="150" y="36"/>
                </a:cxn>
                <a:cxn ang="0">
                  <a:pos x="138" y="28"/>
                </a:cxn>
                <a:cxn ang="0">
                  <a:pos x="126" y="28"/>
                </a:cxn>
                <a:cxn ang="0">
                  <a:pos x="110" y="30"/>
                </a:cxn>
                <a:cxn ang="0">
                  <a:pos x="108" y="24"/>
                </a:cxn>
                <a:cxn ang="0">
                  <a:pos x="102" y="14"/>
                </a:cxn>
                <a:cxn ang="0">
                  <a:pos x="92" y="6"/>
                </a:cxn>
                <a:cxn ang="0">
                  <a:pos x="80" y="0"/>
                </a:cxn>
                <a:cxn ang="0">
                  <a:pos x="76" y="2"/>
                </a:cxn>
                <a:cxn ang="0">
                  <a:pos x="80" y="12"/>
                </a:cxn>
                <a:cxn ang="0">
                  <a:pos x="62" y="32"/>
                </a:cxn>
                <a:cxn ang="0">
                  <a:pos x="42" y="46"/>
                </a:cxn>
                <a:cxn ang="0">
                  <a:pos x="36" y="50"/>
                </a:cxn>
                <a:cxn ang="0">
                  <a:pos x="30" y="64"/>
                </a:cxn>
                <a:cxn ang="0">
                  <a:pos x="22" y="60"/>
                </a:cxn>
                <a:cxn ang="0">
                  <a:pos x="16" y="58"/>
                </a:cxn>
                <a:cxn ang="0">
                  <a:pos x="10" y="54"/>
                </a:cxn>
                <a:cxn ang="0">
                  <a:pos x="12" y="44"/>
                </a:cxn>
                <a:cxn ang="0">
                  <a:pos x="2" y="68"/>
                </a:cxn>
                <a:cxn ang="0">
                  <a:pos x="2" y="76"/>
                </a:cxn>
                <a:cxn ang="0">
                  <a:pos x="22" y="94"/>
                </a:cxn>
                <a:cxn ang="0">
                  <a:pos x="32" y="110"/>
                </a:cxn>
                <a:cxn ang="0">
                  <a:pos x="46" y="140"/>
                </a:cxn>
                <a:cxn ang="0">
                  <a:pos x="54" y="156"/>
                </a:cxn>
                <a:cxn ang="0">
                  <a:pos x="66" y="176"/>
                </a:cxn>
                <a:cxn ang="0">
                  <a:pos x="66" y="186"/>
                </a:cxn>
                <a:cxn ang="0">
                  <a:pos x="82" y="204"/>
                </a:cxn>
                <a:cxn ang="0">
                  <a:pos x="120" y="224"/>
                </a:cxn>
                <a:cxn ang="0">
                  <a:pos x="138" y="240"/>
                </a:cxn>
                <a:cxn ang="0">
                  <a:pos x="146" y="242"/>
                </a:cxn>
                <a:cxn ang="0">
                  <a:pos x="156" y="236"/>
                </a:cxn>
                <a:cxn ang="0">
                  <a:pos x="164" y="220"/>
                </a:cxn>
              </a:cxnLst>
              <a:rect l="0" t="0" r="r" b="b"/>
              <a:pathLst>
                <a:path w="168" h="244">
                  <a:moveTo>
                    <a:pt x="164" y="220"/>
                  </a:moveTo>
                  <a:lnTo>
                    <a:pt x="162" y="220"/>
                  </a:lnTo>
                  <a:lnTo>
                    <a:pt x="156" y="216"/>
                  </a:lnTo>
                  <a:lnTo>
                    <a:pt x="154" y="214"/>
                  </a:lnTo>
                  <a:lnTo>
                    <a:pt x="152" y="210"/>
                  </a:lnTo>
                  <a:lnTo>
                    <a:pt x="156" y="208"/>
                  </a:lnTo>
                  <a:lnTo>
                    <a:pt x="158" y="208"/>
                  </a:lnTo>
                  <a:lnTo>
                    <a:pt x="160" y="210"/>
                  </a:lnTo>
                  <a:lnTo>
                    <a:pt x="160" y="208"/>
                  </a:lnTo>
                  <a:lnTo>
                    <a:pt x="162" y="202"/>
                  </a:lnTo>
                  <a:lnTo>
                    <a:pt x="160" y="196"/>
                  </a:lnTo>
                  <a:lnTo>
                    <a:pt x="164" y="192"/>
                  </a:lnTo>
                  <a:lnTo>
                    <a:pt x="164" y="170"/>
                  </a:lnTo>
                  <a:lnTo>
                    <a:pt x="168" y="164"/>
                  </a:lnTo>
                  <a:lnTo>
                    <a:pt x="156" y="144"/>
                  </a:lnTo>
                  <a:lnTo>
                    <a:pt x="148" y="146"/>
                  </a:lnTo>
                  <a:lnTo>
                    <a:pt x="144" y="144"/>
                  </a:lnTo>
                  <a:lnTo>
                    <a:pt x="144" y="122"/>
                  </a:lnTo>
                  <a:lnTo>
                    <a:pt x="136" y="128"/>
                  </a:lnTo>
                  <a:lnTo>
                    <a:pt x="130" y="132"/>
                  </a:lnTo>
                  <a:lnTo>
                    <a:pt x="122" y="130"/>
                  </a:lnTo>
                  <a:lnTo>
                    <a:pt x="120" y="124"/>
                  </a:lnTo>
                  <a:lnTo>
                    <a:pt x="112" y="124"/>
                  </a:lnTo>
                  <a:lnTo>
                    <a:pt x="112" y="118"/>
                  </a:lnTo>
                  <a:lnTo>
                    <a:pt x="104" y="108"/>
                  </a:lnTo>
                  <a:lnTo>
                    <a:pt x="100" y="100"/>
                  </a:lnTo>
                  <a:lnTo>
                    <a:pt x="104" y="88"/>
                  </a:lnTo>
                  <a:lnTo>
                    <a:pt x="110" y="86"/>
                  </a:lnTo>
                  <a:lnTo>
                    <a:pt x="110" y="76"/>
                  </a:lnTo>
                  <a:lnTo>
                    <a:pt x="118" y="66"/>
                  </a:lnTo>
                  <a:lnTo>
                    <a:pt x="130" y="60"/>
                  </a:lnTo>
                  <a:lnTo>
                    <a:pt x="144" y="54"/>
                  </a:lnTo>
                  <a:lnTo>
                    <a:pt x="150" y="54"/>
                  </a:lnTo>
                  <a:lnTo>
                    <a:pt x="152" y="54"/>
                  </a:lnTo>
                  <a:lnTo>
                    <a:pt x="146" y="50"/>
                  </a:lnTo>
                  <a:lnTo>
                    <a:pt x="144" y="48"/>
                  </a:lnTo>
                  <a:lnTo>
                    <a:pt x="144" y="46"/>
                  </a:lnTo>
                  <a:lnTo>
                    <a:pt x="150" y="36"/>
                  </a:lnTo>
                  <a:lnTo>
                    <a:pt x="148" y="32"/>
                  </a:lnTo>
                  <a:lnTo>
                    <a:pt x="138" y="28"/>
                  </a:lnTo>
                  <a:lnTo>
                    <a:pt x="134" y="30"/>
                  </a:lnTo>
                  <a:lnTo>
                    <a:pt x="126" y="28"/>
                  </a:lnTo>
                  <a:lnTo>
                    <a:pt x="120" y="32"/>
                  </a:lnTo>
                  <a:lnTo>
                    <a:pt x="110" y="30"/>
                  </a:lnTo>
                  <a:lnTo>
                    <a:pt x="108" y="28"/>
                  </a:lnTo>
                  <a:lnTo>
                    <a:pt x="108" y="24"/>
                  </a:lnTo>
                  <a:lnTo>
                    <a:pt x="104" y="22"/>
                  </a:lnTo>
                  <a:lnTo>
                    <a:pt x="102" y="14"/>
                  </a:lnTo>
                  <a:lnTo>
                    <a:pt x="96" y="12"/>
                  </a:lnTo>
                  <a:lnTo>
                    <a:pt x="92" y="6"/>
                  </a:lnTo>
                  <a:lnTo>
                    <a:pt x="88" y="2"/>
                  </a:lnTo>
                  <a:lnTo>
                    <a:pt x="80" y="0"/>
                  </a:lnTo>
                  <a:lnTo>
                    <a:pt x="76" y="0"/>
                  </a:lnTo>
                  <a:lnTo>
                    <a:pt x="76" y="2"/>
                  </a:lnTo>
                  <a:lnTo>
                    <a:pt x="82" y="12"/>
                  </a:lnTo>
                  <a:lnTo>
                    <a:pt x="80" y="12"/>
                  </a:lnTo>
                  <a:lnTo>
                    <a:pt x="74" y="22"/>
                  </a:lnTo>
                  <a:lnTo>
                    <a:pt x="62" y="32"/>
                  </a:lnTo>
                  <a:lnTo>
                    <a:pt x="44" y="40"/>
                  </a:lnTo>
                  <a:lnTo>
                    <a:pt x="42" y="46"/>
                  </a:lnTo>
                  <a:lnTo>
                    <a:pt x="38" y="46"/>
                  </a:lnTo>
                  <a:lnTo>
                    <a:pt x="36" y="50"/>
                  </a:lnTo>
                  <a:lnTo>
                    <a:pt x="34" y="60"/>
                  </a:lnTo>
                  <a:lnTo>
                    <a:pt x="30" y="64"/>
                  </a:lnTo>
                  <a:lnTo>
                    <a:pt x="24" y="64"/>
                  </a:lnTo>
                  <a:lnTo>
                    <a:pt x="22" y="60"/>
                  </a:lnTo>
                  <a:lnTo>
                    <a:pt x="18" y="60"/>
                  </a:lnTo>
                  <a:lnTo>
                    <a:pt x="16" y="58"/>
                  </a:lnTo>
                  <a:lnTo>
                    <a:pt x="10" y="58"/>
                  </a:lnTo>
                  <a:lnTo>
                    <a:pt x="10" y="54"/>
                  </a:lnTo>
                  <a:lnTo>
                    <a:pt x="14" y="50"/>
                  </a:lnTo>
                  <a:lnTo>
                    <a:pt x="12" y="44"/>
                  </a:lnTo>
                  <a:lnTo>
                    <a:pt x="0" y="56"/>
                  </a:lnTo>
                  <a:lnTo>
                    <a:pt x="2" y="68"/>
                  </a:lnTo>
                  <a:lnTo>
                    <a:pt x="6" y="72"/>
                  </a:lnTo>
                  <a:lnTo>
                    <a:pt x="2" y="76"/>
                  </a:lnTo>
                  <a:lnTo>
                    <a:pt x="18" y="88"/>
                  </a:lnTo>
                  <a:lnTo>
                    <a:pt x="22" y="94"/>
                  </a:lnTo>
                  <a:lnTo>
                    <a:pt x="26" y="102"/>
                  </a:lnTo>
                  <a:lnTo>
                    <a:pt x="32" y="110"/>
                  </a:lnTo>
                  <a:lnTo>
                    <a:pt x="42" y="134"/>
                  </a:lnTo>
                  <a:lnTo>
                    <a:pt x="46" y="140"/>
                  </a:lnTo>
                  <a:lnTo>
                    <a:pt x="48" y="152"/>
                  </a:lnTo>
                  <a:lnTo>
                    <a:pt x="54" y="156"/>
                  </a:lnTo>
                  <a:lnTo>
                    <a:pt x="62" y="172"/>
                  </a:lnTo>
                  <a:lnTo>
                    <a:pt x="66" y="176"/>
                  </a:lnTo>
                  <a:lnTo>
                    <a:pt x="68" y="184"/>
                  </a:lnTo>
                  <a:lnTo>
                    <a:pt x="66" y="186"/>
                  </a:lnTo>
                  <a:lnTo>
                    <a:pt x="66" y="190"/>
                  </a:lnTo>
                  <a:lnTo>
                    <a:pt x="82" y="204"/>
                  </a:lnTo>
                  <a:lnTo>
                    <a:pt x="100" y="216"/>
                  </a:lnTo>
                  <a:lnTo>
                    <a:pt x="120" y="224"/>
                  </a:lnTo>
                  <a:lnTo>
                    <a:pt x="128" y="230"/>
                  </a:lnTo>
                  <a:lnTo>
                    <a:pt x="138" y="240"/>
                  </a:lnTo>
                  <a:lnTo>
                    <a:pt x="144" y="244"/>
                  </a:lnTo>
                  <a:lnTo>
                    <a:pt x="146" y="242"/>
                  </a:lnTo>
                  <a:lnTo>
                    <a:pt x="152" y="242"/>
                  </a:lnTo>
                  <a:lnTo>
                    <a:pt x="156" y="236"/>
                  </a:lnTo>
                  <a:lnTo>
                    <a:pt x="156" y="232"/>
                  </a:lnTo>
                  <a:lnTo>
                    <a:pt x="164" y="220"/>
                  </a:lnTo>
                  <a:lnTo>
                    <a:pt x="164" y="2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5" name="Freeform 810">
              <a:extLst>
                <a:ext uri="{FF2B5EF4-FFF2-40B4-BE49-F238E27FC236}">
                  <a16:creationId xmlns:a16="http://schemas.microsoft.com/office/drawing/2014/main" xmlns="" id="{8DC760B4-199E-472B-ABE2-0D1442226F9B}"/>
                </a:ext>
              </a:extLst>
            </p:cNvPr>
            <p:cNvSpPr>
              <a:spLocks/>
            </p:cNvSpPr>
            <p:nvPr/>
          </p:nvSpPr>
          <p:spPr bwMode="auto">
            <a:xfrm>
              <a:off x="3243263" y="5141913"/>
              <a:ext cx="34925" cy="50800"/>
            </a:xfrm>
            <a:custGeom>
              <a:avLst/>
              <a:gdLst/>
              <a:ahLst/>
              <a:cxnLst>
                <a:cxn ang="0">
                  <a:pos x="14" y="0"/>
                </a:cxn>
                <a:cxn ang="0">
                  <a:pos x="16" y="6"/>
                </a:cxn>
                <a:cxn ang="0">
                  <a:pos x="22" y="4"/>
                </a:cxn>
                <a:cxn ang="0">
                  <a:pos x="22" y="8"/>
                </a:cxn>
                <a:cxn ang="0">
                  <a:pos x="22" y="8"/>
                </a:cxn>
                <a:cxn ang="0">
                  <a:pos x="20" y="8"/>
                </a:cxn>
                <a:cxn ang="0">
                  <a:pos x="20" y="12"/>
                </a:cxn>
                <a:cxn ang="0">
                  <a:pos x="14" y="18"/>
                </a:cxn>
                <a:cxn ang="0">
                  <a:pos x="14" y="24"/>
                </a:cxn>
                <a:cxn ang="0">
                  <a:pos x="6" y="28"/>
                </a:cxn>
                <a:cxn ang="0">
                  <a:pos x="2" y="30"/>
                </a:cxn>
                <a:cxn ang="0">
                  <a:pos x="2" y="32"/>
                </a:cxn>
                <a:cxn ang="0">
                  <a:pos x="0" y="28"/>
                </a:cxn>
                <a:cxn ang="0">
                  <a:pos x="2" y="26"/>
                </a:cxn>
                <a:cxn ang="0">
                  <a:pos x="2" y="22"/>
                </a:cxn>
                <a:cxn ang="0">
                  <a:pos x="6" y="20"/>
                </a:cxn>
                <a:cxn ang="0">
                  <a:pos x="8" y="18"/>
                </a:cxn>
                <a:cxn ang="0">
                  <a:pos x="12" y="8"/>
                </a:cxn>
                <a:cxn ang="0">
                  <a:pos x="14" y="0"/>
                </a:cxn>
                <a:cxn ang="0">
                  <a:pos x="14" y="0"/>
                </a:cxn>
              </a:cxnLst>
              <a:rect l="0" t="0" r="r" b="b"/>
              <a:pathLst>
                <a:path w="22" h="32">
                  <a:moveTo>
                    <a:pt x="14" y="0"/>
                  </a:moveTo>
                  <a:lnTo>
                    <a:pt x="16" y="6"/>
                  </a:lnTo>
                  <a:lnTo>
                    <a:pt x="22" y="4"/>
                  </a:lnTo>
                  <a:lnTo>
                    <a:pt x="22" y="8"/>
                  </a:lnTo>
                  <a:lnTo>
                    <a:pt x="22" y="8"/>
                  </a:lnTo>
                  <a:lnTo>
                    <a:pt x="20" y="8"/>
                  </a:lnTo>
                  <a:lnTo>
                    <a:pt x="20" y="12"/>
                  </a:lnTo>
                  <a:lnTo>
                    <a:pt x="14" y="18"/>
                  </a:lnTo>
                  <a:lnTo>
                    <a:pt x="14" y="24"/>
                  </a:lnTo>
                  <a:lnTo>
                    <a:pt x="6" y="28"/>
                  </a:lnTo>
                  <a:lnTo>
                    <a:pt x="2" y="30"/>
                  </a:lnTo>
                  <a:lnTo>
                    <a:pt x="2" y="32"/>
                  </a:lnTo>
                  <a:lnTo>
                    <a:pt x="0" y="28"/>
                  </a:lnTo>
                  <a:lnTo>
                    <a:pt x="2" y="26"/>
                  </a:lnTo>
                  <a:lnTo>
                    <a:pt x="2" y="22"/>
                  </a:lnTo>
                  <a:lnTo>
                    <a:pt x="6" y="20"/>
                  </a:lnTo>
                  <a:lnTo>
                    <a:pt x="8" y="18"/>
                  </a:lnTo>
                  <a:lnTo>
                    <a:pt x="12" y="8"/>
                  </a:lnTo>
                  <a:lnTo>
                    <a:pt x="14" y="0"/>
                  </a:lnTo>
                  <a:lnTo>
                    <a:pt x="1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6" name="Freeform 811">
              <a:extLst>
                <a:ext uri="{FF2B5EF4-FFF2-40B4-BE49-F238E27FC236}">
                  <a16:creationId xmlns:a16="http://schemas.microsoft.com/office/drawing/2014/main" xmlns="" id="{D20C9117-FE27-4FE2-87D9-1D1637981AED}"/>
                </a:ext>
              </a:extLst>
            </p:cNvPr>
            <p:cNvSpPr>
              <a:spLocks/>
            </p:cNvSpPr>
            <p:nvPr/>
          </p:nvSpPr>
          <p:spPr bwMode="auto">
            <a:xfrm>
              <a:off x="4310063" y="4281488"/>
              <a:ext cx="41275" cy="60325"/>
            </a:xfrm>
            <a:custGeom>
              <a:avLst/>
              <a:gdLst/>
              <a:ahLst/>
              <a:cxnLst>
                <a:cxn ang="0">
                  <a:pos x="16" y="10"/>
                </a:cxn>
                <a:cxn ang="0">
                  <a:pos x="14" y="10"/>
                </a:cxn>
                <a:cxn ang="0">
                  <a:pos x="12" y="6"/>
                </a:cxn>
                <a:cxn ang="0">
                  <a:pos x="10" y="6"/>
                </a:cxn>
                <a:cxn ang="0">
                  <a:pos x="6" y="0"/>
                </a:cxn>
                <a:cxn ang="0">
                  <a:pos x="8" y="6"/>
                </a:cxn>
                <a:cxn ang="0">
                  <a:pos x="0" y="6"/>
                </a:cxn>
                <a:cxn ang="0">
                  <a:pos x="4" y="6"/>
                </a:cxn>
                <a:cxn ang="0">
                  <a:pos x="6" y="6"/>
                </a:cxn>
                <a:cxn ang="0">
                  <a:pos x="8" y="6"/>
                </a:cxn>
                <a:cxn ang="0">
                  <a:pos x="10" y="10"/>
                </a:cxn>
                <a:cxn ang="0">
                  <a:pos x="12" y="12"/>
                </a:cxn>
                <a:cxn ang="0">
                  <a:pos x="10" y="16"/>
                </a:cxn>
                <a:cxn ang="0">
                  <a:pos x="16" y="14"/>
                </a:cxn>
                <a:cxn ang="0">
                  <a:pos x="18" y="14"/>
                </a:cxn>
                <a:cxn ang="0">
                  <a:pos x="18" y="18"/>
                </a:cxn>
                <a:cxn ang="0">
                  <a:pos x="14" y="22"/>
                </a:cxn>
                <a:cxn ang="0">
                  <a:pos x="22" y="20"/>
                </a:cxn>
                <a:cxn ang="0">
                  <a:pos x="20" y="22"/>
                </a:cxn>
                <a:cxn ang="0">
                  <a:pos x="18" y="26"/>
                </a:cxn>
                <a:cxn ang="0">
                  <a:pos x="22" y="30"/>
                </a:cxn>
                <a:cxn ang="0">
                  <a:pos x="24" y="32"/>
                </a:cxn>
                <a:cxn ang="0">
                  <a:pos x="18" y="32"/>
                </a:cxn>
                <a:cxn ang="0">
                  <a:pos x="10" y="28"/>
                </a:cxn>
                <a:cxn ang="0">
                  <a:pos x="20" y="34"/>
                </a:cxn>
                <a:cxn ang="0">
                  <a:pos x="22" y="36"/>
                </a:cxn>
                <a:cxn ang="0">
                  <a:pos x="22" y="36"/>
                </a:cxn>
                <a:cxn ang="0">
                  <a:pos x="24" y="32"/>
                </a:cxn>
                <a:cxn ang="0">
                  <a:pos x="24" y="22"/>
                </a:cxn>
                <a:cxn ang="0">
                  <a:pos x="24" y="16"/>
                </a:cxn>
                <a:cxn ang="0">
                  <a:pos x="26" y="12"/>
                </a:cxn>
                <a:cxn ang="0">
                  <a:pos x="26" y="10"/>
                </a:cxn>
                <a:cxn ang="0">
                  <a:pos x="24" y="6"/>
                </a:cxn>
                <a:cxn ang="0">
                  <a:pos x="22" y="8"/>
                </a:cxn>
                <a:cxn ang="0">
                  <a:pos x="22" y="10"/>
                </a:cxn>
                <a:cxn ang="0">
                  <a:pos x="22" y="14"/>
                </a:cxn>
                <a:cxn ang="0">
                  <a:pos x="16" y="12"/>
                </a:cxn>
                <a:cxn ang="0">
                  <a:pos x="20" y="10"/>
                </a:cxn>
              </a:cxnLst>
              <a:rect l="0" t="0" r="r" b="b"/>
              <a:pathLst>
                <a:path w="26" h="38">
                  <a:moveTo>
                    <a:pt x="20" y="10"/>
                  </a:moveTo>
                  <a:lnTo>
                    <a:pt x="16" y="10"/>
                  </a:lnTo>
                  <a:lnTo>
                    <a:pt x="16" y="12"/>
                  </a:lnTo>
                  <a:lnTo>
                    <a:pt x="14" y="10"/>
                  </a:lnTo>
                  <a:lnTo>
                    <a:pt x="10" y="8"/>
                  </a:lnTo>
                  <a:lnTo>
                    <a:pt x="12" y="6"/>
                  </a:lnTo>
                  <a:lnTo>
                    <a:pt x="10" y="4"/>
                  </a:lnTo>
                  <a:lnTo>
                    <a:pt x="10" y="6"/>
                  </a:lnTo>
                  <a:lnTo>
                    <a:pt x="10" y="6"/>
                  </a:lnTo>
                  <a:lnTo>
                    <a:pt x="6" y="0"/>
                  </a:lnTo>
                  <a:lnTo>
                    <a:pt x="6" y="2"/>
                  </a:lnTo>
                  <a:lnTo>
                    <a:pt x="8" y="6"/>
                  </a:lnTo>
                  <a:lnTo>
                    <a:pt x="4" y="4"/>
                  </a:lnTo>
                  <a:lnTo>
                    <a:pt x="0" y="6"/>
                  </a:lnTo>
                  <a:lnTo>
                    <a:pt x="2" y="6"/>
                  </a:lnTo>
                  <a:lnTo>
                    <a:pt x="4" y="6"/>
                  </a:lnTo>
                  <a:lnTo>
                    <a:pt x="4" y="8"/>
                  </a:lnTo>
                  <a:lnTo>
                    <a:pt x="6" y="6"/>
                  </a:lnTo>
                  <a:lnTo>
                    <a:pt x="6" y="8"/>
                  </a:lnTo>
                  <a:lnTo>
                    <a:pt x="8" y="6"/>
                  </a:lnTo>
                  <a:lnTo>
                    <a:pt x="10" y="8"/>
                  </a:lnTo>
                  <a:lnTo>
                    <a:pt x="10" y="10"/>
                  </a:lnTo>
                  <a:lnTo>
                    <a:pt x="10" y="10"/>
                  </a:lnTo>
                  <a:lnTo>
                    <a:pt x="12" y="12"/>
                  </a:lnTo>
                  <a:lnTo>
                    <a:pt x="10" y="12"/>
                  </a:lnTo>
                  <a:lnTo>
                    <a:pt x="10" y="16"/>
                  </a:lnTo>
                  <a:lnTo>
                    <a:pt x="12" y="14"/>
                  </a:lnTo>
                  <a:lnTo>
                    <a:pt x="16" y="14"/>
                  </a:lnTo>
                  <a:lnTo>
                    <a:pt x="16" y="14"/>
                  </a:lnTo>
                  <a:lnTo>
                    <a:pt x="18" y="14"/>
                  </a:lnTo>
                  <a:lnTo>
                    <a:pt x="18" y="14"/>
                  </a:lnTo>
                  <a:lnTo>
                    <a:pt x="18" y="18"/>
                  </a:lnTo>
                  <a:lnTo>
                    <a:pt x="12" y="22"/>
                  </a:lnTo>
                  <a:lnTo>
                    <a:pt x="14" y="22"/>
                  </a:lnTo>
                  <a:lnTo>
                    <a:pt x="18" y="20"/>
                  </a:lnTo>
                  <a:lnTo>
                    <a:pt x="22" y="20"/>
                  </a:lnTo>
                  <a:lnTo>
                    <a:pt x="18" y="22"/>
                  </a:lnTo>
                  <a:lnTo>
                    <a:pt x="20" y="22"/>
                  </a:lnTo>
                  <a:lnTo>
                    <a:pt x="24" y="24"/>
                  </a:lnTo>
                  <a:lnTo>
                    <a:pt x="18" y="26"/>
                  </a:lnTo>
                  <a:lnTo>
                    <a:pt x="22" y="26"/>
                  </a:lnTo>
                  <a:lnTo>
                    <a:pt x="22" y="30"/>
                  </a:lnTo>
                  <a:lnTo>
                    <a:pt x="20" y="30"/>
                  </a:lnTo>
                  <a:lnTo>
                    <a:pt x="24" y="32"/>
                  </a:lnTo>
                  <a:lnTo>
                    <a:pt x="18" y="32"/>
                  </a:lnTo>
                  <a:lnTo>
                    <a:pt x="18" y="32"/>
                  </a:lnTo>
                  <a:lnTo>
                    <a:pt x="14" y="30"/>
                  </a:lnTo>
                  <a:lnTo>
                    <a:pt x="10" y="28"/>
                  </a:lnTo>
                  <a:lnTo>
                    <a:pt x="12" y="32"/>
                  </a:lnTo>
                  <a:lnTo>
                    <a:pt x="20" y="34"/>
                  </a:lnTo>
                  <a:lnTo>
                    <a:pt x="20" y="38"/>
                  </a:lnTo>
                  <a:lnTo>
                    <a:pt x="22" y="36"/>
                  </a:lnTo>
                  <a:lnTo>
                    <a:pt x="22" y="38"/>
                  </a:lnTo>
                  <a:lnTo>
                    <a:pt x="22" y="36"/>
                  </a:lnTo>
                  <a:lnTo>
                    <a:pt x="24" y="34"/>
                  </a:lnTo>
                  <a:lnTo>
                    <a:pt x="24" y="32"/>
                  </a:lnTo>
                  <a:lnTo>
                    <a:pt x="24" y="30"/>
                  </a:lnTo>
                  <a:lnTo>
                    <a:pt x="24" y="22"/>
                  </a:lnTo>
                  <a:lnTo>
                    <a:pt x="24" y="16"/>
                  </a:lnTo>
                  <a:lnTo>
                    <a:pt x="24" y="16"/>
                  </a:lnTo>
                  <a:lnTo>
                    <a:pt x="24" y="14"/>
                  </a:lnTo>
                  <a:lnTo>
                    <a:pt x="26" y="12"/>
                  </a:lnTo>
                  <a:lnTo>
                    <a:pt x="24" y="10"/>
                  </a:lnTo>
                  <a:lnTo>
                    <a:pt x="26" y="10"/>
                  </a:lnTo>
                  <a:lnTo>
                    <a:pt x="22" y="8"/>
                  </a:lnTo>
                  <a:lnTo>
                    <a:pt x="24" y="6"/>
                  </a:lnTo>
                  <a:lnTo>
                    <a:pt x="22" y="8"/>
                  </a:lnTo>
                  <a:lnTo>
                    <a:pt x="22" y="8"/>
                  </a:lnTo>
                  <a:lnTo>
                    <a:pt x="24" y="10"/>
                  </a:lnTo>
                  <a:lnTo>
                    <a:pt x="22" y="10"/>
                  </a:lnTo>
                  <a:lnTo>
                    <a:pt x="24" y="12"/>
                  </a:lnTo>
                  <a:lnTo>
                    <a:pt x="22" y="14"/>
                  </a:lnTo>
                  <a:lnTo>
                    <a:pt x="22" y="18"/>
                  </a:lnTo>
                  <a:lnTo>
                    <a:pt x="16" y="12"/>
                  </a:lnTo>
                  <a:lnTo>
                    <a:pt x="20" y="10"/>
                  </a:lnTo>
                  <a:lnTo>
                    <a:pt x="20" y="1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7" name="Freeform 812">
              <a:extLst>
                <a:ext uri="{FF2B5EF4-FFF2-40B4-BE49-F238E27FC236}">
                  <a16:creationId xmlns:a16="http://schemas.microsoft.com/office/drawing/2014/main" xmlns="" id="{93FF86A5-52E7-4005-8E9F-E94863670335}"/>
                </a:ext>
              </a:extLst>
            </p:cNvPr>
            <p:cNvSpPr>
              <a:spLocks/>
            </p:cNvSpPr>
            <p:nvPr/>
          </p:nvSpPr>
          <p:spPr bwMode="auto">
            <a:xfrm>
              <a:off x="4621213" y="4167188"/>
              <a:ext cx="44450" cy="38100"/>
            </a:xfrm>
            <a:custGeom>
              <a:avLst/>
              <a:gdLst/>
              <a:ahLst/>
              <a:cxnLst>
                <a:cxn ang="0">
                  <a:pos x="20" y="20"/>
                </a:cxn>
                <a:cxn ang="0">
                  <a:pos x="16" y="22"/>
                </a:cxn>
                <a:cxn ang="0">
                  <a:pos x="14" y="24"/>
                </a:cxn>
                <a:cxn ang="0">
                  <a:pos x="12" y="22"/>
                </a:cxn>
                <a:cxn ang="0">
                  <a:pos x="10" y="18"/>
                </a:cxn>
                <a:cxn ang="0">
                  <a:pos x="6" y="14"/>
                </a:cxn>
                <a:cxn ang="0">
                  <a:pos x="0" y="4"/>
                </a:cxn>
                <a:cxn ang="0">
                  <a:pos x="0" y="2"/>
                </a:cxn>
                <a:cxn ang="0">
                  <a:pos x="4" y="0"/>
                </a:cxn>
                <a:cxn ang="0">
                  <a:pos x="8" y="0"/>
                </a:cxn>
                <a:cxn ang="0">
                  <a:pos x="12" y="4"/>
                </a:cxn>
                <a:cxn ang="0">
                  <a:pos x="14" y="10"/>
                </a:cxn>
                <a:cxn ang="0">
                  <a:pos x="26" y="12"/>
                </a:cxn>
                <a:cxn ang="0">
                  <a:pos x="28" y="14"/>
                </a:cxn>
                <a:cxn ang="0">
                  <a:pos x="26" y="18"/>
                </a:cxn>
                <a:cxn ang="0">
                  <a:pos x="20" y="20"/>
                </a:cxn>
                <a:cxn ang="0">
                  <a:pos x="20" y="20"/>
                </a:cxn>
              </a:cxnLst>
              <a:rect l="0" t="0" r="r" b="b"/>
              <a:pathLst>
                <a:path w="28" h="24">
                  <a:moveTo>
                    <a:pt x="20" y="20"/>
                  </a:moveTo>
                  <a:lnTo>
                    <a:pt x="16" y="22"/>
                  </a:lnTo>
                  <a:lnTo>
                    <a:pt x="14" y="24"/>
                  </a:lnTo>
                  <a:lnTo>
                    <a:pt x="12" y="22"/>
                  </a:lnTo>
                  <a:lnTo>
                    <a:pt x="10" y="18"/>
                  </a:lnTo>
                  <a:lnTo>
                    <a:pt x="6" y="14"/>
                  </a:lnTo>
                  <a:lnTo>
                    <a:pt x="0" y="4"/>
                  </a:lnTo>
                  <a:lnTo>
                    <a:pt x="0" y="2"/>
                  </a:lnTo>
                  <a:lnTo>
                    <a:pt x="4" y="0"/>
                  </a:lnTo>
                  <a:lnTo>
                    <a:pt x="8" y="0"/>
                  </a:lnTo>
                  <a:lnTo>
                    <a:pt x="12" y="4"/>
                  </a:lnTo>
                  <a:lnTo>
                    <a:pt x="14" y="10"/>
                  </a:lnTo>
                  <a:lnTo>
                    <a:pt x="26" y="12"/>
                  </a:lnTo>
                  <a:lnTo>
                    <a:pt x="28" y="14"/>
                  </a:lnTo>
                  <a:lnTo>
                    <a:pt x="26" y="18"/>
                  </a:lnTo>
                  <a:lnTo>
                    <a:pt x="20" y="20"/>
                  </a:lnTo>
                  <a:lnTo>
                    <a:pt x="20" y="2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8" name="Freeform 813">
              <a:extLst>
                <a:ext uri="{FF2B5EF4-FFF2-40B4-BE49-F238E27FC236}">
                  <a16:creationId xmlns:a16="http://schemas.microsoft.com/office/drawing/2014/main" xmlns="" id="{4BD80451-2DD6-4755-B435-F30DFDCF047F}"/>
                </a:ext>
              </a:extLst>
            </p:cNvPr>
            <p:cNvSpPr>
              <a:spLocks noEditPoints="1"/>
            </p:cNvSpPr>
            <p:nvPr/>
          </p:nvSpPr>
          <p:spPr bwMode="auto">
            <a:xfrm>
              <a:off x="5072063" y="4370388"/>
              <a:ext cx="168275" cy="196850"/>
            </a:xfrm>
            <a:custGeom>
              <a:avLst/>
              <a:gdLst/>
              <a:ahLst/>
              <a:cxnLst>
                <a:cxn ang="0">
                  <a:pos x="94" y="24"/>
                </a:cxn>
                <a:cxn ang="0">
                  <a:pos x="100" y="18"/>
                </a:cxn>
                <a:cxn ang="0">
                  <a:pos x="106" y="10"/>
                </a:cxn>
                <a:cxn ang="0">
                  <a:pos x="100" y="10"/>
                </a:cxn>
                <a:cxn ang="0">
                  <a:pos x="92" y="6"/>
                </a:cxn>
                <a:cxn ang="0">
                  <a:pos x="82" y="8"/>
                </a:cxn>
                <a:cxn ang="0">
                  <a:pos x="78" y="12"/>
                </a:cxn>
                <a:cxn ang="0">
                  <a:pos x="72" y="16"/>
                </a:cxn>
                <a:cxn ang="0">
                  <a:pos x="66" y="16"/>
                </a:cxn>
                <a:cxn ang="0">
                  <a:pos x="52" y="12"/>
                </a:cxn>
                <a:cxn ang="0">
                  <a:pos x="36" y="2"/>
                </a:cxn>
                <a:cxn ang="0">
                  <a:pos x="24" y="0"/>
                </a:cxn>
                <a:cxn ang="0">
                  <a:pos x="6" y="0"/>
                </a:cxn>
                <a:cxn ang="0">
                  <a:pos x="0" y="8"/>
                </a:cxn>
                <a:cxn ang="0">
                  <a:pos x="4" y="10"/>
                </a:cxn>
                <a:cxn ang="0">
                  <a:pos x="8" y="20"/>
                </a:cxn>
                <a:cxn ang="0">
                  <a:pos x="12" y="24"/>
                </a:cxn>
                <a:cxn ang="0">
                  <a:pos x="14" y="34"/>
                </a:cxn>
                <a:cxn ang="0">
                  <a:pos x="12" y="42"/>
                </a:cxn>
                <a:cxn ang="0">
                  <a:pos x="0" y="58"/>
                </a:cxn>
                <a:cxn ang="0">
                  <a:pos x="0" y="62"/>
                </a:cxn>
                <a:cxn ang="0">
                  <a:pos x="2" y="64"/>
                </a:cxn>
                <a:cxn ang="0">
                  <a:pos x="2" y="66"/>
                </a:cxn>
                <a:cxn ang="0">
                  <a:pos x="4" y="66"/>
                </a:cxn>
                <a:cxn ang="0">
                  <a:pos x="6" y="66"/>
                </a:cxn>
                <a:cxn ang="0">
                  <a:pos x="8" y="66"/>
                </a:cxn>
                <a:cxn ang="0">
                  <a:pos x="10" y="66"/>
                </a:cxn>
                <a:cxn ang="0">
                  <a:pos x="10" y="66"/>
                </a:cxn>
                <a:cxn ang="0">
                  <a:pos x="8" y="68"/>
                </a:cxn>
                <a:cxn ang="0">
                  <a:pos x="6" y="70"/>
                </a:cxn>
                <a:cxn ang="0">
                  <a:pos x="4" y="70"/>
                </a:cxn>
                <a:cxn ang="0">
                  <a:pos x="2" y="72"/>
                </a:cxn>
                <a:cxn ang="0">
                  <a:pos x="4" y="74"/>
                </a:cxn>
                <a:cxn ang="0">
                  <a:pos x="50" y="102"/>
                </a:cxn>
                <a:cxn ang="0">
                  <a:pos x="54" y="112"/>
                </a:cxn>
                <a:cxn ang="0">
                  <a:pos x="72" y="124"/>
                </a:cxn>
                <a:cxn ang="0">
                  <a:pos x="76" y="120"/>
                </a:cxn>
                <a:cxn ang="0">
                  <a:pos x="86" y="98"/>
                </a:cxn>
                <a:cxn ang="0">
                  <a:pos x="88" y="96"/>
                </a:cxn>
                <a:cxn ang="0">
                  <a:pos x="92" y="94"/>
                </a:cxn>
                <a:cxn ang="0">
                  <a:pos x="94" y="88"/>
                </a:cxn>
                <a:cxn ang="0">
                  <a:pos x="98" y="88"/>
                </a:cxn>
                <a:cxn ang="0">
                  <a:pos x="102" y="84"/>
                </a:cxn>
                <a:cxn ang="0">
                  <a:pos x="94" y="74"/>
                </a:cxn>
                <a:cxn ang="0">
                  <a:pos x="94" y="24"/>
                </a:cxn>
                <a:cxn ang="0">
                  <a:pos x="34" y="34"/>
                </a:cxn>
                <a:cxn ang="0">
                  <a:pos x="32" y="30"/>
                </a:cxn>
                <a:cxn ang="0">
                  <a:pos x="26" y="24"/>
                </a:cxn>
                <a:cxn ang="0">
                  <a:pos x="22" y="14"/>
                </a:cxn>
                <a:cxn ang="0">
                  <a:pos x="24" y="6"/>
                </a:cxn>
                <a:cxn ang="0">
                  <a:pos x="26" y="6"/>
                </a:cxn>
                <a:cxn ang="0">
                  <a:pos x="28" y="10"/>
                </a:cxn>
                <a:cxn ang="0">
                  <a:pos x="30" y="24"/>
                </a:cxn>
                <a:cxn ang="0">
                  <a:pos x="34" y="30"/>
                </a:cxn>
                <a:cxn ang="0">
                  <a:pos x="34" y="34"/>
                </a:cxn>
                <a:cxn ang="0">
                  <a:pos x="34" y="34"/>
                </a:cxn>
              </a:cxnLst>
              <a:rect l="0" t="0" r="r" b="b"/>
              <a:pathLst>
                <a:path w="106" h="124">
                  <a:moveTo>
                    <a:pt x="94" y="24"/>
                  </a:moveTo>
                  <a:lnTo>
                    <a:pt x="100" y="18"/>
                  </a:lnTo>
                  <a:lnTo>
                    <a:pt x="106" y="10"/>
                  </a:lnTo>
                  <a:lnTo>
                    <a:pt x="100" y="10"/>
                  </a:lnTo>
                  <a:lnTo>
                    <a:pt x="92" y="6"/>
                  </a:lnTo>
                  <a:lnTo>
                    <a:pt x="82" y="8"/>
                  </a:lnTo>
                  <a:lnTo>
                    <a:pt x="78" y="12"/>
                  </a:lnTo>
                  <a:lnTo>
                    <a:pt x="72" y="16"/>
                  </a:lnTo>
                  <a:lnTo>
                    <a:pt x="66" y="16"/>
                  </a:lnTo>
                  <a:lnTo>
                    <a:pt x="52" y="12"/>
                  </a:lnTo>
                  <a:lnTo>
                    <a:pt x="36" y="2"/>
                  </a:lnTo>
                  <a:lnTo>
                    <a:pt x="24" y="0"/>
                  </a:lnTo>
                  <a:lnTo>
                    <a:pt x="6" y="0"/>
                  </a:lnTo>
                  <a:lnTo>
                    <a:pt x="0" y="8"/>
                  </a:lnTo>
                  <a:lnTo>
                    <a:pt x="4" y="10"/>
                  </a:lnTo>
                  <a:lnTo>
                    <a:pt x="8" y="20"/>
                  </a:lnTo>
                  <a:lnTo>
                    <a:pt x="12" y="24"/>
                  </a:lnTo>
                  <a:lnTo>
                    <a:pt x="14" y="34"/>
                  </a:lnTo>
                  <a:lnTo>
                    <a:pt x="12" y="42"/>
                  </a:lnTo>
                  <a:lnTo>
                    <a:pt x="0" y="58"/>
                  </a:lnTo>
                  <a:lnTo>
                    <a:pt x="0" y="62"/>
                  </a:lnTo>
                  <a:lnTo>
                    <a:pt x="2" y="64"/>
                  </a:lnTo>
                  <a:lnTo>
                    <a:pt x="2" y="66"/>
                  </a:lnTo>
                  <a:lnTo>
                    <a:pt x="4" y="66"/>
                  </a:lnTo>
                  <a:lnTo>
                    <a:pt x="6" y="66"/>
                  </a:lnTo>
                  <a:lnTo>
                    <a:pt x="8" y="66"/>
                  </a:lnTo>
                  <a:lnTo>
                    <a:pt x="10" y="66"/>
                  </a:lnTo>
                  <a:lnTo>
                    <a:pt x="10" y="66"/>
                  </a:lnTo>
                  <a:lnTo>
                    <a:pt x="8" y="68"/>
                  </a:lnTo>
                  <a:lnTo>
                    <a:pt x="6" y="70"/>
                  </a:lnTo>
                  <a:lnTo>
                    <a:pt x="4" y="70"/>
                  </a:lnTo>
                  <a:lnTo>
                    <a:pt x="2" y="72"/>
                  </a:lnTo>
                  <a:lnTo>
                    <a:pt x="4" y="74"/>
                  </a:lnTo>
                  <a:lnTo>
                    <a:pt x="50" y="102"/>
                  </a:lnTo>
                  <a:lnTo>
                    <a:pt x="54" y="112"/>
                  </a:lnTo>
                  <a:lnTo>
                    <a:pt x="72" y="124"/>
                  </a:lnTo>
                  <a:lnTo>
                    <a:pt x="76" y="120"/>
                  </a:lnTo>
                  <a:lnTo>
                    <a:pt x="86" y="98"/>
                  </a:lnTo>
                  <a:lnTo>
                    <a:pt x="88" y="96"/>
                  </a:lnTo>
                  <a:lnTo>
                    <a:pt x="92" y="94"/>
                  </a:lnTo>
                  <a:lnTo>
                    <a:pt x="94" y="88"/>
                  </a:lnTo>
                  <a:lnTo>
                    <a:pt x="98" y="88"/>
                  </a:lnTo>
                  <a:lnTo>
                    <a:pt x="102" y="84"/>
                  </a:lnTo>
                  <a:lnTo>
                    <a:pt x="94" y="74"/>
                  </a:lnTo>
                  <a:lnTo>
                    <a:pt x="94" y="24"/>
                  </a:lnTo>
                  <a:close/>
                  <a:moveTo>
                    <a:pt x="34" y="34"/>
                  </a:moveTo>
                  <a:lnTo>
                    <a:pt x="32" y="30"/>
                  </a:lnTo>
                  <a:lnTo>
                    <a:pt x="26" y="24"/>
                  </a:lnTo>
                  <a:lnTo>
                    <a:pt x="22" y="14"/>
                  </a:lnTo>
                  <a:lnTo>
                    <a:pt x="24" y="6"/>
                  </a:lnTo>
                  <a:lnTo>
                    <a:pt x="26" y="6"/>
                  </a:lnTo>
                  <a:lnTo>
                    <a:pt x="28" y="10"/>
                  </a:lnTo>
                  <a:lnTo>
                    <a:pt x="30" y="24"/>
                  </a:lnTo>
                  <a:lnTo>
                    <a:pt x="34" y="30"/>
                  </a:lnTo>
                  <a:lnTo>
                    <a:pt x="34" y="34"/>
                  </a:lnTo>
                  <a:lnTo>
                    <a:pt x="34" y="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39" name="Freeform 814">
              <a:extLst>
                <a:ext uri="{FF2B5EF4-FFF2-40B4-BE49-F238E27FC236}">
                  <a16:creationId xmlns:a16="http://schemas.microsoft.com/office/drawing/2014/main" xmlns="" id="{5C759F26-4A77-413F-B45E-E6C1793A8FFB}"/>
                </a:ext>
              </a:extLst>
            </p:cNvPr>
            <p:cNvSpPr>
              <a:spLocks/>
            </p:cNvSpPr>
            <p:nvPr/>
          </p:nvSpPr>
          <p:spPr bwMode="auto">
            <a:xfrm>
              <a:off x="5583238" y="3348038"/>
              <a:ext cx="76200" cy="95250"/>
            </a:xfrm>
            <a:custGeom>
              <a:avLst/>
              <a:gdLst/>
              <a:ahLst/>
              <a:cxnLst>
                <a:cxn ang="0">
                  <a:pos x="24" y="60"/>
                </a:cxn>
                <a:cxn ang="0">
                  <a:pos x="30" y="58"/>
                </a:cxn>
                <a:cxn ang="0">
                  <a:pos x="34" y="52"/>
                </a:cxn>
                <a:cxn ang="0">
                  <a:pos x="38" y="48"/>
                </a:cxn>
                <a:cxn ang="0">
                  <a:pos x="40" y="40"/>
                </a:cxn>
                <a:cxn ang="0">
                  <a:pos x="46" y="38"/>
                </a:cxn>
                <a:cxn ang="0">
                  <a:pos x="48" y="34"/>
                </a:cxn>
                <a:cxn ang="0">
                  <a:pos x="44" y="26"/>
                </a:cxn>
                <a:cxn ang="0">
                  <a:pos x="40" y="22"/>
                </a:cxn>
                <a:cxn ang="0">
                  <a:pos x="38" y="14"/>
                </a:cxn>
                <a:cxn ang="0">
                  <a:pos x="38" y="12"/>
                </a:cxn>
                <a:cxn ang="0">
                  <a:pos x="46" y="0"/>
                </a:cxn>
                <a:cxn ang="0">
                  <a:pos x="36" y="6"/>
                </a:cxn>
                <a:cxn ang="0">
                  <a:pos x="36" y="2"/>
                </a:cxn>
                <a:cxn ang="0">
                  <a:pos x="30" y="6"/>
                </a:cxn>
                <a:cxn ang="0">
                  <a:pos x="28" y="2"/>
                </a:cxn>
                <a:cxn ang="0">
                  <a:pos x="28" y="8"/>
                </a:cxn>
                <a:cxn ang="0">
                  <a:pos x="36" y="10"/>
                </a:cxn>
                <a:cxn ang="0">
                  <a:pos x="36" y="12"/>
                </a:cxn>
                <a:cxn ang="0">
                  <a:pos x="32" y="14"/>
                </a:cxn>
                <a:cxn ang="0">
                  <a:pos x="28" y="10"/>
                </a:cxn>
                <a:cxn ang="0">
                  <a:pos x="24" y="12"/>
                </a:cxn>
                <a:cxn ang="0">
                  <a:pos x="22" y="8"/>
                </a:cxn>
                <a:cxn ang="0">
                  <a:pos x="20" y="10"/>
                </a:cxn>
                <a:cxn ang="0">
                  <a:pos x="18" y="18"/>
                </a:cxn>
                <a:cxn ang="0">
                  <a:pos x="16" y="18"/>
                </a:cxn>
                <a:cxn ang="0">
                  <a:pos x="16" y="14"/>
                </a:cxn>
                <a:cxn ang="0">
                  <a:pos x="10" y="18"/>
                </a:cxn>
                <a:cxn ang="0">
                  <a:pos x="6" y="28"/>
                </a:cxn>
                <a:cxn ang="0">
                  <a:pos x="0" y="34"/>
                </a:cxn>
                <a:cxn ang="0">
                  <a:pos x="0" y="44"/>
                </a:cxn>
                <a:cxn ang="0">
                  <a:pos x="4" y="58"/>
                </a:cxn>
                <a:cxn ang="0">
                  <a:pos x="6" y="58"/>
                </a:cxn>
                <a:cxn ang="0">
                  <a:pos x="10" y="58"/>
                </a:cxn>
                <a:cxn ang="0">
                  <a:pos x="14" y="58"/>
                </a:cxn>
                <a:cxn ang="0">
                  <a:pos x="14" y="58"/>
                </a:cxn>
                <a:cxn ang="0">
                  <a:pos x="18" y="56"/>
                </a:cxn>
                <a:cxn ang="0">
                  <a:pos x="22" y="60"/>
                </a:cxn>
                <a:cxn ang="0">
                  <a:pos x="24" y="60"/>
                </a:cxn>
                <a:cxn ang="0">
                  <a:pos x="24" y="60"/>
                </a:cxn>
              </a:cxnLst>
              <a:rect l="0" t="0" r="r" b="b"/>
              <a:pathLst>
                <a:path w="48" h="60">
                  <a:moveTo>
                    <a:pt x="24" y="60"/>
                  </a:moveTo>
                  <a:lnTo>
                    <a:pt x="30" y="58"/>
                  </a:lnTo>
                  <a:lnTo>
                    <a:pt x="34" y="52"/>
                  </a:lnTo>
                  <a:lnTo>
                    <a:pt x="38" y="48"/>
                  </a:lnTo>
                  <a:lnTo>
                    <a:pt x="40" y="40"/>
                  </a:lnTo>
                  <a:lnTo>
                    <a:pt x="46" y="38"/>
                  </a:lnTo>
                  <a:lnTo>
                    <a:pt x="48" y="34"/>
                  </a:lnTo>
                  <a:lnTo>
                    <a:pt x="44" y="26"/>
                  </a:lnTo>
                  <a:lnTo>
                    <a:pt x="40" y="22"/>
                  </a:lnTo>
                  <a:lnTo>
                    <a:pt x="38" y="14"/>
                  </a:lnTo>
                  <a:lnTo>
                    <a:pt x="38" y="12"/>
                  </a:lnTo>
                  <a:lnTo>
                    <a:pt x="46" y="0"/>
                  </a:lnTo>
                  <a:lnTo>
                    <a:pt x="36" y="6"/>
                  </a:lnTo>
                  <a:lnTo>
                    <a:pt x="36" y="2"/>
                  </a:lnTo>
                  <a:lnTo>
                    <a:pt x="30" y="6"/>
                  </a:lnTo>
                  <a:lnTo>
                    <a:pt x="28" y="2"/>
                  </a:lnTo>
                  <a:lnTo>
                    <a:pt x="28" y="8"/>
                  </a:lnTo>
                  <a:lnTo>
                    <a:pt x="36" y="10"/>
                  </a:lnTo>
                  <a:lnTo>
                    <a:pt x="36" y="12"/>
                  </a:lnTo>
                  <a:lnTo>
                    <a:pt x="32" y="14"/>
                  </a:lnTo>
                  <a:lnTo>
                    <a:pt x="28" y="10"/>
                  </a:lnTo>
                  <a:lnTo>
                    <a:pt x="24" y="12"/>
                  </a:lnTo>
                  <a:lnTo>
                    <a:pt x="22" y="8"/>
                  </a:lnTo>
                  <a:lnTo>
                    <a:pt x="20" y="10"/>
                  </a:lnTo>
                  <a:lnTo>
                    <a:pt x="18" y="18"/>
                  </a:lnTo>
                  <a:lnTo>
                    <a:pt x="16" y="18"/>
                  </a:lnTo>
                  <a:lnTo>
                    <a:pt x="16" y="14"/>
                  </a:lnTo>
                  <a:lnTo>
                    <a:pt x="10" y="18"/>
                  </a:lnTo>
                  <a:lnTo>
                    <a:pt x="6" y="28"/>
                  </a:lnTo>
                  <a:lnTo>
                    <a:pt x="0" y="34"/>
                  </a:lnTo>
                  <a:lnTo>
                    <a:pt x="0" y="44"/>
                  </a:lnTo>
                  <a:lnTo>
                    <a:pt x="4" y="58"/>
                  </a:lnTo>
                  <a:lnTo>
                    <a:pt x="6" y="58"/>
                  </a:lnTo>
                  <a:lnTo>
                    <a:pt x="10" y="58"/>
                  </a:lnTo>
                  <a:lnTo>
                    <a:pt x="14" y="58"/>
                  </a:lnTo>
                  <a:lnTo>
                    <a:pt x="14" y="58"/>
                  </a:lnTo>
                  <a:lnTo>
                    <a:pt x="18" y="56"/>
                  </a:lnTo>
                  <a:lnTo>
                    <a:pt x="22" y="60"/>
                  </a:lnTo>
                  <a:lnTo>
                    <a:pt x="24" y="60"/>
                  </a:lnTo>
                  <a:lnTo>
                    <a:pt x="24" y="6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0" name="Freeform 815">
              <a:extLst>
                <a:ext uri="{FF2B5EF4-FFF2-40B4-BE49-F238E27FC236}">
                  <a16:creationId xmlns:a16="http://schemas.microsoft.com/office/drawing/2014/main" xmlns="" id="{CD833F14-D571-41B2-AB60-F188AAE4D266}"/>
                </a:ext>
              </a:extLst>
            </p:cNvPr>
            <p:cNvSpPr>
              <a:spLocks/>
            </p:cNvSpPr>
            <p:nvPr/>
          </p:nvSpPr>
          <p:spPr bwMode="auto">
            <a:xfrm>
              <a:off x="5907088" y="3348038"/>
              <a:ext cx="123825" cy="60325"/>
            </a:xfrm>
            <a:custGeom>
              <a:avLst/>
              <a:gdLst/>
              <a:ahLst/>
              <a:cxnLst>
                <a:cxn ang="0">
                  <a:pos x="22" y="0"/>
                </a:cxn>
                <a:cxn ang="0">
                  <a:pos x="24" y="0"/>
                </a:cxn>
                <a:cxn ang="0">
                  <a:pos x="32" y="0"/>
                </a:cxn>
                <a:cxn ang="0">
                  <a:pos x="52" y="4"/>
                </a:cxn>
                <a:cxn ang="0">
                  <a:pos x="60" y="2"/>
                </a:cxn>
                <a:cxn ang="0">
                  <a:pos x="66" y="6"/>
                </a:cxn>
                <a:cxn ang="0">
                  <a:pos x="70" y="0"/>
                </a:cxn>
                <a:cxn ang="0">
                  <a:pos x="76" y="0"/>
                </a:cxn>
                <a:cxn ang="0">
                  <a:pos x="78" y="0"/>
                </a:cxn>
                <a:cxn ang="0">
                  <a:pos x="78" y="4"/>
                </a:cxn>
                <a:cxn ang="0">
                  <a:pos x="74" y="8"/>
                </a:cxn>
                <a:cxn ang="0">
                  <a:pos x="70" y="6"/>
                </a:cxn>
                <a:cxn ang="0">
                  <a:pos x="68" y="8"/>
                </a:cxn>
                <a:cxn ang="0">
                  <a:pos x="62" y="8"/>
                </a:cxn>
                <a:cxn ang="0">
                  <a:pos x="54" y="6"/>
                </a:cxn>
                <a:cxn ang="0">
                  <a:pos x="50" y="6"/>
                </a:cxn>
                <a:cxn ang="0">
                  <a:pos x="30" y="6"/>
                </a:cxn>
                <a:cxn ang="0">
                  <a:pos x="26" y="2"/>
                </a:cxn>
                <a:cxn ang="0">
                  <a:pos x="24" y="6"/>
                </a:cxn>
                <a:cxn ang="0">
                  <a:pos x="22" y="8"/>
                </a:cxn>
                <a:cxn ang="0">
                  <a:pos x="18" y="12"/>
                </a:cxn>
                <a:cxn ang="0">
                  <a:pos x="12" y="16"/>
                </a:cxn>
                <a:cxn ang="0">
                  <a:pos x="10" y="26"/>
                </a:cxn>
                <a:cxn ang="0">
                  <a:pos x="10" y="28"/>
                </a:cxn>
                <a:cxn ang="0">
                  <a:pos x="10" y="30"/>
                </a:cxn>
                <a:cxn ang="0">
                  <a:pos x="14" y="38"/>
                </a:cxn>
                <a:cxn ang="0">
                  <a:pos x="10" y="38"/>
                </a:cxn>
                <a:cxn ang="0">
                  <a:pos x="6" y="28"/>
                </a:cxn>
                <a:cxn ang="0">
                  <a:pos x="2" y="26"/>
                </a:cxn>
                <a:cxn ang="0">
                  <a:pos x="0" y="22"/>
                </a:cxn>
                <a:cxn ang="0">
                  <a:pos x="2" y="18"/>
                </a:cxn>
                <a:cxn ang="0">
                  <a:pos x="2" y="12"/>
                </a:cxn>
                <a:cxn ang="0">
                  <a:pos x="6" y="12"/>
                </a:cxn>
                <a:cxn ang="0">
                  <a:pos x="16" y="2"/>
                </a:cxn>
                <a:cxn ang="0">
                  <a:pos x="22" y="0"/>
                </a:cxn>
                <a:cxn ang="0">
                  <a:pos x="22" y="0"/>
                </a:cxn>
              </a:cxnLst>
              <a:rect l="0" t="0" r="r" b="b"/>
              <a:pathLst>
                <a:path w="78" h="38">
                  <a:moveTo>
                    <a:pt x="22" y="0"/>
                  </a:moveTo>
                  <a:lnTo>
                    <a:pt x="24" y="0"/>
                  </a:lnTo>
                  <a:lnTo>
                    <a:pt x="32" y="0"/>
                  </a:lnTo>
                  <a:lnTo>
                    <a:pt x="52" y="4"/>
                  </a:lnTo>
                  <a:lnTo>
                    <a:pt x="60" y="2"/>
                  </a:lnTo>
                  <a:lnTo>
                    <a:pt x="66" y="6"/>
                  </a:lnTo>
                  <a:lnTo>
                    <a:pt x="70" y="0"/>
                  </a:lnTo>
                  <a:lnTo>
                    <a:pt x="76" y="0"/>
                  </a:lnTo>
                  <a:lnTo>
                    <a:pt x="78" y="0"/>
                  </a:lnTo>
                  <a:lnTo>
                    <a:pt x="78" y="4"/>
                  </a:lnTo>
                  <a:lnTo>
                    <a:pt x="74" y="8"/>
                  </a:lnTo>
                  <a:lnTo>
                    <a:pt x="70" y="6"/>
                  </a:lnTo>
                  <a:lnTo>
                    <a:pt x="68" y="8"/>
                  </a:lnTo>
                  <a:lnTo>
                    <a:pt x="62" y="8"/>
                  </a:lnTo>
                  <a:lnTo>
                    <a:pt x="54" y="6"/>
                  </a:lnTo>
                  <a:lnTo>
                    <a:pt x="50" y="6"/>
                  </a:lnTo>
                  <a:lnTo>
                    <a:pt x="30" y="6"/>
                  </a:lnTo>
                  <a:lnTo>
                    <a:pt x="26" y="2"/>
                  </a:lnTo>
                  <a:lnTo>
                    <a:pt x="24" y="6"/>
                  </a:lnTo>
                  <a:lnTo>
                    <a:pt x="22" y="8"/>
                  </a:lnTo>
                  <a:lnTo>
                    <a:pt x="18" y="12"/>
                  </a:lnTo>
                  <a:lnTo>
                    <a:pt x="12" y="16"/>
                  </a:lnTo>
                  <a:lnTo>
                    <a:pt x="10" y="26"/>
                  </a:lnTo>
                  <a:lnTo>
                    <a:pt x="10" y="28"/>
                  </a:lnTo>
                  <a:lnTo>
                    <a:pt x="10" y="30"/>
                  </a:lnTo>
                  <a:lnTo>
                    <a:pt x="14" y="38"/>
                  </a:lnTo>
                  <a:lnTo>
                    <a:pt x="10" y="38"/>
                  </a:lnTo>
                  <a:lnTo>
                    <a:pt x="6" y="28"/>
                  </a:lnTo>
                  <a:lnTo>
                    <a:pt x="2" y="26"/>
                  </a:lnTo>
                  <a:lnTo>
                    <a:pt x="0" y="22"/>
                  </a:lnTo>
                  <a:lnTo>
                    <a:pt x="2" y="18"/>
                  </a:lnTo>
                  <a:lnTo>
                    <a:pt x="2" y="12"/>
                  </a:lnTo>
                  <a:lnTo>
                    <a:pt x="6" y="12"/>
                  </a:lnTo>
                  <a:lnTo>
                    <a:pt x="16" y="2"/>
                  </a:lnTo>
                  <a:lnTo>
                    <a:pt x="22" y="0"/>
                  </a:lnTo>
                  <a:lnTo>
                    <a:pt x="22"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1" name="Freeform 816">
              <a:extLst>
                <a:ext uri="{FF2B5EF4-FFF2-40B4-BE49-F238E27FC236}">
                  <a16:creationId xmlns:a16="http://schemas.microsoft.com/office/drawing/2014/main" xmlns="" id="{471275BB-2DFD-4E0D-8A66-0E6086C12A00}"/>
                </a:ext>
              </a:extLst>
            </p:cNvPr>
            <p:cNvSpPr>
              <a:spLocks noEditPoints="1"/>
            </p:cNvSpPr>
            <p:nvPr/>
          </p:nvSpPr>
          <p:spPr bwMode="auto">
            <a:xfrm>
              <a:off x="2868613" y="4675188"/>
              <a:ext cx="254000" cy="292100"/>
            </a:xfrm>
            <a:custGeom>
              <a:avLst/>
              <a:gdLst/>
              <a:ahLst/>
              <a:cxnLst>
                <a:cxn ang="0">
                  <a:pos x="156" y="104"/>
                </a:cxn>
                <a:cxn ang="0">
                  <a:pos x="150" y="98"/>
                </a:cxn>
                <a:cxn ang="0">
                  <a:pos x="128" y="88"/>
                </a:cxn>
                <a:cxn ang="0">
                  <a:pos x="124" y="74"/>
                </a:cxn>
                <a:cxn ang="0">
                  <a:pos x="122" y="58"/>
                </a:cxn>
                <a:cxn ang="0">
                  <a:pos x="114" y="50"/>
                </a:cxn>
                <a:cxn ang="0">
                  <a:pos x="100" y="46"/>
                </a:cxn>
                <a:cxn ang="0">
                  <a:pos x="84" y="38"/>
                </a:cxn>
                <a:cxn ang="0">
                  <a:pos x="60" y="30"/>
                </a:cxn>
                <a:cxn ang="0">
                  <a:pos x="58" y="14"/>
                </a:cxn>
                <a:cxn ang="0">
                  <a:pos x="58" y="2"/>
                </a:cxn>
                <a:cxn ang="0">
                  <a:pos x="40" y="0"/>
                </a:cxn>
                <a:cxn ang="0">
                  <a:pos x="16" y="18"/>
                </a:cxn>
                <a:cxn ang="0">
                  <a:pos x="12" y="36"/>
                </a:cxn>
                <a:cxn ang="0">
                  <a:pos x="8" y="64"/>
                </a:cxn>
                <a:cxn ang="0">
                  <a:pos x="6" y="74"/>
                </a:cxn>
                <a:cxn ang="0">
                  <a:pos x="4" y="84"/>
                </a:cxn>
                <a:cxn ang="0">
                  <a:pos x="8" y="92"/>
                </a:cxn>
                <a:cxn ang="0">
                  <a:pos x="0" y="108"/>
                </a:cxn>
                <a:cxn ang="0">
                  <a:pos x="8" y="126"/>
                </a:cxn>
                <a:cxn ang="0">
                  <a:pos x="14" y="138"/>
                </a:cxn>
                <a:cxn ang="0">
                  <a:pos x="10" y="144"/>
                </a:cxn>
                <a:cxn ang="0">
                  <a:pos x="14" y="150"/>
                </a:cxn>
                <a:cxn ang="0">
                  <a:pos x="22" y="182"/>
                </a:cxn>
                <a:cxn ang="0">
                  <a:pos x="32" y="182"/>
                </a:cxn>
                <a:cxn ang="0">
                  <a:pos x="50" y="172"/>
                </a:cxn>
                <a:cxn ang="0">
                  <a:pos x="70" y="180"/>
                </a:cxn>
                <a:cxn ang="0">
                  <a:pos x="88" y="172"/>
                </a:cxn>
                <a:cxn ang="0">
                  <a:pos x="98" y="162"/>
                </a:cxn>
                <a:cxn ang="0">
                  <a:pos x="102" y="144"/>
                </a:cxn>
                <a:cxn ang="0">
                  <a:pos x="130" y="130"/>
                </a:cxn>
                <a:cxn ang="0">
                  <a:pos x="148" y="134"/>
                </a:cxn>
                <a:cxn ang="0">
                  <a:pos x="158" y="142"/>
                </a:cxn>
                <a:cxn ang="0">
                  <a:pos x="160" y="128"/>
                </a:cxn>
                <a:cxn ang="0">
                  <a:pos x="42" y="136"/>
                </a:cxn>
                <a:cxn ang="0">
                  <a:pos x="36" y="124"/>
                </a:cxn>
                <a:cxn ang="0">
                  <a:pos x="42" y="128"/>
                </a:cxn>
                <a:cxn ang="0">
                  <a:pos x="42" y="136"/>
                </a:cxn>
              </a:cxnLst>
              <a:rect l="0" t="0" r="r" b="b"/>
              <a:pathLst>
                <a:path w="160" h="184">
                  <a:moveTo>
                    <a:pt x="160" y="116"/>
                  </a:moveTo>
                  <a:lnTo>
                    <a:pt x="156" y="104"/>
                  </a:lnTo>
                  <a:lnTo>
                    <a:pt x="150" y="102"/>
                  </a:lnTo>
                  <a:lnTo>
                    <a:pt x="150" y="98"/>
                  </a:lnTo>
                  <a:lnTo>
                    <a:pt x="150" y="90"/>
                  </a:lnTo>
                  <a:lnTo>
                    <a:pt x="128" y="88"/>
                  </a:lnTo>
                  <a:lnTo>
                    <a:pt x="122" y="76"/>
                  </a:lnTo>
                  <a:lnTo>
                    <a:pt x="124" y="74"/>
                  </a:lnTo>
                  <a:lnTo>
                    <a:pt x="124" y="68"/>
                  </a:lnTo>
                  <a:lnTo>
                    <a:pt x="122" y="58"/>
                  </a:lnTo>
                  <a:lnTo>
                    <a:pt x="118" y="54"/>
                  </a:lnTo>
                  <a:lnTo>
                    <a:pt x="114" y="50"/>
                  </a:lnTo>
                  <a:lnTo>
                    <a:pt x="104" y="50"/>
                  </a:lnTo>
                  <a:lnTo>
                    <a:pt x="100" y="46"/>
                  </a:lnTo>
                  <a:lnTo>
                    <a:pt x="88" y="42"/>
                  </a:lnTo>
                  <a:lnTo>
                    <a:pt x="84" y="38"/>
                  </a:lnTo>
                  <a:lnTo>
                    <a:pt x="68" y="36"/>
                  </a:lnTo>
                  <a:lnTo>
                    <a:pt x="60" y="30"/>
                  </a:lnTo>
                  <a:lnTo>
                    <a:pt x="56" y="20"/>
                  </a:lnTo>
                  <a:lnTo>
                    <a:pt x="58" y="14"/>
                  </a:lnTo>
                  <a:lnTo>
                    <a:pt x="58" y="6"/>
                  </a:lnTo>
                  <a:lnTo>
                    <a:pt x="58" y="2"/>
                  </a:lnTo>
                  <a:lnTo>
                    <a:pt x="56" y="0"/>
                  </a:lnTo>
                  <a:lnTo>
                    <a:pt x="40" y="0"/>
                  </a:lnTo>
                  <a:lnTo>
                    <a:pt x="28" y="12"/>
                  </a:lnTo>
                  <a:lnTo>
                    <a:pt x="16" y="18"/>
                  </a:lnTo>
                  <a:lnTo>
                    <a:pt x="0" y="16"/>
                  </a:lnTo>
                  <a:lnTo>
                    <a:pt x="12" y="36"/>
                  </a:lnTo>
                  <a:lnTo>
                    <a:pt x="8" y="42"/>
                  </a:lnTo>
                  <a:lnTo>
                    <a:pt x="8" y="64"/>
                  </a:lnTo>
                  <a:lnTo>
                    <a:pt x="4" y="68"/>
                  </a:lnTo>
                  <a:lnTo>
                    <a:pt x="6" y="74"/>
                  </a:lnTo>
                  <a:lnTo>
                    <a:pt x="4" y="80"/>
                  </a:lnTo>
                  <a:lnTo>
                    <a:pt x="4" y="84"/>
                  </a:lnTo>
                  <a:lnTo>
                    <a:pt x="8" y="90"/>
                  </a:lnTo>
                  <a:lnTo>
                    <a:pt x="8" y="92"/>
                  </a:lnTo>
                  <a:lnTo>
                    <a:pt x="0" y="104"/>
                  </a:lnTo>
                  <a:lnTo>
                    <a:pt x="0" y="108"/>
                  </a:lnTo>
                  <a:lnTo>
                    <a:pt x="6" y="114"/>
                  </a:lnTo>
                  <a:lnTo>
                    <a:pt x="8" y="126"/>
                  </a:lnTo>
                  <a:lnTo>
                    <a:pt x="14" y="132"/>
                  </a:lnTo>
                  <a:lnTo>
                    <a:pt x="14" y="138"/>
                  </a:lnTo>
                  <a:lnTo>
                    <a:pt x="12" y="140"/>
                  </a:lnTo>
                  <a:lnTo>
                    <a:pt x="10" y="144"/>
                  </a:lnTo>
                  <a:lnTo>
                    <a:pt x="14" y="146"/>
                  </a:lnTo>
                  <a:lnTo>
                    <a:pt x="14" y="150"/>
                  </a:lnTo>
                  <a:lnTo>
                    <a:pt x="18" y="154"/>
                  </a:lnTo>
                  <a:lnTo>
                    <a:pt x="22" y="182"/>
                  </a:lnTo>
                  <a:lnTo>
                    <a:pt x="26" y="184"/>
                  </a:lnTo>
                  <a:lnTo>
                    <a:pt x="32" y="182"/>
                  </a:lnTo>
                  <a:lnTo>
                    <a:pt x="46" y="168"/>
                  </a:lnTo>
                  <a:lnTo>
                    <a:pt x="50" y="172"/>
                  </a:lnTo>
                  <a:lnTo>
                    <a:pt x="66" y="174"/>
                  </a:lnTo>
                  <a:lnTo>
                    <a:pt x="70" y="180"/>
                  </a:lnTo>
                  <a:lnTo>
                    <a:pt x="74" y="170"/>
                  </a:lnTo>
                  <a:lnTo>
                    <a:pt x="88" y="172"/>
                  </a:lnTo>
                  <a:lnTo>
                    <a:pt x="92" y="174"/>
                  </a:lnTo>
                  <a:lnTo>
                    <a:pt x="98" y="162"/>
                  </a:lnTo>
                  <a:lnTo>
                    <a:pt x="98" y="152"/>
                  </a:lnTo>
                  <a:lnTo>
                    <a:pt x="102" y="144"/>
                  </a:lnTo>
                  <a:lnTo>
                    <a:pt x="104" y="138"/>
                  </a:lnTo>
                  <a:lnTo>
                    <a:pt x="130" y="130"/>
                  </a:lnTo>
                  <a:lnTo>
                    <a:pt x="142" y="130"/>
                  </a:lnTo>
                  <a:lnTo>
                    <a:pt x="148" y="134"/>
                  </a:lnTo>
                  <a:lnTo>
                    <a:pt x="156" y="144"/>
                  </a:lnTo>
                  <a:lnTo>
                    <a:pt x="158" y="142"/>
                  </a:lnTo>
                  <a:lnTo>
                    <a:pt x="156" y="136"/>
                  </a:lnTo>
                  <a:lnTo>
                    <a:pt x="160" y="128"/>
                  </a:lnTo>
                  <a:lnTo>
                    <a:pt x="160" y="116"/>
                  </a:lnTo>
                  <a:close/>
                  <a:moveTo>
                    <a:pt x="42" y="136"/>
                  </a:moveTo>
                  <a:lnTo>
                    <a:pt x="36" y="132"/>
                  </a:lnTo>
                  <a:lnTo>
                    <a:pt x="36" y="124"/>
                  </a:lnTo>
                  <a:lnTo>
                    <a:pt x="40" y="124"/>
                  </a:lnTo>
                  <a:lnTo>
                    <a:pt x="42" y="128"/>
                  </a:lnTo>
                  <a:lnTo>
                    <a:pt x="44" y="132"/>
                  </a:lnTo>
                  <a:lnTo>
                    <a:pt x="42" y="13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2" name="Freeform 817">
              <a:extLst>
                <a:ext uri="{FF2B5EF4-FFF2-40B4-BE49-F238E27FC236}">
                  <a16:creationId xmlns:a16="http://schemas.microsoft.com/office/drawing/2014/main" xmlns="" id="{1FDC76A6-C7B6-4CEF-87F3-D35A3857FA96}"/>
                </a:ext>
              </a:extLst>
            </p:cNvPr>
            <p:cNvSpPr>
              <a:spLocks noEditPoints="1"/>
            </p:cNvSpPr>
            <p:nvPr/>
          </p:nvSpPr>
          <p:spPr bwMode="auto">
            <a:xfrm>
              <a:off x="3106738" y="5135563"/>
              <a:ext cx="114300" cy="120650"/>
            </a:xfrm>
            <a:custGeom>
              <a:avLst/>
              <a:gdLst/>
              <a:ahLst/>
              <a:cxnLst>
                <a:cxn ang="0">
                  <a:pos x="66" y="48"/>
                </a:cxn>
                <a:cxn ang="0">
                  <a:pos x="72" y="42"/>
                </a:cxn>
                <a:cxn ang="0">
                  <a:pos x="64" y="36"/>
                </a:cxn>
                <a:cxn ang="0">
                  <a:pos x="62" y="30"/>
                </a:cxn>
                <a:cxn ang="0">
                  <a:pos x="56" y="26"/>
                </a:cxn>
                <a:cxn ang="0">
                  <a:pos x="52" y="22"/>
                </a:cxn>
                <a:cxn ang="0">
                  <a:pos x="44" y="18"/>
                </a:cxn>
                <a:cxn ang="0">
                  <a:pos x="38" y="12"/>
                </a:cxn>
                <a:cxn ang="0">
                  <a:pos x="36" y="14"/>
                </a:cxn>
                <a:cxn ang="0">
                  <a:pos x="32" y="14"/>
                </a:cxn>
                <a:cxn ang="0">
                  <a:pos x="30" y="8"/>
                </a:cxn>
                <a:cxn ang="0">
                  <a:pos x="22" y="0"/>
                </a:cxn>
                <a:cxn ang="0">
                  <a:pos x="18" y="0"/>
                </a:cxn>
                <a:cxn ang="0">
                  <a:pos x="16" y="2"/>
                </a:cxn>
                <a:cxn ang="0">
                  <a:pos x="10" y="2"/>
                </a:cxn>
                <a:cxn ang="0">
                  <a:pos x="8" y="6"/>
                </a:cxn>
                <a:cxn ang="0">
                  <a:pos x="8" y="22"/>
                </a:cxn>
                <a:cxn ang="0">
                  <a:pos x="4" y="30"/>
                </a:cxn>
                <a:cxn ang="0">
                  <a:pos x="4" y="44"/>
                </a:cxn>
                <a:cxn ang="0">
                  <a:pos x="0" y="52"/>
                </a:cxn>
                <a:cxn ang="0">
                  <a:pos x="0" y="62"/>
                </a:cxn>
                <a:cxn ang="0">
                  <a:pos x="2" y="62"/>
                </a:cxn>
                <a:cxn ang="0">
                  <a:pos x="6" y="68"/>
                </a:cxn>
                <a:cxn ang="0">
                  <a:pos x="16" y="70"/>
                </a:cxn>
                <a:cxn ang="0">
                  <a:pos x="30" y="76"/>
                </a:cxn>
                <a:cxn ang="0">
                  <a:pos x="40" y="74"/>
                </a:cxn>
                <a:cxn ang="0">
                  <a:pos x="48" y="76"/>
                </a:cxn>
                <a:cxn ang="0">
                  <a:pos x="58" y="72"/>
                </a:cxn>
                <a:cxn ang="0">
                  <a:pos x="68" y="58"/>
                </a:cxn>
                <a:cxn ang="0">
                  <a:pos x="66" y="56"/>
                </a:cxn>
                <a:cxn ang="0">
                  <a:pos x="66" y="48"/>
                </a:cxn>
                <a:cxn ang="0">
                  <a:pos x="42" y="46"/>
                </a:cxn>
                <a:cxn ang="0">
                  <a:pos x="38" y="48"/>
                </a:cxn>
                <a:cxn ang="0">
                  <a:pos x="28" y="52"/>
                </a:cxn>
                <a:cxn ang="0">
                  <a:pos x="24" y="48"/>
                </a:cxn>
                <a:cxn ang="0">
                  <a:pos x="24" y="48"/>
                </a:cxn>
                <a:cxn ang="0">
                  <a:pos x="26" y="44"/>
                </a:cxn>
                <a:cxn ang="0">
                  <a:pos x="30" y="42"/>
                </a:cxn>
                <a:cxn ang="0">
                  <a:pos x="38" y="40"/>
                </a:cxn>
                <a:cxn ang="0">
                  <a:pos x="42" y="42"/>
                </a:cxn>
                <a:cxn ang="0">
                  <a:pos x="42" y="46"/>
                </a:cxn>
              </a:cxnLst>
              <a:rect l="0" t="0" r="r" b="b"/>
              <a:pathLst>
                <a:path w="72" h="76">
                  <a:moveTo>
                    <a:pt x="66" y="48"/>
                  </a:moveTo>
                  <a:lnTo>
                    <a:pt x="72" y="42"/>
                  </a:lnTo>
                  <a:lnTo>
                    <a:pt x="64" y="36"/>
                  </a:lnTo>
                  <a:lnTo>
                    <a:pt x="62" y="30"/>
                  </a:lnTo>
                  <a:lnTo>
                    <a:pt x="56" y="26"/>
                  </a:lnTo>
                  <a:lnTo>
                    <a:pt x="52" y="22"/>
                  </a:lnTo>
                  <a:lnTo>
                    <a:pt x="44" y="18"/>
                  </a:lnTo>
                  <a:lnTo>
                    <a:pt x="38" y="12"/>
                  </a:lnTo>
                  <a:lnTo>
                    <a:pt x="36" y="14"/>
                  </a:lnTo>
                  <a:lnTo>
                    <a:pt x="32" y="14"/>
                  </a:lnTo>
                  <a:lnTo>
                    <a:pt x="30" y="8"/>
                  </a:lnTo>
                  <a:lnTo>
                    <a:pt x="22" y="0"/>
                  </a:lnTo>
                  <a:lnTo>
                    <a:pt x="18" y="0"/>
                  </a:lnTo>
                  <a:lnTo>
                    <a:pt x="16" y="2"/>
                  </a:lnTo>
                  <a:lnTo>
                    <a:pt x="10" y="2"/>
                  </a:lnTo>
                  <a:lnTo>
                    <a:pt x="8" y="6"/>
                  </a:lnTo>
                  <a:lnTo>
                    <a:pt x="8" y="22"/>
                  </a:lnTo>
                  <a:lnTo>
                    <a:pt x="4" y="30"/>
                  </a:lnTo>
                  <a:lnTo>
                    <a:pt x="4" y="44"/>
                  </a:lnTo>
                  <a:lnTo>
                    <a:pt x="0" y="52"/>
                  </a:lnTo>
                  <a:lnTo>
                    <a:pt x="0" y="62"/>
                  </a:lnTo>
                  <a:lnTo>
                    <a:pt x="2" y="62"/>
                  </a:lnTo>
                  <a:lnTo>
                    <a:pt x="6" y="68"/>
                  </a:lnTo>
                  <a:lnTo>
                    <a:pt x="16" y="70"/>
                  </a:lnTo>
                  <a:lnTo>
                    <a:pt x="30" y="76"/>
                  </a:lnTo>
                  <a:lnTo>
                    <a:pt x="40" y="74"/>
                  </a:lnTo>
                  <a:lnTo>
                    <a:pt x="48" y="76"/>
                  </a:lnTo>
                  <a:lnTo>
                    <a:pt x="58" y="72"/>
                  </a:lnTo>
                  <a:lnTo>
                    <a:pt x="68" y="58"/>
                  </a:lnTo>
                  <a:lnTo>
                    <a:pt x="66" y="56"/>
                  </a:lnTo>
                  <a:lnTo>
                    <a:pt x="66" y="48"/>
                  </a:lnTo>
                  <a:close/>
                  <a:moveTo>
                    <a:pt x="42" y="46"/>
                  </a:moveTo>
                  <a:lnTo>
                    <a:pt x="38" y="48"/>
                  </a:lnTo>
                  <a:lnTo>
                    <a:pt x="28" y="52"/>
                  </a:lnTo>
                  <a:lnTo>
                    <a:pt x="24" y="48"/>
                  </a:lnTo>
                  <a:lnTo>
                    <a:pt x="24" y="48"/>
                  </a:lnTo>
                  <a:lnTo>
                    <a:pt x="26" y="44"/>
                  </a:lnTo>
                  <a:lnTo>
                    <a:pt x="30" y="42"/>
                  </a:lnTo>
                  <a:lnTo>
                    <a:pt x="38" y="40"/>
                  </a:lnTo>
                  <a:lnTo>
                    <a:pt x="42" y="42"/>
                  </a:lnTo>
                  <a:lnTo>
                    <a:pt x="42" y="4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3" name="Freeform 818">
              <a:extLst>
                <a:ext uri="{FF2B5EF4-FFF2-40B4-BE49-F238E27FC236}">
                  <a16:creationId xmlns:a16="http://schemas.microsoft.com/office/drawing/2014/main" xmlns="" id="{004A3EE5-A0FB-4723-8900-40520A0FEE02}"/>
                </a:ext>
              </a:extLst>
            </p:cNvPr>
            <p:cNvSpPr>
              <a:spLocks/>
            </p:cNvSpPr>
            <p:nvPr/>
          </p:nvSpPr>
          <p:spPr bwMode="auto">
            <a:xfrm>
              <a:off x="6113463" y="3255963"/>
              <a:ext cx="31750" cy="63500"/>
            </a:xfrm>
            <a:custGeom>
              <a:avLst/>
              <a:gdLst/>
              <a:ahLst/>
              <a:cxnLst>
                <a:cxn ang="0">
                  <a:pos x="4" y="0"/>
                </a:cxn>
                <a:cxn ang="0">
                  <a:pos x="8" y="6"/>
                </a:cxn>
                <a:cxn ang="0">
                  <a:pos x="14" y="10"/>
                </a:cxn>
                <a:cxn ang="0">
                  <a:pos x="14" y="12"/>
                </a:cxn>
                <a:cxn ang="0">
                  <a:pos x="8" y="14"/>
                </a:cxn>
                <a:cxn ang="0">
                  <a:pos x="4" y="22"/>
                </a:cxn>
                <a:cxn ang="0">
                  <a:pos x="4" y="24"/>
                </a:cxn>
                <a:cxn ang="0">
                  <a:pos x="6" y="26"/>
                </a:cxn>
                <a:cxn ang="0">
                  <a:pos x="4" y="28"/>
                </a:cxn>
                <a:cxn ang="0">
                  <a:pos x="0" y="30"/>
                </a:cxn>
                <a:cxn ang="0">
                  <a:pos x="0" y="32"/>
                </a:cxn>
                <a:cxn ang="0">
                  <a:pos x="10" y="34"/>
                </a:cxn>
                <a:cxn ang="0">
                  <a:pos x="12" y="36"/>
                </a:cxn>
                <a:cxn ang="0">
                  <a:pos x="16" y="40"/>
                </a:cxn>
                <a:cxn ang="0">
                  <a:pos x="18" y="40"/>
                </a:cxn>
                <a:cxn ang="0">
                  <a:pos x="20" y="36"/>
                </a:cxn>
                <a:cxn ang="0">
                  <a:pos x="18" y="32"/>
                </a:cxn>
                <a:cxn ang="0">
                  <a:pos x="6" y="28"/>
                </a:cxn>
                <a:cxn ang="0">
                  <a:pos x="8" y="26"/>
                </a:cxn>
                <a:cxn ang="0">
                  <a:pos x="12" y="28"/>
                </a:cxn>
                <a:cxn ang="0">
                  <a:pos x="12" y="26"/>
                </a:cxn>
                <a:cxn ang="0">
                  <a:pos x="8" y="24"/>
                </a:cxn>
                <a:cxn ang="0">
                  <a:pos x="6" y="18"/>
                </a:cxn>
                <a:cxn ang="0">
                  <a:pos x="8" y="14"/>
                </a:cxn>
                <a:cxn ang="0">
                  <a:pos x="20" y="10"/>
                </a:cxn>
                <a:cxn ang="0">
                  <a:pos x="20" y="10"/>
                </a:cxn>
                <a:cxn ang="0">
                  <a:pos x="14" y="8"/>
                </a:cxn>
                <a:cxn ang="0">
                  <a:pos x="8" y="0"/>
                </a:cxn>
                <a:cxn ang="0">
                  <a:pos x="4" y="0"/>
                </a:cxn>
                <a:cxn ang="0">
                  <a:pos x="4" y="0"/>
                </a:cxn>
              </a:cxnLst>
              <a:rect l="0" t="0" r="r" b="b"/>
              <a:pathLst>
                <a:path w="20" h="40">
                  <a:moveTo>
                    <a:pt x="4" y="0"/>
                  </a:moveTo>
                  <a:lnTo>
                    <a:pt x="8" y="6"/>
                  </a:lnTo>
                  <a:lnTo>
                    <a:pt x="14" y="10"/>
                  </a:lnTo>
                  <a:lnTo>
                    <a:pt x="14" y="12"/>
                  </a:lnTo>
                  <a:lnTo>
                    <a:pt x="8" y="14"/>
                  </a:lnTo>
                  <a:lnTo>
                    <a:pt x="4" y="22"/>
                  </a:lnTo>
                  <a:lnTo>
                    <a:pt x="4" y="24"/>
                  </a:lnTo>
                  <a:lnTo>
                    <a:pt x="6" y="26"/>
                  </a:lnTo>
                  <a:lnTo>
                    <a:pt x="4" y="28"/>
                  </a:lnTo>
                  <a:lnTo>
                    <a:pt x="0" y="30"/>
                  </a:lnTo>
                  <a:lnTo>
                    <a:pt x="0" y="32"/>
                  </a:lnTo>
                  <a:lnTo>
                    <a:pt x="10" y="34"/>
                  </a:lnTo>
                  <a:lnTo>
                    <a:pt x="12" y="36"/>
                  </a:lnTo>
                  <a:lnTo>
                    <a:pt x="16" y="40"/>
                  </a:lnTo>
                  <a:lnTo>
                    <a:pt x="18" y="40"/>
                  </a:lnTo>
                  <a:lnTo>
                    <a:pt x="20" y="36"/>
                  </a:lnTo>
                  <a:lnTo>
                    <a:pt x="18" y="32"/>
                  </a:lnTo>
                  <a:lnTo>
                    <a:pt x="6" y="28"/>
                  </a:lnTo>
                  <a:lnTo>
                    <a:pt x="8" y="26"/>
                  </a:lnTo>
                  <a:lnTo>
                    <a:pt x="12" y="28"/>
                  </a:lnTo>
                  <a:lnTo>
                    <a:pt x="12" y="26"/>
                  </a:lnTo>
                  <a:lnTo>
                    <a:pt x="8" y="24"/>
                  </a:lnTo>
                  <a:lnTo>
                    <a:pt x="6" y="18"/>
                  </a:lnTo>
                  <a:lnTo>
                    <a:pt x="8" y="14"/>
                  </a:lnTo>
                  <a:lnTo>
                    <a:pt x="20" y="10"/>
                  </a:lnTo>
                  <a:lnTo>
                    <a:pt x="20" y="10"/>
                  </a:lnTo>
                  <a:lnTo>
                    <a:pt x="14" y="8"/>
                  </a:lnTo>
                  <a:lnTo>
                    <a:pt x="8" y="0"/>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4" name="Freeform 819">
              <a:extLst>
                <a:ext uri="{FF2B5EF4-FFF2-40B4-BE49-F238E27FC236}">
                  <a16:creationId xmlns:a16="http://schemas.microsoft.com/office/drawing/2014/main" xmlns="" id="{4692EFA6-9C31-4E91-9640-4D00F3DC83E1}"/>
                </a:ext>
              </a:extLst>
            </p:cNvPr>
            <p:cNvSpPr>
              <a:spLocks noEditPoints="1"/>
            </p:cNvSpPr>
            <p:nvPr/>
          </p:nvSpPr>
          <p:spPr bwMode="auto">
            <a:xfrm>
              <a:off x="4786313" y="2360613"/>
              <a:ext cx="231775" cy="517525"/>
            </a:xfrm>
            <a:custGeom>
              <a:avLst/>
              <a:gdLst/>
              <a:ahLst/>
              <a:cxnLst>
                <a:cxn ang="0">
                  <a:pos x="128" y="192"/>
                </a:cxn>
                <a:cxn ang="0">
                  <a:pos x="124" y="168"/>
                </a:cxn>
                <a:cxn ang="0">
                  <a:pos x="126" y="90"/>
                </a:cxn>
                <a:cxn ang="0">
                  <a:pos x="110" y="68"/>
                </a:cxn>
                <a:cxn ang="0">
                  <a:pos x="112" y="32"/>
                </a:cxn>
                <a:cxn ang="0">
                  <a:pos x="100" y="0"/>
                </a:cxn>
                <a:cxn ang="0">
                  <a:pos x="70" y="18"/>
                </a:cxn>
                <a:cxn ang="0">
                  <a:pos x="46" y="44"/>
                </a:cxn>
                <a:cxn ang="0">
                  <a:pos x="16" y="32"/>
                </a:cxn>
                <a:cxn ang="0">
                  <a:pos x="8" y="34"/>
                </a:cxn>
                <a:cxn ang="0">
                  <a:pos x="32" y="64"/>
                </a:cxn>
                <a:cxn ang="0">
                  <a:pos x="42" y="100"/>
                </a:cxn>
                <a:cxn ang="0">
                  <a:pos x="46" y="126"/>
                </a:cxn>
                <a:cxn ang="0">
                  <a:pos x="54" y="150"/>
                </a:cxn>
                <a:cxn ang="0">
                  <a:pos x="64" y="166"/>
                </a:cxn>
                <a:cxn ang="0">
                  <a:pos x="64" y="178"/>
                </a:cxn>
                <a:cxn ang="0">
                  <a:pos x="52" y="192"/>
                </a:cxn>
                <a:cxn ang="0">
                  <a:pos x="22" y="230"/>
                </a:cxn>
                <a:cxn ang="0">
                  <a:pos x="16" y="236"/>
                </a:cxn>
                <a:cxn ang="0">
                  <a:pos x="6" y="248"/>
                </a:cxn>
                <a:cxn ang="0">
                  <a:pos x="14" y="280"/>
                </a:cxn>
                <a:cxn ang="0">
                  <a:pos x="8" y="294"/>
                </a:cxn>
                <a:cxn ang="0">
                  <a:pos x="10" y="304"/>
                </a:cxn>
                <a:cxn ang="0">
                  <a:pos x="26" y="314"/>
                </a:cxn>
                <a:cxn ang="0">
                  <a:pos x="34" y="322"/>
                </a:cxn>
                <a:cxn ang="0">
                  <a:pos x="38" y="320"/>
                </a:cxn>
                <a:cxn ang="0">
                  <a:pos x="54" y="316"/>
                </a:cxn>
                <a:cxn ang="0">
                  <a:pos x="66" y="314"/>
                </a:cxn>
                <a:cxn ang="0">
                  <a:pos x="94" y="306"/>
                </a:cxn>
                <a:cxn ang="0">
                  <a:pos x="146" y="236"/>
                </a:cxn>
                <a:cxn ang="0">
                  <a:pos x="66" y="292"/>
                </a:cxn>
                <a:cxn ang="0">
                  <a:pos x="68" y="258"/>
                </a:cxn>
                <a:cxn ang="0">
                  <a:pos x="68" y="272"/>
                </a:cxn>
                <a:cxn ang="0">
                  <a:pos x="70" y="294"/>
                </a:cxn>
                <a:cxn ang="0">
                  <a:pos x="94" y="220"/>
                </a:cxn>
                <a:cxn ang="0">
                  <a:pos x="100" y="226"/>
                </a:cxn>
                <a:cxn ang="0">
                  <a:pos x="102" y="238"/>
                </a:cxn>
                <a:cxn ang="0">
                  <a:pos x="98" y="234"/>
                </a:cxn>
                <a:cxn ang="0">
                  <a:pos x="116" y="250"/>
                </a:cxn>
                <a:cxn ang="0">
                  <a:pos x="114" y="266"/>
                </a:cxn>
                <a:cxn ang="0">
                  <a:pos x="110" y="274"/>
                </a:cxn>
                <a:cxn ang="0">
                  <a:pos x="110" y="280"/>
                </a:cxn>
                <a:cxn ang="0">
                  <a:pos x="104" y="284"/>
                </a:cxn>
                <a:cxn ang="0">
                  <a:pos x="102" y="278"/>
                </a:cxn>
                <a:cxn ang="0">
                  <a:pos x="102" y="274"/>
                </a:cxn>
                <a:cxn ang="0">
                  <a:pos x="106" y="264"/>
                </a:cxn>
                <a:cxn ang="0">
                  <a:pos x="104" y="254"/>
                </a:cxn>
                <a:cxn ang="0">
                  <a:pos x="102" y="248"/>
                </a:cxn>
                <a:cxn ang="0">
                  <a:pos x="110" y="252"/>
                </a:cxn>
                <a:cxn ang="0">
                  <a:pos x="114" y="242"/>
                </a:cxn>
                <a:cxn ang="0">
                  <a:pos x="116" y="240"/>
                </a:cxn>
                <a:cxn ang="0">
                  <a:pos x="120" y="262"/>
                </a:cxn>
                <a:cxn ang="0">
                  <a:pos x="116" y="232"/>
                </a:cxn>
                <a:cxn ang="0">
                  <a:pos x="116" y="226"/>
                </a:cxn>
                <a:cxn ang="0">
                  <a:pos x="118" y="232"/>
                </a:cxn>
              </a:cxnLst>
              <a:rect l="0" t="0" r="r" b="b"/>
              <a:pathLst>
                <a:path w="146" h="326">
                  <a:moveTo>
                    <a:pt x="130" y="216"/>
                  </a:moveTo>
                  <a:lnTo>
                    <a:pt x="134" y="200"/>
                  </a:lnTo>
                  <a:lnTo>
                    <a:pt x="128" y="192"/>
                  </a:lnTo>
                  <a:lnTo>
                    <a:pt x="128" y="182"/>
                  </a:lnTo>
                  <a:lnTo>
                    <a:pt x="124" y="182"/>
                  </a:lnTo>
                  <a:lnTo>
                    <a:pt x="124" y="168"/>
                  </a:lnTo>
                  <a:lnTo>
                    <a:pt x="128" y="152"/>
                  </a:lnTo>
                  <a:lnTo>
                    <a:pt x="116" y="114"/>
                  </a:lnTo>
                  <a:lnTo>
                    <a:pt x="126" y="90"/>
                  </a:lnTo>
                  <a:lnTo>
                    <a:pt x="126" y="86"/>
                  </a:lnTo>
                  <a:lnTo>
                    <a:pt x="118" y="72"/>
                  </a:lnTo>
                  <a:lnTo>
                    <a:pt x="110" y="68"/>
                  </a:lnTo>
                  <a:lnTo>
                    <a:pt x="106" y="54"/>
                  </a:lnTo>
                  <a:lnTo>
                    <a:pt x="114" y="38"/>
                  </a:lnTo>
                  <a:lnTo>
                    <a:pt x="112" y="32"/>
                  </a:lnTo>
                  <a:lnTo>
                    <a:pt x="118" y="24"/>
                  </a:lnTo>
                  <a:lnTo>
                    <a:pt x="116" y="14"/>
                  </a:lnTo>
                  <a:lnTo>
                    <a:pt x="100" y="0"/>
                  </a:lnTo>
                  <a:lnTo>
                    <a:pt x="86" y="4"/>
                  </a:lnTo>
                  <a:lnTo>
                    <a:pt x="74" y="10"/>
                  </a:lnTo>
                  <a:lnTo>
                    <a:pt x="70" y="18"/>
                  </a:lnTo>
                  <a:lnTo>
                    <a:pt x="70" y="40"/>
                  </a:lnTo>
                  <a:lnTo>
                    <a:pt x="54" y="52"/>
                  </a:lnTo>
                  <a:lnTo>
                    <a:pt x="46" y="44"/>
                  </a:lnTo>
                  <a:lnTo>
                    <a:pt x="38" y="52"/>
                  </a:lnTo>
                  <a:lnTo>
                    <a:pt x="26" y="48"/>
                  </a:lnTo>
                  <a:lnTo>
                    <a:pt x="16" y="32"/>
                  </a:lnTo>
                  <a:lnTo>
                    <a:pt x="10" y="28"/>
                  </a:lnTo>
                  <a:lnTo>
                    <a:pt x="6" y="28"/>
                  </a:lnTo>
                  <a:lnTo>
                    <a:pt x="8" y="34"/>
                  </a:lnTo>
                  <a:lnTo>
                    <a:pt x="0" y="38"/>
                  </a:lnTo>
                  <a:lnTo>
                    <a:pt x="20" y="58"/>
                  </a:lnTo>
                  <a:lnTo>
                    <a:pt x="32" y="64"/>
                  </a:lnTo>
                  <a:lnTo>
                    <a:pt x="40" y="78"/>
                  </a:lnTo>
                  <a:lnTo>
                    <a:pt x="38" y="92"/>
                  </a:lnTo>
                  <a:lnTo>
                    <a:pt x="42" y="100"/>
                  </a:lnTo>
                  <a:lnTo>
                    <a:pt x="40" y="106"/>
                  </a:lnTo>
                  <a:lnTo>
                    <a:pt x="46" y="120"/>
                  </a:lnTo>
                  <a:lnTo>
                    <a:pt x="46" y="126"/>
                  </a:lnTo>
                  <a:lnTo>
                    <a:pt x="42" y="134"/>
                  </a:lnTo>
                  <a:lnTo>
                    <a:pt x="46" y="146"/>
                  </a:lnTo>
                  <a:lnTo>
                    <a:pt x="54" y="150"/>
                  </a:lnTo>
                  <a:lnTo>
                    <a:pt x="54" y="152"/>
                  </a:lnTo>
                  <a:lnTo>
                    <a:pt x="64" y="162"/>
                  </a:lnTo>
                  <a:lnTo>
                    <a:pt x="64" y="166"/>
                  </a:lnTo>
                  <a:lnTo>
                    <a:pt x="64" y="174"/>
                  </a:lnTo>
                  <a:lnTo>
                    <a:pt x="66" y="178"/>
                  </a:lnTo>
                  <a:lnTo>
                    <a:pt x="64" y="178"/>
                  </a:lnTo>
                  <a:lnTo>
                    <a:pt x="64" y="182"/>
                  </a:lnTo>
                  <a:lnTo>
                    <a:pt x="54" y="182"/>
                  </a:lnTo>
                  <a:lnTo>
                    <a:pt x="52" y="192"/>
                  </a:lnTo>
                  <a:lnTo>
                    <a:pt x="38" y="208"/>
                  </a:lnTo>
                  <a:lnTo>
                    <a:pt x="30" y="224"/>
                  </a:lnTo>
                  <a:lnTo>
                    <a:pt x="22" y="230"/>
                  </a:lnTo>
                  <a:lnTo>
                    <a:pt x="16" y="230"/>
                  </a:lnTo>
                  <a:lnTo>
                    <a:pt x="14" y="234"/>
                  </a:lnTo>
                  <a:lnTo>
                    <a:pt x="16" y="236"/>
                  </a:lnTo>
                  <a:lnTo>
                    <a:pt x="14" y="236"/>
                  </a:lnTo>
                  <a:lnTo>
                    <a:pt x="10" y="238"/>
                  </a:lnTo>
                  <a:lnTo>
                    <a:pt x="6" y="248"/>
                  </a:lnTo>
                  <a:lnTo>
                    <a:pt x="8" y="258"/>
                  </a:lnTo>
                  <a:lnTo>
                    <a:pt x="8" y="266"/>
                  </a:lnTo>
                  <a:lnTo>
                    <a:pt x="14" y="280"/>
                  </a:lnTo>
                  <a:lnTo>
                    <a:pt x="10" y="280"/>
                  </a:lnTo>
                  <a:lnTo>
                    <a:pt x="10" y="288"/>
                  </a:lnTo>
                  <a:lnTo>
                    <a:pt x="8" y="294"/>
                  </a:lnTo>
                  <a:lnTo>
                    <a:pt x="10" y="300"/>
                  </a:lnTo>
                  <a:lnTo>
                    <a:pt x="12" y="300"/>
                  </a:lnTo>
                  <a:lnTo>
                    <a:pt x="10" y="304"/>
                  </a:lnTo>
                  <a:lnTo>
                    <a:pt x="24" y="310"/>
                  </a:lnTo>
                  <a:lnTo>
                    <a:pt x="24" y="312"/>
                  </a:lnTo>
                  <a:lnTo>
                    <a:pt x="26" y="314"/>
                  </a:lnTo>
                  <a:lnTo>
                    <a:pt x="30" y="312"/>
                  </a:lnTo>
                  <a:lnTo>
                    <a:pt x="30" y="316"/>
                  </a:lnTo>
                  <a:lnTo>
                    <a:pt x="34" y="322"/>
                  </a:lnTo>
                  <a:lnTo>
                    <a:pt x="30" y="326"/>
                  </a:lnTo>
                  <a:lnTo>
                    <a:pt x="34" y="324"/>
                  </a:lnTo>
                  <a:lnTo>
                    <a:pt x="38" y="320"/>
                  </a:lnTo>
                  <a:lnTo>
                    <a:pt x="38" y="324"/>
                  </a:lnTo>
                  <a:lnTo>
                    <a:pt x="50" y="320"/>
                  </a:lnTo>
                  <a:lnTo>
                    <a:pt x="54" y="316"/>
                  </a:lnTo>
                  <a:lnTo>
                    <a:pt x="64" y="314"/>
                  </a:lnTo>
                  <a:lnTo>
                    <a:pt x="66" y="310"/>
                  </a:lnTo>
                  <a:lnTo>
                    <a:pt x="66" y="314"/>
                  </a:lnTo>
                  <a:lnTo>
                    <a:pt x="72" y="312"/>
                  </a:lnTo>
                  <a:lnTo>
                    <a:pt x="70" y="308"/>
                  </a:lnTo>
                  <a:lnTo>
                    <a:pt x="94" y="306"/>
                  </a:lnTo>
                  <a:lnTo>
                    <a:pt x="126" y="276"/>
                  </a:lnTo>
                  <a:lnTo>
                    <a:pt x="146" y="246"/>
                  </a:lnTo>
                  <a:lnTo>
                    <a:pt x="146" y="236"/>
                  </a:lnTo>
                  <a:lnTo>
                    <a:pt x="130" y="216"/>
                  </a:lnTo>
                  <a:close/>
                  <a:moveTo>
                    <a:pt x="70" y="294"/>
                  </a:moveTo>
                  <a:lnTo>
                    <a:pt x="66" y="292"/>
                  </a:lnTo>
                  <a:lnTo>
                    <a:pt x="68" y="290"/>
                  </a:lnTo>
                  <a:lnTo>
                    <a:pt x="66" y="280"/>
                  </a:lnTo>
                  <a:lnTo>
                    <a:pt x="68" y="258"/>
                  </a:lnTo>
                  <a:lnTo>
                    <a:pt x="70" y="260"/>
                  </a:lnTo>
                  <a:lnTo>
                    <a:pt x="70" y="266"/>
                  </a:lnTo>
                  <a:lnTo>
                    <a:pt x="68" y="272"/>
                  </a:lnTo>
                  <a:lnTo>
                    <a:pt x="68" y="284"/>
                  </a:lnTo>
                  <a:lnTo>
                    <a:pt x="70" y="292"/>
                  </a:lnTo>
                  <a:lnTo>
                    <a:pt x="70" y="294"/>
                  </a:lnTo>
                  <a:close/>
                  <a:moveTo>
                    <a:pt x="98" y="234"/>
                  </a:moveTo>
                  <a:lnTo>
                    <a:pt x="98" y="226"/>
                  </a:lnTo>
                  <a:lnTo>
                    <a:pt x="94" y="220"/>
                  </a:lnTo>
                  <a:lnTo>
                    <a:pt x="96" y="218"/>
                  </a:lnTo>
                  <a:lnTo>
                    <a:pt x="100" y="222"/>
                  </a:lnTo>
                  <a:lnTo>
                    <a:pt x="100" y="226"/>
                  </a:lnTo>
                  <a:lnTo>
                    <a:pt x="104" y="234"/>
                  </a:lnTo>
                  <a:lnTo>
                    <a:pt x="104" y="238"/>
                  </a:lnTo>
                  <a:lnTo>
                    <a:pt x="102" y="238"/>
                  </a:lnTo>
                  <a:lnTo>
                    <a:pt x="100" y="230"/>
                  </a:lnTo>
                  <a:lnTo>
                    <a:pt x="98" y="236"/>
                  </a:lnTo>
                  <a:lnTo>
                    <a:pt x="98" y="234"/>
                  </a:lnTo>
                  <a:close/>
                  <a:moveTo>
                    <a:pt x="118" y="264"/>
                  </a:moveTo>
                  <a:lnTo>
                    <a:pt x="116" y="262"/>
                  </a:lnTo>
                  <a:lnTo>
                    <a:pt x="116" y="250"/>
                  </a:lnTo>
                  <a:lnTo>
                    <a:pt x="114" y="250"/>
                  </a:lnTo>
                  <a:lnTo>
                    <a:pt x="116" y="258"/>
                  </a:lnTo>
                  <a:lnTo>
                    <a:pt x="114" y="266"/>
                  </a:lnTo>
                  <a:lnTo>
                    <a:pt x="112" y="270"/>
                  </a:lnTo>
                  <a:lnTo>
                    <a:pt x="110" y="266"/>
                  </a:lnTo>
                  <a:lnTo>
                    <a:pt x="110" y="274"/>
                  </a:lnTo>
                  <a:lnTo>
                    <a:pt x="108" y="274"/>
                  </a:lnTo>
                  <a:lnTo>
                    <a:pt x="106" y="276"/>
                  </a:lnTo>
                  <a:lnTo>
                    <a:pt x="110" y="280"/>
                  </a:lnTo>
                  <a:lnTo>
                    <a:pt x="106" y="288"/>
                  </a:lnTo>
                  <a:lnTo>
                    <a:pt x="106" y="288"/>
                  </a:lnTo>
                  <a:lnTo>
                    <a:pt x="104" y="284"/>
                  </a:lnTo>
                  <a:lnTo>
                    <a:pt x="106" y="284"/>
                  </a:lnTo>
                  <a:lnTo>
                    <a:pt x="102" y="282"/>
                  </a:lnTo>
                  <a:lnTo>
                    <a:pt x="102" y="278"/>
                  </a:lnTo>
                  <a:lnTo>
                    <a:pt x="100" y="274"/>
                  </a:lnTo>
                  <a:lnTo>
                    <a:pt x="100" y="272"/>
                  </a:lnTo>
                  <a:lnTo>
                    <a:pt x="102" y="274"/>
                  </a:lnTo>
                  <a:lnTo>
                    <a:pt x="102" y="268"/>
                  </a:lnTo>
                  <a:lnTo>
                    <a:pt x="106" y="274"/>
                  </a:lnTo>
                  <a:lnTo>
                    <a:pt x="106" y="264"/>
                  </a:lnTo>
                  <a:lnTo>
                    <a:pt x="110" y="262"/>
                  </a:lnTo>
                  <a:lnTo>
                    <a:pt x="104" y="252"/>
                  </a:lnTo>
                  <a:lnTo>
                    <a:pt x="104" y="254"/>
                  </a:lnTo>
                  <a:lnTo>
                    <a:pt x="102" y="244"/>
                  </a:lnTo>
                  <a:lnTo>
                    <a:pt x="104" y="246"/>
                  </a:lnTo>
                  <a:lnTo>
                    <a:pt x="102" y="248"/>
                  </a:lnTo>
                  <a:lnTo>
                    <a:pt x="106" y="248"/>
                  </a:lnTo>
                  <a:lnTo>
                    <a:pt x="108" y="246"/>
                  </a:lnTo>
                  <a:lnTo>
                    <a:pt x="110" y="252"/>
                  </a:lnTo>
                  <a:lnTo>
                    <a:pt x="112" y="250"/>
                  </a:lnTo>
                  <a:lnTo>
                    <a:pt x="112" y="240"/>
                  </a:lnTo>
                  <a:lnTo>
                    <a:pt x="114" y="242"/>
                  </a:lnTo>
                  <a:lnTo>
                    <a:pt x="114" y="236"/>
                  </a:lnTo>
                  <a:lnTo>
                    <a:pt x="114" y="236"/>
                  </a:lnTo>
                  <a:lnTo>
                    <a:pt x="116" y="240"/>
                  </a:lnTo>
                  <a:lnTo>
                    <a:pt x="114" y="246"/>
                  </a:lnTo>
                  <a:lnTo>
                    <a:pt x="118" y="250"/>
                  </a:lnTo>
                  <a:lnTo>
                    <a:pt x="120" y="262"/>
                  </a:lnTo>
                  <a:lnTo>
                    <a:pt x="118" y="264"/>
                  </a:lnTo>
                  <a:close/>
                  <a:moveTo>
                    <a:pt x="118" y="232"/>
                  </a:moveTo>
                  <a:lnTo>
                    <a:pt x="116" y="232"/>
                  </a:lnTo>
                  <a:lnTo>
                    <a:pt x="112" y="224"/>
                  </a:lnTo>
                  <a:lnTo>
                    <a:pt x="112" y="220"/>
                  </a:lnTo>
                  <a:lnTo>
                    <a:pt x="116" y="226"/>
                  </a:lnTo>
                  <a:lnTo>
                    <a:pt x="118" y="226"/>
                  </a:lnTo>
                  <a:lnTo>
                    <a:pt x="120" y="238"/>
                  </a:lnTo>
                  <a:lnTo>
                    <a:pt x="118" y="23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5" name="Freeform 820">
              <a:extLst>
                <a:ext uri="{FF2B5EF4-FFF2-40B4-BE49-F238E27FC236}">
                  <a16:creationId xmlns:a16="http://schemas.microsoft.com/office/drawing/2014/main" xmlns="" id="{6BEFC548-6EA2-4E5E-82DF-23D7D893529F}"/>
                </a:ext>
              </a:extLst>
            </p:cNvPr>
            <p:cNvSpPr>
              <a:spLocks/>
            </p:cNvSpPr>
            <p:nvPr/>
          </p:nvSpPr>
          <p:spPr bwMode="auto">
            <a:xfrm>
              <a:off x="4608513" y="2887663"/>
              <a:ext cx="31750" cy="53975"/>
            </a:xfrm>
            <a:custGeom>
              <a:avLst/>
              <a:gdLst/>
              <a:ahLst/>
              <a:cxnLst>
                <a:cxn ang="0">
                  <a:pos x="2" y="34"/>
                </a:cxn>
                <a:cxn ang="0">
                  <a:pos x="6" y="28"/>
                </a:cxn>
                <a:cxn ang="0">
                  <a:pos x="8" y="28"/>
                </a:cxn>
                <a:cxn ang="0">
                  <a:pos x="6" y="30"/>
                </a:cxn>
                <a:cxn ang="0">
                  <a:pos x="12" y="24"/>
                </a:cxn>
                <a:cxn ang="0">
                  <a:pos x="14" y="26"/>
                </a:cxn>
                <a:cxn ang="0">
                  <a:pos x="16" y="20"/>
                </a:cxn>
                <a:cxn ang="0">
                  <a:pos x="16" y="16"/>
                </a:cxn>
                <a:cxn ang="0">
                  <a:pos x="18" y="20"/>
                </a:cxn>
                <a:cxn ang="0">
                  <a:pos x="20" y="14"/>
                </a:cxn>
                <a:cxn ang="0">
                  <a:pos x="16" y="10"/>
                </a:cxn>
                <a:cxn ang="0">
                  <a:pos x="18" y="4"/>
                </a:cxn>
                <a:cxn ang="0">
                  <a:pos x="14" y="0"/>
                </a:cxn>
                <a:cxn ang="0">
                  <a:pos x="8" y="0"/>
                </a:cxn>
                <a:cxn ang="0">
                  <a:pos x="8" y="6"/>
                </a:cxn>
                <a:cxn ang="0">
                  <a:pos x="8" y="18"/>
                </a:cxn>
                <a:cxn ang="0">
                  <a:pos x="6" y="10"/>
                </a:cxn>
                <a:cxn ang="0">
                  <a:pos x="4" y="12"/>
                </a:cxn>
                <a:cxn ang="0">
                  <a:pos x="2" y="18"/>
                </a:cxn>
                <a:cxn ang="0">
                  <a:pos x="2" y="18"/>
                </a:cxn>
                <a:cxn ang="0">
                  <a:pos x="2" y="26"/>
                </a:cxn>
                <a:cxn ang="0">
                  <a:pos x="0" y="30"/>
                </a:cxn>
                <a:cxn ang="0">
                  <a:pos x="0" y="32"/>
                </a:cxn>
                <a:cxn ang="0">
                  <a:pos x="2" y="32"/>
                </a:cxn>
                <a:cxn ang="0">
                  <a:pos x="2" y="34"/>
                </a:cxn>
                <a:cxn ang="0">
                  <a:pos x="2" y="34"/>
                </a:cxn>
              </a:cxnLst>
              <a:rect l="0" t="0" r="r" b="b"/>
              <a:pathLst>
                <a:path w="20" h="34">
                  <a:moveTo>
                    <a:pt x="2" y="34"/>
                  </a:moveTo>
                  <a:lnTo>
                    <a:pt x="6" y="28"/>
                  </a:lnTo>
                  <a:lnTo>
                    <a:pt x="8" y="28"/>
                  </a:lnTo>
                  <a:lnTo>
                    <a:pt x="6" y="30"/>
                  </a:lnTo>
                  <a:lnTo>
                    <a:pt x="12" y="24"/>
                  </a:lnTo>
                  <a:lnTo>
                    <a:pt x="14" y="26"/>
                  </a:lnTo>
                  <a:lnTo>
                    <a:pt x="16" y="20"/>
                  </a:lnTo>
                  <a:lnTo>
                    <a:pt x="16" y="16"/>
                  </a:lnTo>
                  <a:lnTo>
                    <a:pt x="18" y="20"/>
                  </a:lnTo>
                  <a:lnTo>
                    <a:pt x="20" y="14"/>
                  </a:lnTo>
                  <a:lnTo>
                    <a:pt x="16" y="10"/>
                  </a:lnTo>
                  <a:lnTo>
                    <a:pt x="18" y="4"/>
                  </a:lnTo>
                  <a:lnTo>
                    <a:pt x="14" y="0"/>
                  </a:lnTo>
                  <a:lnTo>
                    <a:pt x="8" y="0"/>
                  </a:lnTo>
                  <a:lnTo>
                    <a:pt x="8" y="6"/>
                  </a:lnTo>
                  <a:lnTo>
                    <a:pt x="8" y="18"/>
                  </a:lnTo>
                  <a:lnTo>
                    <a:pt x="6" y="10"/>
                  </a:lnTo>
                  <a:lnTo>
                    <a:pt x="4" y="12"/>
                  </a:lnTo>
                  <a:lnTo>
                    <a:pt x="2" y="18"/>
                  </a:lnTo>
                  <a:lnTo>
                    <a:pt x="2" y="18"/>
                  </a:lnTo>
                  <a:lnTo>
                    <a:pt x="2" y="26"/>
                  </a:lnTo>
                  <a:lnTo>
                    <a:pt x="0" y="30"/>
                  </a:lnTo>
                  <a:lnTo>
                    <a:pt x="0" y="32"/>
                  </a:lnTo>
                  <a:lnTo>
                    <a:pt x="2" y="32"/>
                  </a:lnTo>
                  <a:lnTo>
                    <a:pt x="2" y="34"/>
                  </a:lnTo>
                  <a:lnTo>
                    <a:pt x="2" y="3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6" name="Freeform 821">
              <a:extLst>
                <a:ext uri="{FF2B5EF4-FFF2-40B4-BE49-F238E27FC236}">
                  <a16:creationId xmlns:a16="http://schemas.microsoft.com/office/drawing/2014/main" xmlns="" id="{74CE0788-76C3-4C8D-97F0-E418A8235001}"/>
                </a:ext>
              </a:extLst>
            </p:cNvPr>
            <p:cNvSpPr>
              <a:spLocks/>
            </p:cNvSpPr>
            <p:nvPr/>
          </p:nvSpPr>
          <p:spPr bwMode="auto">
            <a:xfrm>
              <a:off x="4643438" y="2922588"/>
              <a:ext cx="12700" cy="50800"/>
            </a:xfrm>
            <a:custGeom>
              <a:avLst/>
              <a:gdLst/>
              <a:ahLst/>
              <a:cxnLst>
                <a:cxn ang="0">
                  <a:pos x="2" y="6"/>
                </a:cxn>
                <a:cxn ang="0">
                  <a:pos x="2" y="10"/>
                </a:cxn>
                <a:cxn ang="0">
                  <a:pos x="0" y="24"/>
                </a:cxn>
                <a:cxn ang="0">
                  <a:pos x="0" y="32"/>
                </a:cxn>
                <a:cxn ang="0">
                  <a:pos x="4" y="16"/>
                </a:cxn>
                <a:cxn ang="0">
                  <a:pos x="6" y="10"/>
                </a:cxn>
                <a:cxn ang="0">
                  <a:pos x="6" y="6"/>
                </a:cxn>
                <a:cxn ang="0">
                  <a:pos x="8" y="0"/>
                </a:cxn>
                <a:cxn ang="0">
                  <a:pos x="6" y="0"/>
                </a:cxn>
                <a:cxn ang="0">
                  <a:pos x="2" y="8"/>
                </a:cxn>
                <a:cxn ang="0">
                  <a:pos x="2" y="6"/>
                </a:cxn>
                <a:cxn ang="0">
                  <a:pos x="2" y="6"/>
                </a:cxn>
              </a:cxnLst>
              <a:rect l="0" t="0" r="r" b="b"/>
              <a:pathLst>
                <a:path w="8" h="32">
                  <a:moveTo>
                    <a:pt x="2" y="6"/>
                  </a:moveTo>
                  <a:lnTo>
                    <a:pt x="2" y="10"/>
                  </a:lnTo>
                  <a:lnTo>
                    <a:pt x="0" y="24"/>
                  </a:lnTo>
                  <a:lnTo>
                    <a:pt x="0" y="32"/>
                  </a:lnTo>
                  <a:lnTo>
                    <a:pt x="4" y="16"/>
                  </a:lnTo>
                  <a:lnTo>
                    <a:pt x="6" y="10"/>
                  </a:lnTo>
                  <a:lnTo>
                    <a:pt x="6" y="6"/>
                  </a:lnTo>
                  <a:lnTo>
                    <a:pt x="8" y="0"/>
                  </a:lnTo>
                  <a:lnTo>
                    <a:pt x="6" y="0"/>
                  </a:lnTo>
                  <a:lnTo>
                    <a:pt x="2" y="8"/>
                  </a:lnTo>
                  <a:lnTo>
                    <a:pt x="2" y="6"/>
                  </a:lnTo>
                  <a:lnTo>
                    <a:pt x="2" y="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7" name="Freeform 822">
              <a:extLst>
                <a:ext uri="{FF2B5EF4-FFF2-40B4-BE49-F238E27FC236}">
                  <a16:creationId xmlns:a16="http://schemas.microsoft.com/office/drawing/2014/main" xmlns="" id="{C04E194A-9C81-4DCB-8CDE-BDB1F8B5140C}"/>
                </a:ext>
              </a:extLst>
            </p:cNvPr>
            <p:cNvSpPr>
              <a:spLocks noEditPoints="1"/>
            </p:cNvSpPr>
            <p:nvPr/>
          </p:nvSpPr>
          <p:spPr bwMode="auto">
            <a:xfrm>
              <a:off x="4595813" y="4830763"/>
              <a:ext cx="288925" cy="279400"/>
            </a:xfrm>
            <a:custGeom>
              <a:avLst/>
              <a:gdLst/>
              <a:ahLst/>
              <a:cxnLst>
                <a:cxn ang="0">
                  <a:pos x="176" y="8"/>
                </a:cxn>
                <a:cxn ang="0">
                  <a:pos x="168" y="6"/>
                </a:cxn>
                <a:cxn ang="0">
                  <a:pos x="156" y="10"/>
                </a:cxn>
                <a:cxn ang="0">
                  <a:pos x="132" y="16"/>
                </a:cxn>
                <a:cxn ang="0">
                  <a:pos x="112" y="12"/>
                </a:cxn>
                <a:cxn ang="0">
                  <a:pos x="100" y="12"/>
                </a:cxn>
                <a:cxn ang="0">
                  <a:pos x="96" y="12"/>
                </a:cxn>
                <a:cxn ang="0">
                  <a:pos x="90" y="6"/>
                </a:cxn>
                <a:cxn ang="0">
                  <a:pos x="74" y="6"/>
                </a:cxn>
                <a:cxn ang="0">
                  <a:pos x="30" y="6"/>
                </a:cxn>
                <a:cxn ang="0">
                  <a:pos x="22" y="0"/>
                </a:cxn>
                <a:cxn ang="0">
                  <a:pos x="20" y="0"/>
                </a:cxn>
                <a:cxn ang="0">
                  <a:pos x="14" y="0"/>
                </a:cxn>
                <a:cxn ang="0">
                  <a:pos x="8" y="4"/>
                </a:cxn>
                <a:cxn ang="0">
                  <a:pos x="6" y="2"/>
                </a:cxn>
                <a:cxn ang="0">
                  <a:pos x="0" y="6"/>
                </a:cxn>
                <a:cxn ang="0">
                  <a:pos x="2" y="18"/>
                </a:cxn>
                <a:cxn ang="0">
                  <a:pos x="14" y="36"/>
                </a:cxn>
                <a:cxn ang="0">
                  <a:pos x="24" y="58"/>
                </a:cxn>
                <a:cxn ang="0">
                  <a:pos x="36" y="80"/>
                </a:cxn>
                <a:cxn ang="0">
                  <a:pos x="38" y="104"/>
                </a:cxn>
                <a:cxn ang="0">
                  <a:pos x="42" y="116"/>
                </a:cxn>
                <a:cxn ang="0">
                  <a:pos x="42" y="126"/>
                </a:cxn>
                <a:cxn ang="0">
                  <a:pos x="48" y="152"/>
                </a:cxn>
                <a:cxn ang="0">
                  <a:pos x="54" y="162"/>
                </a:cxn>
                <a:cxn ang="0">
                  <a:pos x="64" y="170"/>
                </a:cxn>
                <a:cxn ang="0">
                  <a:pos x="68" y="170"/>
                </a:cxn>
                <a:cxn ang="0">
                  <a:pos x="70" y="166"/>
                </a:cxn>
                <a:cxn ang="0">
                  <a:pos x="72" y="164"/>
                </a:cxn>
                <a:cxn ang="0">
                  <a:pos x="80" y="170"/>
                </a:cxn>
                <a:cxn ang="0">
                  <a:pos x="80" y="172"/>
                </a:cxn>
                <a:cxn ang="0">
                  <a:pos x="82" y="176"/>
                </a:cxn>
                <a:cxn ang="0">
                  <a:pos x="100" y="176"/>
                </a:cxn>
                <a:cxn ang="0">
                  <a:pos x="110" y="168"/>
                </a:cxn>
                <a:cxn ang="0">
                  <a:pos x="110" y="144"/>
                </a:cxn>
                <a:cxn ang="0">
                  <a:pos x="110" y="128"/>
                </a:cxn>
                <a:cxn ang="0">
                  <a:pos x="110" y="112"/>
                </a:cxn>
                <a:cxn ang="0">
                  <a:pos x="110" y="92"/>
                </a:cxn>
                <a:cxn ang="0">
                  <a:pos x="110" y="72"/>
                </a:cxn>
                <a:cxn ang="0">
                  <a:pos x="112" y="70"/>
                </a:cxn>
                <a:cxn ang="0">
                  <a:pos x="124" y="72"/>
                </a:cxn>
                <a:cxn ang="0">
                  <a:pos x="124" y="22"/>
                </a:cxn>
                <a:cxn ang="0">
                  <a:pos x="150" y="16"/>
                </a:cxn>
                <a:cxn ang="0">
                  <a:pos x="158" y="18"/>
                </a:cxn>
                <a:cxn ang="0">
                  <a:pos x="160" y="24"/>
                </a:cxn>
                <a:cxn ang="0">
                  <a:pos x="168" y="16"/>
                </a:cxn>
                <a:cxn ang="0">
                  <a:pos x="174" y="14"/>
                </a:cxn>
                <a:cxn ang="0">
                  <a:pos x="178" y="12"/>
                </a:cxn>
                <a:cxn ang="0">
                  <a:pos x="182" y="12"/>
                </a:cxn>
                <a:cxn ang="0">
                  <a:pos x="176" y="8"/>
                </a:cxn>
                <a:cxn ang="0">
                  <a:pos x="68" y="32"/>
                </a:cxn>
                <a:cxn ang="0">
                  <a:pos x="56" y="34"/>
                </a:cxn>
                <a:cxn ang="0">
                  <a:pos x="54" y="36"/>
                </a:cxn>
                <a:cxn ang="0">
                  <a:pos x="54" y="32"/>
                </a:cxn>
                <a:cxn ang="0">
                  <a:pos x="56" y="28"/>
                </a:cxn>
                <a:cxn ang="0">
                  <a:pos x="56" y="28"/>
                </a:cxn>
                <a:cxn ang="0">
                  <a:pos x="58" y="30"/>
                </a:cxn>
                <a:cxn ang="0">
                  <a:pos x="60" y="26"/>
                </a:cxn>
                <a:cxn ang="0">
                  <a:pos x="64" y="26"/>
                </a:cxn>
                <a:cxn ang="0">
                  <a:pos x="70" y="30"/>
                </a:cxn>
                <a:cxn ang="0">
                  <a:pos x="68" y="32"/>
                </a:cxn>
              </a:cxnLst>
              <a:rect l="0" t="0" r="r" b="b"/>
              <a:pathLst>
                <a:path w="182" h="176">
                  <a:moveTo>
                    <a:pt x="176" y="8"/>
                  </a:moveTo>
                  <a:lnTo>
                    <a:pt x="168" y="6"/>
                  </a:lnTo>
                  <a:lnTo>
                    <a:pt x="156" y="10"/>
                  </a:lnTo>
                  <a:lnTo>
                    <a:pt x="132" y="16"/>
                  </a:lnTo>
                  <a:lnTo>
                    <a:pt x="112" y="12"/>
                  </a:lnTo>
                  <a:lnTo>
                    <a:pt x="100" y="12"/>
                  </a:lnTo>
                  <a:lnTo>
                    <a:pt x="96" y="12"/>
                  </a:lnTo>
                  <a:lnTo>
                    <a:pt x="90" y="6"/>
                  </a:lnTo>
                  <a:lnTo>
                    <a:pt x="74" y="6"/>
                  </a:lnTo>
                  <a:lnTo>
                    <a:pt x="30" y="6"/>
                  </a:lnTo>
                  <a:lnTo>
                    <a:pt x="22" y="0"/>
                  </a:lnTo>
                  <a:lnTo>
                    <a:pt x="20" y="0"/>
                  </a:lnTo>
                  <a:lnTo>
                    <a:pt x="14" y="0"/>
                  </a:lnTo>
                  <a:lnTo>
                    <a:pt x="8" y="4"/>
                  </a:lnTo>
                  <a:lnTo>
                    <a:pt x="6" y="2"/>
                  </a:lnTo>
                  <a:lnTo>
                    <a:pt x="0" y="6"/>
                  </a:lnTo>
                  <a:lnTo>
                    <a:pt x="2" y="18"/>
                  </a:lnTo>
                  <a:lnTo>
                    <a:pt x="14" y="36"/>
                  </a:lnTo>
                  <a:lnTo>
                    <a:pt x="24" y="58"/>
                  </a:lnTo>
                  <a:lnTo>
                    <a:pt x="36" y="80"/>
                  </a:lnTo>
                  <a:lnTo>
                    <a:pt x="38" y="104"/>
                  </a:lnTo>
                  <a:lnTo>
                    <a:pt x="42" y="116"/>
                  </a:lnTo>
                  <a:lnTo>
                    <a:pt x="42" y="126"/>
                  </a:lnTo>
                  <a:lnTo>
                    <a:pt x="48" y="152"/>
                  </a:lnTo>
                  <a:lnTo>
                    <a:pt x="54" y="162"/>
                  </a:lnTo>
                  <a:lnTo>
                    <a:pt x="64" y="170"/>
                  </a:lnTo>
                  <a:lnTo>
                    <a:pt x="68" y="170"/>
                  </a:lnTo>
                  <a:lnTo>
                    <a:pt x="70" y="166"/>
                  </a:lnTo>
                  <a:lnTo>
                    <a:pt x="72" y="164"/>
                  </a:lnTo>
                  <a:lnTo>
                    <a:pt x="80" y="170"/>
                  </a:lnTo>
                  <a:lnTo>
                    <a:pt x="80" y="172"/>
                  </a:lnTo>
                  <a:lnTo>
                    <a:pt x="82" y="176"/>
                  </a:lnTo>
                  <a:lnTo>
                    <a:pt x="100" y="176"/>
                  </a:lnTo>
                  <a:lnTo>
                    <a:pt x="110" y="168"/>
                  </a:lnTo>
                  <a:lnTo>
                    <a:pt x="110" y="144"/>
                  </a:lnTo>
                  <a:lnTo>
                    <a:pt x="110" y="128"/>
                  </a:lnTo>
                  <a:lnTo>
                    <a:pt x="110" y="112"/>
                  </a:lnTo>
                  <a:lnTo>
                    <a:pt x="110" y="92"/>
                  </a:lnTo>
                  <a:lnTo>
                    <a:pt x="110" y="72"/>
                  </a:lnTo>
                  <a:lnTo>
                    <a:pt x="112" y="70"/>
                  </a:lnTo>
                  <a:lnTo>
                    <a:pt x="124" y="72"/>
                  </a:lnTo>
                  <a:lnTo>
                    <a:pt x="124" y="22"/>
                  </a:lnTo>
                  <a:lnTo>
                    <a:pt x="150" y="16"/>
                  </a:lnTo>
                  <a:lnTo>
                    <a:pt x="158" y="18"/>
                  </a:lnTo>
                  <a:lnTo>
                    <a:pt x="160" y="24"/>
                  </a:lnTo>
                  <a:lnTo>
                    <a:pt x="168" y="16"/>
                  </a:lnTo>
                  <a:lnTo>
                    <a:pt x="174" y="14"/>
                  </a:lnTo>
                  <a:lnTo>
                    <a:pt x="178" y="12"/>
                  </a:lnTo>
                  <a:lnTo>
                    <a:pt x="182" y="12"/>
                  </a:lnTo>
                  <a:lnTo>
                    <a:pt x="176" y="8"/>
                  </a:lnTo>
                  <a:close/>
                  <a:moveTo>
                    <a:pt x="68" y="32"/>
                  </a:moveTo>
                  <a:lnTo>
                    <a:pt x="56" y="34"/>
                  </a:lnTo>
                  <a:lnTo>
                    <a:pt x="54" y="36"/>
                  </a:lnTo>
                  <a:lnTo>
                    <a:pt x="54" y="32"/>
                  </a:lnTo>
                  <a:lnTo>
                    <a:pt x="56" y="28"/>
                  </a:lnTo>
                  <a:lnTo>
                    <a:pt x="56" y="28"/>
                  </a:lnTo>
                  <a:lnTo>
                    <a:pt x="58" y="30"/>
                  </a:lnTo>
                  <a:lnTo>
                    <a:pt x="60" y="26"/>
                  </a:lnTo>
                  <a:lnTo>
                    <a:pt x="64" y="26"/>
                  </a:lnTo>
                  <a:lnTo>
                    <a:pt x="70" y="30"/>
                  </a:lnTo>
                  <a:lnTo>
                    <a:pt x="68" y="3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8" name="Freeform 823">
              <a:extLst>
                <a:ext uri="{FF2B5EF4-FFF2-40B4-BE49-F238E27FC236}">
                  <a16:creationId xmlns:a16="http://schemas.microsoft.com/office/drawing/2014/main" xmlns="" id="{55DAEC7D-C858-4CD0-AC55-0F4EB0EC760D}"/>
                </a:ext>
              </a:extLst>
            </p:cNvPr>
            <p:cNvSpPr>
              <a:spLocks noEditPoints="1"/>
            </p:cNvSpPr>
            <p:nvPr/>
          </p:nvSpPr>
          <p:spPr bwMode="auto">
            <a:xfrm>
              <a:off x="4770438" y="4849813"/>
              <a:ext cx="203200" cy="206375"/>
            </a:xfrm>
            <a:custGeom>
              <a:avLst/>
              <a:gdLst/>
              <a:ahLst/>
              <a:cxnLst>
                <a:cxn ang="0">
                  <a:pos x="118" y="58"/>
                </a:cxn>
                <a:cxn ang="0">
                  <a:pos x="112" y="56"/>
                </a:cxn>
                <a:cxn ang="0">
                  <a:pos x="108" y="54"/>
                </a:cxn>
                <a:cxn ang="0">
                  <a:pos x="106" y="40"/>
                </a:cxn>
                <a:cxn ang="0">
                  <a:pos x="94" y="32"/>
                </a:cxn>
                <a:cxn ang="0">
                  <a:pos x="90" y="30"/>
                </a:cxn>
                <a:cxn ang="0">
                  <a:pos x="84" y="22"/>
                </a:cxn>
                <a:cxn ang="0">
                  <a:pos x="78" y="12"/>
                </a:cxn>
                <a:cxn ang="0">
                  <a:pos x="72" y="4"/>
                </a:cxn>
                <a:cxn ang="0">
                  <a:pos x="72" y="0"/>
                </a:cxn>
                <a:cxn ang="0">
                  <a:pos x="68" y="0"/>
                </a:cxn>
                <a:cxn ang="0">
                  <a:pos x="64" y="2"/>
                </a:cxn>
                <a:cxn ang="0">
                  <a:pos x="58" y="4"/>
                </a:cxn>
                <a:cxn ang="0">
                  <a:pos x="50" y="12"/>
                </a:cxn>
                <a:cxn ang="0">
                  <a:pos x="48" y="6"/>
                </a:cxn>
                <a:cxn ang="0">
                  <a:pos x="40" y="4"/>
                </a:cxn>
                <a:cxn ang="0">
                  <a:pos x="14" y="10"/>
                </a:cxn>
                <a:cxn ang="0">
                  <a:pos x="14" y="60"/>
                </a:cxn>
                <a:cxn ang="0">
                  <a:pos x="2" y="58"/>
                </a:cxn>
                <a:cxn ang="0">
                  <a:pos x="0" y="60"/>
                </a:cxn>
                <a:cxn ang="0">
                  <a:pos x="0" y="80"/>
                </a:cxn>
                <a:cxn ang="0">
                  <a:pos x="0" y="100"/>
                </a:cxn>
                <a:cxn ang="0">
                  <a:pos x="12" y="112"/>
                </a:cxn>
                <a:cxn ang="0">
                  <a:pos x="14" y="118"/>
                </a:cxn>
                <a:cxn ang="0">
                  <a:pos x="10" y="126"/>
                </a:cxn>
                <a:cxn ang="0">
                  <a:pos x="12" y="128"/>
                </a:cxn>
                <a:cxn ang="0">
                  <a:pos x="22" y="130"/>
                </a:cxn>
                <a:cxn ang="0">
                  <a:pos x="32" y="128"/>
                </a:cxn>
                <a:cxn ang="0">
                  <a:pos x="46" y="110"/>
                </a:cxn>
                <a:cxn ang="0">
                  <a:pos x="54" y="110"/>
                </a:cxn>
                <a:cxn ang="0">
                  <a:pos x="66" y="114"/>
                </a:cxn>
                <a:cxn ang="0">
                  <a:pos x="76" y="112"/>
                </a:cxn>
                <a:cxn ang="0">
                  <a:pos x="80" y="102"/>
                </a:cxn>
                <a:cxn ang="0">
                  <a:pos x="90" y="92"/>
                </a:cxn>
                <a:cxn ang="0">
                  <a:pos x="96" y="86"/>
                </a:cxn>
                <a:cxn ang="0">
                  <a:pos x="102" y="78"/>
                </a:cxn>
                <a:cxn ang="0">
                  <a:pos x="112" y="70"/>
                </a:cxn>
                <a:cxn ang="0">
                  <a:pos x="128" y="62"/>
                </a:cxn>
                <a:cxn ang="0">
                  <a:pos x="118" y="58"/>
                </a:cxn>
                <a:cxn ang="0">
                  <a:pos x="84" y="48"/>
                </a:cxn>
                <a:cxn ang="0">
                  <a:pos x="82" y="52"/>
                </a:cxn>
                <a:cxn ang="0">
                  <a:pos x="80" y="54"/>
                </a:cxn>
                <a:cxn ang="0">
                  <a:pos x="74" y="50"/>
                </a:cxn>
                <a:cxn ang="0">
                  <a:pos x="70" y="50"/>
                </a:cxn>
                <a:cxn ang="0">
                  <a:pos x="66" y="50"/>
                </a:cxn>
                <a:cxn ang="0">
                  <a:pos x="66" y="48"/>
                </a:cxn>
                <a:cxn ang="0">
                  <a:pos x="66" y="44"/>
                </a:cxn>
                <a:cxn ang="0">
                  <a:pos x="68" y="42"/>
                </a:cxn>
                <a:cxn ang="0">
                  <a:pos x="70" y="42"/>
                </a:cxn>
                <a:cxn ang="0">
                  <a:pos x="74" y="38"/>
                </a:cxn>
                <a:cxn ang="0">
                  <a:pos x="78" y="34"/>
                </a:cxn>
                <a:cxn ang="0">
                  <a:pos x="74" y="42"/>
                </a:cxn>
                <a:cxn ang="0">
                  <a:pos x="76" y="44"/>
                </a:cxn>
                <a:cxn ang="0">
                  <a:pos x="74" y="46"/>
                </a:cxn>
                <a:cxn ang="0">
                  <a:pos x="74" y="48"/>
                </a:cxn>
                <a:cxn ang="0">
                  <a:pos x="78" y="48"/>
                </a:cxn>
                <a:cxn ang="0">
                  <a:pos x="78" y="40"/>
                </a:cxn>
                <a:cxn ang="0">
                  <a:pos x="80" y="40"/>
                </a:cxn>
                <a:cxn ang="0">
                  <a:pos x="82" y="40"/>
                </a:cxn>
                <a:cxn ang="0">
                  <a:pos x="84" y="42"/>
                </a:cxn>
                <a:cxn ang="0">
                  <a:pos x="82" y="44"/>
                </a:cxn>
                <a:cxn ang="0">
                  <a:pos x="80" y="48"/>
                </a:cxn>
                <a:cxn ang="0">
                  <a:pos x="84" y="48"/>
                </a:cxn>
              </a:cxnLst>
              <a:rect l="0" t="0" r="r" b="b"/>
              <a:pathLst>
                <a:path w="128" h="130">
                  <a:moveTo>
                    <a:pt x="118" y="58"/>
                  </a:moveTo>
                  <a:lnTo>
                    <a:pt x="112" y="56"/>
                  </a:lnTo>
                  <a:lnTo>
                    <a:pt x="108" y="54"/>
                  </a:lnTo>
                  <a:lnTo>
                    <a:pt x="106" y="40"/>
                  </a:lnTo>
                  <a:lnTo>
                    <a:pt x="94" y="32"/>
                  </a:lnTo>
                  <a:lnTo>
                    <a:pt x="90" y="30"/>
                  </a:lnTo>
                  <a:lnTo>
                    <a:pt x="84" y="22"/>
                  </a:lnTo>
                  <a:lnTo>
                    <a:pt x="78" y="12"/>
                  </a:lnTo>
                  <a:lnTo>
                    <a:pt x="72" y="4"/>
                  </a:lnTo>
                  <a:lnTo>
                    <a:pt x="72" y="0"/>
                  </a:lnTo>
                  <a:lnTo>
                    <a:pt x="68" y="0"/>
                  </a:lnTo>
                  <a:lnTo>
                    <a:pt x="64" y="2"/>
                  </a:lnTo>
                  <a:lnTo>
                    <a:pt x="58" y="4"/>
                  </a:lnTo>
                  <a:lnTo>
                    <a:pt x="50" y="12"/>
                  </a:lnTo>
                  <a:lnTo>
                    <a:pt x="48" y="6"/>
                  </a:lnTo>
                  <a:lnTo>
                    <a:pt x="40" y="4"/>
                  </a:lnTo>
                  <a:lnTo>
                    <a:pt x="14" y="10"/>
                  </a:lnTo>
                  <a:lnTo>
                    <a:pt x="14" y="60"/>
                  </a:lnTo>
                  <a:lnTo>
                    <a:pt x="2" y="58"/>
                  </a:lnTo>
                  <a:lnTo>
                    <a:pt x="0" y="60"/>
                  </a:lnTo>
                  <a:lnTo>
                    <a:pt x="0" y="80"/>
                  </a:lnTo>
                  <a:lnTo>
                    <a:pt x="0" y="100"/>
                  </a:lnTo>
                  <a:lnTo>
                    <a:pt x="12" y="112"/>
                  </a:lnTo>
                  <a:lnTo>
                    <a:pt x="14" y="118"/>
                  </a:lnTo>
                  <a:lnTo>
                    <a:pt x="10" y="126"/>
                  </a:lnTo>
                  <a:lnTo>
                    <a:pt x="12" y="128"/>
                  </a:lnTo>
                  <a:lnTo>
                    <a:pt x="22" y="130"/>
                  </a:lnTo>
                  <a:lnTo>
                    <a:pt x="32" y="128"/>
                  </a:lnTo>
                  <a:lnTo>
                    <a:pt x="46" y="110"/>
                  </a:lnTo>
                  <a:lnTo>
                    <a:pt x="54" y="110"/>
                  </a:lnTo>
                  <a:lnTo>
                    <a:pt x="66" y="114"/>
                  </a:lnTo>
                  <a:lnTo>
                    <a:pt x="76" y="112"/>
                  </a:lnTo>
                  <a:lnTo>
                    <a:pt x="80" y="102"/>
                  </a:lnTo>
                  <a:lnTo>
                    <a:pt x="90" y="92"/>
                  </a:lnTo>
                  <a:lnTo>
                    <a:pt x="96" y="86"/>
                  </a:lnTo>
                  <a:lnTo>
                    <a:pt x="102" y="78"/>
                  </a:lnTo>
                  <a:lnTo>
                    <a:pt x="112" y="70"/>
                  </a:lnTo>
                  <a:lnTo>
                    <a:pt x="128" y="62"/>
                  </a:lnTo>
                  <a:lnTo>
                    <a:pt x="118" y="58"/>
                  </a:lnTo>
                  <a:close/>
                  <a:moveTo>
                    <a:pt x="84" y="48"/>
                  </a:moveTo>
                  <a:lnTo>
                    <a:pt x="82" y="52"/>
                  </a:lnTo>
                  <a:lnTo>
                    <a:pt x="80" y="54"/>
                  </a:lnTo>
                  <a:lnTo>
                    <a:pt x="74" y="50"/>
                  </a:lnTo>
                  <a:lnTo>
                    <a:pt x="70" y="50"/>
                  </a:lnTo>
                  <a:lnTo>
                    <a:pt x="66" y="50"/>
                  </a:lnTo>
                  <a:lnTo>
                    <a:pt x="66" y="48"/>
                  </a:lnTo>
                  <a:lnTo>
                    <a:pt x="66" y="44"/>
                  </a:lnTo>
                  <a:lnTo>
                    <a:pt x="68" y="42"/>
                  </a:lnTo>
                  <a:lnTo>
                    <a:pt x="70" y="42"/>
                  </a:lnTo>
                  <a:lnTo>
                    <a:pt x="74" y="38"/>
                  </a:lnTo>
                  <a:lnTo>
                    <a:pt x="78" y="34"/>
                  </a:lnTo>
                  <a:lnTo>
                    <a:pt x="74" y="42"/>
                  </a:lnTo>
                  <a:lnTo>
                    <a:pt x="76" y="44"/>
                  </a:lnTo>
                  <a:lnTo>
                    <a:pt x="74" y="46"/>
                  </a:lnTo>
                  <a:lnTo>
                    <a:pt x="74" y="48"/>
                  </a:lnTo>
                  <a:lnTo>
                    <a:pt x="78" y="48"/>
                  </a:lnTo>
                  <a:lnTo>
                    <a:pt x="78" y="40"/>
                  </a:lnTo>
                  <a:lnTo>
                    <a:pt x="80" y="40"/>
                  </a:lnTo>
                  <a:lnTo>
                    <a:pt x="82" y="40"/>
                  </a:lnTo>
                  <a:lnTo>
                    <a:pt x="84" y="42"/>
                  </a:lnTo>
                  <a:lnTo>
                    <a:pt x="82" y="44"/>
                  </a:lnTo>
                  <a:lnTo>
                    <a:pt x="80" y="48"/>
                  </a:lnTo>
                  <a:lnTo>
                    <a:pt x="84" y="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49" name="Freeform 824">
              <a:extLst>
                <a:ext uri="{FF2B5EF4-FFF2-40B4-BE49-F238E27FC236}">
                  <a16:creationId xmlns:a16="http://schemas.microsoft.com/office/drawing/2014/main" xmlns="" id="{48972712-5D43-46AD-A54D-7CD5715C89E8}"/>
                </a:ext>
              </a:extLst>
            </p:cNvPr>
            <p:cNvSpPr>
              <a:spLocks noEditPoints="1"/>
            </p:cNvSpPr>
            <p:nvPr/>
          </p:nvSpPr>
          <p:spPr bwMode="auto">
            <a:xfrm>
              <a:off x="4922838" y="1763713"/>
              <a:ext cx="3470275" cy="1743075"/>
            </a:xfrm>
            <a:custGeom>
              <a:avLst/>
              <a:gdLst/>
              <a:ahLst/>
              <a:cxnLst>
                <a:cxn ang="0">
                  <a:pos x="2122" y="486"/>
                </a:cxn>
                <a:cxn ang="0">
                  <a:pos x="2110" y="472"/>
                </a:cxn>
                <a:cxn ang="0">
                  <a:pos x="1922" y="376"/>
                </a:cxn>
                <a:cxn ang="0">
                  <a:pos x="1766" y="340"/>
                </a:cxn>
                <a:cxn ang="0">
                  <a:pos x="1512" y="320"/>
                </a:cxn>
                <a:cxn ang="0">
                  <a:pos x="1334" y="232"/>
                </a:cxn>
                <a:cxn ang="0">
                  <a:pos x="1144" y="220"/>
                </a:cxn>
                <a:cxn ang="0">
                  <a:pos x="1086" y="224"/>
                </a:cxn>
                <a:cxn ang="0">
                  <a:pos x="1054" y="36"/>
                </a:cxn>
                <a:cxn ang="0">
                  <a:pos x="924" y="96"/>
                </a:cxn>
                <a:cxn ang="0">
                  <a:pos x="800" y="208"/>
                </a:cxn>
                <a:cxn ang="0">
                  <a:pos x="754" y="376"/>
                </a:cxn>
                <a:cxn ang="0">
                  <a:pos x="686" y="326"/>
                </a:cxn>
                <a:cxn ang="0">
                  <a:pos x="678" y="420"/>
                </a:cxn>
                <a:cxn ang="0">
                  <a:pos x="606" y="512"/>
                </a:cxn>
                <a:cxn ang="0">
                  <a:pos x="610" y="262"/>
                </a:cxn>
                <a:cxn ang="0">
                  <a:pos x="536" y="424"/>
                </a:cxn>
                <a:cxn ang="0">
                  <a:pos x="362" y="440"/>
                </a:cxn>
                <a:cxn ang="0">
                  <a:pos x="264" y="458"/>
                </a:cxn>
                <a:cxn ang="0">
                  <a:pos x="134" y="548"/>
                </a:cxn>
                <a:cxn ang="0">
                  <a:pos x="158" y="518"/>
                </a:cxn>
                <a:cxn ang="0">
                  <a:pos x="44" y="392"/>
                </a:cxn>
                <a:cxn ang="0">
                  <a:pos x="60" y="622"/>
                </a:cxn>
                <a:cxn ang="0">
                  <a:pos x="16" y="784"/>
                </a:cxn>
                <a:cxn ang="0">
                  <a:pos x="92" y="880"/>
                </a:cxn>
                <a:cxn ang="0">
                  <a:pos x="170" y="974"/>
                </a:cxn>
                <a:cxn ang="0">
                  <a:pos x="182" y="1056"/>
                </a:cxn>
                <a:cxn ang="0">
                  <a:pos x="276" y="1016"/>
                </a:cxn>
                <a:cxn ang="0">
                  <a:pos x="268" y="934"/>
                </a:cxn>
                <a:cxn ang="0">
                  <a:pos x="370" y="918"/>
                </a:cxn>
                <a:cxn ang="0">
                  <a:pos x="454" y="882"/>
                </a:cxn>
                <a:cxn ang="0">
                  <a:pos x="562" y="812"/>
                </a:cxn>
                <a:cxn ang="0">
                  <a:pos x="636" y="854"/>
                </a:cxn>
                <a:cxn ang="0">
                  <a:pos x="810" y="958"/>
                </a:cxn>
                <a:cxn ang="0">
                  <a:pos x="1044" y="920"/>
                </a:cxn>
                <a:cxn ang="0">
                  <a:pos x="1294" y="860"/>
                </a:cxn>
                <a:cxn ang="0">
                  <a:pos x="1418" y="1032"/>
                </a:cxn>
                <a:cxn ang="0">
                  <a:pos x="1396" y="1076"/>
                </a:cxn>
                <a:cxn ang="0">
                  <a:pos x="1528" y="868"/>
                </a:cxn>
                <a:cxn ang="0">
                  <a:pos x="1450" y="830"/>
                </a:cxn>
                <a:cxn ang="0">
                  <a:pos x="1636" y="706"/>
                </a:cxn>
                <a:cxn ang="0">
                  <a:pos x="1786" y="646"/>
                </a:cxn>
                <a:cxn ang="0">
                  <a:pos x="1806" y="686"/>
                </a:cxn>
                <a:cxn ang="0">
                  <a:pos x="1794" y="834"/>
                </a:cxn>
                <a:cxn ang="0">
                  <a:pos x="1808" y="754"/>
                </a:cxn>
                <a:cxn ang="0">
                  <a:pos x="1962" y="652"/>
                </a:cxn>
                <a:cxn ang="0">
                  <a:pos x="2048" y="552"/>
                </a:cxn>
                <a:cxn ang="0">
                  <a:pos x="2094" y="534"/>
                </a:cxn>
                <a:cxn ang="0">
                  <a:pos x="2138" y="568"/>
                </a:cxn>
                <a:cxn ang="0">
                  <a:pos x="2168" y="534"/>
                </a:cxn>
                <a:cxn ang="0">
                  <a:pos x="72" y="688"/>
                </a:cxn>
                <a:cxn ang="0">
                  <a:pos x="74" y="674"/>
                </a:cxn>
                <a:cxn ang="0">
                  <a:pos x="98" y="628"/>
                </a:cxn>
                <a:cxn ang="0">
                  <a:pos x="118" y="652"/>
                </a:cxn>
                <a:cxn ang="0">
                  <a:pos x="152" y="748"/>
                </a:cxn>
                <a:cxn ang="0">
                  <a:pos x="160" y="742"/>
                </a:cxn>
                <a:cxn ang="0">
                  <a:pos x="300" y="858"/>
                </a:cxn>
                <a:cxn ang="0">
                  <a:pos x="314" y="812"/>
                </a:cxn>
                <a:cxn ang="0">
                  <a:pos x="856" y="820"/>
                </a:cxn>
                <a:cxn ang="0">
                  <a:pos x="1002" y="794"/>
                </a:cxn>
                <a:cxn ang="0">
                  <a:pos x="1064" y="886"/>
                </a:cxn>
                <a:cxn ang="0">
                  <a:pos x="1100" y="818"/>
                </a:cxn>
              </a:cxnLst>
              <a:rect l="0" t="0" r="r" b="b"/>
              <a:pathLst>
                <a:path w="2186" h="1098">
                  <a:moveTo>
                    <a:pt x="2180" y="516"/>
                  </a:moveTo>
                  <a:lnTo>
                    <a:pt x="2178" y="512"/>
                  </a:lnTo>
                  <a:lnTo>
                    <a:pt x="2174" y="514"/>
                  </a:lnTo>
                  <a:lnTo>
                    <a:pt x="2174" y="514"/>
                  </a:lnTo>
                  <a:lnTo>
                    <a:pt x="2176" y="512"/>
                  </a:lnTo>
                  <a:lnTo>
                    <a:pt x="2164" y="500"/>
                  </a:lnTo>
                  <a:lnTo>
                    <a:pt x="2158" y="490"/>
                  </a:lnTo>
                  <a:lnTo>
                    <a:pt x="2146" y="488"/>
                  </a:lnTo>
                  <a:lnTo>
                    <a:pt x="2146" y="492"/>
                  </a:lnTo>
                  <a:lnTo>
                    <a:pt x="2138" y="488"/>
                  </a:lnTo>
                  <a:lnTo>
                    <a:pt x="2140" y="492"/>
                  </a:lnTo>
                  <a:lnTo>
                    <a:pt x="2138" y="494"/>
                  </a:lnTo>
                  <a:lnTo>
                    <a:pt x="2136" y="490"/>
                  </a:lnTo>
                  <a:lnTo>
                    <a:pt x="2138" y="486"/>
                  </a:lnTo>
                  <a:lnTo>
                    <a:pt x="2132" y="484"/>
                  </a:lnTo>
                  <a:lnTo>
                    <a:pt x="2132" y="488"/>
                  </a:lnTo>
                  <a:lnTo>
                    <a:pt x="2126" y="486"/>
                  </a:lnTo>
                  <a:lnTo>
                    <a:pt x="2122" y="486"/>
                  </a:lnTo>
                  <a:lnTo>
                    <a:pt x="2124" y="488"/>
                  </a:lnTo>
                  <a:lnTo>
                    <a:pt x="2128" y="488"/>
                  </a:lnTo>
                  <a:lnTo>
                    <a:pt x="2126" y="500"/>
                  </a:lnTo>
                  <a:lnTo>
                    <a:pt x="2132" y="504"/>
                  </a:lnTo>
                  <a:lnTo>
                    <a:pt x="2132" y="508"/>
                  </a:lnTo>
                  <a:lnTo>
                    <a:pt x="2128" y="510"/>
                  </a:lnTo>
                  <a:lnTo>
                    <a:pt x="2128" y="504"/>
                  </a:lnTo>
                  <a:lnTo>
                    <a:pt x="2124" y="504"/>
                  </a:lnTo>
                  <a:lnTo>
                    <a:pt x="2124" y="500"/>
                  </a:lnTo>
                  <a:lnTo>
                    <a:pt x="2118" y="496"/>
                  </a:lnTo>
                  <a:lnTo>
                    <a:pt x="2120" y="490"/>
                  </a:lnTo>
                  <a:lnTo>
                    <a:pt x="2114" y="474"/>
                  </a:lnTo>
                  <a:lnTo>
                    <a:pt x="2118" y="478"/>
                  </a:lnTo>
                  <a:lnTo>
                    <a:pt x="2118" y="474"/>
                  </a:lnTo>
                  <a:lnTo>
                    <a:pt x="2112" y="470"/>
                  </a:lnTo>
                  <a:lnTo>
                    <a:pt x="2110" y="464"/>
                  </a:lnTo>
                  <a:lnTo>
                    <a:pt x="2102" y="462"/>
                  </a:lnTo>
                  <a:lnTo>
                    <a:pt x="2110" y="472"/>
                  </a:lnTo>
                  <a:lnTo>
                    <a:pt x="2096" y="464"/>
                  </a:lnTo>
                  <a:lnTo>
                    <a:pt x="2100" y="462"/>
                  </a:lnTo>
                  <a:lnTo>
                    <a:pt x="2100" y="458"/>
                  </a:lnTo>
                  <a:lnTo>
                    <a:pt x="2088" y="456"/>
                  </a:lnTo>
                  <a:lnTo>
                    <a:pt x="2090" y="452"/>
                  </a:lnTo>
                  <a:lnTo>
                    <a:pt x="2088" y="450"/>
                  </a:lnTo>
                  <a:lnTo>
                    <a:pt x="2084" y="450"/>
                  </a:lnTo>
                  <a:lnTo>
                    <a:pt x="2084" y="446"/>
                  </a:lnTo>
                  <a:lnTo>
                    <a:pt x="2078" y="442"/>
                  </a:lnTo>
                  <a:lnTo>
                    <a:pt x="2074" y="444"/>
                  </a:lnTo>
                  <a:lnTo>
                    <a:pt x="2072" y="438"/>
                  </a:lnTo>
                  <a:lnTo>
                    <a:pt x="2064" y="434"/>
                  </a:lnTo>
                  <a:lnTo>
                    <a:pt x="2062" y="426"/>
                  </a:lnTo>
                  <a:lnTo>
                    <a:pt x="2048" y="420"/>
                  </a:lnTo>
                  <a:lnTo>
                    <a:pt x="2048" y="420"/>
                  </a:lnTo>
                  <a:lnTo>
                    <a:pt x="2026" y="400"/>
                  </a:lnTo>
                  <a:lnTo>
                    <a:pt x="1994" y="384"/>
                  </a:lnTo>
                  <a:lnTo>
                    <a:pt x="1922" y="376"/>
                  </a:lnTo>
                  <a:lnTo>
                    <a:pt x="1920" y="378"/>
                  </a:lnTo>
                  <a:lnTo>
                    <a:pt x="1920" y="388"/>
                  </a:lnTo>
                  <a:lnTo>
                    <a:pt x="1916" y="394"/>
                  </a:lnTo>
                  <a:lnTo>
                    <a:pt x="1922" y="396"/>
                  </a:lnTo>
                  <a:lnTo>
                    <a:pt x="1928" y="414"/>
                  </a:lnTo>
                  <a:lnTo>
                    <a:pt x="1916" y="426"/>
                  </a:lnTo>
                  <a:lnTo>
                    <a:pt x="1892" y="408"/>
                  </a:lnTo>
                  <a:lnTo>
                    <a:pt x="1890" y="394"/>
                  </a:lnTo>
                  <a:lnTo>
                    <a:pt x="1884" y="388"/>
                  </a:lnTo>
                  <a:lnTo>
                    <a:pt x="1872" y="398"/>
                  </a:lnTo>
                  <a:lnTo>
                    <a:pt x="1838" y="394"/>
                  </a:lnTo>
                  <a:lnTo>
                    <a:pt x="1834" y="386"/>
                  </a:lnTo>
                  <a:lnTo>
                    <a:pt x="1798" y="402"/>
                  </a:lnTo>
                  <a:lnTo>
                    <a:pt x="1798" y="396"/>
                  </a:lnTo>
                  <a:lnTo>
                    <a:pt x="1784" y="390"/>
                  </a:lnTo>
                  <a:lnTo>
                    <a:pt x="1776" y="386"/>
                  </a:lnTo>
                  <a:lnTo>
                    <a:pt x="1780" y="362"/>
                  </a:lnTo>
                  <a:lnTo>
                    <a:pt x="1766" y="340"/>
                  </a:lnTo>
                  <a:lnTo>
                    <a:pt x="1710" y="340"/>
                  </a:lnTo>
                  <a:lnTo>
                    <a:pt x="1682" y="346"/>
                  </a:lnTo>
                  <a:lnTo>
                    <a:pt x="1670" y="340"/>
                  </a:lnTo>
                  <a:lnTo>
                    <a:pt x="1678" y="332"/>
                  </a:lnTo>
                  <a:lnTo>
                    <a:pt x="1668" y="320"/>
                  </a:lnTo>
                  <a:lnTo>
                    <a:pt x="1656" y="322"/>
                  </a:lnTo>
                  <a:lnTo>
                    <a:pt x="1650" y="312"/>
                  </a:lnTo>
                  <a:lnTo>
                    <a:pt x="1634" y="310"/>
                  </a:lnTo>
                  <a:lnTo>
                    <a:pt x="1640" y="300"/>
                  </a:lnTo>
                  <a:lnTo>
                    <a:pt x="1648" y="302"/>
                  </a:lnTo>
                  <a:lnTo>
                    <a:pt x="1644" y="290"/>
                  </a:lnTo>
                  <a:lnTo>
                    <a:pt x="1528" y="260"/>
                  </a:lnTo>
                  <a:lnTo>
                    <a:pt x="1524" y="264"/>
                  </a:lnTo>
                  <a:lnTo>
                    <a:pt x="1528" y="270"/>
                  </a:lnTo>
                  <a:lnTo>
                    <a:pt x="1510" y="296"/>
                  </a:lnTo>
                  <a:lnTo>
                    <a:pt x="1512" y="302"/>
                  </a:lnTo>
                  <a:lnTo>
                    <a:pt x="1510" y="308"/>
                  </a:lnTo>
                  <a:lnTo>
                    <a:pt x="1512" y="320"/>
                  </a:lnTo>
                  <a:lnTo>
                    <a:pt x="1506" y="316"/>
                  </a:lnTo>
                  <a:lnTo>
                    <a:pt x="1486" y="332"/>
                  </a:lnTo>
                  <a:lnTo>
                    <a:pt x="1464" y="318"/>
                  </a:lnTo>
                  <a:lnTo>
                    <a:pt x="1454" y="312"/>
                  </a:lnTo>
                  <a:lnTo>
                    <a:pt x="1428" y="322"/>
                  </a:lnTo>
                  <a:lnTo>
                    <a:pt x="1416" y="298"/>
                  </a:lnTo>
                  <a:lnTo>
                    <a:pt x="1396" y="350"/>
                  </a:lnTo>
                  <a:lnTo>
                    <a:pt x="1392" y="342"/>
                  </a:lnTo>
                  <a:lnTo>
                    <a:pt x="1378" y="336"/>
                  </a:lnTo>
                  <a:lnTo>
                    <a:pt x="1368" y="310"/>
                  </a:lnTo>
                  <a:lnTo>
                    <a:pt x="1364" y="312"/>
                  </a:lnTo>
                  <a:lnTo>
                    <a:pt x="1362" y="300"/>
                  </a:lnTo>
                  <a:lnTo>
                    <a:pt x="1372" y="290"/>
                  </a:lnTo>
                  <a:lnTo>
                    <a:pt x="1374" y="280"/>
                  </a:lnTo>
                  <a:lnTo>
                    <a:pt x="1368" y="270"/>
                  </a:lnTo>
                  <a:lnTo>
                    <a:pt x="1372" y="252"/>
                  </a:lnTo>
                  <a:lnTo>
                    <a:pt x="1354" y="230"/>
                  </a:lnTo>
                  <a:lnTo>
                    <a:pt x="1334" y="232"/>
                  </a:lnTo>
                  <a:lnTo>
                    <a:pt x="1296" y="212"/>
                  </a:lnTo>
                  <a:lnTo>
                    <a:pt x="1296" y="220"/>
                  </a:lnTo>
                  <a:lnTo>
                    <a:pt x="1290" y="216"/>
                  </a:lnTo>
                  <a:lnTo>
                    <a:pt x="1288" y="230"/>
                  </a:lnTo>
                  <a:lnTo>
                    <a:pt x="1292" y="246"/>
                  </a:lnTo>
                  <a:lnTo>
                    <a:pt x="1288" y="250"/>
                  </a:lnTo>
                  <a:lnTo>
                    <a:pt x="1244" y="254"/>
                  </a:lnTo>
                  <a:lnTo>
                    <a:pt x="1226" y="244"/>
                  </a:lnTo>
                  <a:lnTo>
                    <a:pt x="1230" y="230"/>
                  </a:lnTo>
                  <a:lnTo>
                    <a:pt x="1188" y="220"/>
                  </a:lnTo>
                  <a:lnTo>
                    <a:pt x="1158" y="228"/>
                  </a:lnTo>
                  <a:lnTo>
                    <a:pt x="1174" y="244"/>
                  </a:lnTo>
                  <a:lnTo>
                    <a:pt x="1162" y="238"/>
                  </a:lnTo>
                  <a:lnTo>
                    <a:pt x="1154" y="232"/>
                  </a:lnTo>
                  <a:lnTo>
                    <a:pt x="1156" y="222"/>
                  </a:lnTo>
                  <a:lnTo>
                    <a:pt x="1148" y="204"/>
                  </a:lnTo>
                  <a:lnTo>
                    <a:pt x="1150" y="216"/>
                  </a:lnTo>
                  <a:lnTo>
                    <a:pt x="1144" y="220"/>
                  </a:lnTo>
                  <a:lnTo>
                    <a:pt x="1128" y="214"/>
                  </a:lnTo>
                  <a:lnTo>
                    <a:pt x="1132" y="202"/>
                  </a:lnTo>
                  <a:lnTo>
                    <a:pt x="1122" y="210"/>
                  </a:lnTo>
                  <a:lnTo>
                    <a:pt x="1112" y="204"/>
                  </a:lnTo>
                  <a:lnTo>
                    <a:pt x="1104" y="214"/>
                  </a:lnTo>
                  <a:lnTo>
                    <a:pt x="1106" y="224"/>
                  </a:lnTo>
                  <a:lnTo>
                    <a:pt x="1122" y="220"/>
                  </a:lnTo>
                  <a:lnTo>
                    <a:pt x="1106" y="232"/>
                  </a:lnTo>
                  <a:lnTo>
                    <a:pt x="1100" y="226"/>
                  </a:lnTo>
                  <a:lnTo>
                    <a:pt x="1100" y="236"/>
                  </a:lnTo>
                  <a:lnTo>
                    <a:pt x="1078" y="246"/>
                  </a:lnTo>
                  <a:lnTo>
                    <a:pt x="1062" y="244"/>
                  </a:lnTo>
                  <a:lnTo>
                    <a:pt x="1060" y="246"/>
                  </a:lnTo>
                  <a:lnTo>
                    <a:pt x="1062" y="254"/>
                  </a:lnTo>
                  <a:lnTo>
                    <a:pt x="1050" y="258"/>
                  </a:lnTo>
                  <a:lnTo>
                    <a:pt x="1058" y="242"/>
                  </a:lnTo>
                  <a:lnTo>
                    <a:pt x="1072" y="224"/>
                  </a:lnTo>
                  <a:lnTo>
                    <a:pt x="1086" y="224"/>
                  </a:lnTo>
                  <a:lnTo>
                    <a:pt x="1116" y="180"/>
                  </a:lnTo>
                  <a:lnTo>
                    <a:pt x="1152" y="152"/>
                  </a:lnTo>
                  <a:lnTo>
                    <a:pt x="1160" y="140"/>
                  </a:lnTo>
                  <a:lnTo>
                    <a:pt x="1160" y="128"/>
                  </a:lnTo>
                  <a:lnTo>
                    <a:pt x="1158" y="120"/>
                  </a:lnTo>
                  <a:lnTo>
                    <a:pt x="1162" y="112"/>
                  </a:lnTo>
                  <a:lnTo>
                    <a:pt x="1154" y="88"/>
                  </a:lnTo>
                  <a:lnTo>
                    <a:pt x="1148" y="98"/>
                  </a:lnTo>
                  <a:lnTo>
                    <a:pt x="1144" y="90"/>
                  </a:lnTo>
                  <a:lnTo>
                    <a:pt x="1146" y="84"/>
                  </a:lnTo>
                  <a:lnTo>
                    <a:pt x="1126" y="60"/>
                  </a:lnTo>
                  <a:lnTo>
                    <a:pt x="1086" y="58"/>
                  </a:lnTo>
                  <a:lnTo>
                    <a:pt x="1076" y="76"/>
                  </a:lnTo>
                  <a:lnTo>
                    <a:pt x="1060" y="76"/>
                  </a:lnTo>
                  <a:lnTo>
                    <a:pt x="1072" y="58"/>
                  </a:lnTo>
                  <a:lnTo>
                    <a:pt x="1074" y="46"/>
                  </a:lnTo>
                  <a:lnTo>
                    <a:pt x="1054" y="44"/>
                  </a:lnTo>
                  <a:lnTo>
                    <a:pt x="1054" y="36"/>
                  </a:lnTo>
                  <a:lnTo>
                    <a:pt x="1034" y="46"/>
                  </a:lnTo>
                  <a:lnTo>
                    <a:pt x="1058" y="24"/>
                  </a:lnTo>
                  <a:lnTo>
                    <a:pt x="1054" y="12"/>
                  </a:lnTo>
                  <a:lnTo>
                    <a:pt x="1032" y="0"/>
                  </a:lnTo>
                  <a:lnTo>
                    <a:pt x="1018" y="6"/>
                  </a:lnTo>
                  <a:lnTo>
                    <a:pt x="994" y="40"/>
                  </a:lnTo>
                  <a:lnTo>
                    <a:pt x="988" y="54"/>
                  </a:lnTo>
                  <a:lnTo>
                    <a:pt x="996" y="64"/>
                  </a:lnTo>
                  <a:lnTo>
                    <a:pt x="992" y="70"/>
                  </a:lnTo>
                  <a:lnTo>
                    <a:pt x="962" y="74"/>
                  </a:lnTo>
                  <a:lnTo>
                    <a:pt x="974" y="88"/>
                  </a:lnTo>
                  <a:lnTo>
                    <a:pt x="972" y="100"/>
                  </a:lnTo>
                  <a:lnTo>
                    <a:pt x="958" y="86"/>
                  </a:lnTo>
                  <a:lnTo>
                    <a:pt x="930" y="108"/>
                  </a:lnTo>
                  <a:lnTo>
                    <a:pt x="932" y="102"/>
                  </a:lnTo>
                  <a:lnTo>
                    <a:pt x="928" y="102"/>
                  </a:lnTo>
                  <a:lnTo>
                    <a:pt x="918" y="108"/>
                  </a:lnTo>
                  <a:lnTo>
                    <a:pt x="924" y="96"/>
                  </a:lnTo>
                  <a:lnTo>
                    <a:pt x="920" y="94"/>
                  </a:lnTo>
                  <a:lnTo>
                    <a:pt x="880" y="100"/>
                  </a:lnTo>
                  <a:lnTo>
                    <a:pt x="888" y="110"/>
                  </a:lnTo>
                  <a:lnTo>
                    <a:pt x="844" y="126"/>
                  </a:lnTo>
                  <a:lnTo>
                    <a:pt x="844" y="124"/>
                  </a:lnTo>
                  <a:lnTo>
                    <a:pt x="834" y="128"/>
                  </a:lnTo>
                  <a:lnTo>
                    <a:pt x="818" y="148"/>
                  </a:lnTo>
                  <a:lnTo>
                    <a:pt x="802" y="148"/>
                  </a:lnTo>
                  <a:lnTo>
                    <a:pt x="806" y="156"/>
                  </a:lnTo>
                  <a:lnTo>
                    <a:pt x="800" y="172"/>
                  </a:lnTo>
                  <a:lnTo>
                    <a:pt x="788" y="162"/>
                  </a:lnTo>
                  <a:lnTo>
                    <a:pt x="786" y="172"/>
                  </a:lnTo>
                  <a:lnTo>
                    <a:pt x="798" y="176"/>
                  </a:lnTo>
                  <a:lnTo>
                    <a:pt x="788" y="186"/>
                  </a:lnTo>
                  <a:lnTo>
                    <a:pt x="798" y="192"/>
                  </a:lnTo>
                  <a:lnTo>
                    <a:pt x="802" y="202"/>
                  </a:lnTo>
                  <a:lnTo>
                    <a:pt x="798" y="202"/>
                  </a:lnTo>
                  <a:lnTo>
                    <a:pt x="800" y="208"/>
                  </a:lnTo>
                  <a:lnTo>
                    <a:pt x="718" y="226"/>
                  </a:lnTo>
                  <a:lnTo>
                    <a:pt x="722" y="230"/>
                  </a:lnTo>
                  <a:lnTo>
                    <a:pt x="714" y="236"/>
                  </a:lnTo>
                  <a:lnTo>
                    <a:pt x="718" y="238"/>
                  </a:lnTo>
                  <a:lnTo>
                    <a:pt x="714" y="242"/>
                  </a:lnTo>
                  <a:lnTo>
                    <a:pt x="724" y="256"/>
                  </a:lnTo>
                  <a:lnTo>
                    <a:pt x="720" y="264"/>
                  </a:lnTo>
                  <a:lnTo>
                    <a:pt x="724" y="276"/>
                  </a:lnTo>
                  <a:lnTo>
                    <a:pt x="742" y="284"/>
                  </a:lnTo>
                  <a:lnTo>
                    <a:pt x="742" y="288"/>
                  </a:lnTo>
                  <a:lnTo>
                    <a:pt x="740" y="292"/>
                  </a:lnTo>
                  <a:lnTo>
                    <a:pt x="756" y="302"/>
                  </a:lnTo>
                  <a:lnTo>
                    <a:pt x="760" y="312"/>
                  </a:lnTo>
                  <a:lnTo>
                    <a:pt x="754" y="328"/>
                  </a:lnTo>
                  <a:lnTo>
                    <a:pt x="760" y="352"/>
                  </a:lnTo>
                  <a:lnTo>
                    <a:pt x="760" y="364"/>
                  </a:lnTo>
                  <a:lnTo>
                    <a:pt x="752" y="366"/>
                  </a:lnTo>
                  <a:lnTo>
                    <a:pt x="754" y="376"/>
                  </a:lnTo>
                  <a:lnTo>
                    <a:pt x="744" y="372"/>
                  </a:lnTo>
                  <a:lnTo>
                    <a:pt x="740" y="368"/>
                  </a:lnTo>
                  <a:lnTo>
                    <a:pt x="740" y="356"/>
                  </a:lnTo>
                  <a:lnTo>
                    <a:pt x="742" y="348"/>
                  </a:lnTo>
                  <a:lnTo>
                    <a:pt x="740" y="330"/>
                  </a:lnTo>
                  <a:lnTo>
                    <a:pt x="750" y="322"/>
                  </a:lnTo>
                  <a:lnTo>
                    <a:pt x="754" y="310"/>
                  </a:lnTo>
                  <a:lnTo>
                    <a:pt x="730" y="308"/>
                  </a:lnTo>
                  <a:lnTo>
                    <a:pt x="700" y="280"/>
                  </a:lnTo>
                  <a:lnTo>
                    <a:pt x="684" y="280"/>
                  </a:lnTo>
                  <a:lnTo>
                    <a:pt x="674" y="294"/>
                  </a:lnTo>
                  <a:lnTo>
                    <a:pt x="684" y="296"/>
                  </a:lnTo>
                  <a:lnTo>
                    <a:pt x="682" y="302"/>
                  </a:lnTo>
                  <a:lnTo>
                    <a:pt x="668" y="308"/>
                  </a:lnTo>
                  <a:lnTo>
                    <a:pt x="662" y="296"/>
                  </a:lnTo>
                  <a:lnTo>
                    <a:pt x="656" y="300"/>
                  </a:lnTo>
                  <a:lnTo>
                    <a:pt x="662" y="314"/>
                  </a:lnTo>
                  <a:lnTo>
                    <a:pt x="686" y="326"/>
                  </a:lnTo>
                  <a:lnTo>
                    <a:pt x="686" y="334"/>
                  </a:lnTo>
                  <a:lnTo>
                    <a:pt x="648" y="324"/>
                  </a:lnTo>
                  <a:lnTo>
                    <a:pt x="646" y="320"/>
                  </a:lnTo>
                  <a:lnTo>
                    <a:pt x="650" y="312"/>
                  </a:lnTo>
                  <a:lnTo>
                    <a:pt x="646" y="296"/>
                  </a:lnTo>
                  <a:lnTo>
                    <a:pt x="652" y="284"/>
                  </a:lnTo>
                  <a:lnTo>
                    <a:pt x="652" y="272"/>
                  </a:lnTo>
                  <a:lnTo>
                    <a:pt x="640" y="260"/>
                  </a:lnTo>
                  <a:lnTo>
                    <a:pt x="642" y="284"/>
                  </a:lnTo>
                  <a:lnTo>
                    <a:pt x="620" y="302"/>
                  </a:lnTo>
                  <a:lnTo>
                    <a:pt x="616" y="314"/>
                  </a:lnTo>
                  <a:lnTo>
                    <a:pt x="634" y="352"/>
                  </a:lnTo>
                  <a:lnTo>
                    <a:pt x="624" y="388"/>
                  </a:lnTo>
                  <a:lnTo>
                    <a:pt x="628" y="398"/>
                  </a:lnTo>
                  <a:lnTo>
                    <a:pt x="626" y="408"/>
                  </a:lnTo>
                  <a:lnTo>
                    <a:pt x="644" y="414"/>
                  </a:lnTo>
                  <a:lnTo>
                    <a:pt x="658" y="408"/>
                  </a:lnTo>
                  <a:lnTo>
                    <a:pt x="678" y="420"/>
                  </a:lnTo>
                  <a:lnTo>
                    <a:pt x="686" y="442"/>
                  </a:lnTo>
                  <a:lnTo>
                    <a:pt x="678" y="448"/>
                  </a:lnTo>
                  <a:lnTo>
                    <a:pt x="678" y="460"/>
                  </a:lnTo>
                  <a:lnTo>
                    <a:pt x="696" y="468"/>
                  </a:lnTo>
                  <a:lnTo>
                    <a:pt x="680" y="468"/>
                  </a:lnTo>
                  <a:lnTo>
                    <a:pt x="672" y="462"/>
                  </a:lnTo>
                  <a:lnTo>
                    <a:pt x="676" y="446"/>
                  </a:lnTo>
                  <a:lnTo>
                    <a:pt x="672" y="442"/>
                  </a:lnTo>
                  <a:lnTo>
                    <a:pt x="674" y="436"/>
                  </a:lnTo>
                  <a:lnTo>
                    <a:pt x="664" y="418"/>
                  </a:lnTo>
                  <a:lnTo>
                    <a:pt x="638" y="426"/>
                  </a:lnTo>
                  <a:lnTo>
                    <a:pt x="634" y="438"/>
                  </a:lnTo>
                  <a:lnTo>
                    <a:pt x="640" y="452"/>
                  </a:lnTo>
                  <a:lnTo>
                    <a:pt x="638" y="464"/>
                  </a:lnTo>
                  <a:lnTo>
                    <a:pt x="628" y="476"/>
                  </a:lnTo>
                  <a:lnTo>
                    <a:pt x="622" y="492"/>
                  </a:lnTo>
                  <a:lnTo>
                    <a:pt x="608" y="502"/>
                  </a:lnTo>
                  <a:lnTo>
                    <a:pt x="606" y="512"/>
                  </a:lnTo>
                  <a:lnTo>
                    <a:pt x="604" y="514"/>
                  </a:lnTo>
                  <a:lnTo>
                    <a:pt x="576" y="508"/>
                  </a:lnTo>
                  <a:lnTo>
                    <a:pt x="572" y="496"/>
                  </a:lnTo>
                  <a:lnTo>
                    <a:pt x="602" y="488"/>
                  </a:lnTo>
                  <a:lnTo>
                    <a:pt x="612" y="468"/>
                  </a:lnTo>
                  <a:lnTo>
                    <a:pt x="618" y="462"/>
                  </a:lnTo>
                  <a:lnTo>
                    <a:pt x="618" y="448"/>
                  </a:lnTo>
                  <a:lnTo>
                    <a:pt x="622" y="438"/>
                  </a:lnTo>
                  <a:lnTo>
                    <a:pt x="622" y="430"/>
                  </a:lnTo>
                  <a:lnTo>
                    <a:pt x="610" y="416"/>
                  </a:lnTo>
                  <a:lnTo>
                    <a:pt x="612" y="384"/>
                  </a:lnTo>
                  <a:lnTo>
                    <a:pt x="608" y="368"/>
                  </a:lnTo>
                  <a:lnTo>
                    <a:pt x="612" y="362"/>
                  </a:lnTo>
                  <a:lnTo>
                    <a:pt x="614" y="344"/>
                  </a:lnTo>
                  <a:lnTo>
                    <a:pt x="610" y="330"/>
                  </a:lnTo>
                  <a:lnTo>
                    <a:pt x="600" y="316"/>
                  </a:lnTo>
                  <a:lnTo>
                    <a:pt x="612" y="286"/>
                  </a:lnTo>
                  <a:lnTo>
                    <a:pt x="610" y="262"/>
                  </a:lnTo>
                  <a:lnTo>
                    <a:pt x="598" y="256"/>
                  </a:lnTo>
                  <a:lnTo>
                    <a:pt x="568" y="254"/>
                  </a:lnTo>
                  <a:lnTo>
                    <a:pt x="562" y="270"/>
                  </a:lnTo>
                  <a:lnTo>
                    <a:pt x="554" y="304"/>
                  </a:lnTo>
                  <a:lnTo>
                    <a:pt x="534" y="326"/>
                  </a:lnTo>
                  <a:lnTo>
                    <a:pt x="532" y="336"/>
                  </a:lnTo>
                  <a:lnTo>
                    <a:pt x="536" y="336"/>
                  </a:lnTo>
                  <a:lnTo>
                    <a:pt x="530" y="346"/>
                  </a:lnTo>
                  <a:lnTo>
                    <a:pt x="542" y="350"/>
                  </a:lnTo>
                  <a:lnTo>
                    <a:pt x="538" y="366"/>
                  </a:lnTo>
                  <a:lnTo>
                    <a:pt x="540" y="374"/>
                  </a:lnTo>
                  <a:lnTo>
                    <a:pt x="534" y="376"/>
                  </a:lnTo>
                  <a:lnTo>
                    <a:pt x="534" y="392"/>
                  </a:lnTo>
                  <a:lnTo>
                    <a:pt x="552" y="396"/>
                  </a:lnTo>
                  <a:lnTo>
                    <a:pt x="556" y="416"/>
                  </a:lnTo>
                  <a:lnTo>
                    <a:pt x="564" y="422"/>
                  </a:lnTo>
                  <a:lnTo>
                    <a:pt x="554" y="444"/>
                  </a:lnTo>
                  <a:lnTo>
                    <a:pt x="536" y="424"/>
                  </a:lnTo>
                  <a:lnTo>
                    <a:pt x="498" y="396"/>
                  </a:lnTo>
                  <a:lnTo>
                    <a:pt x="454" y="384"/>
                  </a:lnTo>
                  <a:lnTo>
                    <a:pt x="446" y="392"/>
                  </a:lnTo>
                  <a:lnTo>
                    <a:pt x="454" y="412"/>
                  </a:lnTo>
                  <a:lnTo>
                    <a:pt x="454" y="420"/>
                  </a:lnTo>
                  <a:lnTo>
                    <a:pt x="440" y="428"/>
                  </a:lnTo>
                  <a:lnTo>
                    <a:pt x="442" y="436"/>
                  </a:lnTo>
                  <a:lnTo>
                    <a:pt x="436" y="440"/>
                  </a:lnTo>
                  <a:lnTo>
                    <a:pt x="430" y="436"/>
                  </a:lnTo>
                  <a:lnTo>
                    <a:pt x="434" y="426"/>
                  </a:lnTo>
                  <a:lnTo>
                    <a:pt x="430" y="416"/>
                  </a:lnTo>
                  <a:lnTo>
                    <a:pt x="418" y="420"/>
                  </a:lnTo>
                  <a:lnTo>
                    <a:pt x="408" y="432"/>
                  </a:lnTo>
                  <a:lnTo>
                    <a:pt x="382" y="432"/>
                  </a:lnTo>
                  <a:lnTo>
                    <a:pt x="376" y="438"/>
                  </a:lnTo>
                  <a:lnTo>
                    <a:pt x="374" y="446"/>
                  </a:lnTo>
                  <a:lnTo>
                    <a:pt x="364" y="444"/>
                  </a:lnTo>
                  <a:lnTo>
                    <a:pt x="362" y="440"/>
                  </a:lnTo>
                  <a:lnTo>
                    <a:pt x="360" y="432"/>
                  </a:lnTo>
                  <a:lnTo>
                    <a:pt x="362" y="424"/>
                  </a:lnTo>
                  <a:lnTo>
                    <a:pt x="368" y="416"/>
                  </a:lnTo>
                  <a:lnTo>
                    <a:pt x="354" y="420"/>
                  </a:lnTo>
                  <a:lnTo>
                    <a:pt x="352" y="424"/>
                  </a:lnTo>
                  <a:lnTo>
                    <a:pt x="352" y="430"/>
                  </a:lnTo>
                  <a:lnTo>
                    <a:pt x="346" y="426"/>
                  </a:lnTo>
                  <a:lnTo>
                    <a:pt x="340" y="432"/>
                  </a:lnTo>
                  <a:lnTo>
                    <a:pt x="344" y="434"/>
                  </a:lnTo>
                  <a:lnTo>
                    <a:pt x="342" y="440"/>
                  </a:lnTo>
                  <a:lnTo>
                    <a:pt x="330" y="436"/>
                  </a:lnTo>
                  <a:lnTo>
                    <a:pt x="282" y="468"/>
                  </a:lnTo>
                  <a:lnTo>
                    <a:pt x="278" y="488"/>
                  </a:lnTo>
                  <a:lnTo>
                    <a:pt x="264" y="498"/>
                  </a:lnTo>
                  <a:lnTo>
                    <a:pt x="262" y="492"/>
                  </a:lnTo>
                  <a:lnTo>
                    <a:pt x="254" y="492"/>
                  </a:lnTo>
                  <a:lnTo>
                    <a:pt x="242" y="468"/>
                  </a:lnTo>
                  <a:lnTo>
                    <a:pt x="264" y="458"/>
                  </a:lnTo>
                  <a:lnTo>
                    <a:pt x="260" y="446"/>
                  </a:lnTo>
                  <a:lnTo>
                    <a:pt x="252" y="436"/>
                  </a:lnTo>
                  <a:lnTo>
                    <a:pt x="218" y="428"/>
                  </a:lnTo>
                  <a:lnTo>
                    <a:pt x="230" y="440"/>
                  </a:lnTo>
                  <a:lnTo>
                    <a:pt x="230" y="462"/>
                  </a:lnTo>
                  <a:lnTo>
                    <a:pt x="226" y="476"/>
                  </a:lnTo>
                  <a:lnTo>
                    <a:pt x="236" y="488"/>
                  </a:lnTo>
                  <a:lnTo>
                    <a:pt x="230" y="512"/>
                  </a:lnTo>
                  <a:lnTo>
                    <a:pt x="230" y="524"/>
                  </a:lnTo>
                  <a:lnTo>
                    <a:pt x="226" y="516"/>
                  </a:lnTo>
                  <a:lnTo>
                    <a:pt x="220" y="518"/>
                  </a:lnTo>
                  <a:lnTo>
                    <a:pt x="222" y="512"/>
                  </a:lnTo>
                  <a:lnTo>
                    <a:pt x="206" y="504"/>
                  </a:lnTo>
                  <a:lnTo>
                    <a:pt x="194" y="518"/>
                  </a:lnTo>
                  <a:lnTo>
                    <a:pt x="172" y="534"/>
                  </a:lnTo>
                  <a:lnTo>
                    <a:pt x="174" y="542"/>
                  </a:lnTo>
                  <a:lnTo>
                    <a:pt x="186" y="570"/>
                  </a:lnTo>
                  <a:lnTo>
                    <a:pt x="134" y="548"/>
                  </a:lnTo>
                  <a:lnTo>
                    <a:pt x="128" y="556"/>
                  </a:lnTo>
                  <a:lnTo>
                    <a:pt x="130" y="562"/>
                  </a:lnTo>
                  <a:lnTo>
                    <a:pt x="140" y="574"/>
                  </a:lnTo>
                  <a:lnTo>
                    <a:pt x="146" y="570"/>
                  </a:lnTo>
                  <a:lnTo>
                    <a:pt x="152" y="588"/>
                  </a:lnTo>
                  <a:lnTo>
                    <a:pt x="142" y="590"/>
                  </a:lnTo>
                  <a:lnTo>
                    <a:pt x="106" y="568"/>
                  </a:lnTo>
                  <a:lnTo>
                    <a:pt x="106" y="556"/>
                  </a:lnTo>
                  <a:lnTo>
                    <a:pt x="100" y="542"/>
                  </a:lnTo>
                  <a:lnTo>
                    <a:pt x="104" y="540"/>
                  </a:lnTo>
                  <a:lnTo>
                    <a:pt x="104" y="524"/>
                  </a:lnTo>
                  <a:lnTo>
                    <a:pt x="76" y="498"/>
                  </a:lnTo>
                  <a:lnTo>
                    <a:pt x="70" y="486"/>
                  </a:lnTo>
                  <a:lnTo>
                    <a:pt x="74" y="482"/>
                  </a:lnTo>
                  <a:lnTo>
                    <a:pt x="88" y="496"/>
                  </a:lnTo>
                  <a:lnTo>
                    <a:pt x="100" y="496"/>
                  </a:lnTo>
                  <a:lnTo>
                    <a:pt x="100" y="502"/>
                  </a:lnTo>
                  <a:lnTo>
                    <a:pt x="158" y="518"/>
                  </a:lnTo>
                  <a:lnTo>
                    <a:pt x="176" y="512"/>
                  </a:lnTo>
                  <a:lnTo>
                    <a:pt x="190" y="494"/>
                  </a:lnTo>
                  <a:lnTo>
                    <a:pt x="192" y="482"/>
                  </a:lnTo>
                  <a:lnTo>
                    <a:pt x="190" y="480"/>
                  </a:lnTo>
                  <a:lnTo>
                    <a:pt x="188" y="466"/>
                  </a:lnTo>
                  <a:lnTo>
                    <a:pt x="118" y="410"/>
                  </a:lnTo>
                  <a:lnTo>
                    <a:pt x="80" y="404"/>
                  </a:lnTo>
                  <a:lnTo>
                    <a:pt x="80" y="400"/>
                  </a:lnTo>
                  <a:lnTo>
                    <a:pt x="68" y="396"/>
                  </a:lnTo>
                  <a:lnTo>
                    <a:pt x="70" y="388"/>
                  </a:lnTo>
                  <a:lnTo>
                    <a:pt x="80" y="394"/>
                  </a:lnTo>
                  <a:lnTo>
                    <a:pt x="82" y="388"/>
                  </a:lnTo>
                  <a:lnTo>
                    <a:pt x="66" y="380"/>
                  </a:lnTo>
                  <a:lnTo>
                    <a:pt x="66" y="386"/>
                  </a:lnTo>
                  <a:lnTo>
                    <a:pt x="62" y="392"/>
                  </a:lnTo>
                  <a:lnTo>
                    <a:pt x="52" y="386"/>
                  </a:lnTo>
                  <a:lnTo>
                    <a:pt x="52" y="394"/>
                  </a:lnTo>
                  <a:lnTo>
                    <a:pt x="44" y="392"/>
                  </a:lnTo>
                  <a:lnTo>
                    <a:pt x="42" y="400"/>
                  </a:lnTo>
                  <a:lnTo>
                    <a:pt x="32" y="406"/>
                  </a:lnTo>
                  <a:lnTo>
                    <a:pt x="28" y="414"/>
                  </a:lnTo>
                  <a:lnTo>
                    <a:pt x="20" y="430"/>
                  </a:lnTo>
                  <a:lnTo>
                    <a:pt x="24" y="444"/>
                  </a:lnTo>
                  <a:lnTo>
                    <a:pt x="32" y="448"/>
                  </a:lnTo>
                  <a:lnTo>
                    <a:pt x="40" y="462"/>
                  </a:lnTo>
                  <a:lnTo>
                    <a:pt x="40" y="466"/>
                  </a:lnTo>
                  <a:lnTo>
                    <a:pt x="30" y="490"/>
                  </a:lnTo>
                  <a:lnTo>
                    <a:pt x="42" y="528"/>
                  </a:lnTo>
                  <a:lnTo>
                    <a:pt x="38" y="544"/>
                  </a:lnTo>
                  <a:lnTo>
                    <a:pt x="38" y="558"/>
                  </a:lnTo>
                  <a:lnTo>
                    <a:pt x="42" y="558"/>
                  </a:lnTo>
                  <a:lnTo>
                    <a:pt x="42" y="568"/>
                  </a:lnTo>
                  <a:lnTo>
                    <a:pt x="48" y="576"/>
                  </a:lnTo>
                  <a:lnTo>
                    <a:pt x="44" y="592"/>
                  </a:lnTo>
                  <a:lnTo>
                    <a:pt x="60" y="612"/>
                  </a:lnTo>
                  <a:lnTo>
                    <a:pt x="60" y="622"/>
                  </a:lnTo>
                  <a:lnTo>
                    <a:pt x="40" y="652"/>
                  </a:lnTo>
                  <a:lnTo>
                    <a:pt x="8" y="682"/>
                  </a:lnTo>
                  <a:lnTo>
                    <a:pt x="22" y="678"/>
                  </a:lnTo>
                  <a:lnTo>
                    <a:pt x="22" y="684"/>
                  </a:lnTo>
                  <a:lnTo>
                    <a:pt x="20" y="682"/>
                  </a:lnTo>
                  <a:lnTo>
                    <a:pt x="20" y="688"/>
                  </a:lnTo>
                  <a:lnTo>
                    <a:pt x="38" y="692"/>
                  </a:lnTo>
                  <a:lnTo>
                    <a:pt x="44" y="698"/>
                  </a:lnTo>
                  <a:lnTo>
                    <a:pt x="14" y="704"/>
                  </a:lnTo>
                  <a:lnTo>
                    <a:pt x="14" y="708"/>
                  </a:lnTo>
                  <a:lnTo>
                    <a:pt x="16" y="712"/>
                  </a:lnTo>
                  <a:lnTo>
                    <a:pt x="12" y="720"/>
                  </a:lnTo>
                  <a:lnTo>
                    <a:pt x="0" y="724"/>
                  </a:lnTo>
                  <a:lnTo>
                    <a:pt x="10" y="752"/>
                  </a:lnTo>
                  <a:lnTo>
                    <a:pt x="6" y="758"/>
                  </a:lnTo>
                  <a:lnTo>
                    <a:pt x="12" y="766"/>
                  </a:lnTo>
                  <a:lnTo>
                    <a:pt x="10" y="774"/>
                  </a:lnTo>
                  <a:lnTo>
                    <a:pt x="16" y="784"/>
                  </a:lnTo>
                  <a:lnTo>
                    <a:pt x="18" y="794"/>
                  </a:lnTo>
                  <a:lnTo>
                    <a:pt x="30" y="796"/>
                  </a:lnTo>
                  <a:lnTo>
                    <a:pt x="34" y="798"/>
                  </a:lnTo>
                  <a:lnTo>
                    <a:pt x="32" y="804"/>
                  </a:lnTo>
                  <a:lnTo>
                    <a:pt x="46" y="800"/>
                  </a:lnTo>
                  <a:lnTo>
                    <a:pt x="52" y="806"/>
                  </a:lnTo>
                  <a:lnTo>
                    <a:pt x="54" y="816"/>
                  </a:lnTo>
                  <a:lnTo>
                    <a:pt x="52" y="826"/>
                  </a:lnTo>
                  <a:lnTo>
                    <a:pt x="64" y="842"/>
                  </a:lnTo>
                  <a:lnTo>
                    <a:pt x="66" y="848"/>
                  </a:lnTo>
                  <a:lnTo>
                    <a:pt x="72" y="848"/>
                  </a:lnTo>
                  <a:lnTo>
                    <a:pt x="78" y="852"/>
                  </a:lnTo>
                  <a:lnTo>
                    <a:pt x="78" y="856"/>
                  </a:lnTo>
                  <a:lnTo>
                    <a:pt x="70" y="862"/>
                  </a:lnTo>
                  <a:lnTo>
                    <a:pt x="62" y="860"/>
                  </a:lnTo>
                  <a:lnTo>
                    <a:pt x="58" y="864"/>
                  </a:lnTo>
                  <a:lnTo>
                    <a:pt x="64" y="886"/>
                  </a:lnTo>
                  <a:lnTo>
                    <a:pt x="92" y="880"/>
                  </a:lnTo>
                  <a:lnTo>
                    <a:pt x="100" y="892"/>
                  </a:lnTo>
                  <a:lnTo>
                    <a:pt x="96" y="894"/>
                  </a:lnTo>
                  <a:lnTo>
                    <a:pt x="98" y="902"/>
                  </a:lnTo>
                  <a:lnTo>
                    <a:pt x="108" y="904"/>
                  </a:lnTo>
                  <a:lnTo>
                    <a:pt x="116" y="920"/>
                  </a:lnTo>
                  <a:lnTo>
                    <a:pt x="130" y="924"/>
                  </a:lnTo>
                  <a:lnTo>
                    <a:pt x="140" y="920"/>
                  </a:lnTo>
                  <a:lnTo>
                    <a:pt x="148" y="932"/>
                  </a:lnTo>
                  <a:lnTo>
                    <a:pt x="152" y="930"/>
                  </a:lnTo>
                  <a:lnTo>
                    <a:pt x="176" y="940"/>
                  </a:lnTo>
                  <a:lnTo>
                    <a:pt x="174" y="940"/>
                  </a:lnTo>
                  <a:lnTo>
                    <a:pt x="176" y="946"/>
                  </a:lnTo>
                  <a:lnTo>
                    <a:pt x="170" y="950"/>
                  </a:lnTo>
                  <a:lnTo>
                    <a:pt x="174" y="954"/>
                  </a:lnTo>
                  <a:lnTo>
                    <a:pt x="170" y="956"/>
                  </a:lnTo>
                  <a:lnTo>
                    <a:pt x="172" y="962"/>
                  </a:lnTo>
                  <a:lnTo>
                    <a:pt x="174" y="966"/>
                  </a:lnTo>
                  <a:lnTo>
                    <a:pt x="170" y="974"/>
                  </a:lnTo>
                  <a:lnTo>
                    <a:pt x="160" y="974"/>
                  </a:lnTo>
                  <a:lnTo>
                    <a:pt x="150" y="982"/>
                  </a:lnTo>
                  <a:lnTo>
                    <a:pt x="150" y="988"/>
                  </a:lnTo>
                  <a:lnTo>
                    <a:pt x="164" y="988"/>
                  </a:lnTo>
                  <a:lnTo>
                    <a:pt x="166" y="990"/>
                  </a:lnTo>
                  <a:lnTo>
                    <a:pt x="154" y="996"/>
                  </a:lnTo>
                  <a:lnTo>
                    <a:pt x="156" y="998"/>
                  </a:lnTo>
                  <a:lnTo>
                    <a:pt x="146" y="998"/>
                  </a:lnTo>
                  <a:lnTo>
                    <a:pt x="144" y="1000"/>
                  </a:lnTo>
                  <a:lnTo>
                    <a:pt x="154" y="1010"/>
                  </a:lnTo>
                  <a:lnTo>
                    <a:pt x="148" y="1012"/>
                  </a:lnTo>
                  <a:lnTo>
                    <a:pt x="140" y="1024"/>
                  </a:lnTo>
                  <a:lnTo>
                    <a:pt x="134" y="1022"/>
                  </a:lnTo>
                  <a:lnTo>
                    <a:pt x="130" y="1026"/>
                  </a:lnTo>
                  <a:lnTo>
                    <a:pt x="140" y="1036"/>
                  </a:lnTo>
                  <a:lnTo>
                    <a:pt x="158" y="1046"/>
                  </a:lnTo>
                  <a:lnTo>
                    <a:pt x="172" y="1058"/>
                  </a:lnTo>
                  <a:lnTo>
                    <a:pt x="182" y="1056"/>
                  </a:lnTo>
                  <a:lnTo>
                    <a:pt x="196" y="1062"/>
                  </a:lnTo>
                  <a:lnTo>
                    <a:pt x="212" y="1064"/>
                  </a:lnTo>
                  <a:lnTo>
                    <a:pt x="228" y="1074"/>
                  </a:lnTo>
                  <a:lnTo>
                    <a:pt x="244" y="1072"/>
                  </a:lnTo>
                  <a:lnTo>
                    <a:pt x="250" y="1076"/>
                  </a:lnTo>
                  <a:lnTo>
                    <a:pt x="250" y="1082"/>
                  </a:lnTo>
                  <a:lnTo>
                    <a:pt x="260" y="1086"/>
                  </a:lnTo>
                  <a:lnTo>
                    <a:pt x="270" y="1092"/>
                  </a:lnTo>
                  <a:lnTo>
                    <a:pt x="272" y="1098"/>
                  </a:lnTo>
                  <a:lnTo>
                    <a:pt x="278" y="1098"/>
                  </a:lnTo>
                  <a:lnTo>
                    <a:pt x="288" y="1088"/>
                  </a:lnTo>
                  <a:lnTo>
                    <a:pt x="276" y="1066"/>
                  </a:lnTo>
                  <a:lnTo>
                    <a:pt x="276" y="1050"/>
                  </a:lnTo>
                  <a:lnTo>
                    <a:pt x="274" y="1056"/>
                  </a:lnTo>
                  <a:lnTo>
                    <a:pt x="264" y="1038"/>
                  </a:lnTo>
                  <a:lnTo>
                    <a:pt x="272" y="1024"/>
                  </a:lnTo>
                  <a:lnTo>
                    <a:pt x="274" y="1016"/>
                  </a:lnTo>
                  <a:lnTo>
                    <a:pt x="276" y="1016"/>
                  </a:lnTo>
                  <a:lnTo>
                    <a:pt x="276" y="1008"/>
                  </a:lnTo>
                  <a:lnTo>
                    <a:pt x="274" y="1006"/>
                  </a:lnTo>
                  <a:lnTo>
                    <a:pt x="280" y="1006"/>
                  </a:lnTo>
                  <a:lnTo>
                    <a:pt x="282" y="1014"/>
                  </a:lnTo>
                  <a:lnTo>
                    <a:pt x="286" y="1014"/>
                  </a:lnTo>
                  <a:lnTo>
                    <a:pt x="292" y="1006"/>
                  </a:lnTo>
                  <a:lnTo>
                    <a:pt x="282" y="1000"/>
                  </a:lnTo>
                  <a:lnTo>
                    <a:pt x="284" y="996"/>
                  </a:lnTo>
                  <a:lnTo>
                    <a:pt x="290" y="996"/>
                  </a:lnTo>
                  <a:lnTo>
                    <a:pt x="288" y="982"/>
                  </a:lnTo>
                  <a:lnTo>
                    <a:pt x="282" y="976"/>
                  </a:lnTo>
                  <a:lnTo>
                    <a:pt x="272" y="978"/>
                  </a:lnTo>
                  <a:lnTo>
                    <a:pt x="268" y="966"/>
                  </a:lnTo>
                  <a:lnTo>
                    <a:pt x="262" y="964"/>
                  </a:lnTo>
                  <a:lnTo>
                    <a:pt x="264" y="952"/>
                  </a:lnTo>
                  <a:lnTo>
                    <a:pt x="268" y="948"/>
                  </a:lnTo>
                  <a:lnTo>
                    <a:pt x="266" y="944"/>
                  </a:lnTo>
                  <a:lnTo>
                    <a:pt x="268" y="934"/>
                  </a:lnTo>
                  <a:lnTo>
                    <a:pt x="272" y="930"/>
                  </a:lnTo>
                  <a:lnTo>
                    <a:pt x="274" y="920"/>
                  </a:lnTo>
                  <a:lnTo>
                    <a:pt x="286" y="936"/>
                  </a:lnTo>
                  <a:lnTo>
                    <a:pt x="292" y="930"/>
                  </a:lnTo>
                  <a:lnTo>
                    <a:pt x="288" y="918"/>
                  </a:lnTo>
                  <a:lnTo>
                    <a:pt x="300" y="912"/>
                  </a:lnTo>
                  <a:lnTo>
                    <a:pt x="300" y="908"/>
                  </a:lnTo>
                  <a:lnTo>
                    <a:pt x="310" y="904"/>
                  </a:lnTo>
                  <a:lnTo>
                    <a:pt x="316" y="896"/>
                  </a:lnTo>
                  <a:lnTo>
                    <a:pt x="324" y="894"/>
                  </a:lnTo>
                  <a:lnTo>
                    <a:pt x="330" y="900"/>
                  </a:lnTo>
                  <a:lnTo>
                    <a:pt x="334" y="894"/>
                  </a:lnTo>
                  <a:lnTo>
                    <a:pt x="340" y="894"/>
                  </a:lnTo>
                  <a:lnTo>
                    <a:pt x="342" y="898"/>
                  </a:lnTo>
                  <a:lnTo>
                    <a:pt x="356" y="898"/>
                  </a:lnTo>
                  <a:lnTo>
                    <a:pt x="364" y="908"/>
                  </a:lnTo>
                  <a:lnTo>
                    <a:pt x="368" y="918"/>
                  </a:lnTo>
                  <a:lnTo>
                    <a:pt x="370" y="918"/>
                  </a:lnTo>
                  <a:lnTo>
                    <a:pt x="370" y="910"/>
                  </a:lnTo>
                  <a:lnTo>
                    <a:pt x="372" y="910"/>
                  </a:lnTo>
                  <a:lnTo>
                    <a:pt x="384" y="918"/>
                  </a:lnTo>
                  <a:lnTo>
                    <a:pt x="398" y="908"/>
                  </a:lnTo>
                  <a:lnTo>
                    <a:pt x="408" y="912"/>
                  </a:lnTo>
                  <a:lnTo>
                    <a:pt x="412" y="910"/>
                  </a:lnTo>
                  <a:lnTo>
                    <a:pt x="418" y="908"/>
                  </a:lnTo>
                  <a:lnTo>
                    <a:pt x="426" y="918"/>
                  </a:lnTo>
                  <a:lnTo>
                    <a:pt x="434" y="920"/>
                  </a:lnTo>
                  <a:lnTo>
                    <a:pt x="442" y="914"/>
                  </a:lnTo>
                  <a:lnTo>
                    <a:pt x="456" y="916"/>
                  </a:lnTo>
                  <a:lnTo>
                    <a:pt x="460" y="914"/>
                  </a:lnTo>
                  <a:lnTo>
                    <a:pt x="464" y="904"/>
                  </a:lnTo>
                  <a:lnTo>
                    <a:pt x="464" y="902"/>
                  </a:lnTo>
                  <a:lnTo>
                    <a:pt x="456" y="900"/>
                  </a:lnTo>
                  <a:lnTo>
                    <a:pt x="448" y="896"/>
                  </a:lnTo>
                  <a:lnTo>
                    <a:pt x="442" y="888"/>
                  </a:lnTo>
                  <a:lnTo>
                    <a:pt x="454" y="882"/>
                  </a:lnTo>
                  <a:lnTo>
                    <a:pt x="456" y="878"/>
                  </a:lnTo>
                  <a:lnTo>
                    <a:pt x="452" y="872"/>
                  </a:lnTo>
                  <a:lnTo>
                    <a:pt x="456" y="866"/>
                  </a:lnTo>
                  <a:lnTo>
                    <a:pt x="472" y="864"/>
                  </a:lnTo>
                  <a:lnTo>
                    <a:pt x="458" y="860"/>
                  </a:lnTo>
                  <a:lnTo>
                    <a:pt x="458" y="856"/>
                  </a:lnTo>
                  <a:lnTo>
                    <a:pt x="462" y="854"/>
                  </a:lnTo>
                  <a:lnTo>
                    <a:pt x="456" y="854"/>
                  </a:lnTo>
                  <a:lnTo>
                    <a:pt x="458" y="848"/>
                  </a:lnTo>
                  <a:lnTo>
                    <a:pt x="454" y="844"/>
                  </a:lnTo>
                  <a:lnTo>
                    <a:pt x="476" y="846"/>
                  </a:lnTo>
                  <a:lnTo>
                    <a:pt x="490" y="838"/>
                  </a:lnTo>
                  <a:lnTo>
                    <a:pt x="496" y="840"/>
                  </a:lnTo>
                  <a:lnTo>
                    <a:pt x="506" y="834"/>
                  </a:lnTo>
                  <a:lnTo>
                    <a:pt x="514" y="830"/>
                  </a:lnTo>
                  <a:lnTo>
                    <a:pt x="552" y="822"/>
                  </a:lnTo>
                  <a:lnTo>
                    <a:pt x="552" y="816"/>
                  </a:lnTo>
                  <a:lnTo>
                    <a:pt x="562" y="812"/>
                  </a:lnTo>
                  <a:lnTo>
                    <a:pt x="588" y="816"/>
                  </a:lnTo>
                  <a:lnTo>
                    <a:pt x="590" y="826"/>
                  </a:lnTo>
                  <a:lnTo>
                    <a:pt x="592" y="828"/>
                  </a:lnTo>
                  <a:lnTo>
                    <a:pt x="590" y="838"/>
                  </a:lnTo>
                  <a:lnTo>
                    <a:pt x="592" y="842"/>
                  </a:lnTo>
                  <a:lnTo>
                    <a:pt x="604" y="840"/>
                  </a:lnTo>
                  <a:lnTo>
                    <a:pt x="604" y="836"/>
                  </a:lnTo>
                  <a:lnTo>
                    <a:pt x="608" y="840"/>
                  </a:lnTo>
                  <a:lnTo>
                    <a:pt x="608" y="844"/>
                  </a:lnTo>
                  <a:lnTo>
                    <a:pt x="612" y="846"/>
                  </a:lnTo>
                  <a:lnTo>
                    <a:pt x="610" y="842"/>
                  </a:lnTo>
                  <a:lnTo>
                    <a:pt x="612" y="842"/>
                  </a:lnTo>
                  <a:lnTo>
                    <a:pt x="620" y="846"/>
                  </a:lnTo>
                  <a:lnTo>
                    <a:pt x="624" y="842"/>
                  </a:lnTo>
                  <a:lnTo>
                    <a:pt x="626" y="846"/>
                  </a:lnTo>
                  <a:lnTo>
                    <a:pt x="620" y="852"/>
                  </a:lnTo>
                  <a:lnTo>
                    <a:pt x="622" y="856"/>
                  </a:lnTo>
                  <a:lnTo>
                    <a:pt x="636" y="854"/>
                  </a:lnTo>
                  <a:lnTo>
                    <a:pt x="650" y="840"/>
                  </a:lnTo>
                  <a:lnTo>
                    <a:pt x="666" y="834"/>
                  </a:lnTo>
                  <a:lnTo>
                    <a:pt x="668" y="838"/>
                  </a:lnTo>
                  <a:lnTo>
                    <a:pt x="662" y="840"/>
                  </a:lnTo>
                  <a:lnTo>
                    <a:pt x="664" y="844"/>
                  </a:lnTo>
                  <a:lnTo>
                    <a:pt x="682" y="860"/>
                  </a:lnTo>
                  <a:lnTo>
                    <a:pt x="712" y="914"/>
                  </a:lnTo>
                  <a:lnTo>
                    <a:pt x="720" y="904"/>
                  </a:lnTo>
                  <a:lnTo>
                    <a:pt x="726" y="908"/>
                  </a:lnTo>
                  <a:lnTo>
                    <a:pt x="728" y="916"/>
                  </a:lnTo>
                  <a:lnTo>
                    <a:pt x="744" y="916"/>
                  </a:lnTo>
                  <a:lnTo>
                    <a:pt x="756" y="910"/>
                  </a:lnTo>
                  <a:lnTo>
                    <a:pt x="780" y="938"/>
                  </a:lnTo>
                  <a:lnTo>
                    <a:pt x="794" y="942"/>
                  </a:lnTo>
                  <a:lnTo>
                    <a:pt x="798" y="938"/>
                  </a:lnTo>
                  <a:lnTo>
                    <a:pt x="806" y="948"/>
                  </a:lnTo>
                  <a:lnTo>
                    <a:pt x="804" y="956"/>
                  </a:lnTo>
                  <a:lnTo>
                    <a:pt x="810" y="958"/>
                  </a:lnTo>
                  <a:lnTo>
                    <a:pt x="814" y="954"/>
                  </a:lnTo>
                  <a:lnTo>
                    <a:pt x="822" y="944"/>
                  </a:lnTo>
                  <a:lnTo>
                    <a:pt x="844" y="932"/>
                  </a:lnTo>
                  <a:lnTo>
                    <a:pt x="844" y="934"/>
                  </a:lnTo>
                  <a:lnTo>
                    <a:pt x="868" y="920"/>
                  </a:lnTo>
                  <a:lnTo>
                    <a:pt x="900" y="924"/>
                  </a:lnTo>
                  <a:lnTo>
                    <a:pt x="908" y="934"/>
                  </a:lnTo>
                  <a:lnTo>
                    <a:pt x="948" y="932"/>
                  </a:lnTo>
                  <a:lnTo>
                    <a:pt x="950" y="932"/>
                  </a:lnTo>
                  <a:lnTo>
                    <a:pt x="950" y="924"/>
                  </a:lnTo>
                  <a:lnTo>
                    <a:pt x="952" y="920"/>
                  </a:lnTo>
                  <a:lnTo>
                    <a:pt x="950" y="902"/>
                  </a:lnTo>
                  <a:lnTo>
                    <a:pt x="966" y="888"/>
                  </a:lnTo>
                  <a:lnTo>
                    <a:pt x="1002" y="902"/>
                  </a:lnTo>
                  <a:lnTo>
                    <a:pt x="1006" y="918"/>
                  </a:lnTo>
                  <a:lnTo>
                    <a:pt x="1016" y="926"/>
                  </a:lnTo>
                  <a:lnTo>
                    <a:pt x="1026" y="928"/>
                  </a:lnTo>
                  <a:lnTo>
                    <a:pt x="1044" y="920"/>
                  </a:lnTo>
                  <a:lnTo>
                    <a:pt x="1052" y="922"/>
                  </a:lnTo>
                  <a:lnTo>
                    <a:pt x="1084" y="936"/>
                  </a:lnTo>
                  <a:lnTo>
                    <a:pt x="1094" y="946"/>
                  </a:lnTo>
                  <a:lnTo>
                    <a:pt x="1122" y="950"/>
                  </a:lnTo>
                  <a:lnTo>
                    <a:pt x="1150" y="942"/>
                  </a:lnTo>
                  <a:lnTo>
                    <a:pt x="1172" y="930"/>
                  </a:lnTo>
                  <a:lnTo>
                    <a:pt x="1188" y="936"/>
                  </a:lnTo>
                  <a:lnTo>
                    <a:pt x="1196" y="934"/>
                  </a:lnTo>
                  <a:lnTo>
                    <a:pt x="1216" y="942"/>
                  </a:lnTo>
                  <a:lnTo>
                    <a:pt x="1234" y="932"/>
                  </a:lnTo>
                  <a:lnTo>
                    <a:pt x="1244" y="900"/>
                  </a:lnTo>
                  <a:lnTo>
                    <a:pt x="1254" y="892"/>
                  </a:lnTo>
                  <a:lnTo>
                    <a:pt x="1254" y="882"/>
                  </a:lnTo>
                  <a:lnTo>
                    <a:pt x="1246" y="882"/>
                  </a:lnTo>
                  <a:lnTo>
                    <a:pt x="1246" y="878"/>
                  </a:lnTo>
                  <a:lnTo>
                    <a:pt x="1258" y="866"/>
                  </a:lnTo>
                  <a:lnTo>
                    <a:pt x="1266" y="864"/>
                  </a:lnTo>
                  <a:lnTo>
                    <a:pt x="1294" y="860"/>
                  </a:lnTo>
                  <a:lnTo>
                    <a:pt x="1304" y="868"/>
                  </a:lnTo>
                  <a:lnTo>
                    <a:pt x="1320" y="870"/>
                  </a:lnTo>
                  <a:lnTo>
                    <a:pt x="1330" y="884"/>
                  </a:lnTo>
                  <a:lnTo>
                    <a:pt x="1342" y="916"/>
                  </a:lnTo>
                  <a:lnTo>
                    <a:pt x="1346" y="936"/>
                  </a:lnTo>
                  <a:lnTo>
                    <a:pt x="1346" y="940"/>
                  </a:lnTo>
                  <a:lnTo>
                    <a:pt x="1368" y="944"/>
                  </a:lnTo>
                  <a:lnTo>
                    <a:pt x="1372" y="946"/>
                  </a:lnTo>
                  <a:lnTo>
                    <a:pt x="1386" y="956"/>
                  </a:lnTo>
                  <a:lnTo>
                    <a:pt x="1394" y="980"/>
                  </a:lnTo>
                  <a:lnTo>
                    <a:pt x="1408" y="980"/>
                  </a:lnTo>
                  <a:lnTo>
                    <a:pt x="1412" y="978"/>
                  </a:lnTo>
                  <a:lnTo>
                    <a:pt x="1444" y="964"/>
                  </a:lnTo>
                  <a:lnTo>
                    <a:pt x="1442" y="982"/>
                  </a:lnTo>
                  <a:lnTo>
                    <a:pt x="1436" y="988"/>
                  </a:lnTo>
                  <a:lnTo>
                    <a:pt x="1430" y="1012"/>
                  </a:lnTo>
                  <a:lnTo>
                    <a:pt x="1422" y="1030"/>
                  </a:lnTo>
                  <a:lnTo>
                    <a:pt x="1418" y="1032"/>
                  </a:lnTo>
                  <a:lnTo>
                    <a:pt x="1418" y="1032"/>
                  </a:lnTo>
                  <a:lnTo>
                    <a:pt x="1414" y="1036"/>
                  </a:lnTo>
                  <a:lnTo>
                    <a:pt x="1414" y="1038"/>
                  </a:lnTo>
                  <a:lnTo>
                    <a:pt x="1412" y="1042"/>
                  </a:lnTo>
                  <a:lnTo>
                    <a:pt x="1408" y="1038"/>
                  </a:lnTo>
                  <a:lnTo>
                    <a:pt x="1406" y="1036"/>
                  </a:lnTo>
                  <a:lnTo>
                    <a:pt x="1408" y="1034"/>
                  </a:lnTo>
                  <a:lnTo>
                    <a:pt x="1406" y="1028"/>
                  </a:lnTo>
                  <a:lnTo>
                    <a:pt x="1404" y="1028"/>
                  </a:lnTo>
                  <a:lnTo>
                    <a:pt x="1392" y="1038"/>
                  </a:lnTo>
                  <a:lnTo>
                    <a:pt x="1396" y="1048"/>
                  </a:lnTo>
                  <a:lnTo>
                    <a:pt x="1396" y="1062"/>
                  </a:lnTo>
                  <a:lnTo>
                    <a:pt x="1388" y="1072"/>
                  </a:lnTo>
                  <a:lnTo>
                    <a:pt x="1388" y="1078"/>
                  </a:lnTo>
                  <a:lnTo>
                    <a:pt x="1388" y="1080"/>
                  </a:lnTo>
                  <a:lnTo>
                    <a:pt x="1390" y="1080"/>
                  </a:lnTo>
                  <a:lnTo>
                    <a:pt x="1390" y="1076"/>
                  </a:lnTo>
                  <a:lnTo>
                    <a:pt x="1396" y="1076"/>
                  </a:lnTo>
                  <a:lnTo>
                    <a:pt x="1404" y="1062"/>
                  </a:lnTo>
                  <a:lnTo>
                    <a:pt x="1406" y="1068"/>
                  </a:lnTo>
                  <a:lnTo>
                    <a:pt x="1412" y="1064"/>
                  </a:lnTo>
                  <a:lnTo>
                    <a:pt x="1412" y="1072"/>
                  </a:lnTo>
                  <a:lnTo>
                    <a:pt x="1424" y="1076"/>
                  </a:lnTo>
                  <a:lnTo>
                    <a:pt x="1448" y="1062"/>
                  </a:lnTo>
                  <a:lnTo>
                    <a:pt x="1484" y="1016"/>
                  </a:lnTo>
                  <a:lnTo>
                    <a:pt x="1494" y="994"/>
                  </a:lnTo>
                  <a:lnTo>
                    <a:pt x="1516" y="964"/>
                  </a:lnTo>
                  <a:lnTo>
                    <a:pt x="1522" y="932"/>
                  </a:lnTo>
                  <a:lnTo>
                    <a:pt x="1520" y="918"/>
                  </a:lnTo>
                  <a:lnTo>
                    <a:pt x="1524" y="904"/>
                  </a:lnTo>
                  <a:lnTo>
                    <a:pt x="1532" y="888"/>
                  </a:lnTo>
                  <a:lnTo>
                    <a:pt x="1528" y="882"/>
                  </a:lnTo>
                  <a:lnTo>
                    <a:pt x="1530" y="878"/>
                  </a:lnTo>
                  <a:lnTo>
                    <a:pt x="1528" y="872"/>
                  </a:lnTo>
                  <a:lnTo>
                    <a:pt x="1512" y="864"/>
                  </a:lnTo>
                  <a:lnTo>
                    <a:pt x="1528" y="868"/>
                  </a:lnTo>
                  <a:lnTo>
                    <a:pt x="1532" y="862"/>
                  </a:lnTo>
                  <a:lnTo>
                    <a:pt x="1518" y="852"/>
                  </a:lnTo>
                  <a:lnTo>
                    <a:pt x="1510" y="840"/>
                  </a:lnTo>
                  <a:lnTo>
                    <a:pt x="1496" y="840"/>
                  </a:lnTo>
                  <a:lnTo>
                    <a:pt x="1496" y="852"/>
                  </a:lnTo>
                  <a:lnTo>
                    <a:pt x="1492" y="858"/>
                  </a:lnTo>
                  <a:lnTo>
                    <a:pt x="1492" y="848"/>
                  </a:lnTo>
                  <a:lnTo>
                    <a:pt x="1488" y="854"/>
                  </a:lnTo>
                  <a:lnTo>
                    <a:pt x="1476" y="856"/>
                  </a:lnTo>
                  <a:lnTo>
                    <a:pt x="1482" y="850"/>
                  </a:lnTo>
                  <a:lnTo>
                    <a:pt x="1478" y="844"/>
                  </a:lnTo>
                  <a:lnTo>
                    <a:pt x="1482" y="840"/>
                  </a:lnTo>
                  <a:lnTo>
                    <a:pt x="1476" y="842"/>
                  </a:lnTo>
                  <a:lnTo>
                    <a:pt x="1476" y="848"/>
                  </a:lnTo>
                  <a:lnTo>
                    <a:pt x="1470" y="852"/>
                  </a:lnTo>
                  <a:lnTo>
                    <a:pt x="1470" y="832"/>
                  </a:lnTo>
                  <a:lnTo>
                    <a:pt x="1456" y="834"/>
                  </a:lnTo>
                  <a:lnTo>
                    <a:pt x="1450" y="830"/>
                  </a:lnTo>
                  <a:lnTo>
                    <a:pt x="1450" y="826"/>
                  </a:lnTo>
                  <a:lnTo>
                    <a:pt x="1482" y="796"/>
                  </a:lnTo>
                  <a:lnTo>
                    <a:pt x="1492" y="780"/>
                  </a:lnTo>
                  <a:lnTo>
                    <a:pt x="1518" y="756"/>
                  </a:lnTo>
                  <a:lnTo>
                    <a:pt x="1524" y="744"/>
                  </a:lnTo>
                  <a:lnTo>
                    <a:pt x="1544" y="724"/>
                  </a:lnTo>
                  <a:lnTo>
                    <a:pt x="1556" y="716"/>
                  </a:lnTo>
                  <a:lnTo>
                    <a:pt x="1588" y="716"/>
                  </a:lnTo>
                  <a:lnTo>
                    <a:pt x="1594" y="722"/>
                  </a:lnTo>
                  <a:lnTo>
                    <a:pt x="1600" y="714"/>
                  </a:lnTo>
                  <a:lnTo>
                    <a:pt x="1614" y="720"/>
                  </a:lnTo>
                  <a:lnTo>
                    <a:pt x="1626" y="716"/>
                  </a:lnTo>
                  <a:lnTo>
                    <a:pt x="1628" y="720"/>
                  </a:lnTo>
                  <a:lnTo>
                    <a:pt x="1632" y="720"/>
                  </a:lnTo>
                  <a:lnTo>
                    <a:pt x="1630" y="714"/>
                  </a:lnTo>
                  <a:lnTo>
                    <a:pt x="1636" y="714"/>
                  </a:lnTo>
                  <a:lnTo>
                    <a:pt x="1634" y="708"/>
                  </a:lnTo>
                  <a:lnTo>
                    <a:pt x="1636" y="706"/>
                  </a:lnTo>
                  <a:lnTo>
                    <a:pt x="1660" y="714"/>
                  </a:lnTo>
                  <a:lnTo>
                    <a:pt x="1666" y="712"/>
                  </a:lnTo>
                  <a:lnTo>
                    <a:pt x="1676" y="718"/>
                  </a:lnTo>
                  <a:lnTo>
                    <a:pt x="1662" y="724"/>
                  </a:lnTo>
                  <a:lnTo>
                    <a:pt x="1666" y="730"/>
                  </a:lnTo>
                  <a:lnTo>
                    <a:pt x="1680" y="726"/>
                  </a:lnTo>
                  <a:lnTo>
                    <a:pt x="1686" y="728"/>
                  </a:lnTo>
                  <a:lnTo>
                    <a:pt x="1696" y="720"/>
                  </a:lnTo>
                  <a:lnTo>
                    <a:pt x="1712" y="722"/>
                  </a:lnTo>
                  <a:lnTo>
                    <a:pt x="1716" y="722"/>
                  </a:lnTo>
                  <a:lnTo>
                    <a:pt x="1716" y="716"/>
                  </a:lnTo>
                  <a:lnTo>
                    <a:pt x="1704" y="714"/>
                  </a:lnTo>
                  <a:lnTo>
                    <a:pt x="1706" y="710"/>
                  </a:lnTo>
                  <a:lnTo>
                    <a:pt x="1702" y="704"/>
                  </a:lnTo>
                  <a:lnTo>
                    <a:pt x="1744" y="652"/>
                  </a:lnTo>
                  <a:lnTo>
                    <a:pt x="1768" y="646"/>
                  </a:lnTo>
                  <a:lnTo>
                    <a:pt x="1778" y="652"/>
                  </a:lnTo>
                  <a:lnTo>
                    <a:pt x="1786" y="646"/>
                  </a:lnTo>
                  <a:lnTo>
                    <a:pt x="1780" y="664"/>
                  </a:lnTo>
                  <a:lnTo>
                    <a:pt x="1780" y="668"/>
                  </a:lnTo>
                  <a:lnTo>
                    <a:pt x="1778" y="672"/>
                  </a:lnTo>
                  <a:lnTo>
                    <a:pt x="1786" y="672"/>
                  </a:lnTo>
                  <a:lnTo>
                    <a:pt x="1784" y="684"/>
                  </a:lnTo>
                  <a:lnTo>
                    <a:pt x="1812" y="656"/>
                  </a:lnTo>
                  <a:lnTo>
                    <a:pt x="1818" y="652"/>
                  </a:lnTo>
                  <a:lnTo>
                    <a:pt x="1822" y="656"/>
                  </a:lnTo>
                  <a:lnTo>
                    <a:pt x="1824" y="652"/>
                  </a:lnTo>
                  <a:lnTo>
                    <a:pt x="1822" y="650"/>
                  </a:lnTo>
                  <a:lnTo>
                    <a:pt x="1826" y="632"/>
                  </a:lnTo>
                  <a:lnTo>
                    <a:pt x="1840" y="624"/>
                  </a:lnTo>
                  <a:lnTo>
                    <a:pt x="1848" y="628"/>
                  </a:lnTo>
                  <a:lnTo>
                    <a:pt x="1836" y="638"/>
                  </a:lnTo>
                  <a:lnTo>
                    <a:pt x="1832" y="664"/>
                  </a:lnTo>
                  <a:lnTo>
                    <a:pt x="1828" y="670"/>
                  </a:lnTo>
                  <a:lnTo>
                    <a:pt x="1830" y="676"/>
                  </a:lnTo>
                  <a:lnTo>
                    <a:pt x="1806" y="686"/>
                  </a:lnTo>
                  <a:lnTo>
                    <a:pt x="1806" y="694"/>
                  </a:lnTo>
                  <a:lnTo>
                    <a:pt x="1786" y="712"/>
                  </a:lnTo>
                  <a:lnTo>
                    <a:pt x="1760" y="750"/>
                  </a:lnTo>
                  <a:lnTo>
                    <a:pt x="1746" y="756"/>
                  </a:lnTo>
                  <a:lnTo>
                    <a:pt x="1740" y="756"/>
                  </a:lnTo>
                  <a:lnTo>
                    <a:pt x="1742" y="764"/>
                  </a:lnTo>
                  <a:lnTo>
                    <a:pt x="1738" y="774"/>
                  </a:lnTo>
                  <a:lnTo>
                    <a:pt x="1726" y="784"/>
                  </a:lnTo>
                  <a:lnTo>
                    <a:pt x="1722" y="802"/>
                  </a:lnTo>
                  <a:lnTo>
                    <a:pt x="1722" y="832"/>
                  </a:lnTo>
                  <a:lnTo>
                    <a:pt x="1738" y="914"/>
                  </a:lnTo>
                  <a:lnTo>
                    <a:pt x="1758" y="894"/>
                  </a:lnTo>
                  <a:lnTo>
                    <a:pt x="1760" y="878"/>
                  </a:lnTo>
                  <a:lnTo>
                    <a:pt x="1764" y="872"/>
                  </a:lnTo>
                  <a:lnTo>
                    <a:pt x="1776" y="864"/>
                  </a:lnTo>
                  <a:lnTo>
                    <a:pt x="1780" y="866"/>
                  </a:lnTo>
                  <a:lnTo>
                    <a:pt x="1780" y="846"/>
                  </a:lnTo>
                  <a:lnTo>
                    <a:pt x="1794" y="834"/>
                  </a:lnTo>
                  <a:lnTo>
                    <a:pt x="1802" y="836"/>
                  </a:lnTo>
                  <a:lnTo>
                    <a:pt x="1808" y="830"/>
                  </a:lnTo>
                  <a:lnTo>
                    <a:pt x="1802" y="812"/>
                  </a:lnTo>
                  <a:lnTo>
                    <a:pt x="1806" y="802"/>
                  </a:lnTo>
                  <a:lnTo>
                    <a:pt x="1812" y="796"/>
                  </a:lnTo>
                  <a:lnTo>
                    <a:pt x="1812" y="794"/>
                  </a:lnTo>
                  <a:lnTo>
                    <a:pt x="1810" y="792"/>
                  </a:lnTo>
                  <a:lnTo>
                    <a:pt x="1820" y="788"/>
                  </a:lnTo>
                  <a:lnTo>
                    <a:pt x="1816" y="794"/>
                  </a:lnTo>
                  <a:lnTo>
                    <a:pt x="1820" y="800"/>
                  </a:lnTo>
                  <a:lnTo>
                    <a:pt x="1824" y="794"/>
                  </a:lnTo>
                  <a:lnTo>
                    <a:pt x="1824" y="786"/>
                  </a:lnTo>
                  <a:lnTo>
                    <a:pt x="1818" y="782"/>
                  </a:lnTo>
                  <a:lnTo>
                    <a:pt x="1818" y="772"/>
                  </a:lnTo>
                  <a:lnTo>
                    <a:pt x="1824" y="756"/>
                  </a:lnTo>
                  <a:lnTo>
                    <a:pt x="1816" y="752"/>
                  </a:lnTo>
                  <a:lnTo>
                    <a:pt x="1812" y="758"/>
                  </a:lnTo>
                  <a:lnTo>
                    <a:pt x="1808" y="754"/>
                  </a:lnTo>
                  <a:lnTo>
                    <a:pt x="1812" y="738"/>
                  </a:lnTo>
                  <a:lnTo>
                    <a:pt x="1820" y="724"/>
                  </a:lnTo>
                  <a:lnTo>
                    <a:pt x="1822" y="724"/>
                  </a:lnTo>
                  <a:lnTo>
                    <a:pt x="1828" y="702"/>
                  </a:lnTo>
                  <a:lnTo>
                    <a:pt x="1842" y="698"/>
                  </a:lnTo>
                  <a:lnTo>
                    <a:pt x="1848" y="704"/>
                  </a:lnTo>
                  <a:lnTo>
                    <a:pt x="1848" y="698"/>
                  </a:lnTo>
                  <a:lnTo>
                    <a:pt x="1864" y="686"/>
                  </a:lnTo>
                  <a:lnTo>
                    <a:pt x="1864" y="704"/>
                  </a:lnTo>
                  <a:lnTo>
                    <a:pt x="1874" y="688"/>
                  </a:lnTo>
                  <a:lnTo>
                    <a:pt x="1890" y="682"/>
                  </a:lnTo>
                  <a:lnTo>
                    <a:pt x="1906" y="686"/>
                  </a:lnTo>
                  <a:lnTo>
                    <a:pt x="1918" y="700"/>
                  </a:lnTo>
                  <a:lnTo>
                    <a:pt x="1922" y="688"/>
                  </a:lnTo>
                  <a:lnTo>
                    <a:pt x="1946" y="672"/>
                  </a:lnTo>
                  <a:lnTo>
                    <a:pt x="1946" y="666"/>
                  </a:lnTo>
                  <a:lnTo>
                    <a:pt x="1956" y="660"/>
                  </a:lnTo>
                  <a:lnTo>
                    <a:pt x="1962" y="652"/>
                  </a:lnTo>
                  <a:lnTo>
                    <a:pt x="1966" y="654"/>
                  </a:lnTo>
                  <a:lnTo>
                    <a:pt x="1982" y="644"/>
                  </a:lnTo>
                  <a:lnTo>
                    <a:pt x="1982" y="640"/>
                  </a:lnTo>
                  <a:lnTo>
                    <a:pt x="2012" y="628"/>
                  </a:lnTo>
                  <a:lnTo>
                    <a:pt x="2014" y="628"/>
                  </a:lnTo>
                  <a:lnTo>
                    <a:pt x="2036" y="634"/>
                  </a:lnTo>
                  <a:lnTo>
                    <a:pt x="2042" y="622"/>
                  </a:lnTo>
                  <a:lnTo>
                    <a:pt x="2036" y="614"/>
                  </a:lnTo>
                  <a:lnTo>
                    <a:pt x="2040" y="612"/>
                  </a:lnTo>
                  <a:lnTo>
                    <a:pt x="2032" y="602"/>
                  </a:lnTo>
                  <a:lnTo>
                    <a:pt x="2030" y="586"/>
                  </a:lnTo>
                  <a:lnTo>
                    <a:pt x="2028" y="582"/>
                  </a:lnTo>
                  <a:lnTo>
                    <a:pt x="2026" y="574"/>
                  </a:lnTo>
                  <a:lnTo>
                    <a:pt x="2022" y="578"/>
                  </a:lnTo>
                  <a:lnTo>
                    <a:pt x="2016" y="574"/>
                  </a:lnTo>
                  <a:lnTo>
                    <a:pt x="2014" y="562"/>
                  </a:lnTo>
                  <a:lnTo>
                    <a:pt x="2030" y="566"/>
                  </a:lnTo>
                  <a:lnTo>
                    <a:pt x="2048" y="552"/>
                  </a:lnTo>
                  <a:lnTo>
                    <a:pt x="2048" y="552"/>
                  </a:lnTo>
                  <a:lnTo>
                    <a:pt x="2058" y="536"/>
                  </a:lnTo>
                  <a:lnTo>
                    <a:pt x="2058" y="534"/>
                  </a:lnTo>
                  <a:lnTo>
                    <a:pt x="2050" y="526"/>
                  </a:lnTo>
                  <a:lnTo>
                    <a:pt x="2048" y="518"/>
                  </a:lnTo>
                  <a:lnTo>
                    <a:pt x="2048" y="518"/>
                  </a:lnTo>
                  <a:lnTo>
                    <a:pt x="2058" y="516"/>
                  </a:lnTo>
                  <a:lnTo>
                    <a:pt x="2056" y="510"/>
                  </a:lnTo>
                  <a:lnTo>
                    <a:pt x="2060" y="510"/>
                  </a:lnTo>
                  <a:lnTo>
                    <a:pt x="2062" y="516"/>
                  </a:lnTo>
                  <a:lnTo>
                    <a:pt x="2068" y="510"/>
                  </a:lnTo>
                  <a:lnTo>
                    <a:pt x="2068" y="518"/>
                  </a:lnTo>
                  <a:lnTo>
                    <a:pt x="2062" y="520"/>
                  </a:lnTo>
                  <a:lnTo>
                    <a:pt x="2066" y="528"/>
                  </a:lnTo>
                  <a:lnTo>
                    <a:pt x="2068" y="528"/>
                  </a:lnTo>
                  <a:lnTo>
                    <a:pt x="2068" y="536"/>
                  </a:lnTo>
                  <a:lnTo>
                    <a:pt x="2078" y="538"/>
                  </a:lnTo>
                  <a:lnTo>
                    <a:pt x="2094" y="534"/>
                  </a:lnTo>
                  <a:lnTo>
                    <a:pt x="2102" y="540"/>
                  </a:lnTo>
                  <a:lnTo>
                    <a:pt x="2104" y="552"/>
                  </a:lnTo>
                  <a:lnTo>
                    <a:pt x="2110" y="560"/>
                  </a:lnTo>
                  <a:lnTo>
                    <a:pt x="2116" y="562"/>
                  </a:lnTo>
                  <a:lnTo>
                    <a:pt x="2116" y="558"/>
                  </a:lnTo>
                  <a:lnTo>
                    <a:pt x="2120" y="560"/>
                  </a:lnTo>
                  <a:lnTo>
                    <a:pt x="2120" y="556"/>
                  </a:lnTo>
                  <a:lnTo>
                    <a:pt x="2120" y="556"/>
                  </a:lnTo>
                  <a:lnTo>
                    <a:pt x="2120" y="560"/>
                  </a:lnTo>
                  <a:lnTo>
                    <a:pt x="2118" y="562"/>
                  </a:lnTo>
                  <a:lnTo>
                    <a:pt x="2126" y="566"/>
                  </a:lnTo>
                  <a:lnTo>
                    <a:pt x="2126" y="568"/>
                  </a:lnTo>
                  <a:lnTo>
                    <a:pt x="2128" y="572"/>
                  </a:lnTo>
                  <a:lnTo>
                    <a:pt x="2132" y="570"/>
                  </a:lnTo>
                  <a:lnTo>
                    <a:pt x="2132" y="574"/>
                  </a:lnTo>
                  <a:lnTo>
                    <a:pt x="2134" y="574"/>
                  </a:lnTo>
                  <a:lnTo>
                    <a:pt x="2136" y="574"/>
                  </a:lnTo>
                  <a:lnTo>
                    <a:pt x="2138" y="568"/>
                  </a:lnTo>
                  <a:lnTo>
                    <a:pt x="2140" y="568"/>
                  </a:lnTo>
                  <a:lnTo>
                    <a:pt x="2136" y="576"/>
                  </a:lnTo>
                  <a:lnTo>
                    <a:pt x="2142" y="578"/>
                  </a:lnTo>
                  <a:lnTo>
                    <a:pt x="2144" y="576"/>
                  </a:lnTo>
                  <a:lnTo>
                    <a:pt x="2144" y="572"/>
                  </a:lnTo>
                  <a:lnTo>
                    <a:pt x="2150" y="572"/>
                  </a:lnTo>
                  <a:lnTo>
                    <a:pt x="2148" y="564"/>
                  </a:lnTo>
                  <a:lnTo>
                    <a:pt x="2142" y="564"/>
                  </a:lnTo>
                  <a:lnTo>
                    <a:pt x="2146" y="562"/>
                  </a:lnTo>
                  <a:lnTo>
                    <a:pt x="2140" y="560"/>
                  </a:lnTo>
                  <a:lnTo>
                    <a:pt x="2154" y="552"/>
                  </a:lnTo>
                  <a:lnTo>
                    <a:pt x="2152" y="548"/>
                  </a:lnTo>
                  <a:lnTo>
                    <a:pt x="2154" y="546"/>
                  </a:lnTo>
                  <a:lnTo>
                    <a:pt x="2154" y="540"/>
                  </a:lnTo>
                  <a:lnTo>
                    <a:pt x="2158" y="538"/>
                  </a:lnTo>
                  <a:lnTo>
                    <a:pt x="2168" y="538"/>
                  </a:lnTo>
                  <a:lnTo>
                    <a:pt x="2168" y="538"/>
                  </a:lnTo>
                  <a:lnTo>
                    <a:pt x="2168" y="534"/>
                  </a:lnTo>
                  <a:lnTo>
                    <a:pt x="2164" y="532"/>
                  </a:lnTo>
                  <a:lnTo>
                    <a:pt x="2164" y="528"/>
                  </a:lnTo>
                  <a:lnTo>
                    <a:pt x="2164" y="526"/>
                  </a:lnTo>
                  <a:lnTo>
                    <a:pt x="2174" y="534"/>
                  </a:lnTo>
                  <a:lnTo>
                    <a:pt x="2176" y="524"/>
                  </a:lnTo>
                  <a:lnTo>
                    <a:pt x="2186" y="518"/>
                  </a:lnTo>
                  <a:lnTo>
                    <a:pt x="2180" y="516"/>
                  </a:lnTo>
                  <a:close/>
                  <a:moveTo>
                    <a:pt x="60" y="744"/>
                  </a:moveTo>
                  <a:lnTo>
                    <a:pt x="58" y="744"/>
                  </a:lnTo>
                  <a:lnTo>
                    <a:pt x="52" y="746"/>
                  </a:lnTo>
                  <a:lnTo>
                    <a:pt x="50" y="744"/>
                  </a:lnTo>
                  <a:lnTo>
                    <a:pt x="54" y="740"/>
                  </a:lnTo>
                  <a:lnTo>
                    <a:pt x="56" y="738"/>
                  </a:lnTo>
                  <a:lnTo>
                    <a:pt x="60" y="740"/>
                  </a:lnTo>
                  <a:lnTo>
                    <a:pt x="60" y="746"/>
                  </a:lnTo>
                  <a:lnTo>
                    <a:pt x="60" y="744"/>
                  </a:lnTo>
                  <a:close/>
                  <a:moveTo>
                    <a:pt x="74" y="684"/>
                  </a:moveTo>
                  <a:lnTo>
                    <a:pt x="72" y="688"/>
                  </a:lnTo>
                  <a:lnTo>
                    <a:pt x="70" y="692"/>
                  </a:lnTo>
                  <a:lnTo>
                    <a:pt x="62" y="692"/>
                  </a:lnTo>
                  <a:lnTo>
                    <a:pt x="58" y="694"/>
                  </a:lnTo>
                  <a:lnTo>
                    <a:pt x="56" y="700"/>
                  </a:lnTo>
                  <a:lnTo>
                    <a:pt x="52" y="700"/>
                  </a:lnTo>
                  <a:lnTo>
                    <a:pt x="50" y="686"/>
                  </a:lnTo>
                  <a:lnTo>
                    <a:pt x="44" y="678"/>
                  </a:lnTo>
                  <a:lnTo>
                    <a:pt x="44" y="676"/>
                  </a:lnTo>
                  <a:lnTo>
                    <a:pt x="42" y="670"/>
                  </a:lnTo>
                  <a:lnTo>
                    <a:pt x="38" y="670"/>
                  </a:lnTo>
                  <a:lnTo>
                    <a:pt x="38" y="662"/>
                  </a:lnTo>
                  <a:lnTo>
                    <a:pt x="44" y="654"/>
                  </a:lnTo>
                  <a:lnTo>
                    <a:pt x="50" y="652"/>
                  </a:lnTo>
                  <a:lnTo>
                    <a:pt x="56" y="654"/>
                  </a:lnTo>
                  <a:lnTo>
                    <a:pt x="62" y="662"/>
                  </a:lnTo>
                  <a:lnTo>
                    <a:pt x="70" y="664"/>
                  </a:lnTo>
                  <a:lnTo>
                    <a:pt x="72" y="674"/>
                  </a:lnTo>
                  <a:lnTo>
                    <a:pt x="74" y="674"/>
                  </a:lnTo>
                  <a:lnTo>
                    <a:pt x="74" y="682"/>
                  </a:lnTo>
                  <a:lnTo>
                    <a:pt x="74" y="684"/>
                  </a:lnTo>
                  <a:close/>
                  <a:moveTo>
                    <a:pt x="122" y="668"/>
                  </a:moveTo>
                  <a:lnTo>
                    <a:pt x="120" y="668"/>
                  </a:lnTo>
                  <a:lnTo>
                    <a:pt x="116" y="674"/>
                  </a:lnTo>
                  <a:lnTo>
                    <a:pt x="112" y="672"/>
                  </a:lnTo>
                  <a:lnTo>
                    <a:pt x="112" y="670"/>
                  </a:lnTo>
                  <a:lnTo>
                    <a:pt x="114" y="668"/>
                  </a:lnTo>
                  <a:lnTo>
                    <a:pt x="112" y="664"/>
                  </a:lnTo>
                  <a:lnTo>
                    <a:pt x="108" y="658"/>
                  </a:lnTo>
                  <a:lnTo>
                    <a:pt x="100" y="652"/>
                  </a:lnTo>
                  <a:lnTo>
                    <a:pt x="96" y="648"/>
                  </a:lnTo>
                  <a:lnTo>
                    <a:pt x="96" y="646"/>
                  </a:lnTo>
                  <a:lnTo>
                    <a:pt x="98" y="648"/>
                  </a:lnTo>
                  <a:lnTo>
                    <a:pt x="100" y="646"/>
                  </a:lnTo>
                  <a:lnTo>
                    <a:pt x="96" y="638"/>
                  </a:lnTo>
                  <a:lnTo>
                    <a:pt x="102" y="642"/>
                  </a:lnTo>
                  <a:lnTo>
                    <a:pt x="98" y="628"/>
                  </a:lnTo>
                  <a:lnTo>
                    <a:pt x="98" y="626"/>
                  </a:lnTo>
                  <a:lnTo>
                    <a:pt x="102" y="630"/>
                  </a:lnTo>
                  <a:lnTo>
                    <a:pt x="102" y="638"/>
                  </a:lnTo>
                  <a:lnTo>
                    <a:pt x="106" y="640"/>
                  </a:lnTo>
                  <a:lnTo>
                    <a:pt x="108" y="640"/>
                  </a:lnTo>
                  <a:lnTo>
                    <a:pt x="106" y="634"/>
                  </a:lnTo>
                  <a:lnTo>
                    <a:pt x="110" y="638"/>
                  </a:lnTo>
                  <a:lnTo>
                    <a:pt x="112" y="636"/>
                  </a:lnTo>
                  <a:lnTo>
                    <a:pt x="110" y="626"/>
                  </a:lnTo>
                  <a:lnTo>
                    <a:pt x="104" y="624"/>
                  </a:lnTo>
                  <a:lnTo>
                    <a:pt x="104" y="626"/>
                  </a:lnTo>
                  <a:lnTo>
                    <a:pt x="98" y="616"/>
                  </a:lnTo>
                  <a:lnTo>
                    <a:pt x="116" y="628"/>
                  </a:lnTo>
                  <a:lnTo>
                    <a:pt x="116" y="630"/>
                  </a:lnTo>
                  <a:lnTo>
                    <a:pt x="114" y="642"/>
                  </a:lnTo>
                  <a:lnTo>
                    <a:pt x="116" y="644"/>
                  </a:lnTo>
                  <a:lnTo>
                    <a:pt x="116" y="646"/>
                  </a:lnTo>
                  <a:lnTo>
                    <a:pt x="118" y="652"/>
                  </a:lnTo>
                  <a:lnTo>
                    <a:pt x="124" y="658"/>
                  </a:lnTo>
                  <a:lnTo>
                    <a:pt x="124" y="662"/>
                  </a:lnTo>
                  <a:lnTo>
                    <a:pt x="122" y="664"/>
                  </a:lnTo>
                  <a:lnTo>
                    <a:pt x="124" y="666"/>
                  </a:lnTo>
                  <a:lnTo>
                    <a:pt x="122" y="668"/>
                  </a:lnTo>
                  <a:close/>
                  <a:moveTo>
                    <a:pt x="136" y="690"/>
                  </a:moveTo>
                  <a:lnTo>
                    <a:pt x="144" y="688"/>
                  </a:lnTo>
                  <a:lnTo>
                    <a:pt x="146" y="694"/>
                  </a:lnTo>
                  <a:lnTo>
                    <a:pt x="144" y="696"/>
                  </a:lnTo>
                  <a:lnTo>
                    <a:pt x="138" y="696"/>
                  </a:lnTo>
                  <a:lnTo>
                    <a:pt x="136" y="696"/>
                  </a:lnTo>
                  <a:lnTo>
                    <a:pt x="134" y="692"/>
                  </a:lnTo>
                  <a:lnTo>
                    <a:pt x="136" y="690"/>
                  </a:lnTo>
                  <a:close/>
                  <a:moveTo>
                    <a:pt x="156" y="744"/>
                  </a:moveTo>
                  <a:lnTo>
                    <a:pt x="156" y="748"/>
                  </a:lnTo>
                  <a:lnTo>
                    <a:pt x="154" y="744"/>
                  </a:lnTo>
                  <a:lnTo>
                    <a:pt x="154" y="746"/>
                  </a:lnTo>
                  <a:lnTo>
                    <a:pt x="152" y="748"/>
                  </a:lnTo>
                  <a:lnTo>
                    <a:pt x="150" y="746"/>
                  </a:lnTo>
                  <a:lnTo>
                    <a:pt x="150" y="750"/>
                  </a:lnTo>
                  <a:lnTo>
                    <a:pt x="148" y="748"/>
                  </a:lnTo>
                  <a:lnTo>
                    <a:pt x="148" y="744"/>
                  </a:lnTo>
                  <a:lnTo>
                    <a:pt x="144" y="742"/>
                  </a:lnTo>
                  <a:lnTo>
                    <a:pt x="134" y="732"/>
                  </a:lnTo>
                  <a:lnTo>
                    <a:pt x="134" y="730"/>
                  </a:lnTo>
                  <a:lnTo>
                    <a:pt x="136" y="730"/>
                  </a:lnTo>
                  <a:lnTo>
                    <a:pt x="140" y="736"/>
                  </a:lnTo>
                  <a:lnTo>
                    <a:pt x="142" y="734"/>
                  </a:lnTo>
                  <a:lnTo>
                    <a:pt x="146" y="736"/>
                  </a:lnTo>
                  <a:lnTo>
                    <a:pt x="144" y="728"/>
                  </a:lnTo>
                  <a:lnTo>
                    <a:pt x="140" y="726"/>
                  </a:lnTo>
                  <a:lnTo>
                    <a:pt x="142" y="724"/>
                  </a:lnTo>
                  <a:lnTo>
                    <a:pt x="146" y="724"/>
                  </a:lnTo>
                  <a:lnTo>
                    <a:pt x="152" y="734"/>
                  </a:lnTo>
                  <a:lnTo>
                    <a:pt x="158" y="736"/>
                  </a:lnTo>
                  <a:lnTo>
                    <a:pt x="160" y="742"/>
                  </a:lnTo>
                  <a:lnTo>
                    <a:pt x="156" y="744"/>
                  </a:lnTo>
                  <a:close/>
                  <a:moveTo>
                    <a:pt x="306" y="816"/>
                  </a:moveTo>
                  <a:lnTo>
                    <a:pt x="300" y="820"/>
                  </a:lnTo>
                  <a:lnTo>
                    <a:pt x="298" y="820"/>
                  </a:lnTo>
                  <a:lnTo>
                    <a:pt x="298" y="822"/>
                  </a:lnTo>
                  <a:lnTo>
                    <a:pt x="292" y="824"/>
                  </a:lnTo>
                  <a:lnTo>
                    <a:pt x="292" y="826"/>
                  </a:lnTo>
                  <a:lnTo>
                    <a:pt x="294" y="828"/>
                  </a:lnTo>
                  <a:lnTo>
                    <a:pt x="292" y="834"/>
                  </a:lnTo>
                  <a:lnTo>
                    <a:pt x="286" y="838"/>
                  </a:lnTo>
                  <a:lnTo>
                    <a:pt x="286" y="842"/>
                  </a:lnTo>
                  <a:lnTo>
                    <a:pt x="292" y="848"/>
                  </a:lnTo>
                  <a:lnTo>
                    <a:pt x="302" y="842"/>
                  </a:lnTo>
                  <a:lnTo>
                    <a:pt x="296" y="846"/>
                  </a:lnTo>
                  <a:lnTo>
                    <a:pt x="296" y="852"/>
                  </a:lnTo>
                  <a:lnTo>
                    <a:pt x="294" y="850"/>
                  </a:lnTo>
                  <a:lnTo>
                    <a:pt x="294" y="856"/>
                  </a:lnTo>
                  <a:lnTo>
                    <a:pt x="300" y="858"/>
                  </a:lnTo>
                  <a:lnTo>
                    <a:pt x="292" y="860"/>
                  </a:lnTo>
                  <a:lnTo>
                    <a:pt x="294" y="858"/>
                  </a:lnTo>
                  <a:lnTo>
                    <a:pt x="290" y="856"/>
                  </a:lnTo>
                  <a:lnTo>
                    <a:pt x="292" y="850"/>
                  </a:lnTo>
                  <a:lnTo>
                    <a:pt x="290" y="846"/>
                  </a:lnTo>
                  <a:lnTo>
                    <a:pt x="284" y="842"/>
                  </a:lnTo>
                  <a:lnTo>
                    <a:pt x="286" y="832"/>
                  </a:lnTo>
                  <a:lnTo>
                    <a:pt x="286" y="830"/>
                  </a:lnTo>
                  <a:lnTo>
                    <a:pt x="290" y="830"/>
                  </a:lnTo>
                  <a:lnTo>
                    <a:pt x="292" y="822"/>
                  </a:lnTo>
                  <a:lnTo>
                    <a:pt x="296" y="820"/>
                  </a:lnTo>
                  <a:lnTo>
                    <a:pt x="294" y="814"/>
                  </a:lnTo>
                  <a:lnTo>
                    <a:pt x="294" y="812"/>
                  </a:lnTo>
                  <a:lnTo>
                    <a:pt x="296" y="816"/>
                  </a:lnTo>
                  <a:lnTo>
                    <a:pt x="302" y="812"/>
                  </a:lnTo>
                  <a:lnTo>
                    <a:pt x="304" y="814"/>
                  </a:lnTo>
                  <a:lnTo>
                    <a:pt x="308" y="812"/>
                  </a:lnTo>
                  <a:lnTo>
                    <a:pt x="314" y="812"/>
                  </a:lnTo>
                  <a:lnTo>
                    <a:pt x="314" y="814"/>
                  </a:lnTo>
                  <a:lnTo>
                    <a:pt x="306" y="816"/>
                  </a:lnTo>
                  <a:close/>
                  <a:moveTo>
                    <a:pt x="872" y="818"/>
                  </a:moveTo>
                  <a:lnTo>
                    <a:pt x="870" y="820"/>
                  </a:lnTo>
                  <a:lnTo>
                    <a:pt x="858" y="824"/>
                  </a:lnTo>
                  <a:lnTo>
                    <a:pt x="856" y="826"/>
                  </a:lnTo>
                  <a:lnTo>
                    <a:pt x="856" y="830"/>
                  </a:lnTo>
                  <a:lnTo>
                    <a:pt x="858" y="832"/>
                  </a:lnTo>
                  <a:lnTo>
                    <a:pt x="862" y="842"/>
                  </a:lnTo>
                  <a:lnTo>
                    <a:pt x="864" y="850"/>
                  </a:lnTo>
                  <a:lnTo>
                    <a:pt x="862" y="852"/>
                  </a:lnTo>
                  <a:lnTo>
                    <a:pt x="862" y="850"/>
                  </a:lnTo>
                  <a:lnTo>
                    <a:pt x="862" y="842"/>
                  </a:lnTo>
                  <a:lnTo>
                    <a:pt x="858" y="838"/>
                  </a:lnTo>
                  <a:lnTo>
                    <a:pt x="856" y="834"/>
                  </a:lnTo>
                  <a:lnTo>
                    <a:pt x="854" y="830"/>
                  </a:lnTo>
                  <a:lnTo>
                    <a:pt x="854" y="826"/>
                  </a:lnTo>
                  <a:lnTo>
                    <a:pt x="856" y="820"/>
                  </a:lnTo>
                  <a:lnTo>
                    <a:pt x="868" y="818"/>
                  </a:lnTo>
                  <a:lnTo>
                    <a:pt x="874" y="812"/>
                  </a:lnTo>
                  <a:lnTo>
                    <a:pt x="872" y="818"/>
                  </a:lnTo>
                  <a:close/>
                  <a:moveTo>
                    <a:pt x="1016" y="800"/>
                  </a:moveTo>
                  <a:lnTo>
                    <a:pt x="1014" y="796"/>
                  </a:lnTo>
                  <a:lnTo>
                    <a:pt x="1012" y="796"/>
                  </a:lnTo>
                  <a:lnTo>
                    <a:pt x="1004" y="798"/>
                  </a:lnTo>
                  <a:lnTo>
                    <a:pt x="1002" y="806"/>
                  </a:lnTo>
                  <a:lnTo>
                    <a:pt x="1008" y="810"/>
                  </a:lnTo>
                  <a:lnTo>
                    <a:pt x="1008" y="812"/>
                  </a:lnTo>
                  <a:lnTo>
                    <a:pt x="1002" y="810"/>
                  </a:lnTo>
                  <a:lnTo>
                    <a:pt x="1000" y="804"/>
                  </a:lnTo>
                  <a:lnTo>
                    <a:pt x="996" y="802"/>
                  </a:lnTo>
                  <a:lnTo>
                    <a:pt x="994" y="800"/>
                  </a:lnTo>
                  <a:lnTo>
                    <a:pt x="1000" y="800"/>
                  </a:lnTo>
                  <a:lnTo>
                    <a:pt x="998" y="796"/>
                  </a:lnTo>
                  <a:lnTo>
                    <a:pt x="1000" y="792"/>
                  </a:lnTo>
                  <a:lnTo>
                    <a:pt x="1002" y="794"/>
                  </a:lnTo>
                  <a:lnTo>
                    <a:pt x="1002" y="796"/>
                  </a:lnTo>
                  <a:lnTo>
                    <a:pt x="1010" y="792"/>
                  </a:lnTo>
                  <a:lnTo>
                    <a:pt x="1016" y="796"/>
                  </a:lnTo>
                  <a:lnTo>
                    <a:pt x="1016" y="798"/>
                  </a:lnTo>
                  <a:lnTo>
                    <a:pt x="1016" y="800"/>
                  </a:lnTo>
                  <a:close/>
                  <a:moveTo>
                    <a:pt x="1104" y="844"/>
                  </a:moveTo>
                  <a:lnTo>
                    <a:pt x="1102" y="848"/>
                  </a:lnTo>
                  <a:lnTo>
                    <a:pt x="1098" y="856"/>
                  </a:lnTo>
                  <a:lnTo>
                    <a:pt x="1098" y="852"/>
                  </a:lnTo>
                  <a:lnTo>
                    <a:pt x="1094" y="854"/>
                  </a:lnTo>
                  <a:lnTo>
                    <a:pt x="1092" y="858"/>
                  </a:lnTo>
                  <a:lnTo>
                    <a:pt x="1096" y="858"/>
                  </a:lnTo>
                  <a:lnTo>
                    <a:pt x="1096" y="862"/>
                  </a:lnTo>
                  <a:lnTo>
                    <a:pt x="1090" y="866"/>
                  </a:lnTo>
                  <a:lnTo>
                    <a:pt x="1084" y="876"/>
                  </a:lnTo>
                  <a:lnTo>
                    <a:pt x="1072" y="880"/>
                  </a:lnTo>
                  <a:lnTo>
                    <a:pt x="1070" y="884"/>
                  </a:lnTo>
                  <a:lnTo>
                    <a:pt x="1064" y="886"/>
                  </a:lnTo>
                  <a:lnTo>
                    <a:pt x="1058" y="896"/>
                  </a:lnTo>
                  <a:lnTo>
                    <a:pt x="1052" y="900"/>
                  </a:lnTo>
                  <a:lnTo>
                    <a:pt x="1040" y="904"/>
                  </a:lnTo>
                  <a:lnTo>
                    <a:pt x="1030" y="902"/>
                  </a:lnTo>
                  <a:lnTo>
                    <a:pt x="1028" y="900"/>
                  </a:lnTo>
                  <a:lnTo>
                    <a:pt x="1028" y="898"/>
                  </a:lnTo>
                  <a:lnTo>
                    <a:pt x="1032" y="898"/>
                  </a:lnTo>
                  <a:lnTo>
                    <a:pt x="1042" y="894"/>
                  </a:lnTo>
                  <a:lnTo>
                    <a:pt x="1046" y="894"/>
                  </a:lnTo>
                  <a:lnTo>
                    <a:pt x="1050" y="892"/>
                  </a:lnTo>
                  <a:lnTo>
                    <a:pt x="1058" y="880"/>
                  </a:lnTo>
                  <a:lnTo>
                    <a:pt x="1078" y="864"/>
                  </a:lnTo>
                  <a:lnTo>
                    <a:pt x="1080" y="862"/>
                  </a:lnTo>
                  <a:lnTo>
                    <a:pt x="1070" y="868"/>
                  </a:lnTo>
                  <a:lnTo>
                    <a:pt x="1072" y="864"/>
                  </a:lnTo>
                  <a:lnTo>
                    <a:pt x="1076" y="862"/>
                  </a:lnTo>
                  <a:lnTo>
                    <a:pt x="1086" y="850"/>
                  </a:lnTo>
                  <a:lnTo>
                    <a:pt x="1100" y="818"/>
                  </a:lnTo>
                  <a:lnTo>
                    <a:pt x="1102" y="810"/>
                  </a:lnTo>
                  <a:lnTo>
                    <a:pt x="1106" y="806"/>
                  </a:lnTo>
                  <a:lnTo>
                    <a:pt x="1108" y="808"/>
                  </a:lnTo>
                  <a:lnTo>
                    <a:pt x="1108" y="810"/>
                  </a:lnTo>
                  <a:lnTo>
                    <a:pt x="1104" y="84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0" name="Freeform 825">
              <a:extLst>
                <a:ext uri="{FF2B5EF4-FFF2-40B4-BE49-F238E27FC236}">
                  <a16:creationId xmlns:a16="http://schemas.microsoft.com/office/drawing/2014/main" xmlns="" id="{E4AEA0D7-A603-469A-B66C-E4A81A8FFF85}"/>
                </a:ext>
              </a:extLst>
            </p:cNvPr>
            <p:cNvSpPr>
              <a:spLocks noEditPoints="1"/>
            </p:cNvSpPr>
            <p:nvPr/>
          </p:nvSpPr>
          <p:spPr bwMode="auto">
            <a:xfrm>
              <a:off x="1700213" y="3262313"/>
              <a:ext cx="1225550" cy="657225"/>
            </a:xfrm>
            <a:custGeom>
              <a:avLst/>
              <a:gdLst/>
              <a:ahLst/>
              <a:cxnLst>
                <a:cxn ang="0">
                  <a:pos x="754" y="42"/>
                </a:cxn>
                <a:cxn ang="0">
                  <a:pos x="724" y="78"/>
                </a:cxn>
                <a:cxn ang="0">
                  <a:pos x="648" y="108"/>
                </a:cxn>
                <a:cxn ang="0">
                  <a:pos x="582" y="146"/>
                </a:cxn>
                <a:cxn ang="0">
                  <a:pos x="564" y="120"/>
                </a:cxn>
                <a:cxn ang="0">
                  <a:pos x="550" y="86"/>
                </a:cxn>
                <a:cxn ang="0">
                  <a:pos x="520" y="86"/>
                </a:cxn>
                <a:cxn ang="0">
                  <a:pos x="504" y="146"/>
                </a:cxn>
                <a:cxn ang="0">
                  <a:pos x="502" y="82"/>
                </a:cxn>
                <a:cxn ang="0">
                  <a:pos x="526" y="66"/>
                </a:cxn>
                <a:cxn ang="0">
                  <a:pos x="528" y="54"/>
                </a:cxn>
                <a:cxn ang="0">
                  <a:pos x="492" y="40"/>
                </a:cxn>
                <a:cxn ang="0">
                  <a:pos x="466" y="30"/>
                </a:cxn>
                <a:cxn ang="0">
                  <a:pos x="24" y="10"/>
                </a:cxn>
                <a:cxn ang="0">
                  <a:pos x="28" y="32"/>
                </a:cxn>
                <a:cxn ang="0">
                  <a:pos x="0" y="28"/>
                </a:cxn>
                <a:cxn ang="0">
                  <a:pos x="8" y="60"/>
                </a:cxn>
                <a:cxn ang="0">
                  <a:pos x="8" y="164"/>
                </a:cxn>
                <a:cxn ang="0">
                  <a:pos x="30" y="210"/>
                </a:cxn>
                <a:cxn ang="0">
                  <a:pos x="38" y="236"/>
                </a:cxn>
                <a:cxn ang="0">
                  <a:pos x="82" y="278"/>
                </a:cxn>
                <a:cxn ang="0">
                  <a:pos x="164" y="312"/>
                </a:cxn>
                <a:cxn ang="0">
                  <a:pos x="264" y="332"/>
                </a:cxn>
                <a:cxn ang="0">
                  <a:pos x="324" y="366"/>
                </a:cxn>
                <a:cxn ang="0">
                  <a:pos x="370" y="402"/>
                </a:cxn>
                <a:cxn ang="0">
                  <a:pos x="370" y="372"/>
                </a:cxn>
                <a:cxn ang="0">
                  <a:pos x="384" y="362"/>
                </a:cxn>
                <a:cxn ang="0">
                  <a:pos x="400" y="348"/>
                </a:cxn>
                <a:cxn ang="0">
                  <a:pos x="438" y="344"/>
                </a:cxn>
                <a:cxn ang="0">
                  <a:pos x="472" y="356"/>
                </a:cxn>
                <a:cxn ang="0">
                  <a:pos x="460" y="340"/>
                </a:cxn>
                <a:cxn ang="0">
                  <a:pos x="498" y="336"/>
                </a:cxn>
                <a:cxn ang="0">
                  <a:pos x="540" y="340"/>
                </a:cxn>
                <a:cxn ang="0">
                  <a:pos x="564" y="372"/>
                </a:cxn>
                <a:cxn ang="0">
                  <a:pos x="582" y="414"/>
                </a:cxn>
                <a:cxn ang="0">
                  <a:pos x="576" y="330"/>
                </a:cxn>
                <a:cxn ang="0">
                  <a:pos x="608" y="292"/>
                </a:cxn>
                <a:cxn ang="0">
                  <a:pos x="642" y="262"/>
                </a:cxn>
                <a:cxn ang="0">
                  <a:pos x="644" y="248"/>
                </a:cxn>
                <a:cxn ang="0">
                  <a:pos x="652" y="232"/>
                </a:cxn>
                <a:cxn ang="0">
                  <a:pos x="644" y="204"/>
                </a:cxn>
                <a:cxn ang="0">
                  <a:pos x="650" y="202"/>
                </a:cxn>
                <a:cxn ang="0">
                  <a:pos x="658" y="188"/>
                </a:cxn>
                <a:cxn ang="0">
                  <a:pos x="678" y="166"/>
                </a:cxn>
                <a:cxn ang="0">
                  <a:pos x="718" y="150"/>
                </a:cxn>
                <a:cxn ang="0">
                  <a:pos x="724" y="146"/>
                </a:cxn>
                <a:cxn ang="0">
                  <a:pos x="736" y="108"/>
                </a:cxn>
                <a:cxn ang="0">
                  <a:pos x="772" y="90"/>
                </a:cxn>
                <a:cxn ang="0">
                  <a:pos x="138" y="244"/>
                </a:cxn>
                <a:cxn ang="0">
                  <a:pos x="156" y="152"/>
                </a:cxn>
                <a:cxn ang="0">
                  <a:pos x="168" y="158"/>
                </a:cxn>
                <a:cxn ang="0">
                  <a:pos x="178" y="228"/>
                </a:cxn>
                <a:cxn ang="0">
                  <a:pos x="190" y="220"/>
                </a:cxn>
                <a:cxn ang="0">
                  <a:pos x="224" y="38"/>
                </a:cxn>
                <a:cxn ang="0">
                  <a:pos x="324" y="96"/>
                </a:cxn>
                <a:cxn ang="0">
                  <a:pos x="322" y="76"/>
                </a:cxn>
                <a:cxn ang="0">
                  <a:pos x="326" y="76"/>
                </a:cxn>
                <a:cxn ang="0">
                  <a:pos x="584" y="390"/>
                </a:cxn>
              </a:cxnLst>
              <a:rect l="0" t="0" r="r" b="b"/>
              <a:pathLst>
                <a:path w="772" h="414">
                  <a:moveTo>
                    <a:pt x="770" y="90"/>
                  </a:moveTo>
                  <a:lnTo>
                    <a:pt x="772" y="88"/>
                  </a:lnTo>
                  <a:lnTo>
                    <a:pt x="772" y="84"/>
                  </a:lnTo>
                  <a:lnTo>
                    <a:pt x="770" y="84"/>
                  </a:lnTo>
                  <a:lnTo>
                    <a:pt x="768" y="84"/>
                  </a:lnTo>
                  <a:lnTo>
                    <a:pt x="764" y="82"/>
                  </a:lnTo>
                  <a:lnTo>
                    <a:pt x="764" y="76"/>
                  </a:lnTo>
                  <a:lnTo>
                    <a:pt x="762" y="74"/>
                  </a:lnTo>
                  <a:lnTo>
                    <a:pt x="762" y="48"/>
                  </a:lnTo>
                  <a:lnTo>
                    <a:pt x="754" y="42"/>
                  </a:lnTo>
                  <a:lnTo>
                    <a:pt x="746" y="46"/>
                  </a:lnTo>
                  <a:lnTo>
                    <a:pt x="744" y="44"/>
                  </a:lnTo>
                  <a:lnTo>
                    <a:pt x="744" y="44"/>
                  </a:lnTo>
                  <a:lnTo>
                    <a:pt x="740" y="40"/>
                  </a:lnTo>
                  <a:lnTo>
                    <a:pt x="738" y="42"/>
                  </a:lnTo>
                  <a:lnTo>
                    <a:pt x="732" y="52"/>
                  </a:lnTo>
                  <a:lnTo>
                    <a:pt x="730" y="58"/>
                  </a:lnTo>
                  <a:lnTo>
                    <a:pt x="726" y="66"/>
                  </a:lnTo>
                  <a:lnTo>
                    <a:pt x="726" y="76"/>
                  </a:lnTo>
                  <a:lnTo>
                    <a:pt x="724" y="78"/>
                  </a:lnTo>
                  <a:lnTo>
                    <a:pt x="724" y="82"/>
                  </a:lnTo>
                  <a:lnTo>
                    <a:pt x="716" y="82"/>
                  </a:lnTo>
                  <a:lnTo>
                    <a:pt x="712" y="82"/>
                  </a:lnTo>
                  <a:lnTo>
                    <a:pt x="710" y="88"/>
                  </a:lnTo>
                  <a:lnTo>
                    <a:pt x="664" y="88"/>
                  </a:lnTo>
                  <a:lnTo>
                    <a:pt x="656" y="94"/>
                  </a:lnTo>
                  <a:lnTo>
                    <a:pt x="652" y="100"/>
                  </a:lnTo>
                  <a:lnTo>
                    <a:pt x="646" y="104"/>
                  </a:lnTo>
                  <a:lnTo>
                    <a:pt x="650" y="106"/>
                  </a:lnTo>
                  <a:lnTo>
                    <a:pt x="648" y="108"/>
                  </a:lnTo>
                  <a:lnTo>
                    <a:pt x="648" y="110"/>
                  </a:lnTo>
                  <a:lnTo>
                    <a:pt x="648" y="114"/>
                  </a:lnTo>
                  <a:lnTo>
                    <a:pt x="638" y="118"/>
                  </a:lnTo>
                  <a:lnTo>
                    <a:pt x="630" y="120"/>
                  </a:lnTo>
                  <a:lnTo>
                    <a:pt x="622" y="118"/>
                  </a:lnTo>
                  <a:lnTo>
                    <a:pt x="610" y="120"/>
                  </a:lnTo>
                  <a:lnTo>
                    <a:pt x="612" y="128"/>
                  </a:lnTo>
                  <a:lnTo>
                    <a:pt x="600" y="138"/>
                  </a:lnTo>
                  <a:lnTo>
                    <a:pt x="590" y="142"/>
                  </a:lnTo>
                  <a:lnTo>
                    <a:pt x="582" y="146"/>
                  </a:lnTo>
                  <a:lnTo>
                    <a:pt x="574" y="150"/>
                  </a:lnTo>
                  <a:lnTo>
                    <a:pt x="564" y="152"/>
                  </a:lnTo>
                  <a:lnTo>
                    <a:pt x="552" y="148"/>
                  </a:lnTo>
                  <a:lnTo>
                    <a:pt x="556" y="142"/>
                  </a:lnTo>
                  <a:lnTo>
                    <a:pt x="556" y="140"/>
                  </a:lnTo>
                  <a:lnTo>
                    <a:pt x="558" y="136"/>
                  </a:lnTo>
                  <a:lnTo>
                    <a:pt x="558" y="132"/>
                  </a:lnTo>
                  <a:lnTo>
                    <a:pt x="564" y="132"/>
                  </a:lnTo>
                  <a:lnTo>
                    <a:pt x="564" y="122"/>
                  </a:lnTo>
                  <a:lnTo>
                    <a:pt x="564" y="120"/>
                  </a:lnTo>
                  <a:lnTo>
                    <a:pt x="562" y="110"/>
                  </a:lnTo>
                  <a:lnTo>
                    <a:pt x="558" y="104"/>
                  </a:lnTo>
                  <a:lnTo>
                    <a:pt x="552" y="106"/>
                  </a:lnTo>
                  <a:lnTo>
                    <a:pt x="548" y="112"/>
                  </a:lnTo>
                  <a:lnTo>
                    <a:pt x="546" y="112"/>
                  </a:lnTo>
                  <a:lnTo>
                    <a:pt x="544" y="110"/>
                  </a:lnTo>
                  <a:lnTo>
                    <a:pt x="546" y="106"/>
                  </a:lnTo>
                  <a:lnTo>
                    <a:pt x="550" y="104"/>
                  </a:lnTo>
                  <a:lnTo>
                    <a:pt x="552" y="98"/>
                  </a:lnTo>
                  <a:lnTo>
                    <a:pt x="550" y="86"/>
                  </a:lnTo>
                  <a:lnTo>
                    <a:pt x="552" y="86"/>
                  </a:lnTo>
                  <a:lnTo>
                    <a:pt x="550" y="82"/>
                  </a:lnTo>
                  <a:lnTo>
                    <a:pt x="540" y="76"/>
                  </a:lnTo>
                  <a:lnTo>
                    <a:pt x="530" y="74"/>
                  </a:lnTo>
                  <a:lnTo>
                    <a:pt x="530" y="78"/>
                  </a:lnTo>
                  <a:lnTo>
                    <a:pt x="530" y="80"/>
                  </a:lnTo>
                  <a:lnTo>
                    <a:pt x="524" y="82"/>
                  </a:lnTo>
                  <a:lnTo>
                    <a:pt x="524" y="88"/>
                  </a:lnTo>
                  <a:lnTo>
                    <a:pt x="522" y="90"/>
                  </a:lnTo>
                  <a:lnTo>
                    <a:pt x="520" y="86"/>
                  </a:lnTo>
                  <a:lnTo>
                    <a:pt x="516" y="90"/>
                  </a:lnTo>
                  <a:lnTo>
                    <a:pt x="514" y="94"/>
                  </a:lnTo>
                  <a:lnTo>
                    <a:pt x="512" y="102"/>
                  </a:lnTo>
                  <a:lnTo>
                    <a:pt x="512" y="102"/>
                  </a:lnTo>
                  <a:lnTo>
                    <a:pt x="510" y="112"/>
                  </a:lnTo>
                  <a:lnTo>
                    <a:pt x="514" y="120"/>
                  </a:lnTo>
                  <a:lnTo>
                    <a:pt x="514" y="122"/>
                  </a:lnTo>
                  <a:lnTo>
                    <a:pt x="514" y="130"/>
                  </a:lnTo>
                  <a:lnTo>
                    <a:pt x="508" y="144"/>
                  </a:lnTo>
                  <a:lnTo>
                    <a:pt x="504" y="146"/>
                  </a:lnTo>
                  <a:lnTo>
                    <a:pt x="502" y="148"/>
                  </a:lnTo>
                  <a:lnTo>
                    <a:pt x="496" y="148"/>
                  </a:lnTo>
                  <a:lnTo>
                    <a:pt x="496" y="146"/>
                  </a:lnTo>
                  <a:lnTo>
                    <a:pt x="492" y="138"/>
                  </a:lnTo>
                  <a:lnTo>
                    <a:pt x="492" y="134"/>
                  </a:lnTo>
                  <a:lnTo>
                    <a:pt x="492" y="120"/>
                  </a:lnTo>
                  <a:lnTo>
                    <a:pt x="494" y="112"/>
                  </a:lnTo>
                  <a:lnTo>
                    <a:pt x="498" y="96"/>
                  </a:lnTo>
                  <a:lnTo>
                    <a:pt x="502" y="84"/>
                  </a:lnTo>
                  <a:lnTo>
                    <a:pt x="502" y="82"/>
                  </a:lnTo>
                  <a:lnTo>
                    <a:pt x="498" y="86"/>
                  </a:lnTo>
                  <a:lnTo>
                    <a:pt x="498" y="90"/>
                  </a:lnTo>
                  <a:lnTo>
                    <a:pt x="490" y="96"/>
                  </a:lnTo>
                  <a:lnTo>
                    <a:pt x="492" y="90"/>
                  </a:lnTo>
                  <a:lnTo>
                    <a:pt x="496" y="86"/>
                  </a:lnTo>
                  <a:lnTo>
                    <a:pt x="504" y="74"/>
                  </a:lnTo>
                  <a:lnTo>
                    <a:pt x="508" y="72"/>
                  </a:lnTo>
                  <a:lnTo>
                    <a:pt x="508" y="76"/>
                  </a:lnTo>
                  <a:lnTo>
                    <a:pt x="514" y="72"/>
                  </a:lnTo>
                  <a:lnTo>
                    <a:pt x="526" y="66"/>
                  </a:lnTo>
                  <a:lnTo>
                    <a:pt x="532" y="70"/>
                  </a:lnTo>
                  <a:lnTo>
                    <a:pt x="534" y="70"/>
                  </a:lnTo>
                  <a:lnTo>
                    <a:pt x="536" y="68"/>
                  </a:lnTo>
                  <a:lnTo>
                    <a:pt x="538" y="70"/>
                  </a:lnTo>
                  <a:lnTo>
                    <a:pt x="544" y="68"/>
                  </a:lnTo>
                  <a:lnTo>
                    <a:pt x="540" y="64"/>
                  </a:lnTo>
                  <a:lnTo>
                    <a:pt x="538" y="58"/>
                  </a:lnTo>
                  <a:lnTo>
                    <a:pt x="532" y="58"/>
                  </a:lnTo>
                  <a:lnTo>
                    <a:pt x="530" y="58"/>
                  </a:lnTo>
                  <a:lnTo>
                    <a:pt x="528" y="54"/>
                  </a:lnTo>
                  <a:lnTo>
                    <a:pt x="514" y="56"/>
                  </a:lnTo>
                  <a:lnTo>
                    <a:pt x="508" y="60"/>
                  </a:lnTo>
                  <a:lnTo>
                    <a:pt x="500" y="60"/>
                  </a:lnTo>
                  <a:lnTo>
                    <a:pt x="494" y="54"/>
                  </a:lnTo>
                  <a:lnTo>
                    <a:pt x="490" y="52"/>
                  </a:lnTo>
                  <a:lnTo>
                    <a:pt x="486" y="52"/>
                  </a:lnTo>
                  <a:lnTo>
                    <a:pt x="484" y="54"/>
                  </a:lnTo>
                  <a:lnTo>
                    <a:pt x="484" y="50"/>
                  </a:lnTo>
                  <a:lnTo>
                    <a:pt x="492" y="40"/>
                  </a:lnTo>
                  <a:lnTo>
                    <a:pt x="492" y="40"/>
                  </a:lnTo>
                  <a:lnTo>
                    <a:pt x="484" y="42"/>
                  </a:lnTo>
                  <a:lnTo>
                    <a:pt x="472" y="52"/>
                  </a:lnTo>
                  <a:lnTo>
                    <a:pt x="458" y="56"/>
                  </a:lnTo>
                  <a:lnTo>
                    <a:pt x="452" y="58"/>
                  </a:lnTo>
                  <a:lnTo>
                    <a:pt x="452" y="52"/>
                  </a:lnTo>
                  <a:lnTo>
                    <a:pt x="450" y="50"/>
                  </a:lnTo>
                  <a:lnTo>
                    <a:pt x="442" y="56"/>
                  </a:lnTo>
                  <a:lnTo>
                    <a:pt x="436" y="56"/>
                  </a:lnTo>
                  <a:lnTo>
                    <a:pt x="446" y="44"/>
                  </a:lnTo>
                  <a:lnTo>
                    <a:pt x="466" y="30"/>
                  </a:lnTo>
                  <a:lnTo>
                    <a:pt x="452" y="26"/>
                  </a:lnTo>
                  <a:lnTo>
                    <a:pt x="444" y="28"/>
                  </a:lnTo>
                  <a:lnTo>
                    <a:pt x="426" y="16"/>
                  </a:lnTo>
                  <a:lnTo>
                    <a:pt x="416" y="18"/>
                  </a:lnTo>
                  <a:lnTo>
                    <a:pt x="408" y="14"/>
                  </a:lnTo>
                  <a:lnTo>
                    <a:pt x="402" y="14"/>
                  </a:lnTo>
                  <a:lnTo>
                    <a:pt x="398" y="2"/>
                  </a:lnTo>
                  <a:lnTo>
                    <a:pt x="394" y="0"/>
                  </a:lnTo>
                  <a:lnTo>
                    <a:pt x="394" y="10"/>
                  </a:lnTo>
                  <a:lnTo>
                    <a:pt x="24" y="10"/>
                  </a:lnTo>
                  <a:lnTo>
                    <a:pt x="28" y="14"/>
                  </a:lnTo>
                  <a:lnTo>
                    <a:pt x="32" y="14"/>
                  </a:lnTo>
                  <a:lnTo>
                    <a:pt x="30" y="14"/>
                  </a:lnTo>
                  <a:lnTo>
                    <a:pt x="30" y="18"/>
                  </a:lnTo>
                  <a:lnTo>
                    <a:pt x="28" y="20"/>
                  </a:lnTo>
                  <a:lnTo>
                    <a:pt x="30" y="22"/>
                  </a:lnTo>
                  <a:lnTo>
                    <a:pt x="32" y="30"/>
                  </a:lnTo>
                  <a:lnTo>
                    <a:pt x="32" y="34"/>
                  </a:lnTo>
                  <a:lnTo>
                    <a:pt x="30" y="32"/>
                  </a:lnTo>
                  <a:lnTo>
                    <a:pt x="28" y="32"/>
                  </a:lnTo>
                  <a:lnTo>
                    <a:pt x="24" y="38"/>
                  </a:lnTo>
                  <a:lnTo>
                    <a:pt x="24" y="40"/>
                  </a:lnTo>
                  <a:lnTo>
                    <a:pt x="22" y="40"/>
                  </a:lnTo>
                  <a:lnTo>
                    <a:pt x="22" y="38"/>
                  </a:lnTo>
                  <a:lnTo>
                    <a:pt x="26" y="30"/>
                  </a:lnTo>
                  <a:lnTo>
                    <a:pt x="26" y="26"/>
                  </a:lnTo>
                  <a:lnTo>
                    <a:pt x="12" y="24"/>
                  </a:lnTo>
                  <a:lnTo>
                    <a:pt x="2" y="20"/>
                  </a:lnTo>
                  <a:lnTo>
                    <a:pt x="0" y="22"/>
                  </a:lnTo>
                  <a:lnTo>
                    <a:pt x="0" y="28"/>
                  </a:lnTo>
                  <a:lnTo>
                    <a:pt x="4" y="36"/>
                  </a:lnTo>
                  <a:lnTo>
                    <a:pt x="8" y="48"/>
                  </a:lnTo>
                  <a:lnTo>
                    <a:pt x="8" y="46"/>
                  </a:lnTo>
                  <a:lnTo>
                    <a:pt x="10" y="48"/>
                  </a:lnTo>
                  <a:lnTo>
                    <a:pt x="8" y="52"/>
                  </a:lnTo>
                  <a:lnTo>
                    <a:pt x="10" y="54"/>
                  </a:lnTo>
                  <a:lnTo>
                    <a:pt x="10" y="58"/>
                  </a:lnTo>
                  <a:lnTo>
                    <a:pt x="10" y="60"/>
                  </a:lnTo>
                  <a:lnTo>
                    <a:pt x="8" y="56"/>
                  </a:lnTo>
                  <a:lnTo>
                    <a:pt x="8" y="60"/>
                  </a:lnTo>
                  <a:lnTo>
                    <a:pt x="10" y="66"/>
                  </a:lnTo>
                  <a:lnTo>
                    <a:pt x="8" y="100"/>
                  </a:lnTo>
                  <a:lnTo>
                    <a:pt x="6" y="114"/>
                  </a:lnTo>
                  <a:lnTo>
                    <a:pt x="8" y="116"/>
                  </a:lnTo>
                  <a:lnTo>
                    <a:pt x="4" y="120"/>
                  </a:lnTo>
                  <a:lnTo>
                    <a:pt x="4" y="126"/>
                  </a:lnTo>
                  <a:lnTo>
                    <a:pt x="4" y="136"/>
                  </a:lnTo>
                  <a:lnTo>
                    <a:pt x="6" y="142"/>
                  </a:lnTo>
                  <a:lnTo>
                    <a:pt x="8" y="154"/>
                  </a:lnTo>
                  <a:lnTo>
                    <a:pt x="8" y="164"/>
                  </a:lnTo>
                  <a:lnTo>
                    <a:pt x="4" y="168"/>
                  </a:lnTo>
                  <a:lnTo>
                    <a:pt x="4" y="170"/>
                  </a:lnTo>
                  <a:lnTo>
                    <a:pt x="12" y="184"/>
                  </a:lnTo>
                  <a:lnTo>
                    <a:pt x="12" y="188"/>
                  </a:lnTo>
                  <a:lnTo>
                    <a:pt x="14" y="198"/>
                  </a:lnTo>
                  <a:lnTo>
                    <a:pt x="22" y="206"/>
                  </a:lnTo>
                  <a:lnTo>
                    <a:pt x="24" y="210"/>
                  </a:lnTo>
                  <a:lnTo>
                    <a:pt x="26" y="212"/>
                  </a:lnTo>
                  <a:lnTo>
                    <a:pt x="30" y="214"/>
                  </a:lnTo>
                  <a:lnTo>
                    <a:pt x="30" y="210"/>
                  </a:lnTo>
                  <a:lnTo>
                    <a:pt x="36" y="210"/>
                  </a:lnTo>
                  <a:lnTo>
                    <a:pt x="32" y="214"/>
                  </a:lnTo>
                  <a:lnTo>
                    <a:pt x="34" y="220"/>
                  </a:lnTo>
                  <a:lnTo>
                    <a:pt x="30" y="216"/>
                  </a:lnTo>
                  <a:lnTo>
                    <a:pt x="32" y="226"/>
                  </a:lnTo>
                  <a:lnTo>
                    <a:pt x="34" y="228"/>
                  </a:lnTo>
                  <a:lnTo>
                    <a:pt x="38" y="230"/>
                  </a:lnTo>
                  <a:lnTo>
                    <a:pt x="38" y="232"/>
                  </a:lnTo>
                  <a:lnTo>
                    <a:pt x="38" y="234"/>
                  </a:lnTo>
                  <a:lnTo>
                    <a:pt x="38" y="236"/>
                  </a:lnTo>
                  <a:lnTo>
                    <a:pt x="38" y="240"/>
                  </a:lnTo>
                  <a:lnTo>
                    <a:pt x="52" y="256"/>
                  </a:lnTo>
                  <a:lnTo>
                    <a:pt x="52" y="258"/>
                  </a:lnTo>
                  <a:lnTo>
                    <a:pt x="54" y="260"/>
                  </a:lnTo>
                  <a:lnTo>
                    <a:pt x="56" y="270"/>
                  </a:lnTo>
                  <a:lnTo>
                    <a:pt x="66" y="272"/>
                  </a:lnTo>
                  <a:lnTo>
                    <a:pt x="68" y="272"/>
                  </a:lnTo>
                  <a:lnTo>
                    <a:pt x="80" y="278"/>
                  </a:lnTo>
                  <a:lnTo>
                    <a:pt x="80" y="278"/>
                  </a:lnTo>
                  <a:lnTo>
                    <a:pt x="82" y="278"/>
                  </a:lnTo>
                  <a:lnTo>
                    <a:pt x="84" y="282"/>
                  </a:lnTo>
                  <a:lnTo>
                    <a:pt x="92" y="284"/>
                  </a:lnTo>
                  <a:lnTo>
                    <a:pt x="98" y="292"/>
                  </a:lnTo>
                  <a:lnTo>
                    <a:pt x="100" y="294"/>
                  </a:lnTo>
                  <a:lnTo>
                    <a:pt x="102" y="302"/>
                  </a:lnTo>
                  <a:lnTo>
                    <a:pt x="112" y="302"/>
                  </a:lnTo>
                  <a:lnTo>
                    <a:pt x="122" y="300"/>
                  </a:lnTo>
                  <a:lnTo>
                    <a:pt x="132" y="302"/>
                  </a:lnTo>
                  <a:lnTo>
                    <a:pt x="144" y="306"/>
                  </a:lnTo>
                  <a:lnTo>
                    <a:pt x="164" y="312"/>
                  </a:lnTo>
                  <a:lnTo>
                    <a:pt x="182" y="320"/>
                  </a:lnTo>
                  <a:lnTo>
                    <a:pt x="218" y="320"/>
                  </a:lnTo>
                  <a:lnTo>
                    <a:pt x="218" y="312"/>
                  </a:lnTo>
                  <a:lnTo>
                    <a:pt x="230" y="312"/>
                  </a:lnTo>
                  <a:lnTo>
                    <a:pt x="240" y="312"/>
                  </a:lnTo>
                  <a:lnTo>
                    <a:pt x="244" y="314"/>
                  </a:lnTo>
                  <a:lnTo>
                    <a:pt x="246" y="318"/>
                  </a:lnTo>
                  <a:lnTo>
                    <a:pt x="250" y="318"/>
                  </a:lnTo>
                  <a:lnTo>
                    <a:pt x="256" y="326"/>
                  </a:lnTo>
                  <a:lnTo>
                    <a:pt x="264" y="332"/>
                  </a:lnTo>
                  <a:lnTo>
                    <a:pt x="266" y="344"/>
                  </a:lnTo>
                  <a:lnTo>
                    <a:pt x="270" y="348"/>
                  </a:lnTo>
                  <a:lnTo>
                    <a:pt x="280" y="356"/>
                  </a:lnTo>
                  <a:lnTo>
                    <a:pt x="286" y="356"/>
                  </a:lnTo>
                  <a:lnTo>
                    <a:pt x="292" y="344"/>
                  </a:lnTo>
                  <a:lnTo>
                    <a:pt x="296" y="344"/>
                  </a:lnTo>
                  <a:lnTo>
                    <a:pt x="310" y="344"/>
                  </a:lnTo>
                  <a:lnTo>
                    <a:pt x="312" y="346"/>
                  </a:lnTo>
                  <a:lnTo>
                    <a:pt x="320" y="354"/>
                  </a:lnTo>
                  <a:lnTo>
                    <a:pt x="324" y="366"/>
                  </a:lnTo>
                  <a:lnTo>
                    <a:pt x="328" y="370"/>
                  </a:lnTo>
                  <a:lnTo>
                    <a:pt x="330" y="374"/>
                  </a:lnTo>
                  <a:lnTo>
                    <a:pt x="334" y="378"/>
                  </a:lnTo>
                  <a:lnTo>
                    <a:pt x="338" y="390"/>
                  </a:lnTo>
                  <a:lnTo>
                    <a:pt x="342" y="396"/>
                  </a:lnTo>
                  <a:lnTo>
                    <a:pt x="346" y="398"/>
                  </a:lnTo>
                  <a:lnTo>
                    <a:pt x="354" y="400"/>
                  </a:lnTo>
                  <a:lnTo>
                    <a:pt x="360" y="400"/>
                  </a:lnTo>
                  <a:lnTo>
                    <a:pt x="364" y="404"/>
                  </a:lnTo>
                  <a:lnTo>
                    <a:pt x="370" y="402"/>
                  </a:lnTo>
                  <a:lnTo>
                    <a:pt x="366" y="400"/>
                  </a:lnTo>
                  <a:lnTo>
                    <a:pt x="364" y="390"/>
                  </a:lnTo>
                  <a:lnTo>
                    <a:pt x="366" y="384"/>
                  </a:lnTo>
                  <a:lnTo>
                    <a:pt x="364" y="384"/>
                  </a:lnTo>
                  <a:lnTo>
                    <a:pt x="366" y="382"/>
                  </a:lnTo>
                  <a:lnTo>
                    <a:pt x="368" y="378"/>
                  </a:lnTo>
                  <a:lnTo>
                    <a:pt x="366" y="376"/>
                  </a:lnTo>
                  <a:lnTo>
                    <a:pt x="370" y="374"/>
                  </a:lnTo>
                  <a:lnTo>
                    <a:pt x="370" y="372"/>
                  </a:lnTo>
                  <a:lnTo>
                    <a:pt x="370" y="372"/>
                  </a:lnTo>
                  <a:lnTo>
                    <a:pt x="370" y="370"/>
                  </a:lnTo>
                  <a:lnTo>
                    <a:pt x="372" y="370"/>
                  </a:lnTo>
                  <a:lnTo>
                    <a:pt x="374" y="366"/>
                  </a:lnTo>
                  <a:lnTo>
                    <a:pt x="378" y="366"/>
                  </a:lnTo>
                  <a:lnTo>
                    <a:pt x="378" y="362"/>
                  </a:lnTo>
                  <a:lnTo>
                    <a:pt x="380" y="362"/>
                  </a:lnTo>
                  <a:lnTo>
                    <a:pt x="380" y="362"/>
                  </a:lnTo>
                  <a:lnTo>
                    <a:pt x="382" y="362"/>
                  </a:lnTo>
                  <a:lnTo>
                    <a:pt x="382" y="360"/>
                  </a:lnTo>
                  <a:lnTo>
                    <a:pt x="384" y="362"/>
                  </a:lnTo>
                  <a:lnTo>
                    <a:pt x="388" y="362"/>
                  </a:lnTo>
                  <a:lnTo>
                    <a:pt x="382" y="366"/>
                  </a:lnTo>
                  <a:lnTo>
                    <a:pt x="384" y="364"/>
                  </a:lnTo>
                  <a:lnTo>
                    <a:pt x="390" y="362"/>
                  </a:lnTo>
                  <a:lnTo>
                    <a:pt x="392" y="360"/>
                  </a:lnTo>
                  <a:lnTo>
                    <a:pt x="394" y="358"/>
                  </a:lnTo>
                  <a:lnTo>
                    <a:pt x="396" y="354"/>
                  </a:lnTo>
                  <a:lnTo>
                    <a:pt x="398" y="344"/>
                  </a:lnTo>
                  <a:lnTo>
                    <a:pt x="400" y="344"/>
                  </a:lnTo>
                  <a:lnTo>
                    <a:pt x="400" y="348"/>
                  </a:lnTo>
                  <a:lnTo>
                    <a:pt x="402" y="348"/>
                  </a:lnTo>
                  <a:lnTo>
                    <a:pt x="400" y="350"/>
                  </a:lnTo>
                  <a:lnTo>
                    <a:pt x="408" y="346"/>
                  </a:lnTo>
                  <a:lnTo>
                    <a:pt x="412" y="346"/>
                  </a:lnTo>
                  <a:lnTo>
                    <a:pt x="420" y="344"/>
                  </a:lnTo>
                  <a:lnTo>
                    <a:pt x="428" y="348"/>
                  </a:lnTo>
                  <a:lnTo>
                    <a:pt x="432" y="348"/>
                  </a:lnTo>
                  <a:lnTo>
                    <a:pt x="434" y="346"/>
                  </a:lnTo>
                  <a:lnTo>
                    <a:pt x="436" y="344"/>
                  </a:lnTo>
                  <a:lnTo>
                    <a:pt x="438" y="344"/>
                  </a:lnTo>
                  <a:lnTo>
                    <a:pt x="444" y="348"/>
                  </a:lnTo>
                  <a:lnTo>
                    <a:pt x="448" y="352"/>
                  </a:lnTo>
                  <a:lnTo>
                    <a:pt x="452" y="354"/>
                  </a:lnTo>
                  <a:lnTo>
                    <a:pt x="454" y="352"/>
                  </a:lnTo>
                  <a:lnTo>
                    <a:pt x="460" y="354"/>
                  </a:lnTo>
                  <a:lnTo>
                    <a:pt x="462" y="350"/>
                  </a:lnTo>
                  <a:lnTo>
                    <a:pt x="464" y="350"/>
                  </a:lnTo>
                  <a:lnTo>
                    <a:pt x="468" y="352"/>
                  </a:lnTo>
                  <a:lnTo>
                    <a:pt x="472" y="356"/>
                  </a:lnTo>
                  <a:lnTo>
                    <a:pt x="472" y="356"/>
                  </a:lnTo>
                  <a:lnTo>
                    <a:pt x="474" y="354"/>
                  </a:lnTo>
                  <a:lnTo>
                    <a:pt x="474" y="354"/>
                  </a:lnTo>
                  <a:lnTo>
                    <a:pt x="468" y="348"/>
                  </a:lnTo>
                  <a:lnTo>
                    <a:pt x="472" y="344"/>
                  </a:lnTo>
                  <a:lnTo>
                    <a:pt x="472" y="340"/>
                  </a:lnTo>
                  <a:lnTo>
                    <a:pt x="472" y="338"/>
                  </a:lnTo>
                  <a:lnTo>
                    <a:pt x="466" y="342"/>
                  </a:lnTo>
                  <a:lnTo>
                    <a:pt x="466" y="342"/>
                  </a:lnTo>
                  <a:lnTo>
                    <a:pt x="466" y="338"/>
                  </a:lnTo>
                  <a:lnTo>
                    <a:pt x="460" y="340"/>
                  </a:lnTo>
                  <a:lnTo>
                    <a:pt x="458" y="338"/>
                  </a:lnTo>
                  <a:lnTo>
                    <a:pt x="458" y="336"/>
                  </a:lnTo>
                  <a:lnTo>
                    <a:pt x="462" y="334"/>
                  </a:lnTo>
                  <a:lnTo>
                    <a:pt x="468" y="338"/>
                  </a:lnTo>
                  <a:lnTo>
                    <a:pt x="476" y="334"/>
                  </a:lnTo>
                  <a:lnTo>
                    <a:pt x="484" y="334"/>
                  </a:lnTo>
                  <a:lnTo>
                    <a:pt x="488" y="334"/>
                  </a:lnTo>
                  <a:lnTo>
                    <a:pt x="490" y="326"/>
                  </a:lnTo>
                  <a:lnTo>
                    <a:pt x="490" y="338"/>
                  </a:lnTo>
                  <a:lnTo>
                    <a:pt x="498" y="336"/>
                  </a:lnTo>
                  <a:lnTo>
                    <a:pt x="502" y="332"/>
                  </a:lnTo>
                  <a:lnTo>
                    <a:pt x="502" y="334"/>
                  </a:lnTo>
                  <a:lnTo>
                    <a:pt x="512" y="334"/>
                  </a:lnTo>
                  <a:lnTo>
                    <a:pt x="512" y="334"/>
                  </a:lnTo>
                  <a:lnTo>
                    <a:pt x="512" y="336"/>
                  </a:lnTo>
                  <a:lnTo>
                    <a:pt x="522" y="340"/>
                  </a:lnTo>
                  <a:lnTo>
                    <a:pt x="526" y="346"/>
                  </a:lnTo>
                  <a:lnTo>
                    <a:pt x="530" y="344"/>
                  </a:lnTo>
                  <a:lnTo>
                    <a:pt x="538" y="342"/>
                  </a:lnTo>
                  <a:lnTo>
                    <a:pt x="540" y="340"/>
                  </a:lnTo>
                  <a:lnTo>
                    <a:pt x="546" y="340"/>
                  </a:lnTo>
                  <a:lnTo>
                    <a:pt x="550" y="346"/>
                  </a:lnTo>
                  <a:lnTo>
                    <a:pt x="552" y="348"/>
                  </a:lnTo>
                  <a:lnTo>
                    <a:pt x="560" y="354"/>
                  </a:lnTo>
                  <a:lnTo>
                    <a:pt x="560" y="362"/>
                  </a:lnTo>
                  <a:lnTo>
                    <a:pt x="560" y="372"/>
                  </a:lnTo>
                  <a:lnTo>
                    <a:pt x="560" y="374"/>
                  </a:lnTo>
                  <a:lnTo>
                    <a:pt x="560" y="374"/>
                  </a:lnTo>
                  <a:lnTo>
                    <a:pt x="562" y="372"/>
                  </a:lnTo>
                  <a:lnTo>
                    <a:pt x="564" y="372"/>
                  </a:lnTo>
                  <a:lnTo>
                    <a:pt x="562" y="380"/>
                  </a:lnTo>
                  <a:lnTo>
                    <a:pt x="566" y="388"/>
                  </a:lnTo>
                  <a:lnTo>
                    <a:pt x="568" y="388"/>
                  </a:lnTo>
                  <a:lnTo>
                    <a:pt x="570" y="392"/>
                  </a:lnTo>
                  <a:lnTo>
                    <a:pt x="570" y="392"/>
                  </a:lnTo>
                  <a:lnTo>
                    <a:pt x="570" y="394"/>
                  </a:lnTo>
                  <a:lnTo>
                    <a:pt x="574" y="402"/>
                  </a:lnTo>
                  <a:lnTo>
                    <a:pt x="578" y="404"/>
                  </a:lnTo>
                  <a:lnTo>
                    <a:pt x="580" y="410"/>
                  </a:lnTo>
                  <a:lnTo>
                    <a:pt x="582" y="414"/>
                  </a:lnTo>
                  <a:lnTo>
                    <a:pt x="586" y="414"/>
                  </a:lnTo>
                  <a:lnTo>
                    <a:pt x="590" y="412"/>
                  </a:lnTo>
                  <a:lnTo>
                    <a:pt x="592" y="414"/>
                  </a:lnTo>
                  <a:lnTo>
                    <a:pt x="596" y="400"/>
                  </a:lnTo>
                  <a:lnTo>
                    <a:pt x="596" y="388"/>
                  </a:lnTo>
                  <a:lnTo>
                    <a:pt x="590" y="372"/>
                  </a:lnTo>
                  <a:lnTo>
                    <a:pt x="588" y="362"/>
                  </a:lnTo>
                  <a:lnTo>
                    <a:pt x="582" y="352"/>
                  </a:lnTo>
                  <a:lnTo>
                    <a:pt x="578" y="342"/>
                  </a:lnTo>
                  <a:lnTo>
                    <a:pt x="576" y="330"/>
                  </a:lnTo>
                  <a:lnTo>
                    <a:pt x="576" y="326"/>
                  </a:lnTo>
                  <a:lnTo>
                    <a:pt x="580" y="320"/>
                  </a:lnTo>
                  <a:lnTo>
                    <a:pt x="580" y="318"/>
                  </a:lnTo>
                  <a:lnTo>
                    <a:pt x="582" y="312"/>
                  </a:lnTo>
                  <a:lnTo>
                    <a:pt x="586" y="310"/>
                  </a:lnTo>
                  <a:lnTo>
                    <a:pt x="586" y="308"/>
                  </a:lnTo>
                  <a:lnTo>
                    <a:pt x="590" y="306"/>
                  </a:lnTo>
                  <a:lnTo>
                    <a:pt x="588" y="302"/>
                  </a:lnTo>
                  <a:lnTo>
                    <a:pt x="596" y="300"/>
                  </a:lnTo>
                  <a:lnTo>
                    <a:pt x="608" y="292"/>
                  </a:lnTo>
                  <a:lnTo>
                    <a:pt x="608" y="288"/>
                  </a:lnTo>
                  <a:lnTo>
                    <a:pt x="616" y="280"/>
                  </a:lnTo>
                  <a:lnTo>
                    <a:pt x="622" y="280"/>
                  </a:lnTo>
                  <a:lnTo>
                    <a:pt x="626" y="278"/>
                  </a:lnTo>
                  <a:lnTo>
                    <a:pt x="632" y="270"/>
                  </a:lnTo>
                  <a:lnTo>
                    <a:pt x="636" y="268"/>
                  </a:lnTo>
                  <a:lnTo>
                    <a:pt x="642" y="268"/>
                  </a:lnTo>
                  <a:lnTo>
                    <a:pt x="646" y="266"/>
                  </a:lnTo>
                  <a:lnTo>
                    <a:pt x="646" y="262"/>
                  </a:lnTo>
                  <a:lnTo>
                    <a:pt x="642" y="262"/>
                  </a:lnTo>
                  <a:lnTo>
                    <a:pt x="646" y="258"/>
                  </a:lnTo>
                  <a:lnTo>
                    <a:pt x="640" y="256"/>
                  </a:lnTo>
                  <a:lnTo>
                    <a:pt x="646" y="254"/>
                  </a:lnTo>
                  <a:lnTo>
                    <a:pt x="648" y="256"/>
                  </a:lnTo>
                  <a:lnTo>
                    <a:pt x="650" y="256"/>
                  </a:lnTo>
                  <a:lnTo>
                    <a:pt x="656" y="252"/>
                  </a:lnTo>
                  <a:lnTo>
                    <a:pt x="654" y="246"/>
                  </a:lnTo>
                  <a:lnTo>
                    <a:pt x="652" y="250"/>
                  </a:lnTo>
                  <a:lnTo>
                    <a:pt x="650" y="246"/>
                  </a:lnTo>
                  <a:lnTo>
                    <a:pt x="644" y="248"/>
                  </a:lnTo>
                  <a:lnTo>
                    <a:pt x="642" y="248"/>
                  </a:lnTo>
                  <a:lnTo>
                    <a:pt x="642" y="246"/>
                  </a:lnTo>
                  <a:lnTo>
                    <a:pt x="642" y="242"/>
                  </a:lnTo>
                  <a:lnTo>
                    <a:pt x="644" y="246"/>
                  </a:lnTo>
                  <a:lnTo>
                    <a:pt x="650" y="242"/>
                  </a:lnTo>
                  <a:lnTo>
                    <a:pt x="654" y="242"/>
                  </a:lnTo>
                  <a:lnTo>
                    <a:pt x="654" y="244"/>
                  </a:lnTo>
                  <a:lnTo>
                    <a:pt x="652" y="238"/>
                  </a:lnTo>
                  <a:lnTo>
                    <a:pt x="652" y="234"/>
                  </a:lnTo>
                  <a:lnTo>
                    <a:pt x="652" y="232"/>
                  </a:lnTo>
                  <a:lnTo>
                    <a:pt x="644" y="230"/>
                  </a:lnTo>
                  <a:lnTo>
                    <a:pt x="644" y="228"/>
                  </a:lnTo>
                  <a:lnTo>
                    <a:pt x="648" y="228"/>
                  </a:lnTo>
                  <a:lnTo>
                    <a:pt x="646" y="224"/>
                  </a:lnTo>
                  <a:lnTo>
                    <a:pt x="648" y="224"/>
                  </a:lnTo>
                  <a:lnTo>
                    <a:pt x="646" y="218"/>
                  </a:lnTo>
                  <a:lnTo>
                    <a:pt x="648" y="214"/>
                  </a:lnTo>
                  <a:lnTo>
                    <a:pt x="646" y="210"/>
                  </a:lnTo>
                  <a:lnTo>
                    <a:pt x="646" y="206"/>
                  </a:lnTo>
                  <a:lnTo>
                    <a:pt x="644" y="204"/>
                  </a:lnTo>
                  <a:lnTo>
                    <a:pt x="646" y="204"/>
                  </a:lnTo>
                  <a:lnTo>
                    <a:pt x="644" y="192"/>
                  </a:lnTo>
                  <a:lnTo>
                    <a:pt x="650" y="186"/>
                  </a:lnTo>
                  <a:lnTo>
                    <a:pt x="652" y="186"/>
                  </a:lnTo>
                  <a:lnTo>
                    <a:pt x="652" y="188"/>
                  </a:lnTo>
                  <a:lnTo>
                    <a:pt x="650" y="190"/>
                  </a:lnTo>
                  <a:lnTo>
                    <a:pt x="650" y="194"/>
                  </a:lnTo>
                  <a:lnTo>
                    <a:pt x="648" y="196"/>
                  </a:lnTo>
                  <a:lnTo>
                    <a:pt x="650" y="198"/>
                  </a:lnTo>
                  <a:lnTo>
                    <a:pt x="650" y="202"/>
                  </a:lnTo>
                  <a:lnTo>
                    <a:pt x="648" y="204"/>
                  </a:lnTo>
                  <a:lnTo>
                    <a:pt x="650" y="208"/>
                  </a:lnTo>
                  <a:lnTo>
                    <a:pt x="652" y="208"/>
                  </a:lnTo>
                  <a:lnTo>
                    <a:pt x="654" y="212"/>
                  </a:lnTo>
                  <a:lnTo>
                    <a:pt x="660" y="212"/>
                  </a:lnTo>
                  <a:lnTo>
                    <a:pt x="660" y="210"/>
                  </a:lnTo>
                  <a:lnTo>
                    <a:pt x="664" y="204"/>
                  </a:lnTo>
                  <a:lnTo>
                    <a:pt x="664" y="204"/>
                  </a:lnTo>
                  <a:lnTo>
                    <a:pt x="662" y="198"/>
                  </a:lnTo>
                  <a:lnTo>
                    <a:pt x="658" y="188"/>
                  </a:lnTo>
                  <a:lnTo>
                    <a:pt x="660" y="190"/>
                  </a:lnTo>
                  <a:lnTo>
                    <a:pt x="666" y="192"/>
                  </a:lnTo>
                  <a:lnTo>
                    <a:pt x="666" y="196"/>
                  </a:lnTo>
                  <a:lnTo>
                    <a:pt x="668" y="194"/>
                  </a:lnTo>
                  <a:lnTo>
                    <a:pt x="676" y="184"/>
                  </a:lnTo>
                  <a:lnTo>
                    <a:pt x="676" y="180"/>
                  </a:lnTo>
                  <a:lnTo>
                    <a:pt x="678" y="178"/>
                  </a:lnTo>
                  <a:lnTo>
                    <a:pt x="680" y="174"/>
                  </a:lnTo>
                  <a:lnTo>
                    <a:pt x="676" y="168"/>
                  </a:lnTo>
                  <a:lnTo>
                    <a:pt x="678" y="166"/>
                  </a:lnTo>
                  <a:lnTo>
                    <a:pt x="678" y="160"/>
                  </a:lnTo>
                  <a:lnTo>
                    <a:pt x="682" y="158"/>
                  </a:lnTo>
                  <a:lnTo>
                    <a:pt x="682" y="160"/>
                  </a:lnTo>
                  <a:lnTo>
                    <a:pt x="690" y="158"/>
                  </a:lnTo>
                  <a:lnTo>
                    <a:pt x="694" y="156"/>
                  </a:lnTo>
                  <a:lnTo>
                    <a:pt x="700" y="154"/>
                  </a:lnTo>
                  <a:lnTo>
                    <a:pt x="706" y="154"/>
                  </a:lnTo>
                  <a:lnTo>
                    <a:pt x="714" y="152"/>
                  </a:lnTo>
                  <a:lnTo>
                    <a:pt x="716" y="148"/>
                  </a:lnTo>
                  <a:lnTo>
                    <a:pt x="718" y="150"/>
                  </a:lnTo>
                  <a:lnTo>
                    <a:pt x="722" y="148"/>
                  </a:lnTo>
                  <a:lnTo>
                    <a:pt x="726" y="150"/>
                  </a:lnTo>
                  <a:lnTo>
                    <a:pt x="730" y="150"/>
                  </a:lnTo>
                  <a:lnTo>
                    <a:pt x="734" y="148"/>
                  </a:lnTo>
                  <a:lnTo>
                    <a:pt x="732" y="144"/>
                  </a:lnTo>
                  <a:lnTo>
                    <a:pt x="732" y="144"/>
                  </a:lnTo>
                  <a:lnTo>
                    <a:pt x="732" y="144"/>
                  </a:lnTo>
                  <a:lnTo>
                    <a:pt x="732" y="148"/>
                  </a:lnTo>
                  <a:lnTo>
                    <a:pt x="726" y="148"/>
                  </a:lnTo>
                  <a:lnTo>
                    <a:pt x="724" y="146"/>
                  </a:lnTo>
                  <a:lnTo>
                    <a:pt x="722" y="140"/>
                  </a:lnTo>
                  <a:lnTo>
                    <a:pt x="718" y="136"/>
                  </a:lnTo>
                  <a:lnTo>
                    <a:pt x="722" y="132"/>
                  </a:lnTo>
                  <a:lnTo>
                    <a:pt x="720" y="126"/>
                  </a:lnTo>
                  <a:lnTo>
                    <a:pt x="722" y="122"/>
                  </a:lnTo>
                  <a:lnTo>
                    <a:pt x="724" y="120"/>
                  </a:lnTo>
                  <a:lnTo>
                    <a:pt x="732" y="110"/>
                  </a:lnTo>
                  <a:lnTo>
                    <a:pt x="734" y="108"/>
                  </a:lnTo>
                  <a:lnTo>
                    <a:pt x="736" y="110"/>
                  </a:lnTo>
                  <a:lnTo>
                    <a:pt x="736" y="108"/>
                  </a:lnTo>
                  <a:lnTo>
                    <a:pt x="738" y="108"/>
                  </a:lnTo>
                  <a:lnTo>
                    <a:pt x="742" y="106"/>
                  </a:lnTo>
                  <a:lnTo>
                    <a:pt x="744" y="106"/>
                  </a:lnTo>
                  <a:lnTo>
                    <a:pt x="748" y="96"/>
                  </a:lnTo>
                  <a:lnTo>
                    <a:pt x="750" y="96"/>
                  </a:lnTo>
                  <a:lnTo>
                    <a:pt x="750" y="100"/>
                  </a:lnTo>
                  <a:lnTo>
                    <a:pt x="754" y="102"/>
                  </a:lnTo>
                  <a:lnTo>
                    <a:pt x="762" y="96"/>
                  </a:lnTo>
                  <a:lnTo>
                    <a:pt x="772" y="92"/>
                  </a:lnTo>
                  <a:lnTo>
                    <a:pt x="772" y="90"/>
                  </a:lnTo>
                  <a:lnTo>
                    <a:pt x="770" y="90"/>
                  </a:lnTo>
                  <a:close/>
                  <a:moveTo>
                    <a:pt x="146" y="250"/>
                  </a:moveTo>
                  <a:lnTo>
                    <a:pt x="142" y="244"/>
                  </a:lnTo>
                  <a:lnTo>
                    <a:pt x="140" y="248"/>
                  </a:lnTo>
                  <a:lnTo>
                    <a:pt x="134" y="246"/>
                  </a:lnTo>
                  <a:lnTo>
                    <a:pt x="132" y="246"/>
                  </a:lnTo>
                  <a:lnTo>
                    <a:pt x="130" y="246"/>
                  </a:lnTo>
                  <a:lnTo>
                    <a:pt x="136" y="244"/>
                  </a:lnTo>
                  <a:lnTo>
                    <a:pt x="136" y="244"/>
                  </a:lnTo>
                  <a:lnTo>
                    <a:pt x="138" y="244"/>
                  </a:lnTo>
                  <a:lnTo>
                    <a:pt x="142" y="244"/>
                  </a:lnTo>
                  <a:lnTo>
                    <a:pt x="148" y="250"/>
                  </a:lnTo>
                  <a:lnTo>
                    <a:pt x="146" y="250"/>
                  </a:lnTo>
                  <a:close/>
                  <a:moveTo>
                    <a:pt x="170" y="166"/>
                  </a:moveTo>
                  <a:lnTo>
                    <a:pt x="166" y="168"/>
                  </a:lnTo>
                  <a:lnTo>
                    <a:pt x="164" y="164"/>
                  </a:lnTo>
                  <a:lnTo>
                    <a:pt x="164" y="164"/>
                  </a:lnTo>
                  <a:lnTo>
                    <a:pt x="160" y="160"/>
                  </a:lnTo>
                  <a:lnTo>
                    <a:pt x="158" y="156"/>
                  </a:lnTo>
                  <a:lnTo>
                    <a:pt x="156" y="152"/>
                  </a:lnTo>
                  <a:lnTo>
                    <a:pt x="154" y="148"/>
                  </a:lnTo>
                  <a:lnTo>
                    <a:pt x="160" y="150"/>
                  </a:lnTo>
                  <a:lnTo>
                    <a:pt x="160" y="154"/>
                  </a:lnTo>
                  <a:lnTo>
                    <a:pt x="162" y="156"/>
                  </a:lnTo>
                  <a:lnTo>
                    <a:pt x="164" y="156"/>
                  </a:lnTo>
                  <a:lnTo>
                    <a:pt x="166" y="152"/>
                  </a:lnTo>
                  <a:lnTo>
                    <a:pt x="170" y="154"/>
                  </a:lnTo>
                  <a:lnTo>
                    <a:pt x="170" y="154"/>
                  </a:lnTo>
                  <a:lnTo>
                    <a:pt x="168" y="156"/>
                  </a:lnTo>
                  <a:lnTo>
                    <a:pt x="168" y="158"/>
                  </a:lnTo>
                  <a:lnTo>
                    <a:pt x="172" y="162"/>
                  </a:lnTo>
                  <a:lnTo>
                    <a:pt x="170" y="166"/>
                  </a:lnTo>
                  <a:close/>
                  <a:moveTo>
                    <a:pt x="190" y="220"/>
                  </a:moveTo>
                  <a:lnTo>
                    <a:pt x="184" y="226"/>
                  </a:lnTo>
                  <a:lnTo>
                    <a:pt x="188" y="226"/>
                  </a:lnTo>
                  <a:lnTo>
                    <a:pt x="186" y="228"/>
                  </a:lnTo>
                  <a:lnTo>
                    <a:pt x="184" y="228"/>
                  </a:lnTo>
                  <a:lnTo>
                    <a:pt x="176" y="232"/>
                  </a:lnTo>
                  <a:lnTo>
                    <a:pt x="174" y="230"/>
                  </a:lnTo>
                  <a:lnTo>
                    <a:pt x="178" y="228"/>
                  </a:lnTo>
                  <a:lnTo>
                    <a:pt x="182" y="228"/>
                  </a:lnTo>
                  <a:lnTo>
                    <a:pt x="184" y="224"/>
                  </a:lnTo>
                  <a:lnTo>
                    <a:pt x="184" y="224"/>
                  </a:lnTo>
                  <a:lnTo>
                    <a:pt x="186" y="224"/>
                  </a:lnTo>
                  <a:lnTo>
                    <a:pt x="186" y="220"/>
                  </a:lnTo>
                  <a:lnTo>
                    <a:pt x="186" y="222"/>
                  </a:lnTo>
                  <a:lnTo>
                    <a:pt x="188" y="218"/>
                  </a:lnTo>
                  <a:lnTo>
                    <a:pt x="190" y="216"/>
                  </a:lnTo>
                  <a:lnTo>
                    <a:pt x="190" y="216"/>
                  </a:lnTo>
                  <a:lnTo>
                    <a:pt x="190" y="220"/>
                  </a:lnTo>
                  <a:close/>
                  <a:moveTo>
                    <a:pt x="246" y="40"/>
                  </a:moveTo>
                  <a:lnTo>
                    <a:pt x="246" y="34"/>
                  </a:lnTo>
                  <a:lnTo>
                    <a:pt x="244" y="32"/>
                  </a:lnTo>
                  <a:lnTo>
                    <a:pt x="240" y="36"/>
                  </a:lnTo>
                  <a:lnTo>
                    <a:pt x="228" y="38"/>
                  </a:lnTo>
                  <a:lnTo>
                    <a:pt x="224" y="42"/>
                  </a:lnTo>
                  <a:lnTo>
                    <a:pt x="222" y="38"/>
                  </a:lnTo>
                  <a:lnTo>
                    <a:pt x="220" y="38"/>
                  </a:lnTo>
                  <a:lnTo>
                    <a:pt x="222" y="38"/>
                  </a:lnTo>
                  <a:lnTo>
                    <a:pt x="224" y="38"/>
                  </a:lnTo>
                  <a:lnTo>
                    <a:pt x="232" y="36"/>
                  </a:lnTo>
                  <a:lnTo>
                    <a:pt x="238" y="36"/>
                  </a:lnTo>
                  <a:lnTo>
                    <a:pt x="236" y="34"/>
                  </a:lnTo>
                  <a:lnTo>
                    <a:pt x="242" y="32"/>
                  </a:lnTo>
                  <a:lnTo>
                    <a:pt x="240" y="30"/>
                  </a:lnTo>
                  <a:lnTo>
                    <a:pt x="244" y="30"/>
                  </a:lnTo>
                  <a:lnTo>
                    <a:pt x="244" y="32"/>
                  </a:lnTo>
                  <a:lnTo>
                    <a:pt x="246" y="34"/>
                  </a:lnTo>
                  <a:lnTo>
                    <a:pt x="246" y="40"/>
                  </a:lnTo>
                  <a:close/>
                  <a:moveTo>
                    <a:pt x="324" y="96"/>
                  </a:moveTo>
                  <a:lnTo>
                    <a:pt x="324" y="98"/>
                  </a:lnTo>
                  <a:lnTo>
                    <a:pt x="322" y="98"/>
                  </a:lnTo>
                  <a:lnTo>
                    <a:pt x="320" y="94"/>
                  </a:lnTo>
                  <a:lnTo>
                    <a:pt x="314" y="94"/>
                  </a:lnTo>
                  <a:lnTo>
                    <a:pt x="320" y="90"/>
                  </a:lnTo>
                  <a:lnTo>
                    <a:pt x="324" y="90"/>
                  </a:lnTo>
                  <a:lnTo>
                    <a:pt x="324" y="88"/>
                  </a:lnTo>
                  <a:lnTo>
                    <a:pt x="326" y="86"/>
                  </a:lnTo>
                  <a:lnTo>
                    <a:pt x="326" y="82"/>
                  </a:lnTo>
                  <a:lnTo>
                    <a:pt x="322" y="76"/>
                  </a:lnTo>
                  <a:lnTo>
                    <a:pt x="324" y="76"/>
                  </a:lnTo>
                  <a:lnTo>
                    <a:pt x="324" y="72"/>
                  </a:lnTo>
                  <a:lnTo>
                    <a:pt x="320" y="66"/>
                  </a:lnTo>
                  <a:lnTo>
                    <a:pt x="322" y="58"/>
                  </a:lnTo>
                  <a:lnTo>
                    <a:pt x="320" y="56"/>
                  </a:lnTo>
                  <a:lnTo>
                    <a:pt x="322" y="58"/>
                  </a:lnTo>
                  <a:lnTo>
                    <a:pt x="322" y="68"/>
                  </a:lnTo>
                  <a:lnTo>
                    <a:pt x="322" y="70"/>
                  </a:lnTo>
                  <a:lnTo>
                    <a:pt x="326" y="72"/>
                  </a:lnTo>
                  <a:lnTo>
                    <a:pt x="326" y="76"/>
                  </a:lnTo>
                  <a:lnTo>
                    <a:pt x="324" y="78"/>
                  </a:lnTo>
                  <a:lnTo>
                    <a:pt x="326" y="80"/>
                  </a:lnTo>
                  <a:lnTo>
                    <a:pt x="326" y="88"/>
                  </a:lnTo>
                  <a:lnTo>
                    <a:pt x="322" y="96"/>
                  </a:lnTo>
                  <a:lnTo>
                    <a:pt x="324" y="96"/>
                  </a:lnTo>
                  <a:close/>
                  <a:moveTo>
                    <a:pt x="588" y="386"/>
                  </a:moveTo>
                  <a:lnTo>
                    <a:pt x="590" y="388"/>
                  </a:lnTo>
                  <a:lnTo>
                    <a:pt x="590" y="390"/>
                  </a:lnTo>
                  <a:lnTo>
                    <a:pt x="588" y="394"/>
                  </a:lnTo>
                  <a:lnTo>
                    <a:pt x="584" y="390"/>
                  </a:lnTo>
                  <a:lnTo>
                    <a:pt x="584" y="388"/>
                  </a:lnTo>
                  <a:lnTo>
                    <a:pt x="588" y="38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1" name="Freeform 826">
              <a:extLst>
                <a:ext uri="{FF2B5EF4-FFF2-40B4-BE49-F238E27FC236}">
                  <a16:creationId xmlns:a16="http://schemas.microsoft.com/office/drawing/2014/main" xmlns="" id="{6594BFA3-FC92-45CA-8AE1-ECE32088726C}"/>
                </a:ext>
              </a:extLst>
            </p:cNvPr>
            <p:cNvSpPr>
              <a:spLocks noEditPoints="1"/>
            </p:cNvSpPr>
            <p:nvPr/>
          </p:nvSpPr>
          <p:spPr bwMode="auto">
            <a:xfrm>
              <a:off x="1350963" y="2236788"/>
              <a:ext cx="1816100" cy="1254125"/>
            </a:xfrm>
            <a:custGeom>
              <a:avLst/>
              <a:gdLst/>
              <a:ahLst/>
              <a:cxnLst>
                <a:cxn ang="0">
                  <a:pos x="1104" y="546"/>
                </a:cxn>
                <a:cxn ang="0">
                  <a:pos x="1090" y="526"/>
                </a:cxn>
                <a:cxn ang="0">
                  <a:pos x="1062" y="484"/>
                </a:cxn>
                <a:cxn ang="0">
                  <a:pos x="1028" y="426"/>
                </a:cxn>
                <a:cxn ang="0">
                  <a:pos x="1008" y="418"/>
                </a:cxn>
                <a:cxn ang="0">
                  <a:pos x="954" y="436"/>
                </a:cxn>
                <a:cxn ang="0">
                  <a:pos x="938" y="372"/>
                </a:cxn>
                <a:cxn ang="0">
                  <a:pos x="876" y="338"/>
                </a:cxn>
                <a:cxn ang="0">
                  <a:pos x="854" y="400"/>
                </a:cxn>
                <a:cxn ang="0">
                  <a:pos x="832" y="548"/>
                </a:cxn>
                <a:cxn ang="0">
                  <a:pos x="804" y="612"/>
                </a:cxn>
                <a:cxn ang="0">
                  <a:pos x="690" y="482"/>
                </a:cxn>
                <a:cxn ang="0">
                  <a:pos x="626" y="376"/>
                </a:cxn>
                <a:cxn ang="0">
                  <a:pos x="654" y="298"/>
                </a:cxn>
                <a:cxn ang="0">
                  <a:pos x="712" y="274"/>
                </a:cxn>
                <a:cxn ang="0">
                  <a:pos x="758" y="210"/>
                </a:cxn>
                <a:cxn ang="0">
                  <a:pos x="800" y="130"/>
                </a:cxn>
                <a:cxn ang="0">
                  <a:pos x="740" y="130"/>
                </a:cxn>
                <a:cxn ang="0">
                  <a:pos x="676" y="134"/>
                </a:cxn>
                <a:cxn ang="0">
                  <a:pos x="644" y="48"/>
                </a:cxn>
                <a:cxn ang="0">
                  <a:pos x="596" y="64"/>
                </a:cxn>
                <a:cxn ang="0">
                  <a:pos x="630" y="116"/>
                </a:cxn>
                <a:cxn ang="0">
                  <a:pos x="596" y="152"/>
                </a:cxn>
                <a:cxn ang="0">
                  <a:pos x="588" y="156"/>
                </a:cxn>
                <a:cxn ang="0">
                  <a:pos x="486" y="144"/>
                </a:cxn>
                <a:cxn ang="0">
                  <a:pos x="468" y="134"/>
                </a:cxn>
                <a:cxn ang="0">
                  <a:pos x="440" y="176"/>
                </a:cxn>
                <a:cxn ang="0">
                  <a:pos x="348" y="158"/>
                </a:cxn>
                <a:cxn ang="0">
                  <a:pos x="230" y="104"/>
                </a:cxn>
                <a:cxn ang="0">
                  <a:pos x="178" y="70"/>
                </a:cxn>
                <a:cxn ang="0">
                  <a:pos x="152" y="80"/>
                </a:cxn>
                <a:cxn ang="0">
                  <a:pos x="62" y="120"/>
                </a:cxn>
                <a:cxn ang="0">
                  <a:pos x="88" y="430"/>
                </a:cxn>
                <a:cxn ang="0">
                  <a:pos x="146" y="548"/>
                </a:cxn>
                <a:cxn ang="0">
                  <a:pos x="186" y="616"/>
                </a:cxn>
                <a:cxn ang="0">
                  <a:pos x="228" y="636"/>
                </a:cxn>
                <a:cxn ang="0">
                  <a:pos x="620" y="642"/>
                </a:cxn>
                <a:cxn ang="0">
                  <a:pos x="686" y="676"/>
                </a:cxn>
                <a:cxn ang="0">
                  <a:pos x="758" y="700"/>
                </a:cxn>
                <a:cxn ang="0">
                  <a:pos x="804" y="738"/>
                </a:cxn>
                <a:cxn ang="0">
                  <a:pos x="802" y="776"/>
                </a:cxn>
                <a:cxn ang="0">
                  <a:pos x="936" y="728"/>
                </a:cxn>
                <a:cxn ang="0">
                  <a:pos x="1028" y="660"/>
                </a:cxn>
                <a:cxn ang="0">
                  <a:pos x="1002" y="630"/>
                </a:cxn>
                <a:cxn ang="0">
                  <a:pos x="264" y="264"/>
                </a:cxn>
                <a:cxn ang="0">
                  <a:pos x="256" y="216"/>
                </a:cxn>
                <a:cxn ang="0">
                  <a:pos x="294" y="194"/>
                </a:cxn>
                <a:cxn ang="0">
                  <a:pos x="370" y="364"/>
                </a:cxn>
                <a:cxn ang="0">
                  <a:pos x="344" y="356"/>
                </a:cxn>
                <a:cxn ang="0">
                  <a:pos x="360" y="326"/>
                </a:cxn>
                <a:cxn ang="0">
                  <a:pos x="392" y="342"/>
                </a:cxn>
                <a:cxn ang="0">
                  <a:pos x="446" y="414"/>
                </a:cxn>
                <a:cxn ang="0">
                  <a:pos x="578" y="466"/>
                </a:cxn>
                <a:cxn ang="0">
                  <a:pos x="538" y="574"/>
                </a:cxn>
                <a:cxn ang="0">
                  <a:pos x="544" y="558"/>
                </a:cxn>
                <a:cxn ang="0">
                  <a:pos x="564" y="606"/>
                </a:cxn>
                <a:cxn ang="0">
                  <a:pos x="590" y="604"/>
                </a:cxn>
                <a:cxn ang="0">
                  <a:pos x="570" y="542"/>
                </a:cxn>
                <a:cxn ang="0">
                  <a:pos x="700" y="644"/>
                </a:cxn>
                <a:cxn ang="0">
                  <a:pos x="966" y="602"/>
                </a:cxn>
                <a:cxn ang="0">
                  <a:pos x="1014" y="554"/>
                </a:cxn>
              </a:cxnLst>
              <a:rect l="0" t="0" r="r" b="b"/>
              <a:pathLst>
                <a:path w="1144" h="790">
                  <a:moveTo>
                    <a:pt x="1144" y="584"/>
                  </a:moveTo>
                  <a:lnTo>
                    <a:pt x="1144" y="580"/>
                  </a:lnTo>
                  <a:lnTo>
                    <a:pt x="1140" y="580"/>
                  </a:lnTo>
                  <a:lnTo>
                    <a:pt x="1142" y="578"/>
                  </a:lnTo>
                  <a:lnTo>
                    <a:pt x="1140" y="574"/>
                  </a:lnTo>
                  <a:lnTo>
                    <a:pt x="1142" y="572"/>
                  </a:lnTo>
                  <a:lnTo>
                    <a:pt x="1140" y="570"/>
                  </a:lnTo>
                  <a:lnTo>
                    <a:pt x="1138" y="568"/>
                  </a:lnTo>
                  <a:lnTo>
                    <a:pt x="1136" y="566"/>
                  </a:lnTo>
                  <a:lnTo>
                    <a:pt x="1140" y="568"/>
                  </a:lnTo>
                  <a:lnTo>
                    <a:pt x="1144" y="566"/>
                  </a:lnTo>
                  <a:lnTo>
                    <a:pt x="1144" y="564"/>
                  </a:lnTo>
                  <a:lnTo>
                    <a:pt x="1138" y="560"/>
                  </a:lnTo>
                  <a:lnTo>
                    <a:pt x="1140" y="558"/>
                  </a:lnTo>
                  <a:lnTo>
                    <a:pt x="1132" y="554"/>
                  </a:lnTo>
                  <a:lnTo>
                    <a:pt x="1132" y="552"/>
                  </a:lnTo>
                  <a:lnTo>
                    <a:pt x="1128" y="552"/>
                  </a:lnTo>
                  <a:lnTo>
                    <a:pt x="1122" y="560"/>
                  </a:lnTo>
                  <a:lnTo>
                    <a:pt x="1122" y="554"/>
                  </a:lnTo>
                  <a:lnTo>
                    <a:pt x="1124" y="552"/>
                  </a:lnTo>
                  <a:lnTo>
                    <a:pt x="1122" y="542"/>
                  </a:lnTo>
                  <a:lnTo>
                    <a:pt x="1112" y="542"/>
                  </a:lnTo>
                  <a:lnTo>
                    <a:pt x="1106" y="544"/>
                  </a:lnTo>
                  <a:lnTo>
                    <a:pt x="1104" y="546"/>
                  </a:lnTo>
                  <a:lnTo>
                    <a:pt x="1082" y="564"/>
                  </a:lnTo>
                  <a:lnTo>
                    <a:pt x="1082" y="558"/>
                  </a:lnTo>
                  <a:lnTo>
                    <a:pt x="1072" y="554"/>
                  </a:lnTo>
                  <a:lnTo>
                    <a:pt x="1072" y="552"/>
                  </a:lnTo>
                  <a:lnTo>
                    <a:pt x="1074" y="552"/>
                  </a:lnTo>
                  <a:lnTo>
                    <a:pt x="1084" y="556"/>
                  </a:lnTo>
                  <a:lnTo>
                    <a:pt x="1088" y="550"/>
                  </a:lnTo>
                  <a:lnTo>
                    <a:pt x="1092" y="548"/>
                  </a:lnTo>
                  <a:lnTo>
                    <a:pt x="1094" y="546"/>
                  </a:lnTo>
                  <a:lnTo>
                    <a:pt x="1106" y="542"/>
                  </a:lnTo>
                  <a:lnTo>
                    <a:pt x="1114" y="538"/>
                  </a:lnTo>
                  <a:lnTo>
                    <a:pt x="1118" y="538"/>
                  </a:lnTo>
                  <a:lnTo>
                    <a:pt x="1120" y="534"/>
                  </a:lnTo>
                  <a:lnTo>
                    <a:pt x="1120" y="532"/>
                  </a:lnTo>
                  <a:lnTo>
                    <a:pt x="1114" y="530"/>
                  </a:lnTo>
                  <a:lnTo>
                    <a:pt x="1114" y="528"/>
                  </a:lnTo>
                  <a:lnTo>
                    <a:pt x="1112" y="526"/>
                  </a:lnTo>
                  <a:lnTo>
                    <a:pt x="1108" y="530"/>
                  </a:lnTo>
                  <a:lnTo>
                    <a:pt x="1102" y="528"/>
                  </a:lnTo>
                  <a:lnTo>
                    <a:pt x="1100" y="526"/>
                  </a:lnTo>
                  <a:lnTo>
                    <a:pt x="1098" y="520"/>
                  </a:lnTo>
                  <a:lnTo>
                    <a:pt x="1096" y="522"/>
                  </a:lnTo>
                  <a:lnTo>
                    <a:pt x="1096" y="520"/>
                  </a:lnTo>
                  <a:lnTo>
                    <a:pt x="1090" y="526"/>
                  </a:lnTo>
                  <a:lnTo>
                    <a:pt x="1092" y="520"/>
                  </a:lnTo>
                  <a:lnTo>
                    <a:pt x="1090" y="518"/>
                  </a:lnTo>
                  <a:lnTo>
                    <a:pt x="1090" y="516"/>
                  </a:lnTo>
                  <a:lnTo>
                    <a:pt x="1086" y="518"/>
                  </a:lnTo>
                  <a:lnTo>
                    <a:pt x="1082" y="516"/>
                  </a:lnTo>
                  <a:lnTo>
                    <a:pt x="1080" y="518"/>
                  </a:lnTo>
                  <a:lnTo>
                    <a:pt x="1082" y="514"/>
                  </a:lnTo>
                  <a:lnTo>
                    <a:pt x="1080" y="510"/>
                  </a:lnTo>
                  <a:lnTo>
                    <a:pt x="1082" y="506"/>
                  </a:lnTo>
                  <a:lnTo>
                    <a:pt x="1078" y="508"/>
                  </a:lnTo>
                  <a:lnTo>
                    <a:pt x="1076" y="504"/>
                  </a:lnTo>
                  <a:lnTo>
                    <a:pt x="1068" y="504"/>
                  </a:lnTo>
                  <a:lnTo>
                    <a:pt x="1070" y="502"/>
                  </a:lnTo>
                  <a:lnTo>
                    <a:pt x="1068" y="496"/>
                  </a:lnTo>
                  <a:lnTo>
                    <a:pt x="1060" y="496"/>
                  </a:lnTo>
                  <a:lnTo>
                    <a:pt x="1060" y="494"/>
                  </a:lnTo>
                  <a:lnTo>
                    <a:pt x="1062" y="494"/>
                  </a:lnTo>
                  <a:lnTo>
                    <a:pt x="1058" y="490"/>
                  </a:lnTo>
                  <a:lnTo>
                    <a:pt x="1062" y="488"/>
                  </a:lnTo>
                  <a:lnTo>
                    <a:pt x="1062" y="486"/>
                  </a:lnTo>
                  <a:lnTo>
                    <a:pt x="1056" y="484"/>
                  </a:lnTo>
                  <a:lnTo>
                    <a:pt x="1054" y="482"/>
                  </a:lnTo>
                  <a:lnTo>
                    <a:pt x="1054" y="480"/>
                  </a:lnTo>
                  <a:lnTo>
                    <a:pt x="1062" y="484"/>
                  </a:lnTo>
                  <a:lnTo>
                    <a:pt x="1062" y="480"/>
                  </a:lnTo>
                  <a:lnTo>
                    <a:pt x="1066" y="476"/>
                  </a:lnTo>
                  <a:lnTo>
                    <a:pt x="1066" y="472"/>
                  </a:lnTo>
                  <a:lnTo>
                    <a:pt x="1060" y="470"/>
                  </a:lnTo>
                  <a:lnTo>
                    <a:pt x="1062" y="468"/>
                  </a:lnTo>
                  <a:lnTo>
                    <a:pt x="1060" y="466"/>
                  </a:lnTo>
                  <a:lnTo>
                    <a:pt x="1054" y="466"/>
                  </a:lnTo>
                  <a:lnTo>
                    <a:pt x="1060" y="462"/>
                  </a:lnTo>
                  <a:lnTo>
                    <a:pt x="1056" y="454"/>
                  </a:lnTo>
                  <a:lnTo>
                    <a:pt x="1052" y="454"/>
                  </a:lnTo>
                  <a:lnTo>
                    <a:pt x="1054" y="452"/>
                  </a:lnTo>
                  <a:lnTo>
                    <a:pt x="1052" y="448"/>
                  </a:lnTo>
                  <a:lnTo>
                    <a:pt x="1042" y="450"/>
                  </a:lnTo>
                  <a:lnTo>
                    <a:pt x="1050" y="446"/>
                  </a:lnTo>
                  <a:lnTo>
                    <a:pt x="1048" y="444"/>
                  </a:lnTo>
                  <a:lnTo>
                    <a:pt x="1052" y="442"/>
                  </a:lnTo>
                  <a:lnTo>
                    <a:pt x="1050" y="440"/>
                  </a:lnTo>
                  <a:lnTo>
                    <a:pt x="1038" y="438"/>
                  </a:lnTo>
                  <a:lnTo>
                    <a:pt x="1048" y="436"/>
                  </a:lnTo>
                  <a:lnTo>
                    <a:pt x="1046" y="434"/>
                  </a:lnTo>
                  <a:lnTo>
                    <a:pt x="1046" y="432"/>
                  </a:lnTo>
                  <a:lnTo>
                    <a:pt x="1042" y="432"/>
                  </a:lnTo>
                  <a:lnTo>
                    <a:pt x="1042" y="424"/>
                  </a:lnTo>
                  <a:lnTo>
                    <a:pt x="1028" y="426"/>
                  </a:lnTo>
                  <a:lnTo>
                    <a:pt x="1032" y="424"/>
                  </a:lnTo>
                  <a:lnTo>
                    <a:pt x="1038" y="424"/>
                  </a:lnTo>
                  <a:lnTo>
                    <a:pt x="1040" y="422"/>
                  </a:lnTo>
                  <a:lnTo>
                    <a:pt x="1040" y="420"/>
                  </a:lnTo>
                  <a:lnTo>
                    <a:pt x="1038" y="420"/>
                  </a:lnTo>
                  <a:lnTo>
                    <a:pt x="1038" y="416"/>
                  </a:lnTo>
                  <a:lnTo>
                    <a:pt x="1036" y="418"/>
                  </a:lnTo>
                  <a:lnTo>
                    <a:pt x="1032" y="416"/>
                  </a:lnTo>
                  <a:lnTo>
                    <a:pt x="1036" y="412"/>
                  </a:lnTo>
                  <a:lnTo>
                    <a:pt x="1030" y="412"/>
                  </a:lnTo>
                  <a:lnTo>
                    <a:pt x="1032" y="410"/>
                  </a:lnTo>
                  <a:lnTo>
                    <a:pt x="1028" y="408"/>
                  </a:lnTo>
                  <a:lnTo>
                    <a:pt x="1028" y="404"/>
                  </a:lnTo>
                  <a:lnTo>
                    <a:pt x="1026" y="404"/>
                  </a:lnTo>
                  <a:lnTo>
                    <a:pt x="1026" y="398"/>
                  </a:lnTo>
                  <a:lnTo>
                    <a:pt x="1026" y="396"/>
                  </a:lnTo>
                  <a:lnTo>
                    <a:pt x="1024" y="394"/>
                  </a:lnTo>
                  <a:lnTo>
                    <a:pt x="1026" y="394"/>
                  </a:lnTo>
                  <a:lnTo>
                    <a:pt x="1024" y="392"/>
                  </a:lnTo>
                  <a:lnTo>
                    <a:pt x="1020" y="392"/>
                  </a:lnTo>
                  <a:lnTo>
                    <a:pt x="1010" y="406"/>
                  </a:lnTo>
                  <a:lnTo>
                    <a:pt x="1016" y="414"/>
                  </a:lnTo>
                  <a:lnTo>
                    <a:pt x="1010" y="420"/>
                  </a:lnTo>
                  <a:lnTo>
                    <a:pt x="1008" y="418"/>
                  </a:lnTo>
                  <a:lnTo>
                    <a:pt x="1010" y="422"/>
                  </a:lnTo>
                  <a:lnTo>
                    <a:pt x="1010" y="426"/>
                  </a:lnTo>
                  <a:lnTo>
                    <a:pt x="1008" y="426"/>
                  </a:lnTo>
                  <a:lnTo>
                    <a:pt x="1006" y="428"/>
                  </a:lnTo>
                  <a:lnTo>
                    <a:pt x="1008" y="428"/>
                  </a:lnTo>
                  <a:lnTo>
                    <a:pt x="1006" y="430"/>
                  </a:lnTo>
                  <a:lnTo>
                    <a:pt x="1002" y="428"/>
                  </a:lnTo>
                  <a:lnTo>
                    <a:pt x="1008" y="434"/>
                  </a:lnTo>
                  <a:lnTo>
                    <a:pt x="1004" y="440"/>
                  </a:lnTo>
                  <a:lnTo>
                    <a:pt x="1006" y="436"/>
                  </a:lnTo>
                  <a:lnTo>
                    <a:pt x="1004" y="434"/>
                  </a:lnTo>
                  <a:lnTo>
                    <a:pt x="1000" y="430"/>
                  </a:lnTo>
                  <a:lnTo>
                    <a:pt x="996" y="438"/>
                  </a:lnTo>
                  <a:lnTo>
                    <a:pt x="984" y="446"/>
                  </a:lnTo>
                  <a:lnTo>
                    <a:pt x="982" y="450"/>
                  </a:lnTo>
                  <a:lnTo>
                    <a:pt x="980" y="440"/>
                  </a:lnTo>
                  <a:lnTo>
                    <a:pt x="978" y="442"/>
                  </a:lnTo>
                  <a:lnTo>
                    <a:pt x="980" y="436"/>
                  </a:lnTo>
                  <a:lnTo>
                    <a:pt x="974" y="450"/>
                  </a:lnTo>
                  <a:lnTo>
                    <a:pt x="974" y="448"/>
                  </a:lnTo>
                  <a:lnTo>
                    <a:pt x="976" y="440"/>
                  </a:lnTo>
                  <a:lnTo>
                    <a:pt x="972" y="430"/>
                  </a:lnTo>
                  <a:lnTo>
                    <a:pt x="960" y="430"/>
                  </a:lnTo>
                  <a:lnTo>
                    <a:pt x="954" y="436"/>
                  </a:lnTo>
                  <a:lnTo>
                    <a:pt x="948" y="432"/>
                  </a:lnTo>
                  <a:lnTo>
                    <a:pt x="952" y="432"/>
                  </a:lnTo>
                  <a:lnTo>
                    <a:pt x="952" y="426"/>
                  </a:lnTo>
                  <a:lnTo>
                    <a:pt x="954" y="426"/>
                  </a:lnTo>
                  <a:lnTo>
                    <a:pt x="956" y="430"/>
                  </a:lnTo>
                  <a:lnTo>
                    <a:pt x="962" y="426"/>
                  </a:lnTo>
                  <a:lnTo>
                    <a:pt x="962" y="422"/>
                  </a:lnTo>
                  <a:lnTo>
                    <a:pt x="958" y="422"/>
                  </a:lnTo>
                  <a:lnTo>
                    <a:pt x="962" y="418"/>
                  </a:lnTo>
                  <a:lnTo>
                    <a:pt x="956" y="418"/>
                  </a:lnTo>
                  <a:lnTo>
                    <a:pt x="960" y="410"/>
                  </a:lnTo>
                  <a:lnTo>
                    <a:pt x="958" y="406"/>
                  </a:lnTo>
                  <a:lnTo>
                    <a:pt x="952" y="402"/>
                  </a:lnTo>
                  <a:lnTo>
                    <a:pt x="954" y="400"/>
                  </a:lnTo>
                  <a:lnTo>
                    <a:pt x="960" y="398"/>
                  </a:lnTo>
                  <a:lnTo>
                    <a:pt x="956" y="390"/>
                  </a:lnTo>
                  <a:lnTo>
                    <a:pt x="956" y="382"/>
                  </a:lnTo>
                  <a:lnTo>
                    <a:pt x="960" y="376"/>
                  </a:lnTo>
                  <a:lnTo>
                    <a:pt x="956" y="372"/>
                  </a:lnTo>
                  <a:lnTo>
                    <a:pt x="954" y="372"/>
                  </a:lnTo>
                  <a:lnTo>
                    <a:pt x="954" y="374"/>
                  </a:lnTo>
                  <a:lnTo>
                    <a:pt x="950" y="376"/>
                  </a:lnTo>
                  <a:lnTo>
                    <a:pt x="948" y="370"/>
                  </a:lnTo>
                  <a:lnTo>
                    <a:pt x="938" y="372"/>
                  </a:lnTo>
                  <a:lnTo>
                    <a:pt x="936" y="368"/>
                  </a:lnTo>
                  <a:lnTo>
                    <a:pt x="930" y="368"/>
                  </a:lnTo>
                  <a:lnTo>
                    <a:pt x="930" y="366"/>
                  </a:lnTo>
                  <a:lnTo>
                    <a:pt x="926" y="364"/>
                  </a:lnTo>
                  <a:lnTo>
                    <a:pt x="926" y="360"/>
                  </a:lnTo>
                  <a:lnTo>
                    <a:pt x="930" y="356"/>
                  </a:lnTo>
                  <a:lnTo>
                    <a:pt x="926" y="354"/>
                  </a:lnTo>
                  <a:lnTo>
                    <a:pt x="922" y="358"/>
                  </a:lnTo>
                  <a:lnTo>
                    <a:pt x="920" y="356"/>
                  </a:lnTo>
                  <a:lnTo>
                    <a:pt x="924" y="354"/>
                  </a:lnTo>
                  <a:lnTo>
                    <a:pt x="920" y="350"/>
                  </a:lnTo>
                  <a:lnTo>
                    <a:pt x="920" y="346"/>
                  </a:lnTo>
                  <a:lnTo>
                    <a:pt x="916" y="346"/>
                  </a:lnTo>
                  <a:lnTo>
                    <a:pt x="916" y="350"/>
                  </a:lnTo>
                  <a:lnTo>
                    <a:pt x="914" y="350"/>
                  </a:lnTo>
                  <a:lnTo>
                    <a:pt x="916" y="344"/>
                  </a:lnTo>
                  <a:lnTo>
                    <a:pt x="916" y="340"/>
                  </a:lnTo>
                  <a:lnTo>
                    <a:pt x="900" y="332"/>
                  </a:lnTo>
                  <a:lnTo>
                    <a:pt x="888" y="336"/>
                  </a:lnTo>
                  <a:lnTo>
                    <a:pt x="888" y="340"/>
                  </a:lnTo>
                  <a:lnTo>
                    <a:pt x="882" y="340"/>
                  </a:lnTo>
                  <a:lnTo>
                    <a:pt x="884" y="338"/>
                  </a:lnTo>
                  <a:lnTo>
                    <a:pt x="882" y="336"/>
                  </a:lnTo>
                  <a:lnTo>
                    <a:pt x="876" y="338"/>
                  </a:lnTo>
                  <a:lnTo>
                    <a:pt x="876" y="336"/>
                  </a:lnTo>
                  <a:lnTo>
                    <a:pt x="866" y="332"/>
                  </a:lnTo>
                  <a:lnTo>
                    <a:pt x="850" y="330"/>
                  </a:lnTo>
                  <a:lnTo>
                    <a:pt x="850" y="328"/>
                  </a:lnTo>
                  <a:lnTo>
                    <a:pt x="840" y="338"/>
                  </a:lnTo>
                  <a:lnTo>
                    <a:pt x="840" y="346"/>
                  </a:lnTo>
                  <a:lnTo>
                    <a:pt x="842" y="350"/>
                  </a:lnTo>
                  <a:lnTo>
                    <a:pt x="848" y="354"/>
                  </a:lnTo>
                  <a:lnTo>
                    <a:pt x="852" y="352"/>
                  </a:lnTo>
                  <a:lnTo>
                    <a:pt x="850" y="356"/>
                  </a:lnTo>
                  <a:lnTo>
                    <a:pt x="846" y="362"/>
                  </a:lnTo>
                  <a:lnTo>
                    <a:pt x="846" y="364"/>
                  </a:lnTo>
                  <a:lnTo>
                    <a:pt x="842" y="374"/>
                  </a:lnTo>
                  <a:lnTo>
                    <a:pt x="842" y="378"/>
                  </a:lnTo>
                  <a:lnTo>
                    <a:pt x="844" y="380"/>
                  </a:lnTo>
                  <a:lnTo>
                    <a:pt x="850" y="380"/>
                  </a:lnTo>
                  <a:lnTo>
                    <a:pt x="846" y="382"/>
                  </a:lnTo>
                  <a:lnTo>
                    <a:pt x="848" y="384"/>
                  </a:lnTo>
                  <a:lnTo>
                    <a:pt x="846" y="388"/>
                  </a:lnTo>
                  <a:lnTo>
                    <a:pt x="850" y="396"/>
                  </a:lnTo>
                  <a:lnTo>
                    <a:pt x="850" y="398"/>
                  </a:lnTo>
                  <a:lnTo>
                    <a:pt x="848" y="398"/>
                  </a:lnTo>
                  <a:lnTo>
                    <a:pt x="848" y="400"/>
                  </a:lnTo>
                  <a:lnTo>
                    <a:pt x="854" y="400"/>
                  </a:lnTo>
                  <a:lnTo>
                    <a:pt x="852" y="404"/>
                  </a:lnTo>
                  <a:lnTo>
                    <a:pt x="852" y="408"/>
                  </a:lnTo>
                  <a:lnTo>
                    <a:pt x="856" y="410"/>
                  </a:lnTo>
                  <a:lnTo>
                    <a:pt x="852" y="412"/>
                  </a:lnTo>
                  <a:lnTo>
                    <a:pt x="848" y="410"/>
                  </a:lnTo>
                  <a:lnTo>
                    <a:pt x="846" y="412"/>
                  </a:lnTo>
                  <a:lnTo>
                    <a:pt x="848" y="420"/>
                  </a:lnTo>
                  <a:lnTo>
                    <a:pt x="834" y="424"/>
                  </a:lnTo>
                  <a:lnTo>
                    <a:pt x="834" y="430"/>
                  </a:lnTo>
                  <a:lnTo>
                    <a:pt x="834" y="432"/>
                  </a:lnTo>
                  <a:lnTo>
                    <a:pt x="844" y="442"/>
                  </a:lnTo>
                  <a:lnTo>
                    <a:pt x="850" y="444"/>
                  </a:lnTo>
                  <a:lnTo>
                    <a:pt x="860" y="478"/>
                  </a:lnTo>
                  <a:lnTo>
                    <a:pt x="860" y="494"/>
                  </a:lnTo>
                  <a:lnTo>
                    <a:pt x="864" y="488"/>
                  </a:lnTo>
                  <a:lnTo>
                    <a:pt x="866" y="494"/>
                  </a:lnTo>
                  <a:lnTo>
                    <a:pt x="868" y="496"/>
                  </a:lnTo>
                  <a:lnTo>
                    <a:pt x="864" y="498"/>
                  </a:lnTo>
                  <a:lnTo>
                    <a:pt x="860" y="498"/>
                  </a:lnTo>
                  <a:lnTo>
                    <a:pt x="850" y="514"/>
                  </a:lnTo>
                  <a:lnTo>
                    <a:pt x="846" y="520"/>
                  </a:lnTo>
                  <a:lnTo>
                    <a:pt x="822" y="534"/>
                  </a:lnTo>
                  <a:lnTo>
                    <a:pt x="826" y="538"/>
                  </a:lnTo>
                  <a:lnTo>
                    <a:pt x="832" y="548"/>
                  </a:lnTo>
                  <a:lnTo>
                    <a:pt x="834" y="574"/>
                  </a:lnTo>
                  <a:lnTo>
                    <a:pt x="834" y="574"/>
                  </a:lnTo>
                  <a:lnTo>
                    <a:pt x="834" y="576"/>
                  </a:lnTo>
                  <a:lnTo>
                    <a:pt x="834" y="580"/>
                  </a:lnTo>
                  <a:lnTo>
                    <a:pt x="840" y="586"/>
                  </a:lnTo>
                  <a:lnTo>
                    <a:pt x="846" y="586"/>
                  </a:lnTo>
                  <a:lnTo>
                    <a:pt x="844" y="588"/>
                  </a:lnTo>
                  <a:lnTo>
                    <a:pt x="840" y="588"/>
                  </a:lnTo>
                  <a:lnTo>
                    <a:pt x="834" y="596"/>
                  </a:lnTo>
                  <a:lnTo>
                    <a:pt x="830" y="596"/>
                  </a:lnTo>
                  <a:lnTo>
                    <a:pt x="836" y="602"/>
                  </a:lnTo>
                  <a:lnTo>
                    <a:pt x="834" y="606"/>
                  </a:lnTo>
                  <a:lnTo>
                    <a:pt x="832" y="608"/>
                  </a:lnTo>
                  <a:lnTo>
                    <a:pt x="832" y="608"/>
                  </a:lnTo>
                  <a:lnTo>
                    <a:pt x="830" y="604"/>
                  </a:lnTo>
                  <a:lnTo>
                    <a:pt x="828" y="600"/>
                  </a:lnTo>
                  <a:lnTo>
                    <a:pt x="824" y="600"/>
                  </a:lnTo>
                  <a:lnTo>
                    <a:pt x="822" y="604"/>
                  </a:lnTo>
                  <a:lnTo>
                    <a:pt x="822" y="616"/>
                  </a:lnTo>
                  <a:lnTo>
                    <a:pt x="822" y="616"/>
                  </a:lnTo>
                  <a:lnTo>
                    <a:pt x="824" y="618"/>
                  </a:lnTo>
                  <a:lnTo>
                    <a:pt x="820" y="612"/>
                  </a:lnTo>
                  <a:lnTo>
                    <a:pt x="812" y="606"/>
                  </a:lnTo>
                  <a:lnTo>
                    <a:pt x="804" y="612"/>
                  </a:lnTo>
                  <a:lnTo>
                    <a:pt x="810" y="604"/>
                  </a:lnTo>
                  <a:lnTo>
                    <a:pt x="808" y="598"/>
                  </a:lnTo>
                  <a:lnTo>
                    <a:pt x="800" y="590"/>
                  </a:lnTo>
                  <a:lnTo>
                    <a:pt x="788" y="590"/>
                  </a:lnTo>
                  <a:lnTo>
                    <a:pt x="798" y="586"/>
                  </a:lnTo>
                  <a:lnTo>
                    <a:pt x="786" y="570"/>
                  </a:lnTo>
                  <a:lnTo>
                    <a:pt x="786" y="566"/>
                  </a:lnTo>
                  <a:lnTo>
                    <a:pt x="788" y="564"/>
                  </a:lnTo>
                  <a:lnTo>
                    <a:pt x="788" y="550"/>
                  </a:lnTo>
                  <a:lnTo>
                    <a:pt x="784" y="544"/>
                  </a:lnTo>
                  <a:lnTo>
                    <a:pt x="786" y="528"/>
                  </a:lnTo>
                  <a:lnTo>
                    <a:pt x="786" y="522"/>
                  </a:lnTo>
                  <a:lnTo>
                    <a:pt x="784" y="522"/>
                  </a:lnTo>
                  <a:lnTo>
                    <a:pt x="774" y="518"/>
                  </a:lnTo>
                  <a:lnTo>
                    <a:pt x="746" y="518"/>
                  </a:lnTo>
                  <a:lnTo>
                    <a:pt x="742" y="528"/>
                  </a:lnTo>
                  <a:lnTo>
                    <a:pt x="746" y="516"/>
                  </a:lnTo>
                  <a:lnTo>
                    <a:pt x="738" y="510"/>
                  </a:lnTo>
                  <a:lnTo>
                    <a:pt x="724" y="504"/>
                  </a:lnTo>
                  <a:lnTo>
                    <a:pt x="716" y="502"/>
                  </a:lnTo>
                  <a:lnTo>
                    <a:pt x="714" y="502"/>
                  </a:lnTo>
                  <a:lnTo>
                    <a:pt x="708" y="490"/>
                  </a:lnTo>
                  <a:lnTo>
                    <a:pt x="696" y="482"/>
                  </a:lnTo>
                  <a:lnTo>
                    <a:pt x="690" y="482"/>
                  </a:lnTo>
                  <a:lnTo>
                    <a:pt x="680" y="476"/>
                  </a:lnTo>
                  <a:lnTo>
                    <a:pt x="674" y="472"/>
                  </a:lnTo>
                  <a:lnTo>
                    <a:pt x="668" y="470"/>
                  </a:lnTo>
                  <a:lnTo>
                    <a:pt x="652" y="478"/>
                  </a:lnTo>
                  <a:lnTo>
                    <a:pt x="652" y="476"/>
                  </a:lnTo>
                  <a:lnTo>
                    <a:pt x="646" y="480"/>
                  </a:lnTo>
                  <a:lnTo>
                    <a:pt x="650" y="474"/>
                  </a:lnTo>
                  <a:lnTo>
                    <a:pt x="650" y="466"/>
                  </a:lnTo>
                  <a:lnTo>
                    <a:pt x="646" y="460"/>
                  </a:lnTo>
                  <a:lnTo>
                    <a:pt x="646" y="452"/>
                  </a:lnTo>
                  <a:lnTo>
                    <a:pt x="642" y="442"/>
                  </a:lnTo>
                  <a:lnTo>
                    <a:pt x="640" y="434"/>
                  </a:lnTo>
                  <a:lnTo>
                    <a:pt x="628" y="432"/>
                  </a:lnTo>
                  <a:lnTo>
                    <a:pt x="626" y="438"/>
                  </a:lnTo>
                  <a:lnTo>
                    <a:pt x="624" y="432"/>
                  </a:lnTo>
                  <a:lnTo>
                    <a:pt x="624" y="432"/>
                  </a:lnTo>
                  <a:lnTo>
                    <a:pt x="620" y="426"/>
                  </a:lnTo>
                  <a:lnTo>
                    <a:pt x="616" y="426"/>
                  </a:lnTo>
                  <a:lnTo>
                    <a:pt x="620" y="422"/>
                  </a:lnTo>
                  <a:lnTo>
                    <a:pt x="620" y="400"/>
                  </a:lnTo>
                  <a:lnTo>
                    <a:pt x="620" y="386"/>
                  </a:lnTo>
                  <a:lnTo>
                    <a:pt x="622" y="386"/>
                  </a:lnTo>
                  <a:lnTo>
                    <a:pt x="624" y="376"/>
                  </a:lnTo>
                  <a:lnTo>
                    <a:pt x="626" y="376"/>
                  </a:lnTo>
                  <a:lnTo>
                    <a:pt x="628" y="368"/>
                  </a:lnTo>
                  <a:lnTo>
                    <a:pt x="622" y="362"/>
                  </a:lnTo>
                  <a:lnTo>
                    <a:pt x="630" y="360"/>
                  </a:lnTo>
                  <a:lnTo>
                    <a:pt x="636" y="356"/>
                  </a:lnTo>
                  <a:lnTo>
                    <a:pt x="638" y="350"/>
                  </a:lnTo>
                  <a:lnTo>
                    <a:pt x="636" y="348"/>
                  </a:lnTo>
                  <a:lnTo>
                    <a:pt x="640" y="348"/>
                  </a:lnTo>
                  <a:lnTo>
                    <a:pt x="644" y="340"/>
                  </a:lnTo>
                  <a:lnTo>
                    <a:pt x="644" y="338"/>
                  </a:lnTo>
                  <a:lnTo>
                    <a:pt x="648" y="344"/>
                  </a:lnTo>
                  <a:lnTo>
                    <a:pt x="648" y="336"/>
                  </a:lnTo>
                  <a:lnTo>
                    <a:pt x="648" y="328"/>
                  </a:lnTo>
                  <a:lnTo>
                    <a:pt x="656" y="328"/>
                  </a:lnTo>
                  <a:lnTo>
                    <a:pt x="652" y="326"/>
                  </a:lnTo>
                  <a:lnTo>
                    <a:pt x="650" y="322"/>
                  </a:lnTo>
                  <a:lnTo>
                    <a:pt x="650" y="320"/>
                  </a:lnTo>
                  <a:lnTo>
                    <a:pt x="664" y="322"/>
                  </a:lnTo>
                  <a:lnTo>
                    <a:pt x="674" y="318"/>
                  </a:lnTo>
                  <a:lnTo>
                    <a:pt x="676" y="316"/>
                  </a:lnTo>
                  <a:lnTo>
                    <a:pt x="674" y="308"/>
                  </a:lnTo>
                  <a:lnTo>
                    <a:pt x="672" y="302"/>
                  </a:lnTo>
                  <a:lnTo>
                    <a:pt x="670" y="302"/>
                  </a:lnTo>
                  <a:lnTo>
                    <a:pt x="660" y="294"/>
                  </a:lnTo>
                  <a:lnTo>
                    <a:pt x="654" y="298"/>
                  </a:lnTo>
                  <a:lnTo>
                    <a:pt x="656" y="294"/>
                  </a:lnTo>
                  <a:lnTo>
                    <a:pt x="650" y="292"/>
                  </a:lnTo>
                  <a:lnTo>
                    <a:pt x="650" y="294"/>
                  </a:lnTo>
                  <a:lnTo>
                    <a:pt x="648" y="292"/>
                  </a:lnTo>
                  <a:lnTo>
                    <a:pt x="640" y="288"/>
                  </a:lnTo>
                  <a:lnTo>
                    <a:pt x="640" y="290"/>
                  </a:lnTo>
                  <a:lnTo>
                    <a:pt x="638" y="290"/>
                  </a:lnTo>
                  <a:lnTo>
                    <a:pt x="636" y="288"/>
                  </a:lnTo>
                  <a:lnTo>
                    <a:pt x="638" y="284"/>
                  </a:lnTo>
                  <a:lnTo>
                    <a:pt x="654" y="292"/>
                  </a:lnTo>
                  <a:lnTo>
                    <a:pt x="664" y="290"/>
                  </a:lnTo>
                  <a:lnTo>
                    <a:pt x="664" y="294"/>
                  </a:lnTo>
                  <a:lnTo>
                    <a:pt x="676" y="302"/>
                  </a:lnTo>
                  <a:lnTo>
                    <a:pt x="682" y="296"/>
                  </a:lnTo>
                  <a:lnTo>
                    <a:pt x="684" y="290"/>
                  </a:lnTo>
                  <a:lnTo>
                    <a:pt x="682" y="290"/>
                  </a:lnTo>
                  <a:lnTo>
                    <a:pt x="684" y="286"/>
                  </a:lnTo>
                  <a:lnTo>
                    <a:pt x="686" y="288"/>
                  </a:lnTo>
                  <a:lnTo>
                    <a:pt x="686" y="280"/>
                  </a:lnTo>
                  <a:lnTo>
                    <a:pt x="696" y="286"/>
                  </a:lnTo>
                  <a:lnTo>
                    <a:pt x="696" y="284"/>
                  </a:lnTo>
                  <a:lnTo>
                    <a:pt x="702" y="286"/>
                  </a:lnTo>
                  <a:lnTo>
                    <a:pt x="710" y="280"/>
                  </a:lnTo>
                  <a:lnTo>
                    <a:pt x="712" y="274"/>
                  </a:lnTo>
                  <a:lnTo>
                    <a:pt x="712" y="270"/>
                  </a:lnTo>
                  <a:lnTo>
                    <a:pt x="716" y="268"/>
                  </a:lnTo>
                  <a:lnTo>
                    <a:pt x="724" y="256"/>
                  </a:lnTo>
                  <a:lnTo>
                    <a:pt x="726" y="248"/>
                  </a:lnTo>
                  <a:lnTo>
                    <a:pt x="696" y="244"/>
                  </a:lnTo>
                  <a:lnTo>
                    <a:pt x="686" y="230"/>
                  </a:lnTo>
                  <a:lnTo>
                    <a:pt x="682" y="228"/>
                  </a:lnTo>
                  <a:lnTo>
                    <a:pt x="682" y="226"/>
                  </a:lnTo>
                  <a:lnTo>
                    <a:pt x="690" y="226"/>
                  </a:lnTo>
                  <a:lnTo>
                    <a:pt x="700" y="232"/>
                  </a:lnTo>
                  <a:lnTo>
                    <a:pt x="710" y="244"/>
                  </a:lnTo>
                  <a:lnTo>
                    <a:pt x="722" y="242"/>
                  </a:lnTo>
                  <a:lnTo>
                    <a:pt x="736" y="220"/>
                  </a:lnTo>
                  <a:lnTo>
                    <a:pt x="738" y="216"/>
                  </a:lnTo>
                  <a:lnTo>
                    <a:pt x="736" y="214"/>
                  </a:lnTo>
                  <a:lnTo>
                    <a:pt x="728" y="210"/>
                  </a:lnTo>
                  <a:lnTo>
                    <a:pt x="728" y="208"/>
                  </a:lnTo>
                  <a:lnTo>
                    <a:pt x="730" y="204"/>
                  </a:lnTo>
                  <a:lnTo>
                    <a:pt x="740" y="206"/>
                  </a:lnTo>
                  <a:lnTo>
                    <a:pt x="746" y="204"/>
                  </a:lnTo>
                  <a:lnTo>
                    <a:pt x="748" y="214"/>
                  </a:lnTo>
                  <a:lnTo>
                    <a:pt x="758" y="216"/>
                  </a:lnTo>
                  <a:lnTo>
                    <a:pt x="758" y="210"/>
                  </a:lnTo>
                  <a:lnTo>
                    <a:pt x="758" y="210"/>
                  </a:lnTo>
                  <a:lnTo>
                    <a:pt x="768" y="216"/>
                  </a:lnTo>
                  <a:lnTo>
                    <a:pt x="766" y="208"/>
                  </a:lnTo>
                  <a:lnTo>
                    <a:pt x="762" y="204"/>
                  </a:lnTo>
                  <a:lnTo>
                    <a:pt x="762" y="200"/>
                  </a:lnTo>
                  <a:lnTo>
                    <a:pt x="764" y="198"/>
                  </a:lnTo>
                  <a:lnTo>
                    <a:pt x="774" y="210"/>
                  </a:lnTo>
                  <a:lnTo>
                    <a:pt x="778" y="204"/>
                  </a:lnTo>
                  <a:lnTo>
                    <a:pt x="782" y="202"/>
                  </a:lnTo>
                  <a:lnTo>
                    <a:pt x="794" y="188"/>
                  </a:lnTo>
                  <a:lnTo>
                    <a:pt x="798" y="186"/>
                  </a:lnTo>
                  <a:lnTo>
                    <a:pt x="800" y="182"/>
                  </a:lnTo>
                  <a:lnTo>
                    <a:pt x="798" y="176"/>
                  </a:lnTo>
                  <a:lnTo>
                    <a:pt x="800" y="172"/>
                  </a:lnTo>
                  <a:lnTo>
                    <a:pt x="790" y="158"/>
                  </a:lnTo>
                  <a:lnTo>
                    <a:pt x="792" y="146"/>
                  </a:lnTo>
                  <a:lnTo>
                    <a:pt x="786" y="148"/>
                  </a:lnTo>
                  <a:lnTo>
                    <a:pt x="786" y="144"/>
                  </a:lnTo>
                  <a:lnTo>
                    <a:pt x="786" y="144"/>
                  </a:lnTo>
                  <a:lnTo>
                    <a:pt x="786" y="142"/>
                  </a:lnTo>
                  <a:lnTo>
                    <a:pt x="784" y="138"/>
                  </a:lnTo>
                  <a:lnTo>
                    <a:pt x="784" y="136"/>
                  </a:lnTo>
                  <a:lnTo>
                    <a:pt x="790" y="134"/>
                  </a:lnTo>
                  <a:lnTo>
                    <a:pt x="792" y="140"/>
                  </a:lnTo>
                  <a:lnTo>
                    <a:pt x="800" y="130"/>
                  </a:lnTo>
                  <a:lnTo>
                    <a:pt x="800" y="124"/>
                  </a:lnTo>
                  <a:lnTo>
                    <a:pt x="792" y="122"/>
                  </a:lnTo>
                  <a:lnTo>
                    <a:pt x="800" y="114"/>
                  </a:lnTo>
                  <a:lnTo>
                    <a:pt x="794" y="108"/>
                  </a:lnTo>
                  <a:lnTo>
                    <a:pt x="786" y="108"/>
                  </a:lnTo>
                  <a:lnTo>
                    <a:pt x="788" y="108"/>
                  </a:lnTo>
                  <a:lnTo>
                    <a:pt x="786" y="104"/>
                  </a:lnTo>
                  <a:lnTo>
                    <a:pt x="782" y="100"/>
                  </a:lnTo>
                  <a:lnTo>
                    <a:pt x="784" y="100"/>
                  </a:lnTo>
                  <a:lnTo>
                    <a:pt x="782" y="90"/>
                  </a:lnTo>
                  <a:lnTo>
                    <a:pt x="770" y="92"/>
                  </a:lnTo>
                  <a:lnTo>
                    <a:pt x="756" y="86"/>
                  </a:lnTo>
                  <a:lnTo>
                    <a:pt x="744" y="86"/>
                  </a:lnTo>
                  <a:lnTo>
                    <a:pt x="744" y="92"/>
                  </a:lnTo>
                  <a:lnTo>
                    <a:pt x="746" y="102"/>
                  </a:lnTo>
                  <a:lnTo>
                    <a:pt x="744" y="106"/>
                  </a:lnTo>
                  <a:lnTo>
                    <a:pt x="748" y="112"/>
                  </a:lnTo>
                  <a:lnTo>
                    <a:pt x="754" y="116"/>
                  </a:lnTo>
                  <a:lnTo>
                    <a:pt x="754" y="118"/>
                  </a:lnTo>
                  <a:lnTo>
                    <a:pt x="750" y="118"/>
                  </a:lnTo>
                  <a:lnTo>
                    <a:pt x="748" y="122"/>
                  </a:lnTo>
                  <a:lnTo>
                    <a:pt x="754" y="126"/>
                  </a:lnTo>
                  <a:lnTo>
                    <a:pt x="746" y="126"/>
                  </a:lnTo>
                  <a:lnTo>
                    <a:pt x="740" y="130"/>
                  </a:lnTo>
                  <a:lnTo>
                    <a:pt x="740" y="142"/>
                  </a:lnTo>
                  <a:lnTo>
                    <a:pt x="736" y="154"/>
                  </a:lnTo>
                  <a:lnTo>
                    <a:pt x="730" y="164"/>
                  </a:lnTo>
                  <a:lnTo>
                    <a:pt x="728" y="174"/>
                  </a:lnTo>
                  <a:lnTo>
                    <a:pt x="722" y="174"/>
                  </a:lnTo>
                  <a:lnTo>
                    <a:pt x="722" y="180"/>
                  </a:lnTo>
                  <a:lnTo>
                    <a:pt x="720" y="180"/>
                  </a:lnTo>
                  <a:lnTo>
                    <a:pt x="704" y="156"/>
                  </a:lnTo>
                  <a:lnTo>
                    <a:pt x="706" y="150"/>
                  </a:lnTo>
                  <a:lnTo>
                    <a:pt x="704" y="144"/>
                  </a:lnTo>
                  <a:lnTo>
                    <a:pt x="706" y="140"/>
                  </a:lnTo>
                  <a:lnTo>
                    <a:pt x="708" y="144"/>
                  </a:lnTo>
                  <a:lnTo>
                    <a:pt x="712" y="144"/>
                  </a:lnTo>
                  <a:lnTo>
                    <a:pt x="708" y="122"/>
                  </a:lnTo>
                  <a:lnTo>
                    <a:pt x="700" y="116"/>
                  </a:lnTo>
                  <a:lnTo>
                    <a:pt x="696" y="108"/>
                  </a:lnTo>
                  <a:lnTo>
                    <a:pt x="690" y="108"/>
                  </a:lnTo>
                  <a:lnTo>
                    <a:pt x="686" y="116"/>
                  </a:lnTo>
                  <a:lnTo>
                    <a:pt x="686" y="128"/>
                  </a:lnTo>
                  <a:lnTo>
                    <a:pt x="684" y="128"/>
                  </a:lnTo>
                  <a:lnTo>
                    <a:pt x="684" y="136"/>
                  </a:lnTo>
                  <a:lnTo>
                    <a:pt x="682" y="140"/>
                  </a:lnTo>
                  <a:lnTo>
                    <a:pt x="678" y="142"/>
                  </a:lnTo>
                  <a:lnTo>
                    <a:pt x="676" y="134"/>
                  </a:lnTo>
                  <a:lnTo>
                    <a:pt x="678" y="124"/>
                  </a:lnTo>
                  <a:lnTo>
                    <a:pt x="672" y="114"/>
                  </a:lnTo>
                  <a:lnTo>
                    <a:pt x="664" y="104"/>
                  </a:lnTo>
                  <a:lnTo>
                    <a:pt x="670" y="106"/>
                  </a:lnTo>
                  <a:lnTo>
                    <a:pt x="672" y="102"/>
                  </a:lnTo>
                  <a:lnTo>
                    <a:pt x="672" y="98"/>
                  </a:lnTo>
                  <a:lnTo>
                    <a:pt x="670" y="100"/>
                  </a:lnTo>
                  <a:lnTo>
                    <a:pt x="664" y="98"/>
                  </a:lnTo>
                  <a:lnTo>
                    <a:pt x="666" y="94"/>
                  </a:lnTo>
                  <a:lnTo>
                    <a:pt x="658" y="98"/>
                  </a:lnTo>
                  <a:lnTo>
                    <a:pt x="652" y="92"/>
                  </a:lnTo>
                  <a:lnTo>
                    <a:pt x="648" y="92"/>
                  </a:lnTo>
                  <a:lnTo>
                    <a:pt x="646" y="90"/>
                  </a:lnTo>
                  <a:lnTo>
                    <a:pt x="650" y="86"/>
                  </a:lnTo>
                  <a:lnTo>
                    <a:pt x="656" y="80"/>
                  </a:lnTo>
                  <a:lnTo>
                    <a:pt x="650" y="76"/>
                  </a:lnTo>
                  <a:lnTo>
                    <a:pt x="650" y="72"/>
                  </a:lnTo>
                  <a:lnTo>
                    <a:pt x="662" y="74"/>
                  </a:lnTo>
                  <a:lnTo>
                    <a:pt x="658" y="66"/>
                  </a:lnTo>
                  <a:lnTo>
                    <a:pt x="656" y="68"/>
                  </a:lnTo>
                  <a:lnTo>
                    <a:pt x="652" y="54"/>
                  </a:lnTo>
                  <a:lnTo>
                    <a:pt x="646" y="52"/>
                  </a:lnTo>
                  <a:lnTo>
                    <a:pt x="646" y="48"/>
                  </a:lnTo>
                  <a:lnTo>
                    <a:pt x="644" y="48"/>
                  </a:lnTo>
                  <a:lnTo>
                    <a:pt x="644" y="34"/>
                  </a:lnTo>
                  <a:lnTo>
                    <a:pt x="642" y="26"/>
                  </a:lnTo>
                  <a:lnTo>
                    <a:pt x="634" y="16"/>
                  </a:lnTo>
                  <a:lnTo>
                    <a:pt x="632" y="14"/>
                  </a:lnTo>
                  <a:lnTo>
                    <a:pt x="634" y="8"/>
                  </a:lnTo>
                  <a:lnTo>
                    <a:pt x="630" y="10"/>
                  </a:lnTo>
                  <a:lnTo>
                    <a:pt x="628" y="6"/>
                  </a:lnTo>
                  <a:lnTo>
                    <a:pt x="624" y="10"/>
                  </a:lnTo>
                  <a:lnTo>
                    <a:pt x="624" y="6"/>
                  </a:lnTo>
                  <a:lnTo>
                    <a:pt x="622" y="6"/>
                  </a:lnTo>
                  <a:lnTo>
                    <a:pt x="624" y="2"/>
                  </a:lnTo>
                  <a:lnTo>
                    <a:pt x="614" y="0"/>
                  </a:lnTo>
                  <a:lnTo>
                    <a:pt x="606" y="16"/>
                  </a:lnTo>
                  <a:lnTo>
                    <a:pt x="610" y="20"/>
                  </a:lnTo>
                  <a:lnTo>
                    <a:pt x="608" y="28"/>
                  </a:lnTo>
                  <a:lnTo>
                    <a:pt x="604" y="24"/>
                  </a:lnTo>
                  <a:lnTo>
                    <a:pt x="598" y="28"/>
                  </a:lnTo>
                  <a:lnTo>
                    <a:pt x="600" y="36"/>
                  </a:lnTo>
                  <a:lnTo>
                    <a:pt x="598" y="46"/>
                  </a:lnTo>
                  <a:lnTo>
                    <a:pt x="602" y="54"/>
                  </a:lnTo>
                  <a:lnTo>
                    <a:pt x="602" y="52"/>
                  </a:lnTo>
                  <a:lnTo>
                    <a:pt x="602" y="58"/>
                  </a:lnTo>
                  <a:lnTo>
                    <a:pt x="600" y="56"/>
                  </a:lnTo>
                  <a:lnTo>
                    <a:pt x="596" y="64"/>
                  </a:lnTo>
                  <a:lnTo>
                    <a:pt x="596" y="76"/>
                  </a:lnTo>
                  <a:lnTo>
                    <a:pt x="602" y="82"/>
                  </a:lnTo>
                  <a:lnTo>
                    <a:pt x="602" y="84"/>
                  </a:lnTo>
                  <a:lnTo>
                    <a:pt x="602" y="86"/>
                  </a:lnTo>
                  <a:lnTo>
                    <a:pt x="612" y="88"/>
                  </a:lnTo>
                  <a:lnTo>
                    <a:pt x="612" y="92"/>
                  </a:lnTo>
                  <a:lnTo>
                    <a:pt x="618" y="96"/>
                  </a:lnTo>
                  <a:lnTo>
                    <a:pt x="620" y="92"/>
                  </a:lnTo>
                  <a:lnTo>
                    <a:pt x="624" y="100"/>
                  </a:lnTo>
                  <a:lnTo>
                    <a:pt x="634" y="98"/>
                  </a:lnTo>
                  <a:lnTo>
                    <a:pt x="634" y="104"/>
                  </a:lnTo>
                  <a:lnTo>
                    <a:pt x="634" y="108"/>
                  </a:lnTo>
                  <a:lnTo>
                    <a:pt x="630" y="108"/>
                  </a:lnTo>
                  <a:lnTo>
                    <a:pt x="632" y="102"/>
                  </a:lnTo>
                  <a:lnTo>
                    <a:pt x="628" y="104"/>
                  </a:lnTo>
                  <a:lnTo>
                    <a:pt x="624" y="112"/>
                  </a:lnTo>
                  <a:lnTo>
                    <a:pt x="626" y="114"/>
                  </a:lnTo>
                  <a:lnTo>
                    <a:pt x="624" y="120"/>
                  </a:lnTo>
                  <a:lnTo>
                    <a:pt x="622" y="120"/>
                  </a:lnTo>
                  <a:lnTo>
                    <a:pt x="620" y="126"/>
                  </a:lnTo>
                  <a:lnTo>
                    <a:pt x="628" y="126"/>
                  </a:lnTo>
                  <a:lnTo>
                    <a:pt x="632" y="120"/>
                  </a:lnTo>
                  <a:lnTo>
                    <a:pt x="628" y="122"/>
                  </a:lnTo>
                  <a:lnTo>
                    <a:pt x="630" y="116"/>
                  </a:lnTo>
                  <a:lnTo>
                    <a:pt x="632" y="118"/>
                  </a:lnTo>
                  <a:lnTo>
                    <a:pt x="634" y="130"/>
                  </a:lnTo>
                  <a:lnTo>
                    <a:pt x="636" y="132"/>
                  </a:lnTo>
                  <a:lnTo>
                    <a:pt x="628" y="138"/>
                  </a:lnTo>
                  <a:lnTo>
                    <a:pt x="626" y="144"/>
                  </a:lnTo>
                  <a:lnTo>
                    <a:pt x="620" y="152"/>
                  </a:lnTo>
                  <a:lnTo>
                    <a:pt x="608" y="150"/>
                  </a:lnTo>
                  <a:lnTo>
                    <a:pt x="610" y="154"/>
                  </a:lnTo>
                  <a:lnTo>
                    <a:pt x="608" y="162"/>
                  </a:lnTo>
                  <a:lnTo>
                    <a:pt x="612" y="168"/>
                  </a:lnTo>
                  <a:lnTo>
                    <a:pt x="614" y="176"/>
                  </a:lnTo>
                  <a:lnTo>
                    <a:pt x="612" y="180"/>
                  </a:lnTo>
                  <a:lnTo>
                    <a:pt x="608" y="178"/>
                  </a:lnTo>
                  <a:lnTo>
                    <a:pt x="610" y="174"/>
                  </a:lnTo>
                  <a:lnTo>
                    <a:pt x="602" y="178"/>
                  </a:lnTo>
                  <a:lnTo>
                    <a:pt x="602" y="172"/>
                  </a:lnTo>
                  <a:lnTo>
                    <a:pt x="598" y="172"/>
                  </a:lnTo>
                  <a:lnTo>
                    <a:pt x="598" y="168"/>
                  </a:lnTo>
                  <a:lnTo>
                    <a:pt x="602" y="166"/>
                  </a:lnTo>
                  <a:lnTo>
                    <a:pt x="600" y="162"/>
                  </a:lnTo>
                  <a:lnTo>
                    <a:pt x="602" y="154"/>
                  </a:lnTo>
                  <a:lnTo>
                    <a:pt x="602" y="144"/>
                  </a:lnTo>
                  <a:lnTo>
                    <a:pt x="596" y="148"/>
                  </a:lnTo>
                  <a:lnTo>
                    <a:pt x="596" y="152"/>
                  </a:lnTo>
                  <a:lnTo>
                    <a:pt x="594" y="152"/>
                  </a:lnTo>
                  <a:lnTo>
                    <a:pt x="592" y="150"/>
                  </a:lnTo>
                  <a:lnTo>
                    <a:pt x="596" y="142"/>
                  </a:lnTo>
                  <a:lnTo>
                    <a:pt x="590" y="142"/>
                  </a:lnTo>
                  <a:lnTo>
                    <a:pt x="592" y="140"/>
                  </a:lnTo>
                  <a:lnTo>
                    <a:pt x="586" y="136"/>
                  </a:lnTo>
                  <a:lnTo>
                    <a:pt x="582" y="136"/>
                  </a:lnTo>
                  <a:lnTo>
                    <a:pt x="584" y="138"/>
                  </a:lnTo>
                  <a:lnTo>
                    <a:pt x="578" y="134"/>
                  </a:lnTo>
                  <a:lnTo>
                    <a:pt x="576" y="134"/>
                  </a:lnTo>
                  <a:lnTo>
                    <a:pt x="580" y="140"/>
                  </a:lnTo>
                  <a:lnTo>
                    <a:pt x="572" y="138"/>
                  </a:lnTo>
                  <a:lnTo>
                    <a:pt x="570" y="142"/>
                  </a:lnTo>
                  <a:lnTo>
                    <a:pt x="566" y="138"/>
                  </a:lnTo>
                  <a:lnTo>
                    <a:pt x="572" y="146"/>
                  </a:lnTo>
                  <a:lnTo>
                    <a:pt x="572" y="150"/>
                  </a:lnTo>
                  <a:lnTo>
                    <a:pt x="570" y="148"/>
                  </a:lnTo>
                  <a:lnTo>
                    <a:pt x="576" y="158"/>
                  </a:lnTo>
                  <a:lnTo>
                    <a:pt x="578" y="160"/>
                  </a:lnTo>
                  <a:lnTo>
                    <a:pt x="576" y="156"/>
                  </a:lnTo>
                  <a:lnTo>
                    <a:pt x="578" y="154"/>
                  </a:lnTo>
                  <a:lnTo>
                    <a:pt x="582" y="154"/>
                  </a:lnTo>
                  <a:lnTo>
                    <a:pt x="584" y="158"/>
                  </a:lnTo>
                  <a:lnTo>
                    <a:pt x="588" y="156"/>
                  </a:lnTo>
                  <a:lnTo>
                    <a:pt x="588" y="164"/>
                  </a:lnTo>
                  <a:lnTo>
                    <a:pt x="586" y="166"/>
                  </a:lnTo>
                  <a:lnTo>
                    <a:pt x="574" y="162"/>
                  </a:lnTo>
                  <a:lnTo>
                    <a:pt x="568" y="150"/>
                  </a:lnTo>
                  <a:lnTo>
                    <a:pt x="566" y="152"/>
                  </a:lnTo>
                  <a:lnTo>
                    <a:pt x="572" y="162"/>
                  </a:lnTo>
                  <a:lnTo>
                    <a:pt x="562" y="162"/>
                  </a:lnTo>
                  <a:lnTo>
                    <a:pt x="556" y="160"/>
                  </a:lnTo>
                  <a:lnTo>
                    <a:pt x="544" y="158"/>
                  </a:lnTo>
                  <a:lnTo>
                    <a:pt x="538" y="162"/>
                  </a:lnTo>
                  <a:lnTo>
                    <a:pt x="534" y="162"/>
                  </a:lnTo>
                  <a:lnTo>
                    <a:pt x="528" y="164"/>
                  </a:lnTo>
                  <a:lnTo>
                    <a:pt x="522" y="162"/>
                  </a:lnTo>
                  <a:lnTo>
                    <a:pt x="518" y="164"/>
                  </a:lnTo>
                  <a:lnTo>
                    <a:pt x="512" y="162"/>
                  </a:lnTo>
                  <a:lnTo>
                    <a:pt x="506" y="152"/>
                  </a:lnTo>
                  <a:lnTo>
                    <a:pt x="506" y="148"/>
                  </a:lnTo>
                  <a:lnTo>
                    <a:pt x="502" y="146"/>
                  </a:lnTo>
                  <a:lnTo>
                    <a:pt x="502" y="150"/>
                  </a:lnTo>
                  <a:lnTo>
                    <a:pt x="498" y="150"/>
                  </a:lnTo>
                  <a:lnTo>
                    <a:pt x="498" y="152"/>
                  </a:lnTo>
                  <a:lnTo>
                    <a:pt x="496" y="152"/>
                  </a:lnTo>
                  <a:lnTo>
                    <a:pt x="486" y="150"/>
                  </a:lnTo>
                  <a:lnTo>
                    <a:pt x="486" y="144"/>
                  </a:lnTo>
                  <a:lnTo>
                    <a:pt x="474" y="136"/>
                  </a:lnTo>
                  <a:lnTo>
                    <a:pt x="478" y="134"/>
                  </a:lnTo>
                  <a:lnTo>
                    <a:pt x="474" y="128"/>
                  </a:lnTo>
                  <a:lnTo>
                    <a:pt x="474" y="126"/>
                  </a:lnTo>
                  <a:lnTo>
                    <a:pt x="466" y="118"/>
                  </a:lnTo>
                  <a:lnTo>
                    <a:pt x="446" y="128"/>
                  </a:lnTo>
                  <a:lnTo>
                    <a:pt x="438" y="130"/>
                  </a:lnTo>
                  <a:lnTo>
                    <a:pt x="432" y="140"/>
                  </a:lnTo>
                  <a:lnTo>
                    <a:pt x="432" y="144"/>
                  </a:lnTo>
                  <a:lnTo>
                    <a:pt x="434" y="144"/>
                  </a:lnTo>
                  <a:lnTo>
                    <a:pt x="436" y="146"/>
                  </a:lnTo>
                  <a:lnTo>
                    <a:pt x="442" y="148"/>
                  </a:lnTo>
                  <a:lnTo>
                    <a:pt x="446" y="146"/>
                  </a:lnTo>
                  <a:lnTo>
                    <a:pt x="442" y="142"/>
                  </a:lnTo>
                  <a:lnTo>
                    <a:pt x="448" y="140"/>
                  </a:lnTo>
                  <a:lnTo>
                    <a:pt x="452" y="142"/>
                  </a:lnTo>
                  <a:lnTo>
                    <a:pt x="458" y="138"/>
                  </a:lnTo>
                  <a:lnTo>
                    <a:pt x="460" y="142"/>
                  </a:lnTo>
                  <a:lnTo>
                    <a:pt x="460" y="138"/>
                  </a:lnTo>
                  <a:lnTo>
                    <a:pt x="458" y="134"/>
                  </a:lnTo>
                  <a:lnTo>
                    <a:pt x="462" y="134"/>
                  </a:lnTo>
                  <a:lnTo>
                    <a:pt x="460" y="132"/>
                  </a:lnTo>
                  <a:lnTo>
                    <a:pt x="470" y="128"/>
                  </a:lnTo>
                  <a:lnTo>
                    <a:pt x="468" y="134"/>
                  </a:lnTo>
                  <a:lnTo>
                    <a:pt x="470" y="134"/>
                  </a:lnTo>
                  <a:lnTo>
                    <a:pt x="466" y="136"/>
                  </a:lnTo>
                  <a:lnTo>
                    <a:pt x="468" y="138"/>
                  </a:lnTo>
                  <a:lnTo>
                    <a:pt x="464" y="144"/>
                  </a:lnTo>
                  <a:lnTo>
                    <a:pt x="462" y="140"/>
                  </a:lnTo>
                  <a:lnTo>
                    <a:pt x="462" y="144"/>
                  </a:lnTo>
                  <a:lnTo>
                    <a:pt x="446" y="150"/>
                  </a:lnTo>
                  <a:lnTo>
                    <a:pt x="444" y="154"/>
                  </a:lnTo>
                  <a:lnTo>
                    <a:pt x="446" y="156"/>
                  </a:lnTo>
                  <a:lnTo>
                    <a:pt x="440" y="162"/>
                  </a:lnTo>
                  <a:lnTo>
                    <a:pt x="446" y="166"/>
                  </a:lnTo>
                  <a:lnTo>
                    <a:pt x="446" y="168"/>
                  </a:lnTo>
                  <a:lnTo>
                    <a:pt x="446" y="174"/>
                  </a:lnTo>
                  <a:lnTo>
                    <a:pt x="450" y="184"/>
                  </a:lnTo>
                  <a:lnTo>
                    <a:pt x="452" y="184"/>
                  </a:lnTo>
                  <a:lnTo>
                    <a:pt x="450" y="186"/>
                  </a:lnTo>
                  <a:lnTo>
                    <a:pt x="452" y="190"/>
                  </a:lnTo>
                  <a:lnTo>
                    <a:pt x="446" y="192"/>
                  </a:lnTo>
                  <a:lnTo>
                    <a:pt x="444" y="196"/>
                  </a:lnTo>
                  <a:lnTo>
                    <a:pt x="440" y="192"/>
                  </a:lnTo>
                  <a:lnTo>
                    <a:pt x="436" y="186"/>
                  </a:lnTo>
                  <a:lnTo>
                    <a:pt x="444" y="184"/>
                  </a:lnTo>
                  <a:lnTo>
                    <a:pt x="442" y="176"/>
                  </a:lnTo>
                  <a:lnTo>
                    <a:pt x="440" y="176"/>
                  </a:lnTo>
                  <a:lnTo>
                    <a:pt x="438" y="172"/>
                  </a:lnTo>
                  <a:lnTo>
                    <a:pt x="434" y="174"/>
                  </a:lnTo>
                  <a:lnTo>
                    <a:pt x="434" y="168"/>
                  </a:lnTo>
                  <a:lnTo>
                    <a:pt x="432" y="166"/>
                  </a:lnTo>
                  <a:lnTo>
                    <a:pt x="430" y="174"/>
                  </a:lnTo>
                  <a:lnTo>
                    <a:pt x="430" y="172"/>
                  </a:lnTo>
                  <a:lnTo>
                    <a:pt x="430" y="168"/>
                  </a:lnTo>
                  <a:lnTo>
                    <a:pt x="428" y="166"/>
                  </a:lnTo>
                  <a:lnTo>
                    <a:pt x="430" y="162"/>
                  </a:lnTo>
                  <a:lnTo>
                    <a:pt x="418" y="162"/>
                  </a:lnTo>
                  <a:lnTo>
                    <a:pt x="420" y="160"/>
                  </a:lnTo>
                  <a:lnTo>
                    <a:pt x="418" y="156"/>
                  </a:lnTo>
                  <a:lnTo>
                    <a:pt x="416" y="156"/>
                  </a:lnTo>
                  <a:lnTo>
                    <a:pt x="416" y="154"/>
                  </a:lnTo>
                  <a:lnTo>
                    <a:pt x="414" y="152"/>
                  </a:lnTo>
                  <a:lnTo>
                    <a:pt x="402" y="162"/>
                  </a:lnTo>
                  <a:lnTo>
                    <a:pt x="400" y="162"/>
                  </a:lnTo>
                  <a:lnTo>
                    <a:pt x="400" y="156"/>
                  </a:lnTo>
                  <a:lnTo>
                    <a:pt x="398" y="158"/>
                  </a:lnTo>
                  <a:lnTo>
                    <a:pt x="396" y="162"/>
                  </a:lnTo>
                  <a:lnTo>
                    <a:pt x="392" y="160"/>
                  </a:lnTo>
                  <a:lnTo>
                    <a:pt x="390" y="164"/>
                  </a:lnTo>
                  <a:lnTo>
                    <a:pt x="352" y="162"/>
                  </a:lnTo>
                  <a:lnTo>
                    <a:pt x="348" y="158"/>
                  </a:lnTo>
                  <a:lnTo>
                    <a:pt x="340" y="154"/>
                  </a:lnTo>
                  <a:lnTo>
                    <a:pt x="344" y="152"/>
                  </a:lnTo>
                  <a:lnTo>
                    <a:pt x="344" y="146"/>
                  </a:lnTo>
                  <a:lnTo>
                    <a:pt x="348" y="144"/>
                  </a:lnTo>
                  <a:lnTo>
                    <a:pt x="362" y="144"/>
                  </a:lnTo>
                  <a:lnTo>
                    <a:pt x="362" y="136"/>
                  </a:lnTo>
                  <a:lnTo>
                    <a:pt x="360" y="138"/>
                  </a:lnTo>
                  <a:lnTo>
                    <a:pt x="360" y="134"/>
                  </a:lnTo>
                  <a:lnTo>
                    <a:pt x="350" y="122"/>
                  </a:lnTo>
                  <a:lnTo>
                    <a:pt x="348" y="124"/>
                  </a:lnTo>
                  <a:lnTo>
                    <a:pt x="346" y="118"/>
                  </a:lnTo>
                  <a:lnTo>
                    <a:pt x="332" y="118"/>
                  </a:lnTo>
                  <a:lnTo>
                    <a:pt x="336" y="122"/>
                  </a:lnTo>
                  <a:lnTo>
                    <a:pt x="336" y="124"/>
                  </a:lnTo>
                  <a:lnTo>
                    <a:pt x="332" y="120"/>
                  </a:lnTo>
                  <a:lnTo>
                    <a:pt x="314" y="118"/>
                  </a:lnTo>
                  <a:lnTo>
                    <a:pt x="300" y="108"/>
                  </a:lnTo>
                  <a:lnTo>
                    <a:pt x="276" y="100"/>
                  </a:lnTo>
                  <a:lnTo>
                    <a:pt x="270" y="94"/>
                  </a:lnTo>
                  <a:lnTo>
                    <a:pt x="258" y="86"/>
                  </a:lnTo>
                  <a:lnTo>
                    <a:pt x="240" y="86"/>
                  </a:lnTo>
                  <a:lnTo>
                    <a:pt x="238" y="98"/>
                  </a:lnTo>
                  <a:lnTo>
                    <a:pt x="236" y="102"/>
                  </a:lnTo>
                  <a:lnTo>
                    <a:pt x="230" y="104"/>
                  </a:lnTo>
                  <a:lnTo>
                    <a:pt x="222" y="104"/>
                  </a:lnTo>
                  <a:lnTo>
                    <a:pt x="222" y="100"/>
                  </a:lnTo>
                  <a:lnTo>
                    <a:pt x="228" y="90"/>
                  </a:lnTo>
                  <a:lnTo>
                    <a:pt x="222" y="90"/>
                  </a:lnTo>
                  <a:lnTo>
                    <a:pt x="224" y="76"/>
                  </a:lnTo>
                  <a:lnTo>
                    <a:pt x="222" y="74"/>
                  </a:lnTo>
                  <a:lnTo>
                    <a:pt x="218" y="74"/>
                  </a:lnTo>
                  <a:lnTo>
                    <a:pt x="222" y="78"/>
                  </a:lnTo>
                  <a:lnTo>
                    <a:pt x="220" y="80"/>
                  </a:lnTo>
                  <a:lnTo>
                    <a:pt x="218" y="78"/>
                  </a:lnTo>
                  <a:lnTo>
                    <a:pt x="212" y="78"/>
                  </a:lnTo>
                  <a:lnTo>
                    <a:pt x="214" y="82"/>
                  </a:lnTo>
                  <a:lnTo>
                    <a:pt x="212" y="88"/>
                  </a:lnTo>
                  <a:lnTo>
                    <a:pt x="214" y="90"/>
                  </a:lnTo>
                  <a:lnTo>
                    <a:pt x="208" y="94"/>
                  </a:lnTo>
                  <a:lnTo>
                    <a:pt x="212" y="98"/>
                  </a:lnTo>
                  <a:lnTo>
                    <a:pt x="206" y="102"/>
                  </a:lnTo>
                  <a:lnTo>
                    <a:pt x="204" y="104"/>
                  </a:lnTo>
                  <a:lnTo>
                    <a:pt x="192" y="94"/>
                  </a:lnTo>
                  <a:lnTo>
                    <a:pt x="184" y="68"/>
                  </a:lnTo>
                  <a:lnTo>
                    <a:pt x="174" y="58"/>
                  </a:lnTo>
                  <a:lnTo>
                    <a:pt x="172" y="64"/>
                  </a:lnTo>
                  <a:lnTo>
                    <a:pt x="174" y="68"/>
                  </a:lnTo>
                  <a:lnTo>
                    <a:pt x="178" y="70"/>
                  </a:lnTo>
                  <a:lnTo>
                    <a:pt x="170" y="74"/>
                  </a:lnTo>
                  <a:lnTo>
                    <a:pt x="170" y="82"/>
                  </a:lnTo>
                  <a:lnTo>
                    <a:pt x="158" y="90"/>
                  </a:lnTo>
                  <a:lnTo>
                    <a:pt x="162" y="84"/>
                  </a:lnTo>
                  <a:lnTo>
                    <a:pt x="162" y="80"/>
                  </a:lnTo>
                  <a:lnTo>
                    <a:pt x="142" y="92"/>
                  </a:lnTo>
                  <a:lnTo>
                    <a:pt x="134" y="110"/>
                  </a:lnTo>
                  <a:lnTo>
                    <a:pt x="134" y="100"/>
                  </a:lnTo>
                  <a:lnTo>
                    <a:pt x="134" y="100"/>
                  </a:lnTo>
                  <a:lnTo>
                    <a:pt x="128" y="104"/>
                  </a:lnTo>
                  <a:lnTo>
                    <a:pt x="128" y="102"/>
                  </a:lnTo>
                  <a:lnTo>
                    <a:pt x="126" y="104"/>
                  </a:lnTo>
                  <a:lnTo>
                    <a:pt x="126" y="102"/>
                  </a:lnTo>
                  <a:lnTo>
                    <a:pt x="124" y="102"/>
                  </a:lnTo>
                  <a:lnTo>
                    <a:pt x="124" y="104"/>
                  </a:lnTo>
                  <a:lnTo>
                    <a:pt x="118" y="110"/>
                  </a:lnTo>
                  <a:lnTo>
                    <a:pt x="110" y="114"/>
                  </a:lnTo>
                  <a:lnTo>
                    <a:pt x="108" y="116"/>
                  </a:lnTo>
                  <a:lnTo>
                    <a:pt x="108" y="114"/>
                  </a:lnTo>
                  <a:lnTo>
                    <a:pt x="112" y="108"/>
                  </a:lnTo>
                  <a:lnTo>
                    <a:pt x="112" y="112"/>
                  </a:lnTo>
                  <a:lnTo>
                    <a:pt x="122" y="98"/>
                  </a:lnTo>
                  <a:lnTo>
                    <a:pt x="134" y="96"/>
                  </a:lnTo>
                  <a:lnTo>
                    <a:pt x="152" y="80"/>
                  </a:lnTo>
                  <a:lnTo>
                    <a:pt x="154" y="76"/>
                  </a:lnTo>
                  <a:lnTo>
                    <a:pt x="152" y="70"/>
                  </a:lnTo>
                  <a:lnTo>
                    <a:pt x="146" y="76"/>
                  </a:lnTo>
                  <a:lnTo>
                    <a:pt x="140" y="72"/>
                  </a:lnTo>
                  <a:lnTo>
                    <a:pt x="136" y="76"/>
                  </a:lnTo>
                  <a:lnTo>
                    <a:pt x="132" y="82"/>
                  </a:lnTo>
                  <a:lnTo>
                    <a:pt x="128" y="82"/>
                  </a:lnTo>
                  <a:lnTo>
                    <a:pt x="118" y="90"/>
                  </a:lnTo>
                  <a:lnTo>
                    <a:pt x="114" y="90"/>
                  </a:lnTo>
                  <a:lnTo>
                    <a:pt x="108" y="94"/>
                  </a:lnTo>
                  <a:lnTo>
                    <a:pt x="108" y="100"/>
                  </a:lnTo>
                  <a:lnTo>
                    <a:pt x="106" y="102"/>
                  </a:lnTo>
                  <a:lnTo>
                    <a:pt x="96" y="104"/>
                  </a:lnTo>
                  <a:lnTo>
                    <a:pt x="86" y="114"/>
                  </a:lnTo>
                  <a:lnTo>
                    <a:pt x="92" y="128"/>
                  </a:lnTo>
                  <a:lnTo>
                    <a:pt x="92" y="132"/>
                  </a:lnTo>
                  <a:lnTo>
                    <a:pt x="92" y="134"/>
                  </a:lnTo>
                  <a:lnTo>
                    <a:pt x="84" y="122"/>
                  </a:lnTo>
                  <a:lnTo>
                    <a:pt x="74" y="122"/>
                  </a:lnTo>
                  <a:lnTo>
                    <a:pt x="78" y="130"/>
                  </a:lnTo>
                  <a:lnTo>
                    <a:pt x="76" y="130"/>
                  </a:lnTo>
                  <a:lnTo>
                    <a:pt x="68" y="122"/>
                  </a:lnTo>
                  <a:lnTo>
                    <a:pt x="62" y="122"/>
                  </a:lnTo>
                  <a:lnTo>
                    <a:pt x="62" y="120"/>
                  </a:lnTo>
                  <a:lnTo>
                    <a:pt x="48" y="120"/>
                  </a:lnTo>
                  <a:lnTo>
                    <a:pt x="36" y="108"/>
                  </a:lnTo>
                  <a:lnTo>
                    <a:pt x="32" y="108"/>
                  </a:lnTo>
                  <a:lnTo>
                    <a:pt x="22" y="94"/>
                  </a:lnTo>
                  <a:lnTo>
                    <a:pt x="0" y="90"/>
                  </a:lnTo>
                  <a:lnTo>
                    <a:pt x="0" y="392"/>
                  </a:lnTo>
                  <a:lnTo>
                    <a:pt x="6" y="394"/>
                  </a:lnTo>
                  <a:lnTo>
                    <a:pt x="8" y="392"/>
                  </a:lnTo>
                  <a:lnTo>
                    <a:pt x="14" y="396"/>
                  </a:lnTo>
                  <a:lnTo>
                    <a:pt x="16" y="392"/>
                  </a:lnTo>
                  <a:lnTo>
                    <a:pt x="26" y="392"/>
                  </a:lnTo>
                  <a:lnTo>
                    <a:pt x="24" y="398"/>
                  </a:lnTo>
                  <a:lnTo>
                    <a:pt x="38" y="414"/>
                  </a:lnTo>
                  <a:lnTo>
                    <a:pt x="42" y="412"/>
                  </a:lnTo>
                  <a:lnTo>
                    <a:pt x="38" y="410"/>
                  </a:lnTo>
                  <a:lnTo>
                    <a:pt x="42" y="412"/>
                  </a:lnTo>
                  <a:lnTo>
                    <a:pt x="40" y="416"/>
                  </a:lnTo>
                  <a:lnTo>
                    <a:pt x="44" y="420"/>
                  </a:lnTo>
                  <a:lnTo>
                    <a:pt x="46" y="428"/>
                  </a:lnTo>
                  <a:lnTo>
                    <a:pt x="58" y="422"/>
                  </a:lnTo>
                  <a:lnTo>
                    <a:pt x="64" y="412"/>
                  </a:lnTo>
                  <a:lnTo>
                    <a:pt x="74" y="406"/>
                  </a:lnTo>
                  <a:lnTo>
                    <a:pt x="88" y="424"/>
                  </a:lnTo>
                  <a:lnTo>
                    <a:pt x="88" y="430"/>
                  </a:lnTo>
                  <a:lnTo>
                    <a:pt x="96" y="436"/>
                  </a:lnTo>
                  <a:lnTo>
                    <a:pt x="116" y="472"/>
                  </a:lnTo>
                  <a:lnTo>
                    <a:pt x="116" y="474"/>
                  </a:lnTo>
                  <a:lnTo>
                    <a:pt x="118" y="478"/>
                  </a:lnTo>
                  <a:lnTo>
                    <a:pt x="122" y="486"/>
                  </a:lnTo>
                  <a:lnTo>
                    <a:pt x="126" y="490"/>
                  </a:lnTo>
                  <a:lnTo>
                    <a:pt x="134" y="492"/>
                  </a:lnTo>
                  <a:lnTo>
                    <a:pt x="148" y="500"/>
                  </a:lnTo>
                  <a:lnTo>
                    <a:pt x="148" y="502"/>
                  </a:lnTo>
                  <a:lnTo>
                    <a:pt x="146" y="508"/>
                  </a:lnTo>
                  <a:lnTo>
                    <a:pt x="148" y="520"/>
                  </a:lnTo>
                  <a:lnTo>
                    <a:pt x="148" y="520"/>
                  </a:lnTo>
                  <a:lnTo>
                    <a:pt x="146" y="524"/>
                  </a:lnTo>
                  <a:lnTo>
                    <a:pt x="148" y="526"/>
                  </a:lnTo>
                  <a:lnTo>
                    <a:pt x="146" y="528"/>
                  </a:lnTo>
                  <a:lnTo>
                    <a:pt x="146" y="532"/>
                  </a:lnTo>
                  <a:lnTo>
                    <a:pt x="144" y="532"/>
                  </a:lnTo>
                  <a:lnTo>
                    <a:pt x="142" y="534"/>
                  </a:lnTo>
                  <a:lnTo>
                    <a:pt x="142" y="538"/>
                  </a:lnTo>
                  <a:lnTo>
                    <a:pt x="144" y="542"/>
                  </a:lnTo>
                  <a:lnTo>
                    <a:pt x="148" y="542"/>
                  </a:lnTo>
                  <a:lnTo>
                    <a:pt x="150" y="544"/>
                  </a:lnTo>
                  <a:lnTo>
                    <a:pt x="146" y="546"/>
                  </a:lnTo>
                  <a:lnTo>
                    <a:pt x="146" y="548"/>
                  </a:lnTo>
                  <a:lnTo>
                    <a:pt x="158" y="560"/>
                  </a:lnTo>
                  <a:lnTo>
                    <a:pt x="160" y="560"/>
                  </a:lnTo>
                  <a:lnTo>
                    <a:pt x="160" y="566"/>
                  </a:lnTo>
                  <a:lnTo>
                    <a:pt x="160" y="570"/>
                  </a:lnTo>
                  <a:lnTo>
                    <a:pt x="164" y="576"/>
                  </a:lnTo>
                  <a:lnTo>
                    <a:pt x="164" y="580"/>
                  </a:lnTo>
                  <a:lnTo>
                    <a:pt x="172" y="580"/>
                  </a:lnTo>
                  <a:lnTo>
                    <a:pt x="170" y="584"/>
                  </a:lnTo>
                  <a:lnTo>
                    <a:pt x="176" y="582"/>
                  </a:lnTo>
                  <a:lnTo>
                    <a:pt x="178" y="588"/>
                  </a:lnTo>
                  <a:lnTo>
                    <a:pt x="176" y="592"/>
                  </a:lnTo>
                  <a:lnTo>
                    <a:pt x="178" y="592"/>
                  </a:lnTo>
                  <a:lnTo>
                    <a:pt x="178" y="600"/>
                  </a:lnTo>
                  <a:lnTo>
                    <a:pt x="180" y="600"/>
                  </a:lnTo>
                  <a:lnTo>
                    <a:pt x="182" y="596"/>
                  </a:lnTo>
                  <a:lnTo>
                    <a:pt x="184" y="598"/>
                  </a:lnTo>
                  <a:lnTo>
                    <a:pt x="182" y="602"/>
                  </a:lnTo>
                  <a:lnTo>
                    <a:pt x="184" y="602"/>
                  </a:lnTo>
                  <a:lnTo>
                    <a:pt x="178" y="604"/>
                  </a:lnTo>
                  <a:lnTo>
                    <a:pt x="178" y="606"/>
                  </a:lnTo>
                  <a:lnTo>
                    <a:pt x="182" y="606"/>
                  </a:lnTo>
                  <a:lnTo>
                    <a:pt x="178" y="608"/>
                  </a:lnTo>
                  <a:lnTo>
                    <a:pt x="180" y="610"/>
                  </a:lnTo>
                  <a:lnTo>
                    <a:pt x="186" y="616"/>
                  </a:lnTo>
                  <a:lnTo>
                    <a:pt x="188" y="616"/>
                  </a:lnTo>
                  <a:lnTo>
                    <a:pt x="188" y="614"/>
                  </a:lnTo>
                  <a:lnTo>
                    <a:pt x="192" y="614"/>
                  </a:lnTo>
                  <a:lnTo>
                    <a:pt x="194" y="612"/>
                  </a:lnTo>
                  <a:lnTo>
                    <a:pt x="198" y="614"/>
                  </a:lnTo>
                  <a:lnTo>
                    <a:pt x="200" y="614"/>
                  </a:lnTo>
                  <a:lnTo>
                    <a:pt x="196" y="616"/>
                  </a:lnTo>
                  <a:lnTo>
                    <a:pt x="200" y="618"/>
                  </a:lnTo>
                  <a:lnTo>
                    <a:pt x="200" y="620"/>
                  </a:lnTo>
                  <a:lnTo>
                    <a:pt x="202" y="620"/>
                  </a:lnTo>
                  <a:lnTo>
                    <a:pt x="196" y="622"/>
                  </a:lnTo>
                  <a:lnTo>
                    <a:pt x="196" y="622"/>
                  </a:lnTo>
                  <a:lnTo>
                    <a:pt x="204" y="624"/>
                  </a:lnTo>
                  <a:lnTo>
                    <a:pt x="206" y="622"/>
                  </a:lnTo>
                  <a:lnTo>
                    <a:pt x="212" y="624"/>
                  </a:lnTo>
                  <a:lnTo>
                    <a:pt x="214" y="622"/>
                  </a:lnTo>
                  <a:lnTo>
                    <a:pt x="216" y="626"/>
                  </a:lnTo>
                  <a:lnTo>
                    <a:pt x="220" y="626"/>
                  </a:lnTo>
                  <a:lnTo>
                    <a:pt x="220" y="630"/>
                  </a:lnTo>
                  <a:lnTo>
                    <a:pt x="218" y="632"/>
                  </a:lnTo>
                  <a:lnTo>
                    <a:pt x="218" y="634"/>
                  </a:lnTo>
                  <a:lnTo>
                    <a:pt x="222" y="638"/>
                  </a:lnTo>
                  <a:lnTo>
                    <a:pt x="226" y="638"/>
                  </a:lnTo>
                  <a:lnTo>
                    <a:pt x="228" y="636"/>
                  </a:lnTo>
                  <a:lnTo>
                    <a:pt x="230" y="638"/>
                  </a:lnTo>
                  <a:lnTo>
                    <a:pt x="230" y="634"/>
                  </a:lnTo>
                  <a:lnTo>
                    <a:pt x="232" y="640"/>
                  </a:lnTo>
                  <a:lnTo>
                    <a:pt x="234" y="640"/>
                  </a:lnTo>
                  <a:lnTo>
                    <a:pt x="234" y="646"/>
                  </a:lnTo>
                  <a:lnTo>
                    <a:pt x="234" y="646"/>
                  </a:lnTo>
                  <a:lnTo>
                    <a:pt x="238" y="640"/>
                  </a:lnTo>
                  <a:lnTo>
                    <a:pt x="240" y="640"/>
                  </a:lnTo>
                  <a:lnTo>
                    <a:pt x="240" y="650"/>
                  </a:lnTo>
                  <a:lnTo>
                    <a:pt x="248" y="650"/>
                  </a:lnTo>
                  <a:lnTo>
                    <a:pt x="248" y="652"/>
                  </a:lnTo>
                  <a:lnTo>
                    <a:pt x="242" y="652"/>
                  </a:lnTo>
                  <a:lnTo>
                    <a:pt x="242" y="654"/>
                  </a:lnTo>
                  <a:lnTo>
                    <a:pt x="244" y="656"/>
                  </a:lnTo>
                  <a:lnTo>
                    <a:pt x="244" y="656"/>
                  </a:lnTo>
                  <a:lnTo>
                    <a:pt x="614" y="656"/>
                  </a:lnTo>
                  <a:lnTo>
                    <a:pt x="614" y="654"/>
                  </a:lnTo>
                  <a:lnTo>
                    <a:pt x="614" y="652"/>
                  </a:lnTo>
                  <a:lnTo>
                    <a:pt x="614" y="652"/>
                  </a:lnTo>
                  <a:lnTo>
                    <a:pt x="618" y="648"/>
                  </a:lnTo>
                  <a:lnTo>
                    <a:pt x="618" y="650"/>
                  </a:lnTo>
                  <a:lnTo>
                    <a:pt x="618" y="648"/>
                  </a:lnTo>
                  <a:lnTo>
                    <a:pt x="622" y="644"/>
                  </a:lnTo>
                  <a:lnTo>
                    <a:pt x="620" y="642"/>
                  </a:lnTo>
                  <a:lnTo>
                    <a:pt x="616" y="646"/>
                  </a:lnTo>
                  <a:lnTo>
                    <a:pt x="616" y="644"/>
                  </a:lnTo>
                  <a:lnTo>
                    <a:pt x="614" y="644"/>
                  </a:lnTo>
                  <a:lnTo>
                    <a:pt x="624" y="642"/>
                  </a:lnTo>
                  <a:lnTo>
                    <a:pt x="622" y="636"/>
                  </a:lnTo>
                  <a:lnTo>
                    <a:pt x="622" y="636"/>
                  </a:lnTo>
                  <a:lnTo>
                    <a:pt x="624" y="640"/>
                  </a:lnTo>
                  <a:lnTo>
                    <a:pt x="626" y="642"/>
                  </a:lnTo>
                  <a:lnTo>
                    <a:pt x="630" y="650"/>
                  </a:lnTo>
                  <a:lnTo>
                    <a:pt x="626" y="646"/>
                  </a:lnTo>
                  <a:lnTo>
                    <a:pt x="622" y="646"/>
                  </a:lnTo>
                  <a:lnTo>
                    <a:pt x="622" y="648"/>
                  </a:lnTo>
                  <a:lnTo>
                    <a:pt x="624" y="652"/>
                  </a:lnTo>
                  <a:lnTo>
                    <a:pt x="626" y="650"/>
                  </a:lnTo>
                  <a:lnTo>
                    <a:pt x="630" y="652"/>
                  </a:lnTo>
                  <a:lnTo>
                    <a:pt x="626" y="654"/>
                  </a:lnTo>
                  <a:lnTo>
                    <a:pt x="622" y="658"/>
                  </a:lnTo>
                  <a:lnTo>
                    <a:pt x="622" y="660"/>
                  </a:lnTo>
                  <a:lnTo>
                    <a:pt x="628" y="660"/>
                  </a:lnTo>
                  <a:lnTo>
                    <a:pt x="636" y="664"/>
                  </a:lnTo>
                  <a:lnTo>
                    <a:pt x="646" y="662"/>
                  </a:lnTo>
                  <a:lnTo>
                    <a:pt x="664" y="674"/>
                  </a:lnTo>
                  <a:lnTo>
                    <a:pt x="672" y="672"/>
                  </a:lnTo>
                  <a:lnTo>
                    <a:pt x="686" y="676"/>
                  </a:lnTo>
                  <a:lnTo>
                    <a:pt x="692" y="674"/>
                  </a:lnTo>
                  <a:lnTo>
                    <a:pt x="698" y="664"/>
                  </a:lnTo>
                  <a:lnTo>
                    <a:pt x="698" y="668"/>
                  </a:lnTo>
                  <a:lnTo>
                    <a:pt x="700" y="668"/>
                  </a:lnTo>
                  <a:lnTo>
                    <a:pt x="704" y="658"/>
                  </a:lnTo>
                  <a:lnTo>
                    <a:pt x="702" y="664"/>
                  </a:lnTo>
                  <a:lnTo>
                    <a:pt x="704" y="666"/>
                  </a:lnTo>
                  <a:lnTo>
                    <a:pt x="708" y="662"/>
                  </a:lnTo>
                  <a:lnTo>
                    <a:pt x="708" y="656"/>
                  </a:lnTo>
                  <a:lnTo>
                    <a:pt x="710" y="656"/>
                  </a:lnTo>
                  <a:lnTo>
                    <a:pt x="718" y="658"/>
                  </a:lnTo>
                  <a:lnTo>
                    <a:pt x="722" y="668"/>
                  </a:lnTo>
                  <a:lnTo>
                    <a:pt x="722" y="660"/>
                  </a:lnTo>
                  <a:lnTo>
                    <a:pt x="732" y="660"/>
                  </a:lnTo>
                  <a:lnTo>
                    <a:pt x="738" y="674"/>
                  </a:lnTo>
                  <a:lnTo>
                    <a:pt x="740" y="676"/>
                  </a:lnTo>
                  <a:lnTo>
                    <a:pt x="752" y="676"/>
                  </a:lnTo>
                  <a:lnTo>
                    <a:pt x="750" y="682"/>
                  </a:lnTo>
                  <a:lnTo>
                    <a:pt x="754" y="688"/>
                  </a:lnTo>
                  <a:lnTo>
                    <a:pt x="754" y="692"/>
                  </a:lnTo>
                  <a:lnTo>
                    <a:pt x="754" y="696"/>
                  </a:lnTo>
                  <a:lnTo>
                    <a:pt x="758" y="698"/>
                  </a:lnTo>
                  <a:lnTo>
                    <a:pt x="756" y="700"/>
                  </a:lnTo>
                  <a:lnTo>
                    <a:pt x="758" y="700"/>
                  </a:lnTo>
                  <a:lnTo>
                    <a:pt x="756" y="704"/>
                  </a:lnTo>
                  <a:lnTo>
                    <a:pt x="758" y="704"/>
                  </a:lnTo>
                  <a:lnTo>
                    <a:pt x="760" y="702"/>
                  </a:lnTo>
                  <a:lnTo>
                    <a:pt x="762" y="708"/>
                  </a:lnTo>
                  <a:lnTo>
                    <a:pt x="766" y="708"/>
                  </a:lnTo>
                  <a:lnTo>
                    <a:pt x="776" y="712"/>
                  </a:lnTo>
                  <a:lnTo>
                    <a:pt x="780" y="710"/>
                  </a:lnTo>
                  <a:lnTo>
                    <a:pt x="796" y="712"/>
                  </a:lnTo>
                  <a:lnTo>
                    <a:pt x="796" y="716"/>
                  </a:lnTo>
                  <a:lnTo>
                    <a:pt x="806" y="716"/>
                  </a:lnTo>
                  <a:lnTo>
                    <a:pt x="808" y="718"/>
                  </a:lnTo>
                  <a:lnTo>
                    <a:pt x="810" y="722"/>
                  </a:lnTo>
                  <a:lnTo>
                    <a:pt x="814" y="726"/>
                  </a:lnTo>
                  <a:lnTo>
                    <a:pt x="816" y="726"/>
                  </a:lnTo>
                  <a:lnTo>
                    <a:pt x="816" y="730"/>
                  </a:lnTo>
                  <a:lnTo>
                    <a:pt x="822" y="736"/>
                  </a:lnTo>
                  <a:lnTo>
                    <a:pt x="822" y="736"/>
                  </a:lnTo>
                  <a:lnTo>
                    <a:pt x="816" y="736"/>
                  </a:lnTo>
                  <a:lnTo>
                    <a:pt x="818" y="740"/>
                  </a:lnTo>
                  <a:lnTo>
                    <a:pt x="816" y="742"/>
                  </a:lnTo>
                  <a:lnTo>
                    <a:pt x="810" y="742"/>
                  </a:lnTo>
                  <a:lnTo>
                    <a:pt x="808" y="738"/>
                  </a:lnTo>
                  <a:lnTo>
                    <a:pt x="804" y="740"/>
                  </a:lnTo>
                  <a:lnTo>
                    <a:pt x="804" y="738"/>
                  </a:lnTo>
                  <a:lnTo>
                    <a:pt x="804" y="738"/>
                  </a:lnTo>
                  <a:lnTo>
                    <a:pt x="804" y="734"/>
                  </a:lnTo>
                  <a:lnTo>
                    <a:pt x="802" y="736"/>
                  </a:lnTo>
                  <a:lnTo>
                    <a:pt x="800" y="728"/>
                  </a:lnTo>
                  <a:lnTo>
                    <a:pt x="796" y="728"/>
                  </a:lnTo>
                  <a:lnTo>
                    <a:pt x="798" y="734"/>
                  </a:lnTo>
                  <a:lnTo>
                    <a:pt x="798" y="738"/>
                  </a:lnTo>
                  <a:lnTo>
                    <a:pt x="794" y="750"/>
                  </a:lnTo>
                  <a:lnTo>
                    <a:pt x="794" y="760"/>
                  </a:lnTo>
                  <a:lnTo>
                    <a:pt x="794" y="764"/>
                  </a:lnTo>
                  <a:lnTo>
                    <a:pt x="788" y="768"/>
                  </a:lnTo>
                  <a:lnTo>
                    <a:pt x="784" y="768"/>
                  </a:lnTo>
                  <a:lnTo>
                    <a:pt x="784" y="778"/>
                  </a:lnTo>
                  <a:lnTo>
                    <a:pt x="784" y="780"/>
                  </a:lnTo>
                  <a:lnTo>
                    <a:pt x="784" y="782"/>
                  </a:lnTo>
                  <a:lnTo>
                    <a:pt x="782" y="784"/>
                  </a:lnTo>
                  <a:lnTo>
                    <a:pt x="778" y="782"/>
                  </a:lnTo>
                  <a:lnTo>
                    <a:pt x="776" y="786"/>
                  </a:lnTo>
                  <a:lnTo>
                    <a:pt x="776" y="788"/>
                  </a:lnTo>
                  <a:lnTo>
                    <a:pt x="784" y="790"/>
                  </a:lnTo>
                  <a:lnTo>
                    <a:pt x="790" y="784"/>
                  </a:lnTo>
                  <a:lnTo>
                    <a:pt x="794" y="784"/>
                  </a:lnTo>
                  <a:lnTo>
                    <a:pt x="796" y="778"/>
                  </a:lnTo>
                  <a:lnTo>
                    <a:pt x="802" y="776"/>
                  </a:lnTo>
                  <a:lnTo>
                    <a:pt x="810" y="778"/>
                  </a:lnTo>
                  <a:lnTo>
                    <a:pt x="814" y="774"/>
                  </a:lnTo>
                  <a:lnTo>
                    <a:pt x="822" y="772"/>
                  </a:lnTo>
                  <a:lnTo>
                    <a:pt x="828" y="772"/>
                  </a:lnTo>
                  <a:lnTo>
                    <a:pt x="832" y="774"/>
                  </a:lnTo>
                  <a:lnTo>
                    <a:pt x="830" y="766"/>
                  </a:lnTo>
                  <a:lnTo>
                    <a:pt x="828" y="766"/>
                  </a:lnTo>
                  <a:lnTo>
                    <a:pt x="826" y="766"/>
                  </a:lnTo>
                  <a:lnTo>
                    <a:pt x="820" y="766"/>
                  </a:lnTo>
                  <a:lnTo>
                    <a:pt x="828" y="756"/>
                  </a:lnTo>
                  <a:lnTo>
                    <a:pt x="842" y="752"/>
                  </a:lnTo>
                  <a:lnTo>
                    <a:pt x="850" y="752"/>
                  </a:lnTo>
                  <a:lnTo>
                    <a:pt x="858" y="754"/>
                  </a:lnTo>
                  <a:lnTo>
                    <a:pt x="854" y="750"/>
                  </a:lnTo>
                  <a:lnTo>
                    <a:pt x="858" y="748"/>
                  </a:lnTo>
                  <a:lnTo>
                    <a:pt x="858" y="750"/>
                  </a:lnTo>
                  <a:lnTo>
                    <a:pt x="872" y="746"/>
                  </a:lnTo>
                  <a:lnTo>
                    <a:pt x="876" y="740"/>
                  </a:lnTo>
                  <a:lnTo>
                    <a:pt x="884" y="734"/>
                  </a:lnTo>
                  <a:lnTo>
                    <a:pt x="884" y="734"/>
                  </a:lnTo>
                  <a:lnTo>
                    <a:pt x="918" y="734"/>
                  </a:lnTo>
                  <a:lnTo>
                    <a:pt x="930" y="734"/>
                  </a:lnTo>
                  <a:lnTo>
                    <a:pt x="932" y="728"/>
                  </a:lnTo>
                  <a:lnTo>
                    <a:pt x="936" y="728"/>
                  </a:lnTo>
                  <a:lnTo>
                    <a:pt x="944" y="728"/>
                  </a:lnTo>
                  <a:lnTo>
                    <a:pt x="944" y="724"/>
                  </a:lnTo>
                  <a:lnTo>
                    <a:pt x="946" y="722"/>
                  </a:lnTo>
                  <a:lnTo>
                    <a:pt x="946" y="712"/>
                  </a:lnTo>
                  <a:lnTo>
                    <a:pt x="950" y="704"/>
                  </a:lnTo>
                  <a:lnTo>
                    <a:pt x="952" y="698"/>
                  </a:lnTo>
                  <a:lnTo>
                    <a:pt x="958" y="688"/>
                  </a:lnTo>
                  <a:lnTo>
                    <a:pt x="960" y="686"/>
                  </a:lnTo>
                  <a:lnTo>
                    <a:pt x="964" y="690"/>
                  </a:lnTo>
                  <a:lnTo>
                    <a:pt x="970" y="686"/>
                  </a:lnTo>
                  <a:lnTo>
                    <a:pt x="972" y="684"/>
                  </a:lnTo>
                  <a:lnTo>
                    <a:pt x="972" y="676"/>
                  </a:lnTo>
                  <a:lnTo>
                    <a:pt x="976" y="676"/>
                  </a:lnTo>
                  <a:lnTo>
                    <a:pt x="976" y="676"/>
                  </a:lnTo>
                  <a:lnTo>
                    <a:pt x="982" y="676"/>
                  </a:lnTo>
                  <a:lnTo>
                    <a:pt x="986" y="678"/>
                  </a:lnTo>
                  <a:lnTo>
                    <a:pt x="992" y="678"/>
                  </a:lnTo>
                  <a:lnTo>
                    <a:pt x="994" y="676"/>
                  </a:lnTo>
                  <a:lnTo>
                    <a:pt x="1002" y="674"/>
                  </a:lnTo>
                  <a:lnTo>
                    <a:pt x="1008" y="676"/>
                  </a:lnTo>
                  <a:lnTo>
                    <a:pt x="1008" y="672"/>
                  </a:lnTo>
                  <a:lnTo>
                    <a:pt x="1016" y="674"/>
                  </a:lnTo>
                  <a:lnTo>
                    <a:pt x="1028" y="664"/>
                  </a:lnTo>
                  <a:lnTo>
                    <a:pt x="1028" y="660"/>
                  </a:lnTo>
                  <a:lnTo>
                    <a:pt x="1028" y="658"/>
                  </a:lnTo>
                  <a:lnTo>
                    <a:pt x="1030" y="658"/>
                  </a:lnTo>
                  <a:lnTo>
                    <a:pt x="1028" y="654"/>
                  </a:lnTo>
                  <a:lnTo>
                    <a:pt x="1018" y="650"/>
                  </a:lnTo>
                  <a:lnTo>
                    <a:pt x="1010" y="648"/>
                  </a:lnTo>
                  <a:lnTo>
                    <a:pt x="998" y="652"/>
                  </a:lnTo>
                  <a:lnTo>
                    <a:pt x="966" y="666"/>
                  </a:lnTo>
                  <a:lnTo>
                    <a:pt x="958" y="676"/>
                  </a:lnTo>
                  <a:lnTo>
                    <a:pt x="954" y="682"/>
                  </a:lnTo>
                  <a:lnTo>
                    <a:pt x="942" y="696"/>
                  </a:lnTo>
                  <a:lnTo>
                    <a:pt x="936" y="698"/>
                  </a:lnTo>
                  <a:lnTo>
                    <a:pt x="950" y="686"/>
                  </a:lnTo>
                  <a:lnTo>
                    <a:pt x="954" y="676"/>
                  </a:lnTo>
                  <a:lnTo>
                    <a:pt x="954" y="672"/>
                  </a:lnTo>
                  <a:lnTo>
                    <a:pt x="960" y="668"/>
                  </a:lnTo>
                  <a:lnTo>
                    <a:pt x="966" y="658"/>
                  </a:lnTo>
                  <a:lnTo>
                    <a:pt x="974" y="652"/>
                  </a:lnTo>
                  <a:lnTo>
                    <a:pt x="978" y="648"/>
                  </a:lnTo>
                  <a:lnTo>
                    <a:pt x="988" y="648"/>
                  </a:lnTo>
                  <a:lnTo>
                    <a:pt x="992" y="638"/>
                  </a:lnTo>
                  <a:lnTo>
                    <a:pt x="996" y="632"/>
                  </a:lnTo>
                  <a:lnTo>
                    <a:pt x="998" y="632"/>
                  </a:lnTo>
                  <a:lnTo>
                    <a:pt x="1000" y="632"/>
                  </a:lnTo>
                  <a:lnTo>
                    <a:pt x="1002" y="630"/>
                  </a:lnTo>
                  <a:lnTo>
                    <a:pt x="1026" y="628"/>
                  </a:lnTo>
                  <a:lnTo>
                    <a:pt x="1060" y="628"/>
                  </a:lnTo>
                  <a:lnTo>
                    <a:pt x="1064" y="632"/>
                  </a:lnTo>
                  <a:lnTo>
                    <a:pt x="1080" y="628"/>
                  </a:lnTo>
                  <a:lnTo>
                    <a:pt x="1084" y="624"/>
                  </a:lnTo>
                  <a:lnTo>
                    <a:pt x="1082" y="628"/>
                  </a:lnTo>
                  <a:lnTo>
                    <a:pt x="1086" y="628"/>
                  </a:lnTo>
                  <a:lnTo>
                    <a:pt x="1092" y="624"/>
                  </a:lnTo>
                  <a:lnTo>
                    <a:pt x="1094" y="622"/>
                  </a:lnTo>
                  <a:lnTo>
                    <a:pt x="1100" y="612"/>
                  </a:lnTo>
                  <a:lnTo>
                    <a:pt x="1102" y="612"/>
                  </a:lnTo>
                  <a:lnTo>
                    <a:pt x="1108" y="606"/>
                  </a:lnTo>
                  <a:lnTo>
                    <a:pt x="1124" y="604"/>
                  </a:lnTo>
                  <a:lnTo>
                    <a:pt x="1128" y="604"/>
                  </a:lnTo>
                  <a:lnTo>
                    <a:pt x="1132" y="602"/>
                  </a:lnTo>
                  <a:lnTo>
                    <a:pt x="1144" y="588"/>
                  </a:lnTo>
                  <a:lnTo>
                    <a:pt x="1140" y="582"/>
                  </a:lnTo>
                  <a:lnTo>
                    <a:pt x="1144" y="584"/>
                  </a:lnTo>
                  <a:close/>
                  <a:moveTo>
                    <a:pt x="288" y="242"/>
                  </a:moveTo>
                  <a:lnTo>
                    <a:pt x="288" y="246"/>
                  </a:lnTo>
                  <a:lnTo>
                    <a:pt x="284" y="246"/>
                  </a:lnTo>
                  <a:lnTo>
                    <a:pt x="282" y="248"/>
                  </a:lnTo>
                  <a:lnTo>
                    <a:pt x="282" y="250"/>
                  </a:lnTo>
                  <a:lnTo>
                    <a:pt x="264" y="264"/>
                  </a:lnTo>
                  <a:lnTo>
                    <a:pt x="262" y="258"/>
                  </a:lnTo>
                  <a:lnTo>
                    <a:pt x="268" y="254"/>
                  </a:lnTo>
                  <a:lnTo>
                    <a:pt x="270" y="252"/>
                  </a:lnTo>
                  <a:lnTo>
                    <a:pt x="274" y="248"/>
                  </a:lnTo>
                  <a:lnTo>
                    <a:pt x="276" y="244"/>
                  </a:lnTo>
                  <a:lnTo>
                    <a:pt x="274" y="238"/>
                  </a:lnTo>
                  <a:lnTo>
                    <a:pt x="268" y="238"/>
                  </a:lnTo>
                  <a:lnTo>
                    <a:pt x="262" y="244"/>
                  </a:lnTo>
                  <a:lnTo>
                    <a:pt x="260" y="252"/>
                  </a:lnTo>
                  <a:lnTo>
                    <a:pt x="254" y="258"/>
                  </a:lnTo>
                  <a:lnTo>
                    <a:pt x="242" y="256"/>
                  </a:lnTo>
                  <a:lnTo>
                    <a:pt x="236" y="250"/>
                  </a:lnTo>
                  <a:lnTo>
                    <a:pt x="242" y="248"/>
                  </a:lnTo>
                  <a:lnTo>
                    <a:pt x="244" y="244"/>
                  </a:lnTo>
                  <a:lnTo>
                    <a:pt x="244" y="240"/>
                  </a:lnTo>
                  <a:lnTo>
                    <a:pt x="252" y="236"/>
                  </a:lnTo>
                  <a:lnTo>
                    <a:pt x="252" y="230"/>
                  </a:lnTo>
                  <a:lnTo>
                    <a:pt x="248" y="226"/>
                  </a:lnTo>
                  <a:lnTo>
                    <a:pt x="248" y="224"/>
                  </a:lnTo>
                  <a:lnTo>
                    <a:pt x="262" y="226"/>
                  </a:lnTo>
                  <a:lnTo>
                    <a:pt x="264" y="224"/>
                  </a:lnTo>
                  <a:lnTo>
                    <a:pt x="264" y="222"/>
                  </a:lnTo>
                  <a:lnTo>
                    <a:pt x="260" y="222"/>
                  </a:lnTo>
                  <a:lnTo>
                    <a:pt x="256" y="216"/>
                  </a:lnTo>
                  <a:lnTo>
                    <a:pt x="240" y="216"/>
                  </a:lnTo>
                  <a:lnTo>
                    <a:pt x="240" y="220"/>
                  </a:lnTo>
                  <a:lnTo>
                    <a:pt x="238" y="222"/>
                  </a:lnTo>
                  <a:lnTo>
                    <a:pt x="236" y="218"/>
                  </a:lnTo>
                  <a:lnTo>
                    <a:pt x="230" y="220"/>
                  </a:lnTo>
                  <a:lnTo>
                    <a:pt x="226" y="220"/>
                  </a:lnTo>
                  <a:lnTo>
                    <a:pt x="224" y="216"/>
                  </a:lnTo>
                  <a:lnTo>
                    <a:pt x="220" y="218"/>
                  </a:lnTo>
                  <a:lnTo>
                    <a:pt x="218" y="224"/>
                  </a:lnTo>
                  <a:lnTo>
                    <a:pt x="216" y="222"/>
                  </a:lnTo>
                  <a:lnTo>
                    <a:pt x="216" y="226"/>
                  </a:lnTo>
                  <a:lnTo>
                    <a:pt x="212" y="220"/>
                  </a:lnTo>
                  <a:lnTo>
                    <a:pt x="214" y="212"/>
                  </a:lnTo>
                  <a:lnTo>
                    <a:pt x="220" y="214"/>
                  </a:lnTo>
                  <a:lnTo>
                    <a:pt x="224" y="210"/>
                  </a:lnTo>
                  <a:lnTo>
                    <a:pt x="228" y="214"/>
                  </a:lnTo>
                  <a:lnTo>
                    <a:pt x="240" y="206"/>
                  </a:lnTo>
                  <a:lnTo>
                    <a:pt x="242" y="208"/>
                  </a:lnTo>
                  <a:lnTo>
                    <a:pt x="256" y="204"/>
                  </a:lnTo>
                  <a:lnTo>
                    <a:pt x="264" y="202"/>
                  </a:lnTo>
                  <a:lnTo>
                    <a:pt x="268" y="196"/>
                  </a:lnTo>
                  <a:lnTo>
                    <a:pt x="276" y="196"/>
                  </a:lnTo>
                  <a:lnTo>
                    <a:pt x="282" y="188"/>
                  </a:lnTo>
                  <a:lnTo>
                    <a:pt x="294" y="194"/>
                  </a:lnTo>
                  <a:lnTo>
                    <a:pt x="278" y="204"/>
                  </a:lnTo>
                  <a:lnTo>
                    <a:pt x="278" y="208"/>
                  </a:lnTo>
                  <a:lnTo>
                    <a:pt x="276" y="208"/>
                  </a:lnTo>
                  <a:lnTo>
                    <a:pt x="278" y="212"/>
                  </a:lnTo>
                  <a:lnTo>
                    <a:pt x="302" y="212"/>
                  </a:lnTo>
                  <a:lnTo>
                    <a:pt x="310" y="202"/>
                  </a:lnTo>
                  <a:lnTo>
                    <a:pt x="314" y="202"/>
                  </a:lnTo>
                  <a:lnTo>
                    <a:pt x="312" y="208"/>
                  </a:lnTo>
                  <a:lnTo>
                    <a:pt x="316" y="206"/>
                  </a:lnTo>
                  <a:lnTo>
                    <a:pt x="312" y="214"/>
                  </a:lnTo>
                  <a:lnTo>
                    <a:pt x="314" y="216"/>
                  </a:lnTo>
                  <a:lnTo>
                    <a:pt x="302" y="234"/>
                  </a:lnTo>
                  <a:lnTo>
                    <a:pt x="308" y="232"/>
                  </a:lnTo>
                  <a:lnTo>
                    <a:pt x="310" y="234"/>
                  </a:lnTo>
                  <a:lnTo>
                    <a:pt x="300" y="236"/>
                  </a:lnTo>
                  <a:lnTo>
                    <a:pt x="294" y="230"/>
                  </a:lnTo>
                  <a:lnTo>
                    <a:pt x="288" y="230"/>
                  </a:lnTo>
                  <a:lnTo>
                    <a:pt x="282" y="238"/>
                  </a:lnTo>
                  <a:lnTo>
                    <a:pt x="288" y="242"/>
                  </a:lnTo>
                  <a:close/>
                  <a:moveTo>
                    <a:pt x="392" y="348"/>
                  </a:moveTo>
                  <a:lnTo>
                    <a:pt x="384" y="356"/>
                  </a:lnTo>
                  <a:lnTo>
                    <a:pt x="378" y="360"/>
                  </a:lnTo>
                  <a:lnTo>
                    <a:pt x="372" y="360"/>
                  </a:lnTo>
                  <a:lnTo>
                    <a:pt x="370" y="364"/>
                  </a:lnTo>
                  <a:lnTo>
                    <a:pt x="366" y="364"/>
                  </a:lnTo>
                  <a:lnTo>
                    <a:pt x="364" y="372"/>
                  </a:lnTo>
                  <a:lnTo>
                    <a:pt x="358" y="372"/>
                  </a:lnTo>
                  <a:lnTo>
                    <a:pt x="342" y="378"/>
                  </a:lnTo>
                  <a:lnTo>
                    <a:pt x="338" y="376"/>
                  </a:lnTo>
                  <a:lnTo>
                    <a:pt x="332" y="378"/>
                  </a:lnTo>
                  <a:lnTo>
                    <a:pt x="328" y="372"/>
                  </a:lnTo>
                  <a:lnTo>
                    <a:pt x="316" y="368"/>
                  </a:lnTo>
                  <a:lnTo>
                    <a:pt x="312" y="362"/>
                  </a:lnTo>
                  <a:lnTo>
                    <a:pt x="306" y="362"/>
                  </a:lnTo>
                  <a:lnTo>
                    <a:pt x="308" y="366"/>
                  </a:lnTo>
                  <a:lnTo>
                    <a:pt x="300" y="362"/>
                  </a:lnTo>
                  <a:lnTo>
                    <a:pt x="304" y="358"/>
                  </a:lnTo>
                  <a:lnTo>
                    <a:pt x="308" y="356"/>
                  </a:lnTo>
                  <a:lnTo>
                    <a:pt x="320" y="364"/>
                  </a:lnTo>
                  <a:lnTo>
                    <a:pt x="326" y="364"/>
                  </a:lnTo>
                  <a:lnTo>
                    <a:pt x="328" y="362"/>
                  </a:lnTo>
                  <a:lnTo>
                    <a:pt x="330" y="362"/>
                  </a:lnTo>
                  <a:lnTo>
                    <a:pt x="338" y="366"/>
                  </a:lnTo>
                  <a:lnTo>
                    <a:pt x="340" y="364"/>
                  </a:lnTo>
                  <a:lnTo>
                    <a:pt x="338" y="362"/>
                  </a:lnTo>
                  <a:lnTo>
                    <a:pt x="338" y="360"/>
                  </a:lnTo>
                  <a:lnTo>
                    <a:pt x="346" y="360"/>
                  </a:lnTo>
                  <a:lnTo>
                    <a:pt x="344" y="356"/>
                  </a:lnTo>
                  <a:lnTo>
                    <a:pt x="346" y="352"/>
                  </a:lnTo>
                  <a:lnTo>
                    <a:pt x="346" y="350"/>
                  </a:lnTo>
                  <a:lnTo>
                    <a:pt x="346" y="350"/>
                  </a:lnTo>
                  <a:lnTo>
                    <a:pt x="354" y="350"/>
                  </a:lnTo>
                  <a:lnTo>
                    <a:pt x="352" y="346"/>
                  </a:lnTo>
                  <a:lnTo>
                    <a:pt x="356" y="346"/>
                  </a:lnTo>
                  <a:lnTo>
                    <a:pt x="356" y="342"/>
                  </a:lnTo>
                  <a:lnTo>
                    <a:pt x="348" y="342"/>
                  </a:lnTo>
                  <a:lnTo>
                    <a:pt x="350" y="338"/>
                  </a:lnTo>
                  <a:lnTo>
                    <a:pt x="348" y="338"/>
                  </a:lnTo>
                  <a:lnTo>
                    <a:pt x="344" y="330"/>
                  </a:lnTo>
                  <a:lnTo>
                    <a:pt x="338" y="330"/>
                  </a:lnTo>
                  <a:lnTo>
                    <a:pt x="338" y="326"/>
                  </a:lnTo>
                  <a:lnTo>
                    <a:pt x="334" y="322"/>
                  </a:lnTo>
                  <a:lnTo>
                    <a:pt x="334" y="320"/>
                  </a:lnTo>
                  <a:lnTo>
                    <a:pt x="330" y="316"/>
                  </a:lnTo>
                  <a:lnTo>
                    <a:pt x="338" y="316"/>
                  </a:lnTo>
                  <a:lnTo>
                    <a:pt x="340" y="314"/>
                  </a:lnTo>
                  <a:lnTo>
                    <a:pt x="338" y="320"/>
                  </a:lnTo>
                  <a:lnTo>
                    <a:pt x="340" y="324"/>
                  </a:lnTo>
                  <a:lnTo>
                    <a:pt x="354" y="334"/>
                  </a:lnTo>
                  <a:lnTo>
                    <a:pt x="358" y="330"/>
                  </a:lnTo>
                  <a:lnTo>
                    <a:pt x="356" y="320"/>
                  </a:lnTo>
                  <a:lnTo>
                    <a:pt x="360" y="326"/>
                  </a:lnTo>
                  <a:lnTo>
                    <a:pt x="360" y="332"/>
                  </a:lnTo>
                  <a:lnTo>
                    <a:pt x="364" y="338"/>
                  </a:lnTo>
                  <a:lnTo>
                    <a:pt x="368" y="340"/>
                  </a:lnTo>
                  <a:lnTo>
                    <a:pt x="370" y="334"/>
                  </a:lnTo>
                  <a:lnTo>
                    <a:pt x="370" y="336"/>
                  </a:lnTo>
                  <a:lnTo>
                    <a:pt x="370" y="342"/>
                  </a:lnTo>
                  <a:lnTo>
                    <a:pt x="374" y="344"/>
                  </a:lnTo>
                  <a:lnTo>
                    <a:pt x="382" y="342"/>
                  </a:lnTo>
                  <a:lnTo>
                    <a:pt x="390" y="334"/>
                  </a:lnTo>
                  <a:lnTo>
                    <a:pt x="394" y="326"/>
                  </a:lnTo>
                  <a:lnTo>
                    <a:pt x="404" y="320"/>
                  </a:lnTo>
                  <a:lnTo>
                    <a:pt x="416" y="318"/>
                  </a:lnTo>
                  <a:lnTo>
                    <a:pt x="426" y="320"/>
                  </a:lnTo>
                  <a:lnTo>
                    <a:pt x="428" y="324"/>
                  </a:lnTo>
                  <a:lnTo>
                    <a:pt x="424" y="328"/>
                  </a:lnTo>
                  <a:lnTo>
                    <a:pt x="418" y="324"/>
                  </a:lnTo>
                  <a:lnTo>
                    <a:pt x="416" y="326"/>
                  </a:lnTo>
                  <a:lnTo>
                    <a:pt x="412" y="328"/>
                  </a:lnTo>
                  <a:lnTo>
                    <a:pt x="418" y="330"/>
                  </a:lnTo>
                  <a:lnTo>
                    <a:pt x="418" y="332"/>
                  </a:lnTo>
                  <a:lnTo>
                    <a:pt x="408" y="332"/>
                  </a:lnTo>
                  <a:lnTo>
                    <a:pt x="402" y="330"/>
                  </a:lnTo>
                  <a:lnTo>
                    <a:pt x="404" y="336"/>
                  </a:lnTo>
                  <a:lnTo>
                    <a:pt x="392" y="342"/>
                  </a:lnTo>
                  <a:lnTo>
                    <a:pt x="392" y="348"/>
                  </a:lnTo>
                  <a:close/>
                  <a:moveTo>
                    <a:pt x="450" y="422"/>
                  </a:moveTo>
                  <a:lnTo>
                    <a:pt x="440" y="424"/>
                  </a:lnTo>
                  <a:lnTo>
                    <a:pt x="428" y="422"/>
                  </a:lnTo>
                  <a:lnTo>
                    <a:pt x="414" y="428"/>
                  </a:lnTo>
                  <a:lnTo>
                    <a:pt x="414" y="434"/>
                  </a:lnTo>
                  <a:lnTo>
                    <a:pt x="412" y="434"/>
                  </a:lnTo>
                  <a:lnTo>
                    <a:pt x="404" y="436"/>
                  </a:lnTo>
                  <a:lnTo>
                    <a:pt x="400" y="434"/>
                  </a:lnTo>
                  <a:lnTo>
                    <a:pt x="402" y="430"/>
                  </a:lnTo>
                  <a:lnTo>
                    <a:pt x="404" y="430"/>
                  </a:lnTo>
                  <a:lnTo>
                    <a:pt x="410" y="422"/>
                  </a:lnTo>
                  <a:lnTo>
                    <a:pt x="412" y="422"/>
                  </a:lnTo>
                  <a:lnTo>
                    <a:pt x="418" y="414"/>
                  </a:lnTo>
                  <a:lnTo>
                    <a:pt x="420" y="410"/>
                  </a:lnTo>
                  <a:lnTo>
                    <a:pt x="426" y="408"/>
                  </a:lnTo>
                  <a:lnTo>
                    <a:pt x="424" y="404"/>
                  </a:lnTo>
                  <a:lnTo>
                    <a:pt x="426" y="402"/>
                  </a:lnTo>
                  <a:lnTo>
                    <a:pt x="436" y="402"/>
                  </a:lnTo>
                  <a:lnTo>
                    <a:pt x="428" y="408"/>
                  </a:lnTo>
                  <a:lnTo>
                    <a:pt x="428" y="412"/>
                  </a:lnTo>
                  <a:lnTo>
                    <a:pt x="434" y="412"/>
                  </a:lnTo>
                  <a:lnTo>
                    <a:pt x="432" y="416"/>
                  </a:lnTo>
                  <a:lnTo>
                    <a:pt x="446" y="414"/>
                  </a:lnTo>
                  <a:lnTo>
                    <a:pt x="450" y="418"/>
                  </a:lnTo>
                  <a:lnTo>
                    <a:pt x="464" y="418"/>
                  </a:lnTo>
                  <a:lnTo>
                    <a:pt x="450" y="422"/>
                  </a:lnTo>
                  <a:close/>
                  <a:moveTo>
                    <a:pt x="588" y="468"/>
                  </a:moveTo>
                  <a:lnTo>
                    <a:pt x="588" y="470"/>
                  </a:lnTo>
                  <a:lnTo>
                    <a:pt x="586" y="470"/>
                  </a:lnTo>
                  <a:lnTo>
                    <a:pt x="582" y="468"/>
                  </a:lnTo>
                  <a:lnTo>
                    <a:pt x="588" y="468"/>
                  </a:lnTo>
                  <a:close/>
                  <a:moveTo>
                    <a:pt x="558" y="478"/>
                  </a:moveTo>
                  <a:lnTo>
                    <a:pt x="562" y="478"/>
                  </a:lnTo>
                  <a:lnTo>
                    <a:pt x="564" y="474"/>
                  </a:lnTo>
                  <a:lnTo>
                    <a:pt x="562" y="478"/>
                  </a:lnTo>
                  <a:lnTo>
                    <a:pt x="566" y="478"/>
                  </a:lnTo>
                  <a:lnTo>
                    <a:pt x="564" y="474"/>
                  </a:lnTo>
                  <a:lnTo>
                    <a:pt x="568" y="476"/>
                  </a:lnTo>
                  <a:lnTo>
                    <a:pt x="568" y="472"/>
                  </a:lnTo>
                  <a:lnTo>
                    <a:pt x="568" y="470"/>
                  </a:lnTo>
                  <a:lnTo>
                    <a:pt x="570" y="470"/>
                  </a:lnTo>
                  <a:lnTo>
                    <a:pt x="568" y="464"/>
                  </a:lnTo>
                  <a:lnTo>
                    <a:pt x="572" y="460"/>
                  </a:lnTo>
                  <a:lnTo>
                    <a:pt x="576" y="460"/>
                  </a:lnTo>
                  <a:lnTo>
                    <a:pt x="572" y="466"/>
                  </a:lnTo>
                  <a:lnTo>
                    <a:pt x="574" y="468"/>
                  </a:lnTo>
                  <a:lnTo>
                    <a:pt x="578" y="466"/>
                  </a:lnTo>
                  <a:lnTo>
                    <a:pt x="572" y="474"/>
                  </a:lnTo>
                  <a:lnTo>
                    <a:pt x="568" y="476"/>
                  </a:lnTo>
                  <a:lnTo>
                    <a:pt x="564" y="482"/>
                  </a:lnTo>
                  <a:lnTo>
                    <a:pt x="562" y="480"/>
                  </a:lnTo>
                  <a:lnTo>
                    <a:pt x="560" y="484"/>
                  </a:lnTo>
                  <a:lnTo>
                    <a:pt x="556" y="484"/>
                  </a:lnTo>
                  <a:lnTo>
                    <a:pt x="556" y="486"/>
                  </a:lnTo>
                  <a:lnTo>
                    <a:pt x="554" y="486"/>
                  </a:lnTo>
                  <a:lnTo>
                    <a:pt x="554" y="484"/>
                  </a:lnTo>
                  <a:lnTo>
                    <a:pt x="558" y="478"/>
                  </a:lnTo>
                  <a:close/>
                  <a:moveTo>
                    <a:pt x="550" y="600"/>
                  </a:moveTo>
                  <a:lnTo>
                    <a:pt x="548" y="586"/>
                  </a:lnTo>
                  <a:lnTo>
                    <a:pt x="550" y="582"/>
                  </a:lnTo>
                  <a:lnTo>
                    <a:pt x="550" y="574"/>
                  </a:lnTo>
                  <a:lnTo>
                    <a:pt x="546" y="572"/>
                  </a:lnTo>
                  <a:lnTo>
                    <a:pt x="548" y="578"/>
                  </a:lnTo>
                  <a:lnTo>
                    <a:pt x="546" y="578"/>
                  </a:lnTo>
                  <a:lnTo>
                    <a:pt x="544" y="570"/>
                  </a:lnTo>
                  <a:lnTo>
                    <a:pt x="542" y="570"/>
                  </a:lnTo>
                  <a:lnTo>
                    <a:pt x="542" y="572"/>
                  </a:lnTo>
                  <a:lnTo>
                    <a:pt x="542" y="574"/>
                  </a:lnTo>
                  <a:lnTo>
                    <a:pt x="540" y="576"/>
                  </a:lnTo>
                  <a:lnTo>
                    <a:pt x="538" y="576"/>
                  </a:lnTo>
                  <a:lnTo>
                    <a:pt x="538" y="574"/>
                  </a:lnTo>
                  <a:lnTo>
                    <a:pt x="538" y="570"/>
                  </a:lnTo>
                  <a:lnTo>
                    <a:pt x="534" y="568"/>
                  </a:lnTo>
                  <a:lnTo>
                    <a:pt x="544" y="566"/>
                  </a:lnTo>
                  <a:lnTo>
                    <a:pt x="554" y="572"/>
                  </a:lnTo>
                  <a:lnTo>
                    <a:pt x="554" y="580"/>
                  </a:lnTo>
                  <a:lnTo>
                    <a:pt x="552" y="586"/>
                  </a:lnTo>
                  <a:lnTo>
                    <a:pt x="554" y="596"/>
                  </a:lnTo>
                  <a:lnTo>
                    <a:pt x="556" y="596"/>
                  </a:lnTo>
                  <a:lnTo>
                    <a:pt x="556" y="600"/>
                  </a:lnTo>
                  <a:lnTo>
                    <a:pt x="552" y="602"/>
                  </a:lnTo>
                  <a:lnTo>
                    <a:pt x="550" y="598"/>
                  </a:lnTo>
                  <a:lnTo>
                    <a:pt x="550" y="600"/>
                  </a:lnTo>
                  <a:close/>
                  <a:moveTo>
                    <a:pt x="552" y="610"/>
                  </a:moveTo>
                  <a:lnTo>
                    <a:pt x="550" y="604"/>
                  </a:lnTo>
                  <a:lnTo>
                    <a:pt x="552" y="604"/>
                  </a:lnTo>
                  <a:lnTo>
                    <a:pt x="556" y="610"/>
                  </a:lnTo>
                  <a:lnTo>
                    <a:pt x="552" y="610"/>
                  </a:lnTo>
                  <a:close/>
                  <a:moveTo>
                    <a:pt x="556" y="566"/>
                  </a:moveTo>
                  <a:lnTo>
                    <a:pt x="550" y="568"/>
                  </a:lnTo>
                  <a:lnTo>
                    <a:pt x="546" y="566"/>
                  </a:lnTo>
                  <a:lnTo>
                    <a:pt x="544" y="564"/>
                  </a:lnTo>
                  <a:lnTo>
                    <a:pt x="544" y="564"/>
                  </a:lnTo>
                  <a:lnTo>
                    <a:pt x="538" y="560"/>
                  </a:lnTo>
                  <a:lnTo>
                    <a:pt x="544" y="558"/>
                  </a:lnTo>
                  <a:lnTo>
                    <a:pt x="550" y="558"/>
                  </a:lnTo>
                  <a:lnTo>
                    <a:pt x="552" y="562"/>
                  </a:lnTo>
                  <a:lnTo>
                    <a:pt x="550" y="564"/>
                  </a:lnTo>
                  <a:lnTo>
                    <a:pt x="558" y="562"/>
                  </a:lnTo>
                  <a:lnTo>
                    <a:pt x="560" y="568"/>
                  </a:lnTo>
                  <a:lnTo>
                    <a:pt x="558" y="570"/>
                  </a:lnTo>
                  <a:lnTo>
                    <a:pt x="556" y="568"/>
                  </a:lnTo>
                  <a:lnTo>
                    <a:pt x="556" y="566"/>
                  </a:lnTo>
                  <a:close/>
                  <a:moveTo>
                    <a:pt x="570" y="630"/>
                  </a:moveTo>
                  <a:lnTo>
                    <a:pt x="568" y="620"/>
                  </a:lnTo>
                  <a:lnTo>
                    <a:pt x="564" y="612"/>
                  </a:lnTo>
                  <a:lnTo>
                    <a:pt x="564" y="610"/>
                  </a:lnTo>
                  <a:lnTo>
                    <a:pt x="562" y="606"/>
                  </a:lnTo>
                  <a:lnTo>
                    <a:pt x="562" y="602"/>
                  </a:lnTo>
                  <a:lnTo>
                    <a:pt x="560" y="602"/>
                  </a:lnTo>
                  <a:lnTo>
                    <a:pt x="560" y="600"/>
                  </a:lnTo>
                  <a:lnTo>
                    <a:pt x="558" y="600"/>
                  </a:lnTo>
                  <a:lnTo>
                    <a:pt x="556" y="604"/>
                  </a:lnTo>
                  <a:lnTo>
                    <a:pt x="556" y="600"/>
                  </a:lnTo>
                  <a:lnTo>
                    <a:pt x="558" y="596"/>
                  </a:lnTo>
                  <a:lnTo>
                    <a:pt x="560" y="600"/>
                  </a:lnTo>
                  <a:lnTo>
                    <a:pt x="562" y="600"/>
                  </a:lnTo>
                  <a:lnTo>
                    <a:pt x="562" y="598"/>
                  </a:lnTo>
                  <a:lnTo>
                    <a:pt x="564" y="606"/>
                  </a:lnTo>
                  <a:lnTo>
                    <a:pt x="564" y="600"/>
                  </a:lnTo>
                  <a:lnTo>
                    <a:pt x="566" y="600"/>
                  </a:lnTo>
                  <a:lnTo>
                    <a:pt x="568" y="602"/>
                  </a:lnTo>
                  <a:lnTo>
                    <a:pt x="566" y="606"/>
                  </a:lnTo>
                  <a:lnTo>
                    <a:pt x="570" y="610"/>
                  </a:lnTo>
                  <a:lnTo>
                    <a:pt x="566" y="614"/>
                  </a:lnTo>
                  <a:lnTo>
                    <a:pt x="568" y="616"/>
                  </a:lnTo>
                  <a:lnTo>
                    <a:pt x="572" y="618"/>
                  </a:lnTo>
                  <a:lnTo>
                    <a:pt x="576" y="624"/>
                  </a:lnTo>
                  <a:lnTo>
                    <a:pt x="578" y="628"/>
                  </a:lnTo>
                  <a:lnTo>
                    <a:pt x="570" y="630"/>
                  </a:lnTo>
                  <a:close/>
                  <a:moveTo>
                    <a:pt x="600" y="612"/>
                  </a:moveTo>
                  <a:lnTo>
                    <a:pt x="600" y="624"/>
                  </a:lnTo>
                  <a:lnTo>
                    <a:pt x="598" y="622"/>
                  </a:lnTo>
                  <a:lnTo>
                    <a:pt x="596" y="626"/>
                  </a:lnTo>
                  <a:lnTo>
                    <a:pt x="594" y="628"/>
                  </a:lnTo>
                  <a:lnTo>
                    <a:pt x="592" y="620"/>
                  </a:lnTo>
                  <a:lnTo>
                    <a:pt x="594" y="614"/>
                  </a:lnTo>
                  <a:lnTo>
                    <a:pt x="596" y="608"/>
                  </a:lnTo>
                  <a:lnTo>
                    <a:pt x="594" y="610"/>
                  </a:lnTo>
                  <a:lnTo>
                    <a:pt x="596" y="600"/>
                  </a:lnTo>
                  <a:lnTo>
                    <a:pt x="592" y="598"/>
                  </a:lnTo>
                  <a:lnTo>
                    <a:pt x="592" y="598"/>
                  </a:lnTo>
                  <a:lnTo>
                    <a:pt x="590" y="604"/>
                  </a:lnTo>
                  <a:lnTo>
                    <a:pt x="588" y="604"/>
                  </a:lnTo>
                  <a:lnTo>
                    <a:pt x="586" y="600"/>
                  </a:lnTo>
                  <a:lnTo>
                    <a:pt x="588" y="596"/>
                  </a:lnTo>
                  <a:lnTo>
                    <a:pt x="582" y="592"/>
                  </a:lnTo>
                  <a:lnTo>
                    <a:pt x="584" y="590"/>
                  </a:lnTo>
                  <a:lnTo>
                    <a:pt x="582" y="590"/>
                  </a:lnTo>
                  <a:lnTo>
                    <a:pt x="582" y="594"/>
                  </a:lnTo>
                  <a:lnTo>
                    <a:pt x="576" y="594"/>
                  </a:lnTo>
                  <a:lnTo>
                    <a:pt x="576" y="586"/>
                  </a:lnTo>
                  <a:lnTo>
                    <a:pt x="572" y="584"/>
                  </a:lnTo>
                  <a:lnTo>
                    <a:pt x="568" y="578"/>
                  </a:lnTo>
                  <a:lnTo>
                    <a:pt x="566" y="572"/>
                  </a:lnTo>
                  <a:lnTo>
                    <a:pt x="572" y="570"/>
                  </a:lnTo>
                  <a:lnTo>
                    <a:pt x="564" y="570"/>
                  </a:lnTo>
                  <a:lnTo>
                    <a:pt x="562" y="566"/>
                  </a:lnTo>
                  <a:lnTo>
                    <a:pt x="562" y="566"/>
                  </a:lnTo>
                  <a:lnTo>
                    <a:pt x="562" y="562"/>
                  </a:lnTo>
                  <a:lnTo>
                    <a:pt x="566" y="552"/>
                  </a:lnTo>
                  <a:lnTo>
                    <a:pt x="578" y="554"/>
                  </a:lnTo>
                  <a:lnTo>
                    <a:pt x="574" y="548"/>
                  </a:lnTo>
                  <a:lnTo>
                    <a:pt x="576" y="544"/>
                  </a:lnTo>
                  <a:lnTo>
                    <a:pt x="574" y="544"/>
                  </a:lnTo>
                  <a:lnTo>
                    <a:pt x="574" y="542"/>
                  </a:lnTo>
                  <a:lnTo>
                    <a:pt x="570" y="542"/>
                  </a:lnTo>
                  <a:lnTo>
                    <a:pt x="570" y="540"/>
                  </a:lnTo>
                  <a:lnTo>
                    <a:pt x="576" y="538"/>
                  </a:lnTo>
                  <a:lnTo>
                    <a:pt x="578" y="540"/>
                  </a:lnTo>
                  <a:lnTo>
                    <a:pt x="578" y="540"/>
                  </a:lnTo>
                  <a:lnTo>
                    <a:pt x="580" y="544"/>
                  </a:lnTo>
                  <a:lnTo>
                    <a:pt x="576" y="548"/>
                  </a:lnTo>
                  <a:lnTo>
                    <a:pt x="582" y="546"/>
                  </a:lnTo>
                  <a:lnTo>
                    <a:pt x="584" y="548"/>
                  </a:lnTo>
                  <a:lnTo>
                    <a:pt x="580" y="550"/>
                  </a:lnTo>
                  <a:lnTo>
                    <a:pt x="580" y="554"/>
                  </a:lnTo>
                  <a:lnTo>
                    <a:pt x="584" y="566"/>
                  </a:lnTo>
                  <a:lnTo>
                    <a:pt x="588" y="570"/>
                  </a:lnTo>
                  <a:lnTo>
                    <a:pt x="586" y="572"/>
                  </a:lnTo>
                  <a:lnTo>
                    <a:pt x="590" y="582"/>
                  </a:lnTo>
                  <a:lnTo>
                    <a:pt x="590" y="588"/>
                  </a:lnTo>
                  <a:lnTo>
                    <a:pt x="602" y="608"/>
                  </a:lnTo>
                  <a:lnTo>
                    <a:pt x="600" y="612"/>
                  </a:lnTo>
                  <a:close/>
                  <a:moveTo>
                    <a:pt x="710" y="642"/>
                  </a:moveTo>
                  <a:lnTo>
                    <a:pt x="708" y="646"/>
                  </a:lnTo>
                  <a:lnTo>
                    <a:pt x="706" y="646"/>
                  </a:lnTo>
                  <a:lnTo>
                    <a:pt x="706" y="648"/>
                  </a:lnTo>
                  <a:lnTo>
                    <a:pt x="704" y="646"/>
                  </a:lnTo>
                  <a:lnTo>
                    <a:pt x="700" y="646"/>
                  </a:lnTo>
                  <a:lnTo>
                    <a:pt x="700" y="644"/>
                  </a:lnTo>
                  <a:lnTo>
                    <a:pt x="698" y="646"/>
                  </a:lnTo>
                  <a:lnTo>
                    <a:pt x="698" y="644"/>
                  </a:lnTo>
                  <a:lnTo>
                    <a:pt x="700" y="644"/>
                  </a:lnTo>
                  <a:lnTo>
                    <a:pt x="700" y="642"/>
                  </a:lnTo>
                  <a:lnTo>
                    <a:pt x="696" y="640"/>
                  </a:lnTo>
                  <a:lnTo>
                    <a:pt x="696" y="638"/>
                  </a:lnTo>
                  <a:lnTo>
                    <a:pt x="700" y="636"/>
                  </a:lnTo>
                  <a:lnTo>
                    <a:pt x="698" y="634"/>
                  </a:lnTo>
                  <a:lnTo>
                    <a:pt x="700" y="630"/>
                  </a:lnTo>
                  <a:lnTo>
                    <a:pt x="706" y="628"/>
                  </a:lnTo>
                  <a:lnTo>
                    <a:pt x="712" y="636"/>
                  </a:lnTo>
                  <a:lnTo>
                    <a:pt x="710" y="642"/>
                  </a:lnTo>
                  <a:close/>
                  <a:moveTo>
                    <a:pt x="972" y="614"/>
                  </a:moveTo>
                  <a:lnTo>
                    <a:pt x="970" y="620"/>
                  </a:lnTo>
                  <a:lnTo>
                    <a:pt x="970" y="616"/>
                  </a:lnTo>
                  <a:lnTo>
                    <a:pt x="966" y="608"/>
                  </a:lnTo>
                  <a:lnTo>
                    <a:pt x="964" y="606"/>
                  </a:lnTo>
                  <a:lnTo>
                    <a:pt x="964" y="602"/>
                  </a:lnTo>
                  <a:lnTo>
                    <a:pt x="962" y="596"/>
                  </a:lnTo>
                  <a:lnTo>
                    <a:pt x="964" y="596"/>
                  </a:lnTo>
                  <a:lnTo>
                    <a:pt x="962" y="598"/>
                  </a:lnTo>
                  <a:lnTo>
                    <a:pt x="966" y="600"/>
                  </a:lnTo>
                  <a:lnTo>
                    <a:pt x="966" y="594"/>
                  </a:lnTo>
                  <a:lnTo>
                    <a:pt x="966" y="602"/>
                  </a:lnTo>
                  <a:lnTo>
                    <a:pt x="972" y="598"/>
                  </a:lnTo>
                  <a:lnTo>
                    <a:pt x="974" y="592"/>
                  </a:lnTo>
                  <a:lnTo>
                    <a:pt x="974" y="594"/>
                  </a:lnTo>
                  <a:lnTo>
                    <a:pt x="974" y="598"/>
                  </a:lnTo>
                  <a:lnTo>
                    <a:pt x="976" y="600"/>
                  </a:lnTo>
                  <a:lnTo>
                    <a:pt x="978" y="608"/>
                  </a:lnTo>
                  <a:lnTo>
                    <a:pt x="972" y="614"/>
                  </a:lnTo>
                  <a:close/>
                  <a:moveTo>
                    <a:pt x="1046" y="548"/>
                  </a:moveTo>
                  <a:lnTo>
                    <a:pt x="1040" y="548"/>
                  </a:lnTo>
                  <a:lnTo>
                    <a:pt x="1038" y="552"/>
                  </a:lnTo>
                  <a:lnTo>
                    <a:pt x="1032" y="552"/>
                  </a:lnTo>
                  <a:lnTo>
                    <a:pt x="1032" y="548"/>
                  </a:lnTo>
                  <a:lnTo>
                    <a:pt x="1024" y="546"/>
                  </a:lnTo>
                  <a:lnTo>
                    <a:pt x="1024" y="550"/>
                  </a:lnTo>
                  <a:lnTo>
                    <a:pt x="1018" y="552"/>
                  </a:lnTo>
                  <a:lnTo>
                    <a:pt x="1016" y="554"/>
                  </a:lnTo>
                  <a:lnTo>
                    <a:pt x="1018" y="558"/>
                  </a:lnTo>
                  <a:lnTo>
                    <a:pt x="1026" y="560"/>
                  </a:lnTo>
                  <a:lnTo>
                    <a:pt x="1026" y="570"/>
                  </a:lnTo>
                  <a:lnTo>
                    <a:pt x="1024" y="564"/>
                  </a:lnTo>
                  <a:lnTo>
                    <a:pt x="1022" y="562"/>
                  </a:lnTo>
                  <a:lnTo>
                    <a:pt x="1012" y="558"/>
                  </a:lnTo>
                  <a:lnTo>
                    <a:pt x="1016" y="558"/>
                  </a:lnTo>
                  <a:lnTo>
                    <a:pt x="1014" y="554"/>
                  </a:lnTo>
                  <a:lnTo>
                    <a:pt x="1016" y="546"/>
                  </a:lnTo>
                  <a:lnTo>
                    <a:pt x="1018" y="548"/>
                  </a:lnTo>
                  <a:lnTo>
                    <a:pt x="1022" y="546"/>
                  </a:lnTo>
                  <a:lnTo>
                    <a:pt x="1020" y="544"/>
                  </a:lnTo>
                  <a:lnTo>
                    <a:pt x="1018" y="536"/>
                  </a:lnTo>
                  <a:lnTo>
                    <a:pt x="1018" y="536"/>
                  </a:lnTo>
                  <a:lnTo>
                    <a:pt x="1022" y="544"/>
                  </a:lnTo>
                  <a:lnTo>
                    <a:pt x="1028" y="542"/>
                  </a:lnTo>
                  <a:lnTo>
                    <a:pt x="1028" y="532"/>
                  </a:lnTo>
                  <a:lnTo>
                    <a:pt x="1030" y="534"/>
                  </a:lnTo>
                  <a:lnTo>
                    <a:pt x="1030" y="536"/>
                  </a:lnTo>
                  <a:lnTo>
                    <a:pt x="1036" y="546"/>
                  </a:lnTo>
                  <a:lnTo>
                    <a:pt x="1038" y="546"/>
                  </a:lnTo>
                  <a:lnTo>
                    <a:pt x="1042" y="546"/>
                  </a:lnTo>
                  <a:lnTo>
                    <a:pt x="1042" y="544"/>
                  </a:lnTo>
                  <a:lnTo>
                    <a:pt x="1046" y="546"/>
                  </a:lnTo>
                  <a:lnTo>
                    <a:pt x="1044" y="546"/>
                  </a:lnTo>
                  <a:lnTo>
                    <a:pt x="1046" y="548"/>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2" name="Freeform 827">
              <a:extLst>
                <a:ext uri="{FF2B5EF4-FFF2-40B4-BE49-F238E27FC236}">
                  <a16:creationId xmlns:a16="http://schemas.microsoft.com/office/drawing/2014/main" xmlns="" id="{0EF7211C-BD23-41FC-A0C8-4E05A488CB2F}"/>
                </a:ext>
              </a:extLst>
            </p:cNvPr>
            <p:cNvSpPr>
              <a:spLocks/>
            </p:cNvSpPr>
            <p:nvPr/>
          </p:nvSpPr>
          <p:spPr bwMode="auto">
            <a:xfrm>
              <a:off x="2820988" y="2617788"/>
              <a:ext cx="34925" cy="44450"/>
            </a:xfrm>
            <a:custGeom>
              <a:avLst/>
              <a:gdLst/>
              <a:ahLst/>
              <a:cxnLst>
                <a:cxn ang="0">
                  <a:pos x="4" y="0"/>
                </a:cxn>
                <a:cxn ang="0">
                  <a:pos x="4" y="2"/>
                </a:cxn>
                <a:cxn ang="0">
                  <a:pos x="4" y="6"/>
                </a:cxn>
                <a:cxn ang="0">
                  <a:pos x="4" y="8"/>
                </a:cxn>
                <a:cxn ang="0">
                  <a:pos x="6" y="8"/>
                </a:cxn>
                <a:cxn ang="0">
                  <a:pos x="6" y="12"/>
                </a:cxn>
                <a:cxn ang="0">
                  <a:pos x="4" y="14"/>
                </a:cxn>
                <a:cxn ang="0">
                  <a:pos x="8" y="18"/>
                </a:cxn>
                <a:cxn ang="0">
                  <a:pos x="4" y="20"/>
                </a:cxn>
                <a:cxn ang="0">
                  <a:pos x="0" y="16"/>
                </a:cxn>
                <a:cxn ang="0">
                  <a:pos x="0" y="18"/>
                </a:cxn>
                <a:cxn ang="0">
                  <a:pos x="2" y="22"/>
                </a:cxn>
                <a:cxn ang="0">
                  <a:pos x="6" y="26"/>
                </a:cxn>
                <a:cxn ang="0">
                  <a:pos x="12" y="26"/>
                </a:cxn>
                <a:cxn ang="0">
                  <a:pos x="12" y="22"/>
                </a:cxn>
                <a:cxn ang="0">
                  <a:pos x="16" y="20"/>
                </a:cxn>
                <a:cxn ang="0">
                  <a:pos x="18" y="22"/>
                </a:cxn>
                <a:cxn ang="0">
                  <a:pos x="18" y="26"/>
                </a:cxn>
                <a:cxn ang="0">
                  <a:pos x="22" y="28"/>
                </a:cxn>
                <a:cxn ang="0">
                  <a:pos x="20" y="26"/>
                </a:cxn>
                <a:cxn ang="0">
                  <a:pos x="22" y="24"/>
                </a:cxn>
                <a:cxn ang="0">
                  <a:pos x="18" y="12"/>
                </a:cxn>
                <a:cxn ang="0">
                  <a:pos x="4" y="0"/>
                </a:cxn>
                <a:cxn ang="0">
                  <a:pos x="4" y="0"/>
                </a:cxn>
              </a:cxnLst>
              <a:rect l="0" t="0" r="r" b="b"/>
              <a:pathLst>
                <a:path w="22" h="28">
                  <a:moveTo>
                    <a:pt x="4" y="0"/>
                  </a:moveTo>
                  <a:lnTo>
                    <a:pt x="4" y="2"/>
                  </a:lnTo>
                  <a:lnTo>
                    <a:pt x="4" y="6"/>
                  </a:lnTo>
                  <a:lnTo>
                    <a:pt x="4" y="8"/>
                  </a:lnTo>
                  <a:lnTo>
                    <a:pt x="6" y="8"/>
                  </a:lnTo>
                  <a:lnTo>
                    <a:pt x="6" y="12"/>
                  </a:lnTo>
                  <a:lnTo>
                    <a:pt x="4" y="14"/>
                  </a:lnTo>
                  <a:lnTo>
                    <a:pt x="8" y="18"/>
                  </a:lnTo>
                  <a:lnTo>
                    <a:pt x="4" y="20"/>
                  </a:lnTo>
                  <a:lnTo>
                    <a:pt x="0" y="16"/>
                  </a:lnTo>
                  <a:lnTo>
                    <a:pt x="0" y="18"/>
                  </a:lnTo>
                  <a:lnTo>
                    <a:pt x="2" y="22"/>
                  </a:lnTo>
                  <a:lnTo>
                    <a:pt x="6" y="26"/>
                  </a:lnTo>
                  <a:lnTo>
                    <a:pt x="12" y="26"/>
                  </a:lnTo>
                  <a:lnTo>
                    <a:pt x="12" y="22"/>
                  </a:lnTo>
                  <a:lnTo>
                    <a:pt x="16" y="20"/>
                  </a:lnTo>
                  <a:lnTo>
                    <a:pt x="18" y="22"/>
                  </a:lnTo>
                  <a:lnTo>
                    <a:pt x="18" y="26"/>
                  </a:lnTo>
                  <a:lnTo>
                    <a:pt x="22" y="28"/>
                  </a:lnTo>
                  <a:lnTo>
                    <a:pt x="20" y="26"/>
                  </a:lnTo>
                  <a:lnTo>
                    <a:pt x="22" y="24"/>
                  </a:lnTo>
                  <a:lnTo>
                    <a:pt x="18" y="12"/>
                  </a:lnTo>
                  <a:lnTo>
                    <a:pt x="4" y="0"/>
                  </a:lnTo>
                  <a:lnTo>
                    <a:pt x="4"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3" name="Freeform 828">
              <a:extLst>
                <a:ext uri="{FF2B5EF4-FFF2-40B4-BE49-F238E27FC236}">
                  <a16:creationId xmlns:a16="http://schemas.microsoft.com/office/drawing/2014/main" xmlns="" id="{CFD8705E-4CEB-400F-89C2-A286A9500291}"/>
                </a:ext>
              </a:extLst>
            </p:cNvPr>
            <p:cNvSpPr>
              <a:spLocks/>
            </p:cNvSpPr>
            <p:nvPr/>
          </p:nvSpPr>
          <p:spPr bwMode="auto">
            <a:xfrm>
              <a:off x="6237288" y="3846513"/>
              <a:ext cx="73025" cy="38100"/>
            </a:xfrm>
            <a:custGeom>
              <a:avLst/>
              <a:gdLst/>
              <a:ahLst/>
              <a:cxnLst>
                <a:cxn ang="0">
                  <a:pos x="16" y="0"/>
                </a:cxn>
                <a:cxn ang="0">
                  <a:pos x="10" y="4"/>
                </a:cxn>
                <a:cxn ang="0">
                  <a:pos x="2" y="14"/>
                </a:cxn>
                <a:cxn ang="0">
                  <a:pos x="0" y="16"/>
                </a:cxn>
                <a:cxn ang="0">
                  <a:pos x="2" y="22"/>
                </a:cxn>
                <a:cxn ang="0">
                  <a:pos x="12" y="24"/>
                </a:cxn>
                <a:cxn ang="0">
                  <a:pos x="16" y="22"/>
                </a:cxn>
                <a:cxn ang="0">
                  <a:pos x="42" y="20"/>
                </a:cxn>
                <a:cxn ang="0">
                  <a:pos x="44" y="18"/>
                </a:cxn>
                <a:cxn ang="0">
                  <a:pos x="46" y="14"/>
                </a:cxn>
                <a:cxn ang="0">
                  <a:pos x="40" y="10"/>
                </a:cxn>
                <a:cxn ang="0">
                  <a:pos x="40" y="8"/>
                </a:cxn>
                <a:cxn ang="0">
                  <a:pos x="34" y="4"/>
                </a:cxn>
                <a:cxn ang="0">
                  <a:pos x="30" y="4"/>
                </a:cxn>
                <a:cxn ang="0">
                  <a:pos x="24" y="2"/>
                </a:cxn>
                <a:cxn ang="0">
                  <a:pos x="20" y="0"/>
                </a:cxn>
                <a:cxn ang="0">
                  <a:pos x="16" y="0"/>
                </a:cxn>
                <a:cxn ang="0">
                  <a:pos x="16" y="0"/>
                </a:cxn>
                <a:cxn ang="0">
                  <a:pos x="16" y="0"/>
                </a:cxn>
              </a:cxnLst>
              <a:rect l="0" t="0" r="r" b="b"/>
              <a:pathLst>
                <a:path w="46" h="24">
                  <a:moveTo>
                    <a:pt x="16" y="0"/>
                  </a:moveTo>
                  <a:lnTo>
                    <a:pt x="10" y="4"/>
                  </a:lnTo>
                  <a:lnTo>
                    <a:pt x="2" y="14"/>
                  </a:lnTo>
                  <a:lnTo>
                    <a:pt x="0" y="16"/>
                  </a:lnTo>
                  <a:lnTo>
                    <a:pt x="2" y="22"/>
                  </a:lnTo>
                  <a:lnTo>
                    <a:pt x="12" y="24"/>
                  </a:lnTo>
                  <a:lnTo>
                    <a:pt x="16" y="22"/>
                  </a:lnTo>
                  <a:lnTo>
                    <a:pt x="42" y="20"/>
                  </a:lnTo>
                  <a:lnTo>
                    <a:pt x="44" y="18"/>
                  </a:lnTo>
                  <a:lnTo>
                    <a:pt x="46" y="14"/>
                  </a:lnTo>
                  <a:lnTo>
                    <a:pt x="40" y="10"/>
                  </a:lnTo>
                  <a:lnTo>
                    <a:pt x="40" y="8"/>
                  </a:lnTo>
                  <a:lnTo>
                    <a:pt x="34" y="4"/>
                  </a:lnTo>
                  <a:lnTo>
                    <a:pt x="30" y="4"/>
                  </a:lnTo>
                  <a:lnTo>
                    <a:pt x="24" y="2"/>
                  </a:lnTo>
                  <a:lnTo>
                    <a:pt x="20" y="0"/>
                  </a:lnTo>
                  <a:lnTo>
                    <a:pt x="16" y="0"/>
                  </a:lnTo>
                  <a:lnTo>
                    <a:pt x="16" y="0"/>
                  </a:lnTo>
                  <a:lnTo>
                    <a:pt x="16" y="0"/>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4" name="Freeform 829">
              <a:extLst>
                <a:ext uri="{FF2B5EF4-FFF2-40B4-BE49-F238E27FC236}">
                  <a16:creationId xmlns:a16="http://schemas.microsoft.com/office/drawing/2014/main" xmlns="" id="{0E568D2A-4995-4F41-A2FB-81650F9331F5}"/>
                </a:ext>
              </a:extLst>
            </p:cNvPr>
            <p:cNvSpPr>
              <a:spLocks/>
            </p:cNvSpPr>
            <p:nvPr/>
          </p:nvSpPr>
          <p:spPr bwMode="auto">
            <a:xfrm>
              <a:off x="6218238" y="3887788"/>
              <a:ext cx="101600" cy="130175"/>
            </a:xfrm>
            <a:custGeom>
              <a:avLst/>
              <a:gdLst/>
              <a:ahLst/>
              <a:cxnLst>
                <a:cxn ang="0">
                  <a:pos x="28" y="64"/>
                </a:cxn>
                <a:cxn ang="0">
                  <a:pos x="24" y="70"/>
                </a:cxn>
                <a:cxn ang="0">
                  <a:pos x="22" y="68"/>
                </a:cxn>
                <a:cxn ang="0">
                  <a:pos x="14" y="72"/>
                </a:cxn>
                <a:cxn ang="0">
                  <a:pos x="10" y="58"/>
                </a:cxn>
                <a:cxn ang="0">
                  <a:pos x="8" y="56"/>
                </a:cxn>
                <a:cxn ang="0">
                  <a:pos x="10" y="48"/>
                </a:cxn>
                <a:cxn ang="0">
                  <a:pos x="6" y="42"/>
                </a:cxn>
                <a:cxn ang="0">
                  <a:pos x="8" y="32"/>
                </a:cxn>
                <a:cxn ang="0">
                  <a:pos x="0" y="24"/>
                </a:cxn>
                <a:cxn ang="0">
                  <a:pos x="0" y="22"/>
                </a:cxn>
                <a:cxn ang="0">
                  <a:pos x="4" y="20"/>
                </a:cxn>
                <a:cxn ang="0">
                  <a:pos x="4" y="18"/>
                </a:cxn>
                <a:cxn ang="0">
                  <a:pos x="10" y="18"/>
                </a:cxn>
                <a:cxn ang="0">
                  <a:pos x="8" y="14"/>
                </a:cxn>
                <a:cxn ang="0">
                  <a:pos x="4" y="14"/>
                </a:cxn>
                <a:cxn ang="0">
                  <a:pos x="2" y="10"/>
                </a:cxn>
                <a:cxn ang="0">
                  <a:pos x="6" y="0"/>
                </a:cxn>
                <a:cxn ang="0">
                  <a:pos x="10" y="6"/>
                </a:cxn>
                <a:cxn ang="0">
                  <a:pos x="12" y="0"/>
                </a:cxn>
                <a:cxn ang="0">
                  <a:pos x="14" y="2"/>
                </a:cxn>
                <a:cxn ang="0">
                  <a:pos x="16" y="8"/>
                </a:cxn>
                <a:cxn ang="0">
                  <a:pos x="18" y="6"/>
                </a:cxn>
                <a:cxn ang="0">
                  <a:pos x="20" y="8"/>
                </a:cxn>
                <a:cxn ang="0">
                  <a:pos x="22" y="4"/>
                </a:cxn>
                <a:cxn ang="0">
                  <a:pos x="24" y="14"/>
                </a:cxn>
                <a:cxn ang="0">
                  <a:pos x="28" y="18"/>
                </a:cxn>
                <a:cxn ang="0">
                  <a:pos x="28" y="18"/>
                </a:cxn>
                <a:cxn ang="0">
                  <a:pos x="48" y="18"/>
                </a:cxn>
                <a:cxn ang="0">
                  <a:pos x="58" y="20"/>
                </a:cxn>
                <a:cxn ang="0">
                  <a:pos x="52" y="30"/>
                </a:cxn>
                <a:cxn ang="0">
                  <a:pos x="42" y="36"/>
                </a:cxn>
                <a:cxn ang="0">
                  <a:pos x="42" y="38"/>
                </a:cxn>
                <a:cxn ang="0">
                  <a:pos x="44" y="46"/>
                </a:cxn>
                <a:cxn ang="0">
                  <a:pos x="46" y="48"/>
                </a:cxn>
                <a:cxn ang="0">
                  <a:pos x="50" y="50"/>
                </a:cxn>
                <a:cxn ang="0">
                  <a:pos x="52" y="44"/>
                </a:cxn>
                <a:cxn ang="0">
                  <a:pos x="56" y="40"/>
                </a:cxn>
                <a:cxn ang="0">
                  <a:pos x="56" y="40"/>
                </a:cxn>
                <a:cxn ang="0">
                  <a:pos x="60" y="52"/>
                </a:cxn>
                <a:cxn ang="0">
                  <a:pos x="64" y="68"/>
                </a:cxn>
                <a:cxn ang="0">
                  <a:pos x="64" y="76"/>
                </a:cxn>
                <a:cxn ang="0">
                  <a:pos x="60" y="74"/>
                </a:cxn>
                <a:cxn ang="0">
                  <a:pos x="60" y="76"/>
                </a:cxn>
                <a:cxn ang="0">
                  <a:pos x="58" y="82"/>
                </a:cxn>
                <a:cxn ang="0">
                  <a:pos x="56" y="78"/>
                </a:cxn>
                <a:cxn ang="0">
                  <a:pos x="54" y="62"/>
                </a:cxn>
                <a:cxn ang="0">
                  <a:pos x="50" y="56"/>
                </a:cxn>
                <a:cxn ang="0">
                  <a:pos x="48" y="54"/>
                </a:cxn>
                <a:cxn ang="0">
                  <a:pos x="42" y="56"/>
                </a:cxn>
                <a:cxn ang="0">
                  <a:pos x="38" y="52"/>
                </a:cxn>
                <a:cxn ang="0">
                  <a:pos x="34" y="56"/>
                </a:cxn>
                <a:cxn ang="0">
                  <a:pos x="36" y="62"/>
                </a:cxn>
                <a:cxn ang="0">
                  <a:pos x="30" y="68"/>
                </a:cxn>
                <a:cxn ang="0">
                  <a:pos x="28" y="66"/>
                </a:cxn>
                <a:cxn ang="0">
                  <a:pos x="28" y="64"/>
                </a:cxn>
                <a:cxn ang="0">
                  <a:pos x="28" y="64"/>
                </a:cxn>
              </a:cxnLst>
              <a:rect l="0" t="0" r="r" b="b"/>
              <a:pathLst>
                <a:path w="64" h="82">
                  <a:moveTo>
                    <a:pt x="28" y="64"/>
                  </a:moveTo>
                  <a:lnTo>
                    <a:pt x="24" y="70"/>
                  </a:lnTo>
                  <a:lnTo>
                    <a:pt x="22" y="68"/>
                  </a:lnTo>
                  <a:lnTo>
                    <a:pt x="14" y="72"/>
                  </a:lnTo>
                  <a:lnTo>
                    <a:pt x="10" y="58"/>
                  </a:lnTo>
                  <a:lnTo>
                    <a:pt x="8" y="56"/>
                  </a:lnTo>
                  <a:lnTo>
                    <a:pt x="10" y="48"/>
                  </a:lnTo>
                  <a:lnTo>
                    <a:pt x="6" y="42"/>
                  </a:lnTo>
                  <a:lnTo>
                    <a:pt x="8" y="32"/>
                  </a:lnTo>
                  <a:lnTo>
                    <a:pt x="0" y="24"/>
                  </a:lnTo>
                  <a:lnTo>
                    <a:pt x="0" y="22"/>
                  </a:lnTo>
                  <a:lnTo>
                    <a:pt x="4" y="20"/>
                  </a:lnTo>
                  <a:lnTo>
                    <a:pt x="4" y="18"/>
                  </a:lnTo>
                  <a:lnTo>
                    <a:pt x="10" y="18"/>
                  </a:lnTo>
                  <a:lnTo>
                    <a:pt x="8" y="14"/>
                  </a:lnTo>
                  <a:lnTo>
                    <a:pt x="4" y="14"/>
                  </a:lnTo>
                  <a:lnTo>
                    <a:pt x="2" y="10"/>
                  </a:lnTo>
                  <a:lnTo>
                    <a:pt x="6" y="0"/>
                  </a:lnTo>
                  <a:lnTo>
                    <a:pt x="10" y="6"/>
                  </a:lnTo>
                  <a:lnTo>
                    <a:pt x="12" y="0"/>
                  </a:lnTo>
                  <a:lnTo>
                    <a:pt x="14" y="2"/>
                  </a:lnTo>
                  <a:lnTo>
                    <a:pt x="16" y="8"/>
                  </a:lnTo>
                  <a:lnTo>
                    <a:pt x="18" y="6"/>
                  </a:lnTo>
                  <a:lnTo>
                    <a:pt x="20" y="8"/>
                  </a:lnTo>
                  <a:lnTo>
                    <a:pt x="22" y="4"/>
                  </a:lnTo>
                  <a:lnTo>
                    <a:pt x="24" y="14"/>
                  </a:lnTo>
                  <a:lnTo>
                    <a:pt x="28" y="18"/>
                  </a:lnTo>
                  <a:lnTo>
                    <a:pt x="28" y="18"/>
                  </a:lnTo>
                  <a:lnTo>
                    <a:pt x="48" y="18"/>
                  </a:lnTo>
                  <a:lnTo>
                    <a:pt x="58" y="20"/>
                  </a:lnTo>
                  <a:lnTo>
                    <a:pt x="52" y="30"/>
                  </a:lnTo>
                  <a:lnTo>
                    <a:pt x="42" y="36"/>
                  </a:lnTo>
                  <a:lnTo>
                    <a:pt x="42" y="38"/>
                  </a:lnTo>
                  <a:lnTo>
                    <a:pt x="44" y="46"/>
                  </a:lnTo>
                  <a:lnTo>
                    <a:pt x="46" y="48"/>
                  </a:lnTo>
                  <a:lnTo>
                    <a:pt x="50" y="50"/>
                  </a:lnTo>
                  <a:lnTo>
                    <a:pt x="52" y="44"/>
                  </a:lnTo>
                  <a:lnTo>
                    <a:pt x="56" y="40"/>
                  </a:lnTo>
                  <a:lnTo>
                    <a:pt x="56" y="40"/>
                  </a:lnTo>
                  <a:lnTo>
                    <a:pt x="60" y="52"/>
                  </a:lnTo>
                  <a:lnTo>
                    <a:pt x="64" y="68"/>
                  </a:lnTo>
                  <a:lnTo>
                    <a:pt x="64" y="76"/>
                  </a:lnTo>
                  <a:lnTo>
                    <a:pt x="60" y="74"/>
                  </a:lnTo>
                  <a:lnTo>
                    <a:pt x="60" y="76"/>
                  </a:lnTo>
                  <a:lnTo>
                    <a:pt x="58" y="82"/>
                  </a:lnTo>
                  <a:lnTo>
                    <a:pt x="56" y="78"/>
                  </a:lnTo>
                  <a:lnTo>
                    <a:pt x="54" y="62"/>
                  </a:lnTo>
                  <a:lnTo>
                    <a:pt x="50" y="56"/>
                  </a:lnTo>
                  <a:lnTo>
                    <a:pt x="48" y="54"/>
                  </a:lnTo>
                  <a:lnTo>
                    <a:pt x="42" y="56"/>
                  </a:lnTo>
                  <a:lnTo>
                    <a:pt x="38" y="52"/>
                  </a:lnTo>
                  <a:lnTo>
                    <a:pt x="34" y="56"/>
                  </a:lnTo>
                  <a:lnTo>
                    <a:pt x="36" y="62"/>
                  </a:lnTo>
                  <a:lnTo>
                    <a:pt x="30" y="68"/>
                  </a:lnTo>
                  <a:lnTo>
                    <a:pt x="28" y="66"/>
                  </a:lnTo>
                  <a:lnTo>
                    <a:pt x="28" y="64"/>
                  </a:lnTo>
                  <a:lnTo>
                    <a:pt x="28" y="64"/>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5" name="Freeform 830">
              <a:extLst>
                <a:ext uri="{FF2B5EF4-FFF2-40B4-BE49-F238E27FC236}">
                  <a16:creationId xmlns:a16="http://schemas.microsoft.com/office/drawing/2014/main" xmlns="" id="{9C1E81C5-FC21-4BAA-AE02-3A5769CD24FE}"/>
                </a:ext>
              </a:extLst>
            </p:cNvPr>
            <p:cNvSpPr>
              <a:spLocks/>
            </p:cNvSpPr>
            <p:nvPr/>
          </p:nvSpPr>
          <p:spPr bwMode="auto">
            <a:xfrm>
              <a:off x="5795963" y="3652838"/>
              <a:ext cx="625475" cy="644525"/>
            </a:xfrm>
            <a:custGeom>
              <a:avLst/>
              <a:gdLst/>
              <a:ahLst/>
              <a:cxnLst>
                <a:cxn ang="0">
                  <a:pos x="308" y="184"/>
                </a:cxn>
                <a:cxn ang="0">
                  <a:pos x="318" y="192"/>
                </a:cxn>
                <a:cxn ang="0">
                  <a:pos x="336" y="212"/>
                </a:cxn>
                <a:cxn ang="0">
                  <a:pos x="340" y="186"/>
                </a:cxn>
                <a:cxn ang="0">
                  <a:pos x="364" y="160"/>
                </a:cxn>
                <a:cxn ang="0">
                  <a:pos x="384" y="136"/>
                </a:cxn>
                <a:cxn ang="0">
                  <a:pos x="392" y="120"/>
                </a:cxn>
                <a:cxn ang="0">
                  <a:pos x="378" y="106"/>
                </a:cxn>
                <a:cxn ang="0">
                  <a:pos x="318" y="130"/>
                </a:cxn>
                <a:cxn ang="0">
                  <a:pos x="294" y="144"/>
                </a:cxn>
                <a:cxn ang="0">
                  <a:pos x="278" y="134"/>
                </a:cxn>
                <a:cxn ang="0">
                  <a:pos x="266" y="138"/>
                </a:cxn>
                <a:cxn ang="0">
                  <a:pos x="226" y="144"/>
                </a:cxn>
                <a:cxn ang="0">
                  <a:pos x="172" y="118"/>
                </a:cxn>
                <a:cxn ang="0">
                  <a:pos x="162" y="112"/>
                </a:cxn>
                <a:cxn ang="0">
                  <a:pos x="160" y="84"/>
                </a:cxn>
                <a:cxn ang="0">
                  <a:pos x="146" y="78"/>
                </a:cxn>
                <a:cxn ang="0">
                  <a:pos x="142" y="54"/>
                </a:cxn>
                <a:cxn ang="0">
                  <a:pos x="154" y="54"/>
                </a:cxn>
                <a:cxn ang="0">
                  <a:pos x="148" y="36"/>
                </a:cxn>
                <a:cxn ang="0">
                  <a:pos x="158" y="26"/>
                </a:cxn>
                <a:cxn ang="0">
                  <a:pos x="160" y="10"/>
                </a:cxn>
                <a:cxn ang="0">
                  <a:pos x="150" y="0"/>
                </a:cxn>
                <a:cxn ang="0">
                  <a:pos x="118" y="20"/>
                </a:cxn>
                <a:cxn ang="0">
                  <a:pos x="84" y="18"/>
                </a:cxn>
                <a:cxn ang="0">
                  <a:pos x="82" y="32"/>
                </a:cxn>
                <a:cxn ang="0">
                  <a:pos x="84" y="50"/>
                </a:cxn>
                <a:cxn ang="0">
                  <a:pos x="96" y="64"/>
                </a:cxn>
                <a:cxn ang="0">
                  <a:pos x="90" y="80"/>
                </a:cxn>
                <a:cxn ang="0">
                  <a:pos x="72" y="98"/>
                </a:cxn>
                <a:cxn ang="0">
                  <a:pos x="38" y="130"/>
                </a:cxn>
                <a:cxn ang="0">
                  <a:pos x="28" y="158"/>
                </a:cxn>
                <a:cxn ang="0">
                  <a:pos x="40" y="178"/>
                </a:cxn>
                <a:cxn ang="0">
                  <a:pos x="22" y="182"/>
                </a:cxn>
                <a:cxn ang="0">
                  <a:pos x="2" y="184"/>
                </a:cxn>
                <a:cxn ang="0">
                  <a:pos x="12" y="202"/>
                </a:cxn>
                <a:cxn ang="0">
                  <a:pos x="28" y="204"/>
                </a:cxn>
                <a:cxn ang="0">
                  <a:pos x="12" y="212"/>
                </a:cxn>
                <a:cxn ang="0">
                  <a:pos x="54" y="208"/>
                </a:cxn>
                <a:cxn ang="0">
                  <a:pos x="58" y="214"/>
                </a:cxn>
                <a:cxn ang="0">
                  <a:pos x="62" y="236"/>
                </a:cxn>
                <a:cxn ang="0">
                  <a:pos x="64" y="264"/>
                </a:cxn>
                <a:cxn ang="0">
                  <a:pos x="78" y="306"/>
                </a:cxn>
                <a:cxn ang="0">
                  <a:pos x="90" y="332"/>
                </a:cxn>
                <a:cxn ang="0">
                  <a:pos x="128" y="406"/>
                </a:cxn>
                <a:cxn ang="0">
                  <a:pos x="150" y="376"/>
                </a:cxn>
                <a:cxn ang="0">
                  <a:pos x="160" y="332"/>
                </a:cxn>
                <a:cxn ang="0">
                  <a:pos x="164" y="302"/>
                </a:cxn>
                <a:cxn ang="0">
                  <a:pos x="176" y="294"/>
                </a:cxn>
                <a:cxn ang="0">
                  <a:pos x="226" y="252"/>
                </a:cxn>
                <a:cxn ang="0">
                  <a:pos x="254" y="222"/>
                </a:cxn>
                <a:cxn ang="0">
                  <a:pos x="274" y="220"/>
                </a:cxn>
                <a:cxn ang="0">
                  <a:pos x="274" y="204"/>
                </a:cxn>
                <a:cxn ang="0">
                  <a:pos x="266" y="170"/>
                </a:cxn>
                <a:cxn ang="0">
                  <a:pos x="270" y="162"/>
                </a:cxn>
                <a:cxn ang="0">
                  <a:pos x="280" y="150"/>
                </a:cxn>
                <a:cxn ang="0">
                  <a:pos x="290" y="162"/>
                </a:cxn>
              </a:cxnLst>
              <a:rect l="0" t="0" r="r" b="b"/>
              <a:pathLst>
                <a:path w="394" h="406">
                  <a:moveTo>
                    <a:pt x="294" y="166"/>
                  </a:moveTo>
                  <a:lnTo>
                    <a:pt x="314" y="166"/>
                  </a:lnTo>
                  <a:lnTo>
                    <a:pt x="324" y="168"/>
                  </a:lnTo>
                  <a:lnTo>
                    <a:pt x="318" y="178"/>
                  </a:lnTo>
                  <a:lnTo>
                    <a:pt x="308" y="184"/>
                  </a:lnTo>
                  <a:lnTo>
                    <a:pt x="308" y="186"/>
                  </a:lnTo>
                  <a:lnTo>
                    <a:pt x="310" y="194"/>
                  </a:lnTo>
                  <a:lnTo>
                    <a:pt x="312" y="196"/>
                  </a:lnTo>
                  <a:lnTo>
                    <a:pt x="316" y="198"/>
                  </a:lnTo>
                  <a:lnTo>
                    <a:pt x="318" y="192"/>
                  </a:lnTo>
                  <a:lnTo>
                    <a:pt x="322" y="188"/>
                  </a:lnTo>
                  <a:lnTo>
                    <a:pt x="322" y="188"/>
                  </a:lnTo>
                  <a:lnTo>
                    <a:pt x="326" y="200"/>
                  </a:lnTo>
                  <a:lnTo>
                    <a:pt x="330" y="216"/>
                  </a:lnTo>
                  <a:lnTo>
                    <a:pt x="336" y="212"/>
                  </a:lnTo>
                  <a:lnTo>
                    <a:pt x="334" y="204"/>
                  </a:lnTo>
                  <a:lnTo>
                    <a:pt x="336" y="200"/>
                  </a:lnTo>
                  <a:lnTo>
                    <a:pt x="338" y="200"/>
                  </a:lnTo>
                  <a:lnTo>
                    <a:pt x="338" y="188"/>
                  </a:lnTo>
                  <a:lnTo>
                    <a:pt x="340" y="186"/>
                  </a:lnTo>
                  <a:lnTo>
                    <a:pt x="350" y="186"/>
                  </a:lnTo>
                  <a:lnTo>
                    <a:pt x="350" y="186"/>
                  </a:lnTo>
                  <a:lnTo>
                    <a:pt x="356" y="172"/>
                  </a:lnTo>
                  <a:lnTo>
                    <a:pt x="356" y="168"/>
                  </a:lnTo>
                  <a:lnTo>
                    <a:pt x="364" y="160"/>
                  </a:lnTo>
                  <a:lnTo>
                    <a:pt x="364" y="152"/>
                  </a:lnTo>
                  <a:lnTo>
                    <a:pt x="366" y="148"/>
                  </a:lnTo>
                  <a:lnTo>
                    <a:pt x="372" y="144"/>
                  </a:lnTo>
                  <a:lnTo>
                    <a:pt x="376" y="138"/>
                  </a:lnTo>
                  <a:lnTo>
                    <a:pt x="384" y="136"/>
                  </a:lnTo>
                  <a:lnTo>
                    <a:pt x="388" y="138"/>
                  </a:lnTo>
                  <a:lnTo>
                    <a:pt x="390" y="130"/>
                  </a:lnTo>
                  <a:lnTo>
                    <a:pt x="394" y="126"/>
                  </a:lnTo>
                  <a:lnTo>
                    <a:pt x="394" y="124"/>
                  </a:lnTo>
                  <a:lnTo>
                    <a:pt x="392" y="120"/>
                  </a:lnTo>
                  <a:lnTo>
                    <a:pt x="390" y="120"/>
                  </a:lnTo>
                  <a:lnTo>
                    <a:pt x="380" y="118"/>
                  </a:lnTo>
                  <a:lnTo>
                    <a:pt x="380" y="112"/>
                  </a:lnTo>
                  <a:lnTo>
                    <a:pt x="378" y="110"/>
                  </a:lnTo>
                  <a:lnTo>
                    <a:pt x="378" y="106"/>
                  </a:lnTo>
                  <a:lnTo>
                    <a:pt x="374" y="104"/>
                  </a:lnTo>
                  <a:lnTo>
                    <a:pt x="364" y="108"/>
                  </a:lnTo>
                  <a:lnTo>
                    <a:pt x="356" y="106"/>
                  </a:lnTo>
                  <a:lnTo>
                    <a:pt x="336" y="122"/>
                  </a:lnTo>
                  <a:lnTo>
                    <a:pt x="318" y="130"/>
                  </a:lnTo>
                  <a:lnTo>
                    <a:pt x="318" y="132"/>
                  </a:lnTo>
                  <a:lnTo>
                    <a:pt x="324" y="136"/>
                  </a:lnTo>
                  <a:lnTo>
                    <a:pt x="322" y="140"/>
                  </a:lnTo>
                  <a:lnTo>
                    <a:pt x="320" y="142"/>
                  </a:lnTo>
                  <a:lnTo>
                    <a:pt x="294" y="144"/>
                  </a:lnTo>
                  <a:lnTo>
                    <a:pt x="290" y="146"/>
                  </a:lnTo>
                  <a:lnTo>
                    <a:pt x="280" y="144"/>
                  </a:lnTo>
                  <a:lnTo>
                    <a:pt x="278" y="138"/>
                  </a:lnTo>
                  <a:lnTo>
                    <a:pt x="280" y="136"/>
                  </a:lnTo>
                  <a:lnTo>
                    <a:pt x="278" y="134"/>
                  </a:lnTo>
                  <a:lnTo>
                    <a:pt x="278" y="128"/>
                  </a:lnTo>
                  <a:lnTo>
                    <a:pt x="276" y="126"/>
                  </a:lnTo>
                  <a:lnTo>
                    <a:pt x="268" y="128"/>
                  </a:lnTo>
                  <a:lnTo>
                    <a:pt x="266" y="132"/>
                  </a:lnTo>
                  <a:lnTo>
                    <a:pt x="266" y="138"/>
                  </a:lnTo>
                  <a:lnTo>
                    <a:pt x="266" y="142"/>
                  </a:lnTo>
                  <a:lnTo>
                    <a:pt x="268" y="144"/>
                  </a:lnTo>
                  <a:lnTo>
                    <a:pt x="268" y="150"/>
                  </a:lnTo>
                  <a:lnTo>
                    <a:pt x="256" y="150"/>
                  </a:lnTo>
                  <a:lnTo>
                    <a:pt x="226" y="144"/>
                  </a:lnTo>
                  <a:lnTo>
                    <a:pt x="218" y="136"/>
                  </a:lnTo>
                  <a:lnTo>
                    <a:pt x="198" y="136"/>
                  </a:lnTo>
                  <a:lnTo>
                    <a:pt x="194" y="132"/>
                  </a:lnTo>
                  <a:lnTo>
                    <a:pt x="182" y="126"/>
                  </a:lnTo>
                  <a:lnTo>
                    <a:pt x="172" y="118"/>
                  </a:lnTo>
                  <a:lnTo>
                    <a:pt x="168" y="118"/>
                  </a:lnTo>
                  <a:lnTo>
                    <a:pt x="166" y="118"/>
                  </a:lnTo>
                  <a:lnTo>
                    <a:pt x="164" y="114"/>
                  </a:lnTo>
                  <a:lnTo>
                    <a:pt x="162" y="114"/>
                  </a:lnTo>
                  <a:lnTo>
                    <a:pt x="162" y="112"/>
                  </a:lnTo>
                  <a:lnTo>
                    <a:pt x="164" y="106"/>
                  </a:lnTo>
                  <a:lnTo>
                    <a:pt x="166" y="98"/>
                  </a:lnTo>
                  <a:lnTo>
                    <a:pt x="172" y="92"/>
                  </a:lnTo>
                  <a:lnTo>
                    <a:pt x="174" y="92"/>
                  </a:lnTo>
                  <a:lnTo>
                    <a:pt x="160" y="84"/>
                  </a:lnTo>
                  <a:lnTo>
                    <a:pt x="160" y="82"/>
                  </a:lnTo>
                  <a:lnTo>
                    <a:pt x="154" y="82"/>
                  </a:lnTo>
                  <a:lnTo>
                    <a:pt x="154" y="80"/>
                  </a:lnTo>
                  <a:lnTo>
                    <a:pt x="146" y="80"/>
                  </a:lnTo>
                  <a:lnTo>
                    <a:pt x="146" y="78"/>
                  </a:lnTo>
                  <a:lnTo>
                    <a:pt x="142" y="74"/>
                  </a:lnTo>
                  <a:lnTo>
                    <a:pt x="144" y="64"/>
                  </a:lnTo>
                  <a:lnTo>
                    <a:pt x="140" y="60"/>
                  </a:lnTo>
                  <a:lnTo>
                    <a:pt x="140" y="56"/>
                  </a:lnTo>
                  <a:lnTo>
                    <a:pt x="142" y="54"/>
                  </a:lnTo>
                  <a:lnTo>
                    <a:pt x="146" y="58"/>
                  </a:lnTo>
                  <a:lnTo>
                    <a:pt x="148" y="58"/>
                  </a:lnTo>
                  <a:lnTo>
                    <a:pt x="150" y="54"/>
                  </a:lnTo>
                  <a:lnTo>
                    <a:pt x="152" y="56"/>
                  </a:lnTo>
                  <a:lnTo>
                    <a:pt x="154" y="54"/>
                  </a:lnTo>
                  <a:lnTo>
                    <a:pt x="152" y="48"/>
                  </a:lnTo>
                  <a:lnTo>
                    <a:pt x="152" y="46"/>
                  </a:lnTo>
                  <a:lnTo>
                    <a:pt x="148" y="46"/>
                  </a:lnTo>
                  <a:lnTo>
                    <a:pt x="146" y="42"/>
                  </a:lnTo>
                  <a:lnTo>
                    <a:pt x="148" y="36"/>
                  </a:lnTo>
                  <a:lnTo>
                    <a:pt x="146" y="32"/>
                  </a:lnTo>
                  <a:lnTo>
                    <a:pt x="152" y="32"/>
                  </a:lnTo>
                  <a:lnTo>
                    <a:pt x="154" y="30"/>
                  </a:lnTo>
                  <a:lnTo>
                    <a:pt x="154" y="26"/>
                  </a:lnTo>
                  <a:lnTo>
                    <a:pt x="158" y="26"/>
                  </a:lnTo>
                  <a:lnTo>
                    <a:pt x="158" y="24"/>
                  </a:lnTo>
                  <a:lnTo>
                    <a:pt x="160" y="20"/>
                  </a:lnTo>
                  <a:lnTo>
                    <a:pt x="164" y="8"/>
                  </a:lnTo>
                  <a:lnTo>
                    <a:pt x="164" y="8"/>
                  </a:lnTo>
                  <a:lnTo>
                    <a:pt x="160" y="10"/>
                  </a:lnTo>
                  <a:lnTo>
                    <a:pt x="160" y="6"/>
                  </a:lnTo>
                  <a:lnTo>
                    <a:pt x="158" y="6"/>
                  </a:lnTo>
                  <a:lnTo>
                    <a:pt x="156" y="4"/>
                  </a:lnTo>
                  <a:lnTo>
                    <a:pt x="156" y="2"/>
                  </a:lnTo>
                  <a:lnTo>
                    <a:pt x="150" y="0"/>
                  </a:lnTo>
                  <a:lnTo>
                    <a:pt x="144" y="2"/>
                  </a:lnTo>
                  <a:lnTo>
                    <a:pt x="132" y="8"/>
                  </a:lnTo>
                  <a:lnTo>
                    <a:pt x="128" y="8"/>
                  </a:lnTo>
                  <a:lnTo>
                    <a:pt x="120" y="14"/>
                  </a:lnTo>
                  <a:lnTo>
                    <a:pt x="118" y="20"/>
                  </a:lnTo>
                  <a:lnTo>
                    <a:pt x="112" y="20"/>
                  </a:lnTo>
                  <a:lnTo>
                    <a:pt x="110" y="22"/>
                  </a:lnTo>
                  <a:lnTo>
                    <a:pt x="106" y="20"/>
                  </a:lnTo>
                  <a:lnTo>
                    <a:pt x="100" y="24"/>
                  </a:lnTo>
                  <a:lnTo>
                    <a:pt x="84" y="18"/>
                  </a:lnTo>
                  <a:lnTo>
                    <a:pt x="78" y="20"/>
                  </a:lnTo>
                  <a:lnTo>
                    <a:pt x="76" y="26"/>
                  </a:lnTo>
                  <a:lnTo>
                    <a:pt x="80" y="28"/>
                  </a:lnTo>
                  <a:lnTo>
                    <a:pt x="78" y="30"/>
                  </a:lnTo>
                  <a:lnTo>
                    <a:pt x="82" y="32"/>
                  </a:lnTo>
                  <a:lnTo>
                    <a:pt x="80" y="36"/>
                  </a:lnTo>
                  <a:lnTo>
                    <a:pt x="82" y="40"/>
                  </a:lnTo>
                  <a:lnTo>
                    <a:pt x="78" y="44"/>
                  </a:lnTo>
                  <a:lnTo>
                    <a:pt x="84" y="48"/>
                  </a:lnTo>
                  <a:lnTo>
                    <a:pt x="84" y="50"/>
                  </a:lnTo>
                  <a:lnTo>
                    <a:pt x="88" y="52"/>
                  </a:lnTo>
                  <a:lnTo>
                    <a:pt x="90" y="56"/>
                  </a:lnTo>
                  <a:lnTo>
                    <a:pt x="96" y="58"/>
                  </a:lnTo>
                  <a:lnTo>
                    <a:pt x="98" y="62"/>
                  </a:lnTo>
                  <a:lnTo>
                    <a:pt x="96" y="64"/>
                  </a:lnTo>
                  <a:lnTo>
                    <a:pt x="88" y="66"/>
                  </a:lnTo>
                  <a:lnTo>
                    <a:pt x="88" y="70"/>
                  </a:lnTo>
                  <a:lnTo>
                    <a:pt x="90" y="74"/>
                  </a:lnTo>
                  <a:lnTo>
                    <a:pt x="88" y="76"/>
                  </a:lnTo>
                  <a:lnTo>
                    <a:pt x="90" y="80"/>
                  </a:lnTo>
                  <a:lnTo>
                    <a:pt x="88" y="80"/>
                  </a:lnTo>
                  <a:lnTo>
                    <a:pt x="84" y="82"/>
                  </a:lnTo>
                  <a:lnTo>
                    <a:pt x="78" y="90"/>
                  </a:lnTo>
                  <a:lnTo>
                    <a:pt x="76" y="94"/>
                  </a:lnTo>
                  <a:lnTo>
                    <a:pt x="72" y="98"/>
                  </a:lnTo>
                  <a:lnTo>
                    <a:pt x="64" y="110"/>
                  </a:lnTo>
                  <a:lnTo>
                    <a:pt x="58" y="116"/>
                  </a:lnTo>
                  <a:lnTo>
                    <a:pt x="50" y="126"/>
                  </a:lnTo>
                  <a:lnTo>
                    <a:pt x="42" y="128"/>
                  </a:lnTo>
                  <a:lnTo>
                    <a:pt x="38" y="130"/>
                  </a:lnTo>
                  <a:lnTo>
                    <a:pt x="32" y="126"/>
                  </a:lnTo>
                  <a:lnTo>
                    <a:pt x="20" y="140"/>
                  </a:lnTo>
                  <a:lnTo>
                    <a:pt x="20" y="146"/>
                  </a:lnTo>
                  <a:lnTo>
                    <a:pt x="28" y="148"/>
                  </a:lnTo>
                  <a:lnTo>
                    <a:pt x="28" y="158"/>
                  </a:lnTo>
                  <a:lnTo>
                    <a:pt x="30" y="160"/>
                  </a:lnTo>
                  <a:lnTo>
                    <a:pt x="34" y="160"/>
                  </a:lnTo>
                  <a:lnTo>
                    <a:pt x="36" y="166"/>
                  </a:lnTo>
                  <a:lnTo>
                    <a:pt x="40" y="174"/>
                  </a:lnTo>
                  <a:lnTo>
                    <a:pt x="40" y="178"/>
                  </a:lnTo>
                  <a:lnTo>
                    <a:pt x="40" y="180"/>
                  </a:lnTo>
                  <a:lnTo>
                    <a:pt x="36" y="182"/>
                  </a:lnTo>
                  <a:lnTo>
                    <a:pt x="32" y="178"/>
                  </a:lnTo>
                  <a:lnTo>
                    <a:pt x="26" y="182"/>
                  </a:lnTo>
                  <a:lnTo>
                    <a:pt x="22" y="182"/>
                  </a:lnTo>
                  <a:lnTo>
                    <a:pt x="20" y="180"/>
                  </a:lnTo>
                  <a:lnTo>
                    <a:pt x="12" y="180"/>
                  </a:lnTo>
                  <a:lnTo>
                    <a:pt x="10" y="180"/>
                  </a:lnTo>
                  <a:lnTo>
                    <a:pt x="10" y="184"/>
                  </a:lnTo>
                  <a:lnTo>
                    <a:pt x="2" y="184"/>
                  </a:lnTo>
                  <a:lnTo>
                    <a:pt x="0" y="188"/>
                  </a:lnTo>
                  <a:lnTo>
                    <a:pt x="0" y="190"/>
                  </a:lnTo>
                  <a:lnTo>
                    <a:pt x="2" y="192"/>
                  </a:lnTo>
                  <a:lnTo>
                    <a:pt x="6" y="198"/>
                  </a:lnTo>
                  <a:lnTo>
                    <a:pt x="12" y="202"/>
                  </a:lnTo>
                  <a:lnTo>
                    <a:pt x="22" y="202"/>
                  </a:lnTo>
                  <a:lnTo>
                    <a:pt x="28" y="200"/>
                  </a:lnTo>
                  <a:lnTo>
                    <a:pt x="30" y="198"/>
                  </a:lnTo>
                  <a:lnTo>
                    <a:pt x="30" y="198"/>
                  </a:lnTo>
                  <a:lnTo>
                    <a:pt x="28" y="204"/>
                  </a:lnTo>
                  <a:lnTo>
                    <a:pt x="24" y="208"/>
                  </a:lnTo>
                  <a:lnTo>
                    <a:pt x="14" y="210"/>
                  </a:lnTo>
                  <a:lnTo>
                    <a:pt x="12" y="208"/>
                  </a:lnTo>
                  <a:lnTo>
                    <a:pt x="12" y="208"/>
                  </a:lnTo>
                  <a:lnTo>
                    <a:pt x="12" y="212"/>
                  </a:lnTo>
                  <a:lnTo>
                    <a:pt x="30" y="230"/>
                  </a:lnTo>
                  <a:lnTo>
                    <a:pt x="42" y="230"/>
                  </a:lnTo>
                  <a:lnTo>
                    <a:pt x="50" y="226"/>
                  </a:lnTo>
                  <a:lnTo>
                    <a:pt x="54" y="222"/>
                  </a:lnTo>
                  <a:lnTo>
                    <a:pt x="54" y="208"/>
                  </a:lnTo>
                  <a:lnTo>
                    <a:pt x="56" y="210"/>
                  </a:lnTo>
                  <a:lnTo>
                    <a:pt x="64" y="210"/>
                  </a:lnTo>
                  <a:lnTo>
                    <a:pt x="62" y="212"/>
                  </a:lnTo>
                  <a:lnTo>
                    <a:pt x="60" y="212"/>
                  </a:lnTo>
                  <a:lnTo>
                    <a:pt x="58" y="214"/>
                  </a:lnTo>
                  <a:lnTo>
                    <a:pt x="58" y="218"/>
                  </a:lnTo>
                  <a:lnTo>
                    <a:pt x="60" y="220"/>
                  </a:lnTo>
                  <a:lnTo>
                    <a:pt x="60" y="226"/>
                  </a:lnTo>
                  <a:lnTo>
                    <a:pt x="62" y="226"/>
                  </a:lnTo>
                  <a:lnTo>
                    <a:pt x="62" y="236"/>
                  </a:lnTo>
                  <a:lnTo>
                    <a:pt x="60" y="246"/>
                  </a:lnTo>
                  <a:lnTo>
                    <a:pt x="62" y="256"/>
                  </a:lnTo>
                  <a:lnTo>
                    <a:pt x="64" y="254"/>
                  </a:lnTo>
                  <a:lnTo>
                    <a:pt x="64" y="256"/>
                  </a:lnTo>
                  <a:lnTo>
                    <a:pt x="64" y="264"/>
                  </a:lnTo>
                  <a:lnTo>
                    <a:pt x="68" y="280"/>
                  </a:lnTo>
                  <a:lnTo>
                    <a:pt x="68" y="292"/>
                  </a:lnTo>
                  <a:lnTo>
                    <a:pt x="74" y="302"/>
                  </a:lnTo>
                  <a:lnTo>
                    <a:pt x="76" y="306"/>
                  </a:lnTo>
                  <a:lnTo>
                    <a:pt x="78" y="306"/>
                  </a:lnTo>
                  <a:lnTo>
                    <a:pt x="78" y="308"/>
                  </a:lnTo>
                  <a:lnTo>
                    <a:pt x="78" y="312"/>
                  </a:lnTo>
                  <a:lnTo>
                    <a:pt x="78" y="312"/>
                  </a:lnTo>
                  <a:lnTo>
                    <a:pt x="82" y="316"/>
                  </a:lnTo>
                  <a:lnTo>
                    <a:pt x="90" y="332"/>
                  </a:lnTo>
                  <a:lnTo>
                    <a:pt x="94" y="350"/>
                  </a:lnTo>
                  <a:lnTo>
                    <a:pt x="102" y="360"/>
                  </a:lnTo>
                  <a:lnTo>
                    <a:pt x="114" y="394"/>
                  </a:lnTo>
                  <a:lnTo>
                    <a:pt x="124" y="406"/>
                  </a:lnTo>
                  <a:lnTo>
                    <a:pt x="128" y="406"/>
                  </a:lnTo>
                  <a:lnTo>
                    <a:pt x="134" y="400"/>
                  </a:lnTo>
                  <a:lnTo>
                    <a:pt x="136" y="394"/>
                  </a:lnTo>
                  <a:lnTo>
                    <a:pt x="146" y="390"/>
                  </a:lnTo>
                  <a:lnTo>
                    <a:pt x="146" y="386"/>
                  </a:lnTo>
                  <a:lnTo>
                    <a:pt x="150" y="376"/>
                  </a:lnTo>
                  <a:lnTo>
                    <a:pt x="158" y="376"/>
                  </a:lnTo>
                  <a:lnTo>
                    <a:pt x="156" y="358"/>
                  </a:lnTo>
                  <a:lnTo>
                    <a:pt x="164" y="338"/>
                  </a:lnTo>
                  <a:lnTo>
                    <a:pt x="164" y="334"/>
                  </a:lnTo>
                  <a:lnTo>
                    <a:pt x="160" y="332"/>
                  </a:lnTo>
                  <a:lnTo>
                    <a:pt x="162" y="332"/>
                  </a:lnTo>
                  <a:lnTo>
                    <a:pt x="160" y="324"/>
                  </a:lnTo>
                  <a:lnTo>
                    <a:pt x="162" y="318"/>
                  </a:lnTo>
                  <a:lnTo>
                    <a:pt x="160" y="308"/>
                  </a:lnTo>
                  <a:lnTo>
                    <a:pt x="164" y="302"/>
                  </a:lnTo>
                  <a:lnTo>
                    <a:pt x="168" y="300"/>
                  </a:lnTo>
                  <a:lnTo>
                    <a:pt x="170" y="302"/>
                  </a:lnTo>
                  <a:lnTo>
                    <a:pt x="172" y="302"/>
                  </a:lnTo>
                  <a:lnTo>
                    <a:pt x="174" y="298"/>
                  </a:lnTo>
                  <a:lnTo>
                    <a:pt x="176" y="294"/>
                  </a:lnTo>
                  <a:lnTo>
                    <a:pt x="182" y="294"/>
                  </a:lnTo>
                  <a:lnTo>
                    <a:pt x="188" y="292"/>
                  </a:lnTo>
                  <a:lnTo>
                    <a:pt x="192" y="284"/>
                  </a:lnTo>
                  <a:lnTo>
                    <a:pt x="216" y="266"/>
                  </a:lnTo>
                  <a:lnTo>
                    <a:pt x="226" y="252"/>
                  </a:lnTo>
                  <a:lnTo>
                    <a:pt x="236" y="246"/>
                  </a:lnTo>
                  <a:lnTo>
                    <a:pt x="244" y="244"/>
                  </a:lnTo>
                  <a:lnTo>
                    <a:pt x="254" y="232"/>
                  </a:lnTo>
                  <a:lnTo>
                    <a:pt x="252" y="226"/>
                  </a:lnTo>
                  <a:lnTo>
                    <a:pt x="254" y="222"/>
                  </a:lnTo>
                  <a:lnTo>
                    <a:pt x="266" y="218"/>
                  </a:lnTo>
                  <a:lnTo>
                    <a:pt x="268" y="212"/>
                  </a:lnTo>
                  <a:lnTo>
                    <a:pt x="268" y="218"/>
                  </a:lnTo>
                  <a:lnTo>
                    <a:pt x="270" y="220"/>
                  </a:lnTo>
                  <a:lnTo>
                    <a:pt x="274" y="220"/>
                  </a:lnTo>
                  <a:lnTo>
                    <a:pt x="276" y="216"/>
                  </a:lnTo>
                  <a:lnTo>
                    <a:pt x="278" y="220"/>
                  </a:lnTo>
                  <a:lnTo>
                    <a:pt x="280" y="220"/>
                  </a:lnTo>
                  <a:lnTo>
                    <a:pt x="276" y="206"/>
                  </a:lnTo>
                  <a:lnTo>
                    <a:pt x="274" y="204"/>
                  </a:lnTo>
                  <a:lnTo>
                    <a:pt x="276" y="196"/>
                  </a:lnTo>
                  <a:lnTo>
                    <a:pt x="272" y="190"/>
                  </a:lnTo>
                  <a:lnTo>
                    <a:pt x="274" y="180"/>
                  </a:lnTo>
                  <a:lnTo>
                    <a:pt x="266" y="172"/>
                  </a:lnTo>
                  <a:lnTo>
                    <a:pt x="266" y="170"/>
                  </a:lnTo>
                  <a:lnTo>
                    <a:pt x="270" y="168"/>
                  </a:lnTo>
                  <a:lnTo>
                    <a:pt x="270" y="166"/>
                  </a:lnTo>
                  <a:lnTo>
                    <a:pt x="276" y="166"/>
                  </a:lnTo>
                  <a:lnTo>
                    <a:pt x="274" y="162"/>
                  </a:lnTo>
                  <a:lnTo>
                    <a:pt x="270" y="162"/>
                  </a:lnTo>
                  <a:lnTo>
                    <a:pt x="268" y="158"/>
                  </a:lnTo>
                  <a:lnTo>
                    <a:pt x="272" y="148"/>
                  </a:lnTo>
                  <a:lnTo>
                    <a:pt x="276" y="154"/>
                  </a:lnTo>
                  <a:lnTo>
                    <a:pt x="278" y="148"/>
                  </a:lnTo>
                  <a:lnTo>
                    <a:pt x="280" y="150"/>
                  </a:lnTo>
                  <a:lnTo>
                    <a:pt x="282" y="156"/>
                  </a:lnTo>
                  <a:lnTo>
                    <a:pt x="284" y="154"/>
                  </a:lnTo>
                  <a:lnTo>
                    <a:pt x="286" y="156"/>
                  </a:lnTo>
                  <a:lnTo>
                    <a:pt x="288" y="152"/>
                  </a:lnTo>
                  <a:lnTo>
                    <a:pt x="290" y="162"/>
                  </a:lnTo>
                  <a:lnTo>
                    <a:pt x="294" y="166"/>
                  </a:lnTo>
                  <a:lnTo>
                    <a:pt x="294" y="166"/>
                  </a:lnTo>
                  <a:lnTo>
                    <a:pt x="294" y="166"/>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sp>
          <p:nvSpPr>
            <p:cNvPr id="856" name="Freeform 831">
              <a:extLst>
                <a:ext uri="{FF2B5EF4-FFF2-40B4-BE49-F238E27FC236}">
                  <a16:creationId xmlns:a16="http://schemas.microsoft.com/office/drawing/2014/main" xmlns="" id="{BBCDD40A-9A41-41F0-8FB1-EC5A877CCE83}"/>
                </a:ext>
              </a:extLst>
            </p:cNvPr>
            <p:cNvSpPr>
              <a:spLocks/>
            </p:cNvSpPr>
            <p:nvPr/>
          </p:nvSpPr>
          <p:spPr bwMode="auto">
            <a:xfrm>
              <a:off x="6215063" y="3170238"/>
              <a:ext cx="673100" cy="330200"/>
            </a:xfrm>
            <a:custGeom>
              <a:avLst/>
              <a:gdLst/>
              <a:ahLst/>
              <a:cxnLst>
                <a:cxn ang="0">
                  <a:pos x="18" y="88"/>
                </a:cxn>
                <a:cxn ang="0">
                  <a:pos x="14" y="88"/>
                </a:cxn>
                <a:cxn ang="0">
                  <a:pos x="4" y="78"/>
                </a:cxn>
                <a:cxn ang="0">
                  <a:pos x="6" y="58"/>
                </a:cxn>
                <a:cxn ang="0">
                  <a:pos x="54" y="34"/>
                </a:cxn>
                <a:cxn ang="0">
                  <a:pos x="94" y="46"/>
                </a:cxn>
                <a:cxn ang="0">
                  <a:pos x="136" y="44"/>
                </a:cxn>
                <a:cxn ang="0">
                  <a:pos x="138" y="32"/>
                </a:cxn>
                <a:cxn ang="0">
                  <a:pos x="152" y="0"/>
                </a:cxn>
                <a:cxn ang="0">
                  <a:pos x="192" y="30"/>
                </a:cxn>
                <a:cxn ang="0">
                  <a:pos x="212" y="40"/>
                </a:cxn>
                <a:cxn ang="0">
                  <a:pos x="238" y="34"/>
                </a:cxn>
                <a:cxn ang="0">
                  <a:pos x="280" y="58"/>
                </a:cxn>
                <a:cxn ang="0">
                  <a:pos x="336" y="56"/>
                </a:cxn>
                <a:cxn ang="0">
                  <a:pos x="374" y="50"/>
                </a:cxn>
                <a:cxn ang="0">
                  <a:pos x="372" y="62"/>
                </a:cxn>
                <a:cxn ang="0">
                  <a:pos x="370" y="80"/>
                </a:cxn>
                <a:cxn ang="0">
                  <a:pos x="374" y="94"/>
                </a:cxn>
                <a:cxn ang="0">
                  <a:pos x="396" y="94"/>
                </a:cxn>
                <a:cxn ang="0">
                  <a:pos x="412" y="92"/>
                </a:cxn>
                <a:cxn ang="0">
                  <a:pos x="420" y="102"/>
                </a:cxn>
                <a:cxn ang="0">
                  <a:pos x="424" y="110"/>
                </a:cxn>
                <a:cxn ang="0">
                  <a:pos x="406" y="114"/>
                </a:cxn>
                <a:cxn ang="0">
                  <a:pos x="372" y="132"/>
                </a:cxn>
                <a:cxn ang="0">
                  <a:pos x="360" y="136"/>
                </a:cxn>
                <a:cxn ang="0">
                  <a:pos x="344" y="150"/>
                </a:cxn>
                <a:cxn ang="0">
                  <a:pos x="328" y="144"/>
                </a:cxn>
                <a:cxn ang="0">
                  <a:pos x="318" y="158"/>
                </a:cxn>
                <a:cxn ang="0">
                  <a:pos x="322" y="168"/>
                </a:cxn>
                <a:cxn ang="0">
                  <a:pos x="282" y="194"/>
                </a:cxn>
                <a:cxn ang="0">
                  <a:pos x="266" y="192"/>
                </a:cxn>
                <a:cxn ang="0">
                  <a:pos x="248" y="200"/>
                </a:cxn>
                <a:cxn ang="0">
                  <a:pos x="220" y="204"/>
                </a:cxn>
                <a:cxn ang="0">
                  <a:pos x="196" y="198"/>
                </a:cxn>
                <a:cxn ang="0">
                  <a:pos x="174" y="186"/>
                </a:cxn>
                <a:cxn ang="0">
                  <a:pos x="120" y="186"/>
                </a:cxn>
                <a:cxn ang="0">
                  <a:pos x="100" y="158"/>
                </a:cxn>
                <a:cxn ang="0">
                  <a:pos x="60" y="146"/>
                </a:cxn>
                <a:cxn ang="0">
                  <a:pos x="40" y="132"/>
                </a:cxn>
                <a:cxn ang="0">
                  <a:pos x="32" y="96"/>
                </a:cxn>
                <a:cxn ang="0">
                  <a:pos x="30" y="92"/>
                </a:cxn>
              </a:cxnLst>
              <a:rect l="0" t="0" r="r" b="b"/>
              <a:pathLst>
                <a:path w="424" h="208">
                  <a:moveTo>
                    <a:pt x="30" y="92"/>
                  </a:moveTo>
                  <a:lnTo>
                    <a:pt x="18" y="88"/>
                  </a:lnTo>
                  <a:lnTo>
                    <a:pt x="16" y="90"/>
                  </a:lnTo>
                  <a:lnTo>
                    <a:pt x="14" y="88"/>
                  </a:lnTo>
                  <a:lnTo>
                    <a:pt x="10" y="84"/>
                  </a:lnTo>
                  <a:lnTo>
                    <a:pt x="4" y="78"/>
                  </a:lnTo>
                  <a:lnTo>
                    <a:pt x="0" y="68"/>
                  </a:lnTo>
                  <a:lnTo>
                    <a:pt x="6" y="58"/>
                  </a:lnTo>
                  <a:lnTo>
                    <a:pt x="30" y="46"/>
                  </a:lnTo>
                  <a:lnTo>
                    <a:pt x="54" y="34"/>
                  </a:lnTo>
                  <a:lnTo>
                    <a:pt x="86" y="38"/>
                  </a:lnTo>
                  <a:lnTo>
                    <a:pt x="94" y="46"/>
                  </a:lnTo>
                  <a:lnTo>
                    <a:pt x="134" y="46"/>
                  </a:lnTo>
                  <a:lnTo>
                    <a:pt x="136" y="44"/>
                  </a:lnTo>
                  <a:lnTo>
                    <a:pt x="136" y="36"/>
                  </a:lnTo>
                  <a:lnTo>
                    <a:pt x="138" y="32"/>
                  </a:lnTo>
                  <a:lnTo>
                    <a:pt x="134" y="16"/>
                  </a:lnTo>
                  <a:lnTo>
                    <a:pt x="152" y="0"/>
                  </a:lnTo>
                  <a:lnTo>
                    <a:pt x="188" y="14"/>
                  </a:lnTo>
                  <a:lnTo>
                    <a:pt x="192" y="30"/>
                  </a:lnTo>
                  <a:lnTo>
                    <a:pt x="202" y="38"/>
                  </a:lnTo>
                  <a:lnTo>
                    <a:pt x="212" y="40"/>
                  </a:lnTo>
                  <a:lnTo>
                    <a:pt x="230" y="32"/>
                  </a:lnTo>
                  <a:lnTo>
                    <a:pt x="238" y="34"/>
                  </a:lnTo>
                  <a:lnTo>
                    <a:pt x="270" y="50"/>
                  </a:lnTo>
                  <a:lnTo>
                    <a:pt x="280" y="58"/>
                  </a:lnTo>
                  <a:lnTo>
                    <a:pt x="308" y="64"/>
                  </a:lnTo>
                  <a:lnTo>
                    <a:pt x="336" y="56"/>
                  </a:lnTo>
                  <a:lnTo>
                    <a:pt x="358" y="42"/>
                  </a:lnTo>
                  <a:lnTo>
                    <a:pt x="374" y="50"/>
                  </a:lnTo>
                  <a:lnTo>
                    <a:pt x="382" y="46"/>
                  </a:lnTo>
                  <a:lnTo>
                    <a:pt x="372" y="62"/>
                  </a:lnTo>
                  <a:lnTo>
                    <a:pt x="374" y="72"/>
                  </a:lnTo>
                  <a:lnTo>
                    <a:pt x="370" y="80"/>
                  </a:lnTo>
                  <a:lnTo>
                    <a:pt x="370" y="86"/>
                  </a:lnTo>
                  <a:lnTo>
                    <a:pt x="374" y="94"/>
                  </a:lnTo>
                  <a:lnTo>
                    <a:pt x="390" y="96"/>
                  </a:lnTo>
                  <a:lnTo>
                    <a:pt x="396" y="94"/>
                  </a:lnTo>
                  <a:lnTo>
                    <a:pt x="408" y="86"/>
                  </a:lnTo>
                  <a:lnTo>
                    <a:pt x="412" y="92"/>
                  </a:lnTo>
                  <a:lnTo>
                    <a:pt x="418" y="98"/>
                  </a:lnTo>
                  <a:lnTo>
                    <a:pt x="420" y="102"/>
                  </a:lnTo>
                  <a:lnTo>
                    <a:pt x="420" y="108"/>
                  </a:lnTo>
                  <a:lnTo>
                    <a:pt x="424" y="110"/>
                  </a:lnTo>
                  <a:lnTo>
                    <a:pt x="424" y="112"/>
                  </a:lnTo>
                  <a:lnTo>
                    <a:pt x="406" y="114"/>
                  </a:lnTo>
                  <a:lnTo>
                    <a:pt x="388" y="114"/>
                  </a:lnTo>
                  <a:lnTo>
                    <a:pt x="372" y="132"/>
                  </a:lnTo>
                  <a:lnTo>
                    <a:pt x="366" y="136"/>
                  </a:lnTo>
                  <a:lnTo>
                    <a:pt x="360" y="136"/>
                  </a:lnTo>
                  <a:lnTo>
                    <a:pt x="352" y="146"/>
                  </a:lnTo>
                  <a:lnTo>
                    <a:pt x="344" y="150"/>
                  </a:lnTo>
                  <a:lnTo>
                    <a:pt x="336" y="148"/>
                  </a:lnTo>
                  <a:lnTo>
                    <a:pt x="328" y="144"/>
                  </a:lnTo>
                  <a:lnTo>
                    <a:pt x="324" y="146"/>
                  </a:lnTo>
                  <a:lnTo>
                    <a:pt x="318" y="158"/>
                  </a:lnTo>
                  <a:lnTo>
                    <a:pt x="322" y="166"/>
                  </a:lnTo>
                  <a:lnTo>
                    <a:pt x="322" y="168"/>
                  </a:lnTo>
                  <a:lnTo>
                    <a:pt x="298" y="190"/>
                  </a:lnTo>
                  <a:lnTo>
                    <a:pt x="282" y="194"/>
                  </a:lnTo>
                  <a:lnTo>
                    <a:pt x="276" y="192"/>
                  </a:lnTo>
                  <a:lnTo>
                    <a:pt x="266" y="192"/>
                  </a:lnTo>
                  <a:lnTo>
                    <a:pt x="250" y="198"/>
                  </a:lnTo>
                  <a:lnTo>
                    <a:pt x="248" y="200"/>
                  </a:lnTo>
                  <a:lnTo>
                    <a:pt x="228" y="208"/>
                  </a:lnTo>
                  <a:lnTo>
                    <a:pt x="220" y="204"/>
                  </a:lnTo>
                  <a:lnTo>
                    <a:pt x="214" y="204"/>
                  </a:lnTo>
                  <a:lnTo>
                    <a:pt x="196" y="198"/>
                  </a:lnTo>
                  <a:lnTo>
                    <a:pt x="184" y="188"/>
                  </a:lnTo>
                  <a:lnTo>
                    <a:pt x="174" y="186"/>
                  </a:lnTo>
                  <a:lnTo>
                    <a:pt x="124" y="188"/>
                  </a:lnTo>
                  <a:lnTo>
                    <a:pt x="120" y="186"/>
                  </a:lnTo>
                  <a:lnTo>
                    <a:pt x="110" y="176"/>
                  </a:lnTo>
                  <a:lnTo>
                    <a:pt x="100" y="158"/>
                  </a:lnTo>
                  <a:lnTo>
                    <a:pt x="68" y="144"/>
                  </a:lnTo>
                  <a:lnTo>
                    <a:pt x="60" y="146"/>
                  </a:lnTo>
                  <a:lnTo>
                    <a:pt x="38" y="140"/>
                  </a:lnTo>
                  <a:lnTo>
                    <a:pt x="40" y="132"/>
                  </a:lnTo>
                  <a:lnTo>
                    <a:pt x="40" y="116"/>
                  </a:lnTo>
                  <a:lnTo>
                    <a:pt x="32" y="96"/>
                  </a:lnTo>
                  <a:lnTo>
                    <a:pt x="30" y="92"/>
                  </a:lnTo>
                  <a:lnTo>
                    <a:pt x="30" y="92"/>
                  </a:lnTo>
                  <a:close/>
                </a:path>
              </a:pathLst>
            </a:custGeom>
            <a:grpFill/>
            <a:ln w="3175" cmpd="sng">
              <a:solidFill>
                <a:schemeClr val="accent3">
                  <a:lumMod val="60000"/>
                  <a:lumOff val="40000"/>
                </a:schemeClr>
              </a:solidFill>
              <a:prstDash val="solid"/>
              <a:round/>
              <a:headEnd/>
              <a:tailEnd/>
            </a:ln>
          </p:spPr>
          <p:txBody>
            <a:bodyPr/>
            <a:lstStyle/>
            <a:p>
              <a:pPr defTabSz="685783"/>
              <a:endParaRPr lang="en-US" sz="1400">
                <a:solidFill>
                  <a:prstClr val="black"/>
                </a:solidFill>
              </a:endParaRPr>
            </a:p>
          </p:txBody>
        </p:sp>
      </p:grpSp>
      <p:sp>
        <p:nvSpPr>
          <p:cNvPr id="857" name="Text Placeholder 31">
            <a:extLst>
              <a:ext uri="{FF2B5EF4-FFF2-40B4-BE49-F238E27FC236}">
                <a16:creationId xmlns:a16="http://schemas.microsoft.com/office/drawing/2014/main" xmlns="" id="{84FB78D8-E077-4412-98AF-5F60A5B7AB3C}"/>
              </a:ext>
            </a:extLst>
          </p:cNvPr>
          <p:cNvSpPr txBox="1">
            <a:spLocks/>
          </p:cNvSpPr>
          <p:nvPr/>
        </p:nvSpPr>
        <p:spPr>
          <a:xfrm>
            <a:off x="5631527" y="905645"/>
            <a:ext cx="3335929" cy="737508"/>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a:solidFill>
                  <a:srgbClr val="E7E6E6"/>
                </a:solidFill>
              </a:rPr>
              <a:t>…connected devices to the IoE</a:t>
            </a:r>
          </a:p>
        </p:txBody>
      </p:sp>
      <p:sp>
        <p:nvSpPr>
          <p:cNvPr id="858" name="Text Placeholder 30">
            <a:extLst>
              <a:ext uri="{FF2B5EF4-FFF2-40B4-BE49-F238E27FC236}">
                <a16:creationId xmlns:a16="http://schemas.microsoft.com/office/drawing/2014/main" xmlns="" id="{017D9F62-00B4-4EBC-9BFD-B871297318CB}"/>
              </a:ext>
            </a:extLst>
          </p:cNvPr>
          <p:cNvSpPr txBox="1">
            <a:spLocks/>
          </p:cNvSpPr>
          <p:nvPr/>
        </p:nvSpPr>
        <p:spPr>
          <a:xfrm>
            <a:off x="1731974" y="3050871"/>
            <a:ext cx="2293031" cy="970990"/>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6000" dirty="0">
                <a:solidFill>
                  <a:srgbClr val="E7E6E6"/>
                </a:solidFill>
              </a:rPr>
              <a:t>8bn</a:t>
            </a:r>
            <a:endParaRPr lang="en-US" sz="3300" dirty="0">
              <a:solidFill>
                <a:srgbClr val="E7E6E6"/>
              </a:solidFill>
            </a:endParaRPr>
          </a:p>
        </p:txBody>
      </p:sp>
      <p:sp>
        <p:nvSpPr>
          <p:cNvPr id="859" name="Text Placeholder 31">
            <a:extLst>
              <a:ext uri="{FF2B5EF4-FFF2-40B4-BE49-F238E27FC236}">
                <a16:creationId xmlns:a16="http://schemas.microsoft.com/office/drawing/2014/main" xmlns="" id="{84FB78D8-E077-4412-98AF-5F60A5B7AB3C}"/>
              </a:ext>
            </a:extLst>
          </p:cNvPr>
          <p:cNvSpPr txBox="1">
            <a:spLocks/>
          </p:cNvSpPr>
          <p:nvPr/>
        </p:nvSpPr>
        <p:spPr>
          <a:xfrm>
            <a:off x="2919996" y="3850511"/>
            <a:ext cx="1934960" cy="737508"/>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a:solidFill>
                  <a:srgbClr val="E7E6E6"/>
                </a:solidFill>
              </a:rPr>
              <a:t>…world population</a:t>
            </a:r>
          </a:p>
        </p:txBody>
      </p:sp>
      <p:sp>
        <p:nvSpPr>
          <p:cNvPr id="860" name="Text Placeholder 30">
            <a:extLst>
              <a:ext uri="{FF2B5EF4-FFF2-40B4-BE49-F238E27FC236}">
                <a16:creationId xmlns:a16="http://schemas.microsoft.com/office/drawing/2014/main" xmlns="" id="{017D9F62-00B4-4EBC-9BFD-B871297318CB}"/>
              </a:ext>
            </a:extLst>
          </p:cNvPr>
          <p:cNvSpPr txBox="1">
            <a:spLocks/>
          </p:cNvSpPr>
          <p:nvPr/>
        </p:nvSpPr>
        <p:spPr>
          <a:xfrm>
            <a:off x="3898944" y="189897"/>
            <a:ext cx="4120624" cy="970990"/>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6000" dirty="0">
                <a:solidFill>
                  <a:srgbClr val="E7E6E6"/>
                </a:solidFill>
              </a:rPr>
              <a:t>100billion</a:t>
            </a:r>
            <a:endParaRPr lang="en-US" sz="3300" dirty="0">
              <a:solidFill>
                <a:srgbClr val="E7E6E6"/>
              </a:solidFill>
            </a:endParaRPr>
          </a:p>
        </p:txBody>
      </p:sp>
      <p:sp>
        <p:nvSpPr>
          <p:cNvPr id="861" name="Text Placeholder 31">
            <a:extLst>
              <a:ext uri="{FF2B5EF4-FFF2-40B4-BE49-F238E27FC236}">
                <a16:creationId xmlns:a16="http://schemas.microsoft.com/office/drawing/2014/main" xmlns="" id="{84FB78D8-E077-4412-98AF-5F60A5B7AB3C}"/>
              </a:ext>
            </a:extLst>
          </p:cNvPr>
          <p:cNvSpPr txBox="1">
            <a:spLocks/>
          </p:cNvSpPr>
          <p:nvPr/>
        </p:nvSpPr>
        <p:spPr>
          <a:xfrm>
            <a:off x="6014948" y="3622501"/>
            <a:ext cx="2113823" cy="1234886"/>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a:solidFill>
                  <a:srgbClr val="E7E6E6"/>
                </a:solidFill>
              </a:rPr>
              <a:t>…UK celebrates</a:t>
            </a:r>
          </a:p>
          <a:p>
            <a:pPr marL="0" indent="0" algn="r">
              <a:buFont typeface="Arial" panose="020B0604020202020204" pitchFamily="34" charset="0"/>
              <a:buNone/>
            </a:pPr>
            <a:endParaRPr lang="en-US" sz="1800" dirty="0">
              <a:solidFill>
                <a:srgbClr val="E7E6E6"/>
              </a:solidFill>
            </a:endParaRPr>
          </a:p>
          <a:p>
            <a:pPr marL="0" indent="0" algn="r">
              <a:buFont typeface="Arial" panose="020B0604020202020204" pitchFamily="34" charset="0"/>
              <a:buNone/>
            </a:pPr>
            <a:r>
              <a:rPr lang="en-US" sz="1800" dirty="0">
                <a:solidFill>
                  <a:srgbClr val="E7E6E6"/>
                </a:solidFill>
              </a:rPr>
              <a:t>of leaving the European Union</a:t>
            </a:r>
          </a:p>
        </p:txBody>
      </p:sp>
      <p:sp>
        <p:nvSpPr>
          <p:cNvPr id="862" name="Text Placeholder 30">
            <a:extLst>
              <a:ext uri="{FF2B5EF4-FFF2-40B4-BE49-F238E27FC236}">
                <a16:creationId xmlns:a16="http://schemas.microsoft.com/office/drawing/2014/main" xmlns="" id="{017D9F62-00B4-4EBC-9BFD-B871297318CB}"/>
              </a:ext>
            </a:extLst>
          </p:cNvPr>
          <p:cNvSpPr txBox="1">
            <a:spLocks/>
          </p:cNvSpPr>
          <p:nvPr/>
        </p:nvSpPr>
        <p:spPr>
          <a:xfrm>
            <a:off x="4750119" y="3571886"/>
            <a:ext cx="4120624" cy="970990"/>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6000" dirty="0">
                <a:solidFill>
                  <a:srgbClr val="E7E6E6"/>
                </a:solidFill>
              </a:rPr>
              <a:t>6</a:t>
            </a:r>
            <a:r>
              <a:rPr lang="en-US" sz="3300" dirty="0">
                <a:solidFill>
                  <a:srgbClr val="E7E6E6"/>
                </a:solidFill>
              </a:rPr>
              <a:t>year anniversary</a:t>
            </a:r>
          </a:p>
        </p:txBody>
      </p:sp>
      <p:pic>
        <p:nvPicPr>
          <p:cNvPr id="863" name="Picture 862"/>
          <p:cNvPicPr>
            <a:picLocks noChangeAspect="1"/>
          </p:cNvPicPr>
          <p:nvPr/>
        </p:nvPicPr>
        <p:blipFill>
          <a:blip r:embed="rId2"/>
          <a:stretch>
            <a:fillRect/>
          </a:stretch>
        </p:blipFill>
        <p:spPr>
          <a:xfrm>
            <a:off x="5188676" y="1454595"/>
            <a:ext cx="1591180" cy="1010112"/>
          </a:xfrm>
          <a:prstGeom prst="rect">
            <a:avLst/>
          </a:prstGeom>
        </p:spPr>
      </p:pic>
      <p:pic>
        <p:nvPicPr>
          <p:cNvPr id="864" name="Picture 863"/>
          <p:cNvPicPr>
            <a:picLocks noChangeAspect="1"/>
          </p:cNvPicPr>
          <p:nvPr/>
        </p:nvPicPr>
        <p:blipFill>
          <a:blip r:embed="rId3"/>
          <a:stretch>
            <a:fillRect/>
          </a:stretch>
        </p:blipFill>
        <p:spPr>
          <a:xfrm>
            <a:off x="6897795" y="1599671"/>
            <a:ext cx="1397900" cy="865037"/>
          </a:xfrm>
          <a:prstGeom prst="rect">
            <a:avLst/>
          </a:prstGeom>
        </p:spPr>
      </p:pic>
      <p:sp>
        <p:nvSpPr>
          <p:cNvPr id="865" name="Text Placeholder 30">
            <a:extLst>
              <a:ext uri="{FF2B5EF4-FFF2-40B4-BE49-F238E27FC236}">
                <a16:creationId xmlns:a16="http://schemas.microsoft.com/office/drawing/2014/main" xmlns="" id="{017D9F62-00B4-4EBC-9BFD-B871297318CB}"/>
              </a:ext>
            </a:extLst>
          </p:cNvPr>
          <p:cNvSpPr txBox="1">
            <a:spLocks/>
          </p:cNvSpPr>
          <p:nvPr/>
        </p:nvSpPr>
        <p:spPr>
          <a:xfrm>
            <a:off x="4641645" y="2471838"/>
            <a:ext cx="4120624" cy="970990"/>
          </a:xfrm>
          <a:prstGeom prst="rect">
            <a:avLst/>
          </a:prstGeom>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100" dirty="0">
                <a:solidFill>
                  <a:srgbClr val="E7E6E6"/>
                </a:solidFill>
              </a:rPr>
              <a:t>China</a:t>
            </a:r>
            <a:r>
              <a:rPr lang="en-US" sz="3600" dirty="0">
                <a:solidFill>
                  <a:srgbClr val="E7E6E6"/>
                </a:solidFill>
              </a:rPr>
              <a:t> </a:t>
            </a:r>
            <a:r>
              <a:rPr lang="en-US" sz="2400" dirty="0">
                <a:solidFill>
                  <a:srgbClr val="E7E6E6"/>
                </a:solidFill>
              </a:rPr>
              <a:t>overtakes </a:t>
            </a:r>
            <a:r>
              <a:rPr lang="en-US" sz="3600" dirty="0">
                <a:solidFill>
                  <a:srgbClr val="E7E6E6"/>
                </a:solidFill>
              </a:rPr>
              <a:t>USA </a:t>
            </a:r>
            <a:r>
              <a:rPr lang="en-US" sz="2400" dirty="0">
                <a:solidFill>
                  <a:srgbClr val="E7E6E6"/>
                </a:solidFill>
              </a:rPr>
              <a:t>as World’s largest economy</a:t>
            </a:r>
            <a:endParaRPr lang="en-US" sz="1100" dirty="0">
              <a:solidFill>
                <a:srgbClr val="E7E6E6"/>
              </a:solidFill>
            </a:endParaRPr>
          </a:p>
        </p:txBody>
      </p:sp>
    </p:spTree>
    <p:extLst>
      <p:ext uri="{BB962C8B-B14F-4D97-AF65-F5344CB8AC3E}">
        <p14:creationId xmlns:p14="http://schemas.microsoft.com/office/powerpoint/2010/main" val="33106075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0890" y="2964273"/>
            <a:ext cx="507559" cy="50506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srgbClr val="E7E6E6">
                  <a:lumMod val="75000"/>
                </a:srgbClr>
              </a:solidFill>
            </a:endParaRPr>
          </a:p>
        </p:txBody>
      </p:sp>
      <p:sp>
        <p:nvSpPr>
          <p:cNvPr id="907" name="Text Placeholder 906">
            <a:extLst>
              <a:ext uri="{FF2B5EF4-FFF2-40B4-BE49-F238E27FC236}">
                <a16:creationId xmlns:a16="http://schemas.microsoft.com/office/drawing/2014/main" xmlns="" id="{AA315A31-31B3-4E25-B0DC-F1FBC78F7996}"/>
              </a:ext>
            </a:extLst>
          </p:cNvPr>
          <p:cNvSpPr>
            <a:spLocks noGrp="1"/>
          </p:cNvSpPr>
          <p:nvPr>
            <p:ph type="body" sz="quarter" idx="17"/>
          </p:nvPr>
        </p:nvSpPr>
        <p:spPr>
          <a:xfrm>
            <a:off x="3230119" y="4286250"/>
            <a:ext cx="1177349" cy="857250"/>
          </a:xfrm>
        </p:spPr>
        <p:txBody>
          <a:bodyPr/>
          <a:lstStyle/>
          <a:p>
            <a:pPr marL="0" indent="0">
              <a:buNone/>
            </a:pPr>
            <a:r>
              <a:rPr lang="en-US" dirty="0" smtClean="0"/>
              <a:t>…of our customers have hourly reads (highest in the UK)</a:t>
            </a:r>
            <a:endParaRPr lang="en-US" dirty="0"/>
          </a:p>
        </p:txBody>
      </p:sp>
      <p:sp>
        <p:nvSpPr>
          <p:cNvPr id="888" name="Text Placeholder 887">
            <a:extLst>
              <a:ext uri="{FF2B5EF4-FFF2-40B4-BE49-F238E27FC236}">
                <a16:creationId xmlns:a16="http://schemas.microsoft.com/office/drawing/2014/main" xmlns="" id="{40112DCF-1569-49D0-81E8-70207D3C0F76}"/>
              </a:ext>
            </a:extLst>
          </p:cNvPr>
          <p:cNvSpPr>
            <a:spLocks noGrp="1"/>
          </p:cNvSpPr>
          <p:nvPr>
            <p:ph type="body" sz="quarter" idx="16"/>
          </p:nvPr>
        </p:nvSpPr>
        <p:spPr/>
        <p:txBody>
          <a:bodyPr/>
          <a:lstStyle/>
          <a:p>
            <a:r>
              <a:rPr lang="en-US" dirty="0"/>
              <a:t>5</a:t>
            </a:r>
            <a:r>
              <a:rPr lang="en-US" dirty="0" smtClean="0"/>
              <a:t>5%</a:t>
            </a:r>
            <a:endParaRPr lang="en-US" dirty="0"/>
          </a:p>
        </p:txBody>
      </p:sp>
      <p:sp>
        <p:nvSpPr>
          <p:cNvPr id="36" name="Text Placeholder 35">
            <a:extLst>
              <a:ext uri="{FF2B5EF4-FFF2-40B4-BE49-F238E27FC236}">
                <a16:creationId xmlns:a16="http://schemas.microsoft.com/office/drawing/2014/main" xmlns="" id="{1693A53D-EC7E-4C7E-8BFB-9904F50280B9}"/>
              </a:ext>
            </a:extLst>
          </p:cNvPr>
          <p:cNvSpPr>
            <a:spLocks noGrp="1"/>
          </p:cNvSpPr>
          <p:nvPr>
            <p:ph type="body" sz="quarter" idx="15"/>
          </p:nvPr>
        </p:nvSpPr>
        <p:spPr>
          <a:xfrm>
            <a:off x="1704008" y="4286250"/>
            <a:ext cx="1217647" cy="857250"/>
          </a:xfrm>
        </p:spPr>
        <p:txBody>
          <a:bodyPr/>
          <a:lstStyle/>
          <a:p>
            <a:pPr marL="0" indent="0">
              <a:buNone/>
            </a:pPr>
            <a:r>
              <a:rPr lang="en-US" dirty="0" smtClean="0"/>
              <a:t>…of our water is lost in leaks - among the least in the world</a:t>
            </a:r>
            <a:endParaRPr lang="en-US" dirty="0"/>
          </a:p>
        </p:txBody>
      </p:sp>
      <p:sp>
        <p:nvSpPr>
          <p:cNvPr id="35" name="Text Placeholder 34">
            <a:extLst>
              <a:ext uri="{FF2B5EF4-FFF2-40B4-BE49-F238E27FC236}">
                <a16:creationId xmlns:a16="http://schemas.microsoft.com/office/drawing/2014/main" xmlns="" id="{77AFE47B-2F04-40D1-9152-C1A8F24889B5}"/>
              </a:ext>
            </a:extLst>
          </p:cNvPr>
          <p:cNvSpPr>
            <a:spLocks noGrp="1"/>
          </p:cNvSpPr>
          <p:nvPr>
            <p:ph type="body" sz="quarter" idx="14"/>
          </p:nvPr>
        </p:nvSpPr>
        <p:spPr/>
        <p:txBody>
          <a:bodyPr/>
          <a:lstStyle/>
          <a:p>
            <a:r>
              <a:rPr lang="en-US" dirty="0" smtClean="0"/>
              <a:t>13%</a:t>
            </a:r>
            <a:endParaRPr lang="en-US" dirty="0"/>
          </a:p>
        </p:txBody>
      </p:sp>
      <p:sp>
        <p:nvSpPr>
          <p:cNvPr id="34" name="Text Placeholder 33">
            <a:extLst>
              <a:ext uri="{FF2B5EF4-FFF2-40B4-BE49-F238E27FC236}">
                <a16:creationId xmlns:a16="http://schemas.microsoft.com/office/drawing/2014/main" xmlns="" id="{E3C688A6-6F44-4087-8741-888A751FC160}"/>
              </a:ext>
            </a:extLst>
          </p:cNvPr>
          <p:cNvSpPr>
            <a:spLocks noGrp="1"/>
          </p:cNvSpPr>
          <p:nvPr>
            <p:ph type="body" sz="quarter" idx="13"/>
          </p:nvPr>
        </p:nvSpPr>
        <p:spPr/>
        <p:txBody>
          <a:bodyPr/>
          <a:lstStyle/>
          <a:p>
            <a:pPr marL="0" indent="0">
              <a:buNone/>
            </a:pPr>
            <a:r>
              <a:rPr lang="en-US" dirty="0" smtClean="0"/>
              <a:t>…of recycled </a:t>
            </a:r>
            <a:r>
              <a:rPr lang="en-US" dirty="0"/>
              <a:t>water has </a:t>
            </a:r>
            <a:r>
              <a:rPr lang="en-US" dirty="0" smtClean="0"/>
              <a:t>been harvested for phosphorus</a:t>
            </a:r>
            <a:endParaRPr lang="en-US" dirty="0"/>
          </a:p>
        </p:txBody>
      </p:sp>
      <p:sp>
        <p:nvSpPr>
          <p:cNvPr id="33" name="Text Placeholder 32">
            <a:extLst>
              <a:ext uri="{FF2B5EF4-FFF2-40B4-BE49-F238E27FC236}">
                <a16:creationId xmlns:a16="http://schemas.microsoft.com/office/drawing/2014/main" xmlns="" id="{D7576FC5-B14F-441E-93B7-5FACF9BDD922}"/>
              </a:ext>
            </a:extLst>
          </p:cNvPr>
          <p:cNvSpPr>
            <a:spLocks noGrp="1"/>
          </p:cNvSpPr>
          <p:nvPr>
            <p:ph type="body" sz="quarter" idx="12"/>
          </p:nvPr>
        </p:nvSpPr>
        <p:spPr/>
        <p:txBody>
          <a:bodyPr/>
          <a:lstStyle/>
          <a:p>
            <a:r>
              <a:rPr lang="en-US" dirty="0" smtClean="0"/>
              <a:t>56%</a:t>
            </a:r>
            <a:endParaRPr lang="en-US" dirty="0"/>
          </a:p>
        </p:txBody>
      </p:sp>
      <p:sp>
        <p:nvSpPr>
          <p:cNvPr id="32" name="Text Placeholder 31">
            <a:extLst>
              <a:ext uri="{FF2B5EF4-FFF2-40B4-BE49-F238E27FC236}">
                <a16:creationId xmlns:a16="http://schemas.microsoft.com/office/drawing/2014/main" xmlns="" id="{84FB78D8-E077-4412-98AF-5F60A5B7AB3C}"/>
              </a:ext>
            </a:extLst>
          </p:cNvPr>
          <p:cNvSpPr>
            <a:spLocks noGrp="1"/>
          </p:cNvSpPr>
          <p:nvPr>
            <p:ph type="body" sz="quarter" idx="11"/>
          </p:nvPr>
        </p:nvSpPr>
        <p:spPr>
          <a:xfrm>
            <a:off x="7387591" y="677064"/>
            <a:ext cx="1715600" cy="1154022"/>
          </a:xfrm>
        </p:spPr>
        <p:txBody>
          <a:bodyPr/>
          <a:lstStyle/>
          <a:p>
            <a:r>
              <a:rPr lang="en-US" sz="1800" dirty="0"/>
              <a:t>more since 2020 than during 2015-2020</a:t>
            </a:r>
          </a:p>
        </p:txBody>
      </p:sp>
      <p:sp>
        <p:nvSpPr>
          <p:cNvPr id="31" name="Text Placeholder 30">
            <a:extLst>
              <a:ext uri="{FF2B5EF4-FFF2-40B4-BE49-F238E27FC236}">
                <a16:creationId xmlns:a16="http://schemas.microsoft.com/office/drawing/2014/main" xmlns="" id="{017D9F62-00B4-4EBC-9BFD-B871297318CB}"/>
              </a:ext>
            </a:extLst>
          </p:cNvPr>
          <p:cNvSpPr>
            <a:spLocks noGrp="1"/>
          </p:cNvSpPr>
          <p:nvPr>
            <p:ph type="body" sz="quarter" idx="10"/>
          </p:nvPr>
        </p:nvSpPr>
        <p:spPr>
          <a:xfrm>
            <a:off x="4984064" y="638175"/>
            <a:ext cx="2293031" cy="970990"/>
          </a:xfrm>
        </p:spPr>
        <p:txBody>
          <a:bodyPr/>
          <a:lstStyle/>
          <a:p>
            <a:pPr algn="r"/>
            <a:r>
              <a:rPr lang="en-US" dirty="0" smtClean="0"/>
              <a:t>30%</a:t>
            </a:r>
            <a:endParaRPr lang="en-US" dirty="0"/>
          </a:p>
        </p:txBody>
      </p:sp>
      <p:sp>
        <p:nvSpPr>
          <p:cNvPr id="30" name="Title 29">
            <a:extLst>
              <a:ext uri="{FF2B5EF4-FFF2-40B4-BE49-F238E27FC236}">
                <a16:creationId xmlns:a16="http://schemas.microsoft.com/office/drawing/2014/main" xmlns="" id="{B4E93CEB-5560-4EFB-8E96-34163C48DBBE}"/>
              </a:ext>
            </a:extLst>
          </p:cNvPr>
          <p:cNvSpPr>
            <a:spLocks noGrp="1"/>
          </p:cNvSpPr>
          <p:nvPr>
            <p:ph type="title"/>
          </p:nvPr>
        </p:nvSpPr>
        <p:spPr>
          <a:xfrm>
            <a:off x="5084530" y="384394"/>
            <a:ext cx="3918194" cy="347006"/>
          </a:xfrm>
        </p:spPr>
        <p:txBody>
          <a:bodyPr/>
          <a:lstStyle/>
          <a:p>
            <a:r>
              <a:rPr lang="en-US" dirty="0" smtClean="0"/>
              <a:t>…we have invested</a:t>
            </a:r>
            <a:endParaRPr lang="en-US" dirty="0"/>
          </a:p>
        </p:txBody>
      </p:sp>
      <p:pic>
        <p:nvPicPr>
          <p:cNvPr id="44" name="Image" descr="Image"/>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19718" y="3055399"/>
            <a:ext cx="186228" cy="331484"/>
          </a:xfrm>
          <a:prstGeom prst="rect">
            <a:avLst/>
          </a:prstGeom>
          <a:noFill/>
          <a:ln>
            <a:noFill/>
          </a:ln>
        </p:spPr>
      </p:pic>
      <p:pic>
        <p:nvPicPr>
          <p:cNvPr id="45" name="Picture 44" descr="Image"/>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97217" y="3009071"/>
            <a:ext cx="505526" cy="424143"/>
          </a:xfrm>
          <a:prstGeom prst="rect">
            <a:avLst/>
          </a:prstGeom>
          <a:noFill/>
          <a:ln>
            <a:noFill/>
          </a:ln>
        </p:spPr>
      </p:pic>
      <p:sp>
        <p:nvSpPr>
          <p:cNvPr id="3" name="TextBox 2"/>
          <p:cNvSpPr txBox="1"/>
          <p:nvPr/>
        </p:nvSpPr>
        <p:spPr>
          <a:xfrm>
            <a:off x="1683287" y="175820"/>
            <a:ext cx="1652307" cy="438581"/>
          </a:xfrm>
          <a:prstGeom prst="rect">
            <a:avLst/>
          </a:prstGeom>
          <a:noFill/>
        </p:spPr>
        <p:txBody>
          <a:bodyPr wrap="square" lIns="68579" tIns="34289" rIns="68579" bIns="34289" rtlCol="0">
            <a:spAutoFit/>
          </a:bodyPr>
          <a:lstStyle/>
          <a:p>
            <a:pPr defTabSz="685783"/>
            <a:r>
              <a:rPr lang="en-GB" sz="2400" dirty="0">
                <a:solidFill>
                  <a:srgbClr val="E7E6E6"/>
                </a:solidFill>
                <a:latin typeface="Verdana" panose="020B0604030504040204" pitchFamily="34" charset="0"/>
                <a:ea typeface="Verdana" panose="020B0604030504040204" pitchFamily="34" charset="0"/>
              </a:rPr>
              <a:t>In 2025…</a:t>
            </a:r>
          </a:p>
        </p:txBody>
      </p:sp>
      <p:sp>
        <p:nvSpPr>
          <p:cNvPr id="49" name="TextBox 48"/>
          <p:cNvSpPr txBox="1"/>
          <p:nvPr/>
        </p:nvSpPr>
        <p:spPr>
          <a:xfrm>
            <a:off x="4771471" y="2047269"/>
            <a:ext cx="3579159" cy="253916"/>
          </a:xfrm>
          <a:prstGeom prst="rect">
            <a:avLst/>
          </a:prstGeom>
          <a:noFill/>
        </p:spPr>
        <p:txBody>
          <a:bodyPr wrap="square" lIns="68579" tIns="34289" rIns="68579" bIns="34289" rtlCol="0">
            <a:spAutoFit/>
          </a:bodyPr>
          <a:lstStyle/>
          <a:p>
            <a:pPr defTabSz="685783"/>
            <a:r>
              <a:rPr lang="en-GB" sz="1200" dirty="0" err="1">
                <a:solidFill>
                  <a:srgbClr val="E7E6E6">
                    <a:lumMod val="75000"/>
                  </a:srgbClr>
                </a:solidFill>
                <a:latin typeface="Verdana" panose="020B0604030504040204" pitchFamily="34" charset="0"/>
                <a:ea typeface="Verdana" panose="020B0604030504040204" pitchFamily="34" charset="0"/>
              </a:rPr>
              <a:t>Totex</a:t>
            </a:r>
            <a:r>
              <a:rPr lang="en-GB" sz="1200" dirty="0">
                <a:solidFill>
                  <a:srgbClr val="E7E6E6">
                    <a:lumMod val="75000"/>
                  </a:srgbClr>
                </a:solidFill>
                <a:latin typeface="Verdana" panose="020B0604030504040204" pitchFamily="34" charset="0"/>
                <a:ea typeface="Verdana" panose="020B0604030504040204" pitchFamily="34" charset="0"/>
              </a:rPr>
              <a:t> budgets by price control (£m)</a:t>
            </a:r>
          </a:p>
        </p:txBody>
      </p:sp>
      <p:pic>
        <p:nvPicPr>
          <p:cNvPr id="50" name="Picture 49" descr="Image"/>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50082" y="3009071"/>
            <a:ext cx="478367" cy="510789"/>
          </a:xfrm>
          <a:prstGeom prst="rect">
            <a:avLst/>
          </a:prstGeom>
          <a:noFill/>
          <a:ln>
            <a:noFill/>
          </a:ln>
        </p:spPr>
      </p:pic>
      <p:sp>
        <p:nvSpPr>
          <p:cNvPr id="52" name="Text Placeholder 31">
            <a:extLst>
              <a:ext uri="{FF2B5EF4-FFF2-40B4-BE49-F238E27FC236}">
                <a16:creationId xmlns:a16="http://schemas.microsoft.com/office/drawing/2014/main" xmlns="" id="{84FB78D8-E077-4412-98AF-5F60A5B7AB3C}"/>
              </a:ext>
            </a:extLst>
          </p:cNvPr>
          <p:cNvSpPr>
            <a:spLocks noGrp="1"/>
          </p:cNvSpPr>
          <p:nvPr>
            <p:ph type="body" sz="quarter" idx="11"/>
          </p:nvPr>
        </p:nvSpPr>
        <p:spPr>
          <a:xfrm>
            <a:off x="620889" y="1872962"/>
            <a:ext cx="1934960" cy="1154022"/>
          </a:xfrm>
        </p:spPr>
        <p:txBody>
          <a:bodyPr/>
          <a:lstStyle/>
          <a:p>
            <a:pPr algn="r"/>
            <a:r>
              <a:rPr lang="en-US" sz="1800" dirty="0"/>
              <a:t>homes connected to our network</a:t>
            </a:r>
          </a:p>
        </p:txBody>
      </p:sp>
      <p:sp>
        <p:nvSpPr>
          <p:cNvPr id="53" name="Text Placeholder 30">
            <a:extLst>
              <a:ext uri="{FF2B5EF4-FFF2-40B4-BE49-F238E27FC236}">
                <a16:creationId xmlns:a16="http://schemas.microsoft.com/office/drawing/2014/main" xmlns="" id="{017D9F62-00B4-4EBC-9BFD-B871297318CB}"/>
              </a:ext>
            </a:extLst>
          </p:cNvPr>
          <p:cNvSpPr>
            <a:spLocks noGrp="1"/>
          </p:cNvSpPr>
          <p:nvPr>
            <p:ph type="body" sz="quarter" idx="10"/>
          </p:nvPr>
        </p:nvSpPr>
        <p:spPr>
          <a:xfrm>
            <a:off x="66249" y="1130837"/>
            <a:ext cx="2293031" cy="970990"/>
          </a:xfrm>
        </p:spPr>
        <p:txBody>
          <a:bodyPr/>
          <a:lstStyle/>
          <a:p>
            <a:pPr algn="r"/>
            <a:r>
              <a:rPr lang="en-US" sz="6000" dirty="0"/>
              <a:t>3</a:t>
            </a:r>
            <a:r>
              <a:rPr lang="en-US" sz="4100" dirty="0"/>
              <a:t>million</a:t>
            </a:r>
            <a:endParaRPr lang="en-US" dirty="0"/>
          </a:p>
        </p:txBody>
      </p:sp>
      <p:sp>
        <p:nvSpPr>
          <p:cNvPr id="54" name="Title 29">
            <a:extLst>
              <a:ext uri="{FF2B5EF4-FFF2-40B4-BE49-F238E27FC236}">
                <a16:creationId xmlns:a16="http://schemas.microsoft.com/office/drawing/2014/main" xmlns="" id="{B4E93CEB-5560-4EFB-8E96-34163C48DBBE}"/>
              </a:ext>
            </a:extLst>
          </p:cNvPr>
          <p:cNvSpPr txBox="1">
            <a:spLocks/>
          </p:cNvSpPr>
          <p:nvPr/>
        </p:nvSpPr>
        <p:spPr>
          <a:xfrm>
            <a:off x="46331" y="933838"/>
            <a:ext cx="4235148" cy="347006"/>
          </a:xfrm>
          <a:prstGeom prst="rect">
            <a:avLst/>
          </a:prstGeom>
        </p:spPr>
        <p:txBody>
          <a:bodyPr lIns="68579" tIns="34289" rIns="68579" bIns="34289"/>
          <a:lstStyle>
            <a:lvl1pPr algn="l" defTabSz="914400" rtl="0" eaLnBrk="1" latinLnBrk="0" hangingPunct="1">
              <a:lnSpc>
                <a:spcPct val="90000"/>
              </a:lnSpc>
              <a:spcBef>
                <a:spcPct val="0"/>
              </a:spcBef>
              <a:buNone/>
              <a:defRPr sz="2400" kern="1200" baseline="0">
                <a:solidFill>
                  <a:schemeClr val="bg1"/>
                </a:solidFill>
                <a:latin typeface="Verdana" panose="020B0604030504040204" pitchFamily="34" charset="0"/>
                <a:ea typeface="Verdana" panose="020B0604030504040204" pitchFamily="34" charset="0"/>
                <a:cs typeface="+mj-cs"/>
              </a:defRPr>
            </a:lvl1pPr>
          </a:lstStyle>
          <a:p>
            <a:r>
              <a:rPr lang="en-US" dirty="0" smtClean="0">
                <a:solidFill>
                  <a:prstClr val="white"/>
                </a:solidFill>
              </a:rPr>
              <a:t>…we have over</a:t>
            </a:r>
            <a:endParaRPr lang="en-US" dirty="0">
              <a:solidFill>
                <a:prstClr val="white"/>
              </a:solidFill>
            </a:endParaRPr>
          </a:p>
        </p:txBody>
      </p:sp>
      <p:sp>
        <p:nvSpPr>
          <p:cNvPr id="5" name="Down Arrow 4"/>
          <p:cNvSpPr/>
          <p:nvPr/>
        </p:nvSpPr>
        <p:spPr>
          <a:xfrm>
            <a:off x="6316351" y="1609165"/>
            <a:ext cx="1236187" cy="365240"/>
          </a:xfrm>
          <a:prstGeom prst="downArrow">
            <a:avLst/>
          </a:prstGeom>
          <a:gradFill flip="none" rotWithShape="1">
            <a:gsLst>
              <a:gs pos="0">
                <a:schemeClr val="bg2">
                  <a:lumMod val="75000"/>
                </a:schemeClr>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GB" sz="1400">
              <a:solidFill>
                <a:prstClr val="white"/>
              </a:solidFill>
            </a:endParaRPr>
          </a:p>
        </p:txBody>
      </p:sp>
    </p:spTree>
    <p:extLst>
      <p:ext uri="{BB962C8B-B14F-4D97-AF65-F5344CB8AC3E}">
        <p14:creationId xmlns:p14="http://schemas.microsoft.com/office/powerpoint/2010/main" val="36631170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Our Asset &amp; Operations Strategy</a:t>
            </a:r>
            <a:endParaRPr lang="en-US" sz="3600" b="1" dirty="0"/>
          </a:p>
        </p:txBody>
      </p:sp>
      <p:sp>
        <p:nvSpPr>
          <p:cNvPr id="3" name="Content Placeholder 2"/>
          <p:cNvSpPr>
            <a:spLocks noGrp="1"/>
          </p:cNvSpPr>
          <p:nvPr>
            <p:ph idx="1"/>
          </p:nvPr>
        </p:nvSpPr>
        <p:spPr>
          <a:xfrm>
            <a:off x="261257" y="1904809"/>
            <a:ext cx="3378588" cy="2382585"/>
          </a:xfrm>
        </p:spPr>
        <p:txBody>
          <a:bodyPr>
            <a:noAutofit/>
          </a:bodyPr>
          <a:lstStyle/>
          <a:p>
            <a:pPr marL="0">
              <a:spcBef>
                <a:spcPts val="0"/>
              </a:spcBef>
              <a:buFont typeface="Arial" panose="020B0604020202020204" pitchFamily="34" charset="0"/>
              <a:buChar char="•"/>
            </a:pPr>
            <a:r>
              <a:rPr lang="en-GB" sz="2000" b="1" dirty="0" smtClean="0"/>
              <a:t>Point 1</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720"/>
          <a:stretch/>
        </p:blipFill>
        <p:spPr bwMode="auto">
          <a:xfrm>
            <a:off x="0" y="0"/>
            <a:ext cx="9144000" cy="531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511"/>
          <a:stretch/>
        </p:blipFill>
        <p:spPr bwMode="auto">
          <a:xfrm>
            <a:off x="0" y="106326"/>
            <a:ext cx="175437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59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get the very best out of everything we own and operate</a:t>
            </a:r>
            <a:endParaRPr lang="en-GB" dirty="0"/>
          </a:p>
        </p:txBody>
      </p:sp>
      <p:sp>
        <p:nvSpPr>
          <p:cNvPr id="3" name="Content Placeholder 2"/>
          <p:cNvSpPr>
            <a:spLocks noGrp="1"/>
          </p:cNvSpPr>
          <p:nvPr>
            <p:ph idx="1"/>
          </p:nvPr>
        </p:nvSpPr>
        <p:spPr>
          <a:xfrm>
            <a:off x="261257" y="1904809"/>
            <a:ext cx="5518106" cy="2954270"/>
          </a:xfrm>
        </p:spPr>
        <p:txBody>
          <a:bodyPr>
            <a:normAutofit lnSpcReduction="10000"/>
          </a:bodyPr>
          <a:lstStyle/>
          <a:p>
            <a:r>
              <a:rPr lang="en-GB" dirty="0" smtClean="0"/>
              <a:t>~90% of the assets we will own in 2030 exist already</a:t>
            </a:r>
          </a:p>
          <a:p>
            <a:r>
              <a:rPr lang="en-GB" dirty="0" smtClean="0"/>
              <a:t>Innovation that can support us getting the best out of everything we already own is critical for us to achieve our outcomes</a:t>
            </a:r>
          </a:p>
          <a:p>
            <a:r>
              <a:rPr lang="en-GB" dirty="0" smtClean="0"/>
              <a:t>Smart tech, re-</a:t>
            </a:r>
            <a:r>
              <a:rPr lang="en-GB" dirty="0" err="1" smtClean="0"/>
              <a:t>lifing</a:t>
            </a:r>
            <a:r>
              <a:rPr lang="en-GB" dirty="0" smtClean="0"/>
              <a:t> tech, maintenance enhancements </a:t>
            </a:r>
            <a:r>
              <a:rPr lang="en-GB" dirty="0" err="1" smtClean="0"/>
              <a:t>etc</a:t>
            </a:r>
            <a:endParaRPr lang="en-GB" dirty="0" smtClean="0"/>
          </a:p>
          <a:p>
            <a:r>
              <a:rPr lang="en-GB" dirty="0" smtClean="0"/>
              <a:t>The best of new, applied to the old!</a:t>
            </a:r>
          </a:p>
          <a:p>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919" y="3107193"/>
            <a:ext cx="1271588" cy="9858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046" y="1927162"/>
            <a:ext cx="117508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135" y="2431217"/>
            <a:ext cx="1329878" cy="8759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272" y="3134072"/>
            <a:ext cx="1118046" cy="637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166847" y="1900919"/>
            <a:ext cx="1800200" cy="646331"/>
          </a:xfrm>
          <a:prstGeom prst="rect">
            <a:avLst/>
          </a:prstGeom>
          <a:noFill/>
        </p:spPr>
        <p:txBody>
          <a:bodyPr wrap="square" rtlCol="0">
            <a:spAutoFit/>
          </a:bodyPr>
          <a:lstStyle/>
          <a:p>
            <a:r>
              <a:rPr lang="en-GB" sz="1600" dirty="0" smtClean="0">
                <a:solidFill>
                  <a:srgbClr val="FF0000"/>
                </a:solidFill>
                <a:latin typeface="Aharoni" panose="02010803020104030203" pitchFamily="2" charset="-79"/>
                <a:cs typeface="Aharoni" panose="02010803020104030203" pitchFamily="2" charset="-79"/>
              </a:rPr>
              <a:t>MAKE DO AND MEND </a:t>
            </a:r>
            <a:r>
              <a:rPr lang="en-GB" sz="1000" dirty="0" smtClean="0">
                <a:solidFill>
                  <a:srgbClr val="FF0000"/>
                </a:solidFill>
                <a:latin typeface="Aharoni" panose="02010803020104030203" pitchFamily="2" charset="-79"/>
                <a:cs typeface="Aharoni" panose="02010803020104030203" pitchFamily="2" charset="-79"/>
              </a:rPr>
              <a:t>V</a:t>
            </a:r>
            <a:r>
              <a:rPr lang="en-GB" sz="2000" dirty="0" smtClean="0">
                <a:solidFill>
                  <a:srgbClr val="FF0000"/>
                </a:solidFill>
                <a:latin typeface="Aharoni" panose="02010803020104030203" pitchFamily="2" charset="-79"/>
                <a:cs typeface="Aharoni" panose="02010803020104030203" pitchFamily="2" charset="-79"/>
              </a:rPr>
              <a:t>2.0</a:t>
            </a:r>
            <a:endParaRPr lang="en-GB" sz="2000" dirty="0">
              <a:solidFill>
                <a:srgbClr val="FF0000"/>
              </a:solidFill>
              <a:latin typeface="Aharoni" panose="02010803020104030203" pitchFamily="2" charset="-79"/>
              <a:cs typeface="Aharoni" panose="02010803020104030203" pitchFamily="2" charset="-79"/>
            </a:endParaRPr>
          </a:p>
        </p:txBody>
      </p:sp>
      <p:pic>
        <p:nvPicPr>
          <p:cNvPr id="1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6947" y="2902692"/>
            <a:ext cx="1077053" cy="807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4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will work with others for the benefit of everyone</a:t>
            </a:r>
            <a:endParaRPr lang="en-GB" dirty="0"/>
          </a:p>
        </p:txBody>
      </p:sp>
      <p:sp>
        <p:nvSpPr>
          <p:cNvPr id="3" name="Content Placeholder 2"/>
          <p:cNvSpPr>
            <a:spLocks noGrp="1"/>
          </p:cNvSpPr>
          <p:nvPr>
            <p:ph idx="1"/>
          </p:nvPr>
        </p:nvSpPr>
        <p:spPr>
          <a:xfrm>
            <a:off x="261257" y="1904809"/>
            <a:ext cx="8229600" cy="2943638"/>
          </a:xfrm>
        </p:spPr>
        <p:txBody>
          <a:bodyPr>
            <a:normAutofit lnSpcReduction="10000"/>
          </a:bodyPr>
          <a:lstStyle/>
          <a:p>
            <a:r>
              <a:rPr lang="en-GB" dirty="0" smtClean="0"/>
              <a:t>The challenges we face are not unique to us, yet we often address them alone</a:t>
            </a:r>
          </a:p>
          <a:p>
            <a:r>
              <a:rPr lang="en-GB" dirty="0" smtClean="0"/>
              <a:t>The opportunity to share solutions within our region, delivering benefits to our collective customers is there for the taking</a:t>
            </a:r>
          </a:p>
          <a:p>
            <a:r>
              <a:rPr lang="en-GB" dirty="0" smtClean="0"/>
              <a:t>Data, information, technology solutions that share a platform, possibly even the data itself</a:t>
            </a:r>
          </a:p>
          <a:p>
            <a:r>
              <a:rPr lang="en-GB" dirty="0" smtClean="0"/>
              <a:t>Collaboration and partnerships to unlock shared value to our customers</a:t>
            </a:r>
          </a:p>
          <a:p>
            <a:endParaRPr lang="en-GB" dirty="0"/>
          </a:p>
        </p:txBody>
      </p:sp>
    </p:spTree>
    <p:extLst>
      <p:ext uri="{BB962C8B-B14F-4D97-AF65-F5344CB8AC3E}">
        <p14:creationId xmlns:p14="http://schemas.microsoft.com/office/powerpoint/2010/main" val="1264546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Better information, better decisions, better service</a:t>
            </a:r>
            <a:endParaRPr lang="en-GB" dirty="0"/>
          </a:p>
        </p:txBody>
      </p:sp>
      <p:sp>
        <p:nvSpPr>
          <p:cNvPr id="3" name="Content Placeholder 2"/>
          <p:cNvSpPr>
            <a:spLocks noGrp="1"/>
          </p:cNvSpPr>
          <p:nvPr>
            <p:ph idx="1"/>
          </p:nvPr>
        </p:nvSpPr>
        <p:spPr/>
        <p:txBody>
          <a:bodyPr/>
          <a:lstStyle/>
          <a:p>
            <a:r>
              <a:rPr lang="en-GB" dirty="0" smtClean="0"/>
              <a:t>Data and </a:t>
            </a:r>
            <a:r>
              <a:rPr lang="en-GB" dirty="0"/>
              <a:t>information we have about our assets is just as valuable as the assets </a:t>
            </a:r>
            <a:r>
              <a:rPr lang="en-GB" dirty="0" smtClean="0"/>
              <a:t>themselves</a:t>
            </a:r>
          </a:p>
          <a:p>
            <a:r>
              <a:rPr lang="en-GB" dirty="0" smtClean="0"/>
              <a:t>We will invest </a:t>
            </a:r>
            <a:r>
              <a:rPr lang="en-GB" dirty="0"/>
              <a:t>in the people, processes and technology we need to retain and refine </a:t>
            </a:r>
            <a:r>
              <a:rPr lang="en-GB" dirty="0" smtClean="0"/>
              <a:t>it</a:t>
            </a:r>
            <a:endParaRPr lang="en-GB" dirty="0"/>
          </a:p>
          <a:p>
            <a:r>
              <a:rPr lang="en-GB" dirty="0" smtClean="0"/>
              <a:t>Focussed on enabling key value decisions</a:t>
            </a:r>
          </a:p>
        </p:txBody>
      </p:sp>
    </p:spTree>
    <p:extLst>
      <p:ext uri="{BB962C8B-B14F-4D97-AF65-F5344CB8AC3E}">
        <p14:creationId xmlns:p14="http://schemas.microsoft.com/office/powerpoint/2010/main" val="1648756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lobal infographic chartTF78382398 (1).potx" id="{B0BB52F9-7385-42A4-90B4-7BE9F4193759}" vid="{8BA2B6CD-A68C-4505-A82E-75379CB0D9E3}"/>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1324</Words>
  <Application>Microsoft Office PowerPoint</Application>
  <PresentationFormat>On-screen Show (16:9)</PresentationFormat>
  <Paragraphs>276</Paragraphs>
  <Slides>18</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3" baseType="lpstr">
      <vt:lpstr>Office Theme</vt:lpstr>
      <vt:lpstr>2_Office Theme</vt:lpstr>
      <vt:lpstr>3_Office Theme</vt:lpstr>
      <vt:lpstr>4_Office Theme</vt:lpstr>
      <vt:lpstr>think-cell Slide</vt:lpstr>
      <vt:lpstr>Water Connect 2019 12th February </vt:lpstr>
      <vt:lpstr>Welcome!</vt:lpstr>
      <vt:lpstr>PowerPoint Presentation</vt:lpstr>
      <vt:lpstr>PowerPoint Presentation</vt:lpstr>
      <vt:lpstr>…we have invested</vt:lpstr>
      <vt:lpstr>Our Asset &amp; Operations Strategy</vt:lpstr>
      <vt:lpstr>We get the very best out of everything we own and operate</vt:lpstr>
      <vt:lpstr>We will work with others for the benefit of everyone</vt:lpstr>
      <vt:lpstr>Better information, better decisions, better service</vt:lpstr>
      <vt:lpstr>Smart</vt:lpstr>
      <vt:lpstr>What is the purpose of a leading supply chain in the Water Industry?</vt:lpstr>
      <vt:lpstr>In our industry, Supply Chain primarily serves our underground infrastructure and key assets above ground</vt:lpstr>
      <vt:lpstr>Digital technology will be key to drive efficiency and cost reduction in the Supply Chain…</vt:lpstr>
      <vt:lpstr>We are beginning our journey towards a Digital Supply Chain</vt:lpstr>
      <vt:lpstr>Our aim is to turn our field service workers into ‘Digitally-enabled Workers’ within the next 10 years</vt:lpstr>
      <vt:lpstr>What are we doing right now to prepare for AMP7? Integrated Materials &amp; Logistics Management</vt:lpstr>
      <vt:lpstr>Integrated Supply Chain Operating Model Visibility across Planning &amp; Fulfilment</vt:lpstr>
      <vt:lpstr>Integrated Supply Chain Operating Model Visibility across Planning &amp; Fulfilment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Sabel</dc:creator>
  <cp:lastModifiedBy>AWS User</cp:lastModifiedBy>
  <cp:revision>45</cp:revision>
  <dcterms:created xsi:type="dcterms:W3CDTF">2017-10-12T09:19:05Z</dcterms:created>
  <dcterms:modified xsi:type="dcterms:W3CDTF">2019-02-11T18:34:09Z</dcterms:modified>
</cp:coreProperties>
</file>